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6254" y="2747073"/>
            <a:ext cx="3539490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staprint8.com/" TargetMode="External"/><Relationship Id="rId3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377" y="2581211"/>
            <a:ext cx="4720590" cy="1764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840"/>
              </a:lnSpc>
              <a:spcBef>
                <a:spcPts val="100"/>
              </a:spcBef>
            </a:pPr>
            <a:r>
              <a:rPr dirty="0" sz="6000" spc="-5">
                <a:latin typeface="Calibri Light"/>
                <a:cs typeface="Calibri Light"/>
              </a:rPr>
              <a:t>Media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ts val="6840"/>
              </a:lnSpc>
            </a:pPr>
            <a:r>
              <a:rPr dirty="0" sz="6000" spc="-35">
                <a:latin typeface="Calibri Light"/>
                <a:cs typeface="Calibri Light"/>
              </a:rPr>
              <a:t>Promosi</a:t>
            </a:r>
            <a:r>
              <a:rPr dirty="0" sz="6000" spc="-40">
                <a:latin typeface="Calibri Light"/>
                <a:cs typeface="Calibri Light"/>
              </a:rPr>
              <a:t> </a:t>
            </a:r>
            <a:r>
              <a:rPr dirty="0" sz="6000" spc="-5">
                <a:latin typeface="Calibri Light"/>
                <a:cs typeface="Calibri Light"/>
              </a:rPr>
              <a:t>Indoor</a:t>
            </a:r>
            <a:endParaRPr sz="60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377" y="4685029"/>
            <a:ext cx="43021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333333"/>
                </a:solidFill>
                <a:latin typeface="Calibri"/>
                <a:cs typeface="Calibri"/>
              </a:rPr>
              <a:t>Ade</a:t>
            </a:r>
            <a:r>
              <a:rPr dirty="0" sz="2800" spc="-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33333"/>
                </a:solidFill>
                <a:latin typeface="Calibri"/>
                <a:cs typeface="Calibri"/>
              </a:rPr>
              <a:t>Moussadecq.</a:t>
            </a:r>
            <a:r>
              <a:rPr dirty="0" sz="2800" spc="-3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333333"/>
                </a:solidFill>
                <a:latin typeface="Calibri"/>
                <a:cs typeface="Calibri"/>
              </a:rPr>
              <a:t>S.Pd,</a:t>
            </a:r>
            <a:r>
              <a:rPr dirty="0" sz="28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333333"/>
                </a:solidFill>
                <a:latin typeface="Calibri"/>
                <a:cs typeface="Calibri"/>
              </a:rPr>
              <a:t>M.Sn.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76340" y="0"/>
            <a:ext cx="591566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087" y="1352486"/>
            <a:ext cx="136207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8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X</a:t>
            </a:r>
            <a:r>
              <a:rPr dirty="0" u="heavy" sz="2800" spc="-8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u="heavy" sz="28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Banner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54087" y="2092007"/>
            <a:ext cx="3242310" cy="3074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Media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komunikasi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visual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berbentuk </a:t>
            </a:r>
            <a:r>
              <a:rPr dirty="0" sz="2000">
                <a:latin typeface="Calibri"/>
                <a:cs typeface="Calibri"/>
              </a:rPr>
              <a:t>X </a:t>
            </a:r>
            <a:r>
              <a:rPr dirty="0" sz="2000" spc="-10">
                <a:latin typeface="Calibri"/>
                <a:cs typeface="Calibri"/>
              </a:rPr>
              <a:t>dengan </a:t>
            </a:r>
            <a:r>
              <a:rPr dirty="0" sz="2000" spc="-5">
                <a:latin typeface="Calibri"/>
                <a:cs typeface="Calibri"/>
              </a:rPr>
              <a:t>dua </a:t>
            </a:r>
            <a:r>
              <a:rPr dirty="0" sz="2000">
                <a:latin typeface="Calibri"/>
                <a:cs typeface="Calibri"/>
              </a:rPr>
              <a:t>tiang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penyangga.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Biasanya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tiang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penyangga </a:t>
            </a:r>
            <a:r>
              <a:rPr dirty="0" sz="2000" spc="-5">
                <a:latin typeface="Calibri"/>
                <a:cs typeface="Calibri"/>
              </a:rPr>
              <a:t>terbuat </a:t>
            </a:r>
            <a:r>
              <a:rPr dirty="0" sz="2000">
                <a:latin typeface="Calibri"/>
                <a:cs typeface="Calibri"/>
              </a:rPr>
              <a:t>dari bahan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aluminium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ringan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sehingga 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mudah </a:t>
            </a:r>
            <a:r>
              <a:rPr dirty="0" sz="2000" spc="-10">
                <a:latin typeface="Calibri"/>
                <a:cs typeface="Calibri"/>
              </a:rPr>
              <a:t>dibawa kemana </a:t>
            </a:r>
            <a:r>
              <a:rPr dirty="0" sz="2000" spc="-5">
                <a:latin typeface="Calibri"/>
                <a:cs typeface="Calibri"/>
              </a:rPr>
              <a:t>saja. </a:t>
            </a:r>
            <a:r>
              <a:rPr dirty="0" sz="2000">
                <a:latin typeface="Calibri"/>
                <a:cs typeface="Calibri"/>
              </a:rPr>
              <a:t>X-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Banner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dapat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digunakan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berulang-ulang.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Ukuran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: 60</a:t>
            </a:r>
            <a:r>
              <a:rPr dirty="0" sz="2000" spc="-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cm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x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160</a:t>
            </a:r>
            <a:r>
              <a:rPr dirty="0" sz="2000" spc="-4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44440" y="782319"/>
            <a:ext cx="6543040" cy="5290820"/>
            <a:chOff x="5044440" y="782319"/>
            <a:chExt cx="6543040" cy="52908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6336" y="845819"/>
              <a:ext cx="6183983" cy="50749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44440" y="782319"/>
              <a:ext cx="6543040" cy="5290820"/>
            </a:xfrm>
            <a:custGeom>
              <a:avLst/>
              <a:gdLst/>
              <a:ahLst/>
              <a:cxnLst/>
              <a:rect l="l" t="t" r="r" b="b"/>
              <a:pathLst>
                <a:path w="6543040" h="5290820">
                  <a:moveTo>
                    <a:pt x="4607560" y="5105412"/>
                  </a:moveTo>
                  <a:lnTo>
                    <a:pt x="180340" y="5105412"/>
                  </a:lnTo>
                  <a:lnTo>
                    <a:pt x="180340" y="1242072"/>
                  </a:lnTo>
                  <a:lnTo>
                    <a:pt x="0" y="1242072"/>
                  </a:lnTo>
                  <a:lnTo>
                    <a:pt x="0" y="5105412"/>
                  </a:lnTo>
                  <a:lnTo>
                    <a:pt x="0" y="5270500"/>
                  </a:lnTo>
                  <a:lnTo>
                    <a:pt x="0" y="5290820"/>
                  </a:lnTo>
                  <a:lnTo>
                    <a:pt x="4607560" y="5290820"/>
                  </a:lnTo>
                  <a:lnTo>
                    <a:pt x="4607560" y="5105412"/>
                  </a:lnTo>
                  <a:close/>
                </a:path>
                <a:path w="6543040" h="5290820">
                  <a:moveTo>
                    <a:pt x="6543040" y="0"/>
                  </a:moveTo>
                  <a:lnTo>
                    <a:pt x="6522720" y="0"/>
                  </a:lnTo>
                  <a:lnTo>
                    <a:pt x="6367780" y="0"/>
                  </a:lnTo>
                  <a:lnTo>
                    <a:pt x="2194560" y="0"/>
                  </a:lnTo>
                  <a:lnTo>
                    <a:pt x="2194560" y="139700"/>
                  </a:lnTo>
                  <a:lnTo>
                    <a:pt x="6367780" y="139700"/>
                  </a:lnTo>
                  <a:lnTo>
                    <a:pt x="6367780" y="3629660"/>
                  </a:lnTo>
                  <a:lnTo>
                    <a:pt x="6543040" y="3629660"/>
                  </a:lnTo>
                  <a:lnTo>
                    <a:pt x="65430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4087" y="2038667"/>
            <a:ext cx="172466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800" spc="-1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Roll</a:t>
            </a:r>
            <a:r>
              <a:rPr dirty="0" u="heavy" sz="2800" spc="-9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u="heavy" sz="28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Banner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54087" y="2778378"/>
            <a:ext cx="3239770" cy="2159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Media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komunikasi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visual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berbentuk </a:t>
            </a:r>
            <a:r>
              <a:rPr dirty="0" sz="2000" spc="-10">
                <a:latin typeface="Calibri"/>
                <a:cs typeface="Calibri"/>
              </a:rPr>
              <a:t>gulungan </a:t>
            </a:r>
            <a:r>
              <a:rPr dirty="0" sz="2000" spc="-15">
                <a:latin typeface="Calibri"/>
                <a:cs typeface="Calibri"/>
              </a:rPr>
              <a:t>(roll) </a:t>
            </a:r>
            <a:r>
              <a:rPr dirty="0" sz="2000" spc="-10">
                <a:latin typeface="Calibri"/>
                <a:cs typeface="Calibri"/>
              </a:rPr>
              <a:t>yang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penggunaannya </a:t>
            </a:r>
            <a:r>
              <a:rPr dirty="0" sz="2000" spc="-15">
                <a:latin typeface="Calibri"/>
                <a:cs typeface="Calibri"/>
              </a:rPr>
              <a:t>sangat </a:t>
            </a:r>
            <a:r>
              <a:rPr dirty="0" sz="2000" spc="-10">
                <a:latin typeface="Calibri"/>
                <a:cs typeface="Calibri"/>
              </a:rPr>
              <a:t>praktis.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Penggunaannya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cukup</a:t>
            </a:r>
            <a:r>
              <a:rPr dirty="0" sz="2000" spc="-5">
                <a:latin typeface="Calibri"/>
                <a:cs typeface="Calibri"/>
              </a:rPr>
              <a:t> ditarik </a:t>
            </a:r>
            <a:r>
              <a:rPr dirty="0" sz="2000">
                <a:latin typeface="Calibri"/>
                <a:cs typeface="Calibri"/>
              </a:rPr>
              <a:t> dari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sisi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bawah </a:t>
            </a:r>
            <a:r>
              <a:rPr dirty="0" sz="2000" spc="-40">
                <a:latin typeface="Calibri"/>
                <a:cs typeface="Calibri"/>
              </a:rPr>
              <a:t>ke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atas.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Ukuran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: 60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cm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 x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200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44159" y="528319"/>
            <a:ext cx="6057900" cy="5902960"/>
            <a:chOff x="5344159" y="528319"/>
            <a:chExt cx="6057900" cy="59029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00039" y="579119"/>
              <a:ext cx="5915660" cy="57861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44160" y="528319"/>
              <a:ext cx="6057900" cy="5902960"/>
            </a:xfrm>
            <a:custGeom>
              <a:avLst/>
              <a:gdLst/>
              <a:ahLst/>
              <a:cxnLst/>
              <a:rect l="l" t="t" r="r" b="b"/>
              <a:pathLst>
                <a:path w="6057900" h="5902960">
                  <a:moveTo>
                    <a:pt x="4554220" y="5725160"/>
                  </a:moveTo>
                  <a:lnTo>
                    <a:pt x="180340" y="5725160"/>
                  </a:lnTo>
                  <a:lnTo>
                    <a:pt x="180340" y="1988820"/>
                  </a:lnTo>
                  <a:lnTo>
                    <a:pt x="0" y="1988820"/>
                  </a:lnTo>
                  <a:lnTo>
                    <a:pt x="0" y="5725160"/>
                  </a:lnTo>
                  <a:lnTo>
                    <a:pt x="0" y="5882640"/>
                  </a:lnTo>
                  <a:lnTo>
                    <a:pt x="0" y="5902960"/>
                  </a:lnTo>
                  <a:lnTo>
                    <a:pt x="4554220" y="5902960"/>
                  </a:lnTo>
                  <a:lnTo>
                    <a:pt x="4554220" y="5725160"/>
                  </a:lnTo>
                  <a:close/>
                </a:path>
                <a:path w="6057900" h="5902960">
                  <a:moveTo>
                    <a:pt x="6057900" y="0"/>
                  </a:moveTo>
                  <a:lnTo>
                    <a:pt x="6037580" y="0"/>
                  </a:lnTo>
                  <a:lnTo>
                    <a:pt x="5882640" y="0"/>
                  </a:lnTo>
                  <a:lnTo>
                    <a:pt x="1760220" y="0"/>
                  </a:lnTo>
                  <a:lnTo>
                    <a:pt x="1760220" y="137160"/>
                  </a:lnTo>
                  <a:lnTo>
                    <a:pt x="5882640" y="137160"/>
                  </a:lnTo>
                  <a:lnTo>
                    <a:pt x="5882640" y="3510280"/>
                  </a:lnTo>
                  <a:lnTo>
                    <a:pt x="6057900" y="3510280"/>
                  </a:lnTo>
                  <a:lnTo>
                    <a:pt x="60579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937" y="1946973"/>
            <a:ext cx="184213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8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Mini</a:t>
            </a:r>
            <a:r>
              <a:rPr dirty="0" u="heavy" sz="2800" spc="-7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 </a:t>
            </a:r>
            <a:r>
              <a:rPr dirty="0" u="heavy" sz="2800" spc="-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Banner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96937" y="2686684"/>
            <a:ext cx="219646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8519" algn="l"/>
              </a:tabLst>
            </a:pPr>
            <a:r>
              <a:rPr dirty="0" sz="2000">
                <a:latin typeface="Calibri"/>
                <a:cs typeface="Calibri"/>
              </a:rPr>
              <a:t>Media	</a:t>
            </a:r>
            <a:r>
              <a:rPr dirty="0" sz="2000" spc="-15">
                <a:latin typeface="Calibri"/>
                <a:cs typeface="Calibri"/>
              </a:rPr>
              <a:t>komunikasi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122680" algn="l"/>
              </a:tabLst>
            </a:pPr>
            <a:r>
              <a:rPr dirty="0" sz="2000" spc="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iasa</a:t>
            </a:r>
            <a:r>
              <a:rPr dirty="0" sz="2000" spc="-35">
                <a:latin typeface="Calibri"/>
                <a:cs typeface="Calibri"/>
              </a:rPr>
              <a:t>n</a:t>
            </a:r>
            <a:r>
              <a:rPr dirty="0" sz="2000" spc="-5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-2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k</a:t>
            </a:r>
            <a:r>
              <a:rPr dirty="0" sz="2000" spc="-55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6735" y="2686684"/>
            <a:ext cx="105283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7620">
              <a:lnSpc>
                <a:spcPct val="100000"/>
              </a:lnSpc>
              <a:spcBef>
                <a:spcPts val="100"/>
              </a:spcBef>
              <a:tabLst>
                <a:tab pos="772160" algn="l"/>
              </a:tabLst>
            </a:pPr>
            <a:r>
              <a:rPr dirty="0" sz="2000">
                <a:latin typeface="Calibri"/>
                <a:cs typeface="Calibri"/>
              </a:rPr>
              <a:t>visual	i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tabLst>
                <a:tab pos="406400" algn="l"/>
              </a:tabLst>
            </a:pPr>
            <a:r>
              <a:rPr dirty="0" sz="2000">
                <a:latin typeface="Calibri"/>
                <a:cs typeface="Calibri"/>
              </a:rPr>
              <a:t>di	</a:t>
            </a:r>
            <a:r>
              <a:rPr dirty="0" sz="2000" spc="-10">
                <a:latin typeface="Calibri"/>
                <a:cs typeface="Calibri"/>
              </a:rPr>
              <a:t>atas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937" y="3296539"/>
            <a:ext cx="3240405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meja </a:t>
            </a:r>
            <a:r>
              <a:rPr dirty="0" sz="2000" spc="-5">
                <a:latin typeface="Calibri"/>
                <a:cs typeface="Calibri"/>
              </a:rPr>
              <a:t>untuk </a:t>
            </a:r>
            <a:r>
              <a:rPr dirty="0" sz="2000" spc="-10">
                <a:latin typeface="Calibri"/>
                <a:cs typeface="Calibri"/>
              </a:rPr>
              <a:t>menginformasikan </a:t>
            </a:r>
            <a:r>
              <a:rPr dirty="0" sz="2000" spc="-5">
                <a:latin typeface="Calibri"/>
                <a:cs typeface="Calibri"/>
              </a:rPr>
              <a:t> jadwal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acara</a:t>
            </a:r>
            <a:r>
              <a:rPr dirty="0" sz="2000" spc="-10">
                <a:latin typeface="Calibri"/>
                <a:cs typeface="Calibri"/>
              </a:rPr>
              <a:t> atau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menu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makanan.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Ukuran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: 60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cm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 x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200</a:t>
            </a:r>
            <a:r>
              <a:rPr dirty="0" sz="2000" spc="-3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13959" y="1186180"/>
            <a:ext cx="6743700" cy="4803140"/>
            <a:chOff x="5013959" y="1186180"/>
            <a:chExt cx="6743700" cy="48031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2379" y="1236980"/>
              <a:ext cx="6606540" cy="46913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013960" y="1186179"/>
              <a:ext cx="6743700" cy="4803140"/>
            </a:xfrm>
            <a:custGeom>
              <a:avLst/>
              <a:gdLst/>
              <a:ahLst/>
              <a:cxnLst/>
              <a:rect l="l" t="t" r="r" b="b"/>
              <a:pathLst>
                <a:path w="6743700" h="4803140">
                  <a:moveTo>
                    <a:pt x="4556760" y="4622800"/>
                  </a:moveTo>
                  <a:lnTo>
                    <a:pt x="180340" y="4622800"/>
                  </a:lnTo>
                  <a:lnTo>
                    <a:pt x="180340" y="889012"/>
                  </a:lnTo>
                  <a:lnTo>
                    <a:pt x="0" y="889012"/>
                  </a:lnTo>
                  <a:lnTo>
                    <a:pt x="0" y="4622800"/>
                  </a:lnTo>
                  <a:lnTo>
                    <a:pt x="0" y="4780280"/>
                  </a:lnTo>
                  <a:lnTo>
                    <a:pt x="0" y="4803140"/>
                  </a:lnTo>
                  <a:lnTo>
                    <a:pt x="4556760" y="4803140"/>
                  </a:lnTo>
                  <a:lnTo>
                    <a:pt x="4556760" y="4622800"/>
                  </a:lnTo>
                  <a:close/>
                </a:path>
                <a:path w="6743700" h="4803140">
                  <a:moveTo>
                    <a:pt x="6743700" y="12"/>
                  </a:moveTo>
                  <a:lnTo>
                    <a:pt x="6723380" y="12"/>
                  </a:lnTo>
                  <a:lnTo>
                    <a:pt x="2446020" y="0"/>
                  </a:lnTo>
                  <a:lnTo>
                    <a:pt x="2446020" y="137160"/>
                  </a:lnTo>
                  <a:lnTo>
                    <a:pt x="6570980" y="137160"/>
                  </a:lnTo>
                  <a:lnTo>
                    <a:pt x="6570980" y="3510280"/>
                  </a:lnTo>
                  <a:lnTo>
                    <a:pt x="6743700" y="3510280"/>
                  </a:lnTo>
                  <a:lnTo>
                    <a:pt x="6743700" y="1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6937" y="1946973"/>
            <a:ext cx="74168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8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F</a:t>
            </a:r>
            <a:r>
              <a:rPr dirty="0" u="heavy" sz="2800" spc="-2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l</a:t>
            </a:r>
            <a:r>
              <a:rPr dirty="0" u="heavy" sz="2800" spc="-5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y</a:t>
            </a:r>
            <a:r>
              <a:rPr dirty="0" u="heavy" sz="2800" spc="-1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e</a:t>
            </a:r>
            <a:r>
              <a:rPr dirty="0" u="heavy" sz="28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96937" y="2686684"/>
            <a:ext cx="6858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">
                <a:latin typeface="Calibri"/>
                <a:cs typeface="Calibri"/>
              </a:rPr>
              <a:t>M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8541" y="2686684"/>
            <a:ext cx="11849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5">
                <a:latin typeface="Calibri"/>
                <a:cs typeface="Calibri"/>
              </a:rPr>
              <a:t>komunikasi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78175" y="2686684"/>
            <a:ext cx="61404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vi</a:t>
            </a:r>
            <a:r>
              <a:rPr dirty="0" sz="2000" spc="10">
                <a:latin typeface="Calibri"/>
                <a:cs typeface="Calibri"/>
              </a:rPr>
              <a:t>s</a:t>
            </a:r>
            <a:r>
              <a:rPr dirty="0" sz="2000" spc="5">
                <a:latin typeface="Calibri"/>
                <a:cs typeface="Calibri"/>
              </a:rPr>
              <a:t>u</a:t>
            </a:r>
            <a:r>
              <a:rPr dirty="0" sz="2000"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8976" y="2686684"/>
            <a:ext cx="5111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6937" y="2991167"/>
            <a:ext cx="92201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">
                <a:latin typeface="Calibri"/>
                <a:cs typeface="Calibri"/>
              </a:rPr>
              <a:t>b</a:t>
            </a:r>
            <a:r>
              <a:rPr dirty="0" sz="2000">
                <a:latin typeface="Calibri"/>
                <a:cs typeface="Calibri"/>
              </a:rPr>
              <a:t>iasa</a:t>
            </a:r>
            <a:r>
              <a:rPr dirty="0" sz="2000" spc="-35">
                <a:latin typeface="Calibri"/>
                <a:cs typeface="Calibri"/>
              </a:rPr>
              <a:t>n</a:t>
            </a:r>
            <a:r>
              <a:rPr dirty="0" sz="2000" spc="-5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6914" y="2991167"/>
            <a:ext cx="252349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9325" algn="l"/>
                <a:tab pos="1783080" algn="l"/>
              </a:tabLst>
            </a:pPr>
            <a:r>
              <a:rPr dirty="0" sz="2000" spc="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10">
                <a:latin typeface="Calibri"/>
                <a:cs typeface="Calibri"/>
              </a:rPr>
              <a:t>c</a:t>
            </a:r>
            <a:r>
              <a:rPr dirty="0" sz="2000" spc="-20">
                <a:latin typeface="Calibri"/>
                <a:cs typeface="Calibri"/>
              </a:rPr>
              <a:t>e</a:t>
            </a:r>
            <a:r>
              <a:rPr dirty="0" sz="2000" spc="-1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ak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alam</a:t>
            </a:r>
            <a:r>
              <a:rPr dirty="0" sz="2000">
                <a:latin typeface="Calibri"/>
                <a:cs typeface="Calibri"/>
              </a:rPr>
              <a:t>	</a:t>
            </a:r>
            <a:r>
              <a:rPr dirty="0" sz="2000" spc="5">
                <a:latin typeface="Calibri"/>
                <a:cs typeface="Calibri"/>
              </a:rPr>
              <a:t>b</a:t>
            </a:r>
            <a:r>
              <a:rPr dirty="0" sz="2000" spc="-20">
                <a:latin typeface="Calibri"/>
                <a:cs typeface="Calibri"/>
              </a:rPr>
              <a:t>e</a:t>
            </a:r>
            <a:r>
              <a:rPr dirty="0" sz="2000" spc="-15">
                <a:latin typeface="Calibri"/>
                <a:cs typeface="Calibri"/>
              </a:rPr>
              <a:t>n</a:t>
            </a:r>
            <a:r>
              <a:rPr dirty="0" sz="2000" spc="5">
                <a:latin typeface="Calibri"/>
                <a:cs typeface="Calibri"/>
              </a:rPr>
              <a:t>tu</a:t>
            </a:r>
            <a:r>
              <a:rPr dirty="0" sz="2000"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6937" y="3296539"/>
            <a:ext cx="361315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91845" algn="l"/>
                <a:tab pos="1330960" algn="l"/>
                <a:tab pos="2245360" algn="l"/>
                <a:tab pos="3114675" algn="l"/>
              </a:tabLst>
            </a:pPr>
            <a:r>
              <a:rPr dirty="0" sz="2000" spc="-70">
                <a:latin typeface="Calibri"/>
                <a:cs typeface="Calibri"/>
              </a:rPr>
              <a:t>k</a:t>
            </a:r>
            <a:r>
              <a:rPr dirty="0" sz="2000">
                <a:latin typeface="Calibri"/>
                <a:cs typeface="Calibri"/>
              </a:rPr>
              <a:t>er</a:t>
            </a:r>
            <a:r>
              <a:rPr dirty="0" sz="2000" spc="-10">
                <a:latin typeface="Calibri"/>
                <a:cs typeface="Calibri"/>
              </a:rPr>
              <a:t>t</a:t>
            </a:r>
            <a:r>
              <a:rPr dirty="0" sz="2000">
                <a:latin typeface="Calibri"/>
                <a:cs typeface="Calibri"/>
              </a:rPr>
              <a:t>as	</a:t>
            </a:r>
            <a:r>
              <a:rPr dirty="0" sz="2000" spc="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an	</a:t>
            </a:r>
            <a:r>
              <a:rPr dirty="0" sz="2000" spc="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10">
                <a:latin typeface="Calibri"/>
                <a:cs typeface="Calibri"/>
              </a:rPr>
              <a:t>n</a:t>
            </a:r>
            <a:r>
              <a:rPr dirty="0" sz="2000" spc="-45">
                <a:latin typeface="Calibri"/>
                <a:cs typeface="Calibri"/>
              </a:rPr>
              <a:t>g</a:t>
            </a:r>
            <a:r>
              <a:rPr dirty="0" sz="2000" spc="-20">
                <a:latin typeface="Calibri"/>
                <a:cs typeface="Calibri"/>
              </a:rPr>
              <a:t>a</a:t>
            </a:r>
            <a:r>
              <a:rPr dirty="0" sz="2000">
                <a:latin typeface="Calibri"/>
                <a:cs typeface="Calibri"/>
              </a:rPr>
              <a:t>n	</a:t>
            </a:r>
            <a:r>
              <a:rPr dirty="0" sz="2000" spc="5">
                <a:latin typeface="Calibri"/>
                <a:cs typeface="Calibri"/>
              </a:rPr>
              <a:t>u</a:t>
            </a:r>
            <a:r>
              <a:rPr dirty="0" sz="2000" spc="-50">
                <a:latin typeface="Calibri"/>
                <a:cs typeface="Calibri"/>
              </a:rPr>
              <a:t>k</a:t>
            </a:r>
            <a:r>
              <a:rPr dirty="0" sz="2000" spc="5">
                <a:latin typeface="Calibri"/>
                <a:cs typeface="Calibri"/>
              </a:rPr>
              <a:t>u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an	</a:t>
            </a:r>
            <a:r>
              <a:rPr dirty="0" sz="2000" spc="-50">
                <a:latin typeface="Calibri"/>
                <a:cs typeface="Calibri"/>
              </a:rPr>
              <a:t>y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g  </a:t>
            </a:r>
            <a:r>
              <a:rPr dirty="0" sz="2000">
                <a:latin typeface="Calibri"/>
                <a:cs typeface="Calibri"/>
              </a:rPr>
              <a:t>tidak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09801" y="3601466"/>
            <a:ext cx="27978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7900" algn="l"/>
                <a:tab pos="1884680" algn="l"/>
              </a:tabLst>
            </a:pPr>
            <a:r>
              <a:rPr dirty="0" sz="2000" spc="-5">
                <a:latin typeface="Calibri"/>
                <a:cs typeface="Calibri"/>
              </a:rPr>
              <a:t>terlalu	</a:t>
            </a:r>
            <a:r>
              <a:rPr dirty="0" sz="2000" spc="-35">
                <a:latin typeface="Calibri"/>
                <a:cs typeface="Calibri"/>
              </a:rPr>
              <a:t>besar.	</a:t>
            </a:r>
            <a:r>
              <a:rPr dirty="0" sz="2000" spc="-15">
                <a:latin typeface="Calibri"/>
                <a:cs typeface="Calibri"/>
              </a:rPr>
              <a:t>Biasanya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6937" y="3905948"/>
            <a:ext cx="3611245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7060" algn="l"/>
              </a:tabLst>
            </a:pPr>
            <a:r>
              <a:rPr dirty="0" sz="2000" spc="-5">
                <a:latin typeface="Calibri"/>
                <a:cs typeface="Calibri"/>
              </a:rPr>
              <a:t>dicetak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dengan	</a:t>
            </a:r>
            <a:r>
              <a:rPr dirty="0" sz="2000" spc="-15">
                <a:latin typeface="Calibri"/>
                <a:cs typeface="Calibri"/>
              </a:rPr>
              <a:t>kertas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Injek,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30">
                <a:latin typeface="Calibri"/>
                <a:cs typeface="Calibri"/>
              </a:rPr>
              <a:t>paper,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ataupun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glossy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paper.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5">
                <a:latin typeface="Calibri"/>
                <a:cs typeface="Calibri"/>
              </a:rPr>
              <a:t>Ukuran</a:t>
            </a:r>
            <a:r>
              <a:rPr dirty="0" sz="2000" spc="-10">
                <a:latin typeface="Calibri"/>
                <a:cs typeface="Calibri"/>
              </a:rPr>
              <a:t> Flyer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A5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(15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cm</a:t>
            </a:r>
            <a:r>
              <a:rPr dirty="0" sz="2000">
                <a:latin typeface="Calibri"/>
                <a:cs typeface="Calibri"/>
              </a:rPr>
              <a:t> x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cm)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72479" y="728980"/>
            <a:ext cx="5600700" cy="5588000"/>
            <a:chOff x="5872479" y="728980"/>
            <a:chExt cx="5600700" cy="55880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8039" y="800100"/>
              <a:ext cx="5466079" cy="54660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872480" y="728979"/>
              <a:ext cx="5600700" cy="5588000"/>
            </a:xfrm>
            <a:custGeom>
              <a:avLst/>
              <a:gdLst/>
              <a:ahLst/>
              <a:cxnLst/>
              <a:rect l="l" t="t" r="r" b="b"/>
              <a:pathLst>
                <a:path w="5600700" h="5588000">
                  <a:moveTo>
                    <a:pt x="4554220" y="5410200"/>
                  </a:moveTo>
                  <a:lnTo>
                    <a:pt x="180327" y="5410200"/>
                  </a:lnTo>
                  <a:lnTo>
                    <a:pt x="180327" y="1673860"/>
                  </a:lnTo>
                  <a:lnTo>
                    <a:pt x="0" y="1673860"/>
                  </a:lnTo>
                  <a:lnTo>
                    <a:pt x="0" y="5410200"/>
                  </a:lnTo>
                  <a:lnTo>
                    <a:pt x="0" y="5567680"/>
                  </a:lnTo>
                  <a:lnTo>
                    <a:pt x="0" y="5588000"/>
                  </a:lnTo>
                  <a:lnTo>
                    <a:pt x="4554220" y="5588000"/>
                  </a:lnTo>
                  <a:lnTo>
                    <a:pt x="4554220" y="5410200"/>
                  </a:lnTo>
                  <a:close/>
                </a:path>
                <a:path w="5600700" h="5588000">
                  <a:moveTo>
                    <a:pt x="5600700" y="12"/>
                  </a:moveTo>
                  <a:lnTo>
                    <a:pt x="5580380" y="12"/>
                  </a:lnTo>
                  <a:lnTo>
                    <a:pt x="1303020" y="0"/>
                  </a:lnTo>
                  <a:lnTo>
                    <a:pt x="1303020" y="137160"/>
                  </a:lnTo>
                  <a:lnTo>
                    <a:pt x="5425440" y="137160"/>
                  </a:lnTo>
                  <a:lnTo>
                    <a:pt x="5425440" y="3510280"/>
                  </a:lnTo>
                  <a:lnTo>
                    <a:pt x="5600700" y="3510280"/>
                  </a:lnTo>
                  <a:lnTo>
                    <a:pt x="5600700" y="12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3468" y="1228471"/>
            <a:ext cx="4525010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68580" marR="6350" indent="19558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333333"/>
                </a:solidFill>
                <a:latin typeface="Calibri"/>
                <a:cs typeface="Calibri"/>
              </a:rPr>
              <a:t>Promosi merupakan </a:t>
            </a:r>
            <a:r>
              <a:rPr dirty="0" sz="2400" spc="-20">
                <a:solidFill>
                  <a:srgbClr val="333333"/>
                </a:solidFill>
                <a:latin typeface="Calibri"/>
                <a:cs typeface="Calibri"/>
              </a:rPr>
              <a:t>kegiatan yang </a:t>
            </a:r>
            <a:r>
              <a:rPr dirty="0" sz="2400" spc="-5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33333"/>
                </a:solidFill>
                <a:latin typeface="Calibri"/>
                <a:cs typeface="Calibri"/>
              </a:rPr>
              <a:t>sering </a:t>
            </a:r>
            <a:r>
              <a:rPr dirty="0" sz="2400" spc="-10">
                <a:solidFill>
                  <a:srgbClr val="333333"/>
                </a:solidFill>
                <a:latin typeface="Calibri"/>
                <a:cs typeface="Calibri"/>
              </a:rPr>
              <a:t>dilakukan </a:t>
            </a:r>
            <a:r>
              <a:rPr dirty="0" sz="2400" spc="-5">
                <a:solidFill>
                  <a:srgbClr val="333333"/>
                </a:solidFill>
                <a:latin typeface="Calibri"/>
                <a:cs typeface="Calibri"/>
              </a:rPr>
              <a:t>oleh perusahaan, </a:t>
            </a:r>
            <a:r>
              <a:rPr dirty="0" sz="240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33333"/>
                </a:solidFill>
                <a:latin typeface="Calibri"/>
                <a:cs typeface="Calibri"/>
              </a:rPr>
              <a:t>pedagang</a:t>
            </a:r>
            <a:r>
              <a:rPr dirty="0" sz="2400" spc="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Calibri"/>
                <a:cs typeface="Calibri"/>
              </a:rPr>
              <a:t>dan</a:t>
            </a:r>
            <a:r>
              <a:rPr dirty="0" sz="24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33333"/>
                </a:solidFill>
                <a:latin typeface="Calibri"/>
                <a:cs typeface="Calibri"/>
              </a:rPr>
              <a:t>masih</a:t>
            </a:r>
            <a:r>
              <a:rPr dirty="0" sz="24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333333"/>
                </a:solidFill>
                <a:latin typeface="Calibri"/>
                <a:cs typeface="Calibri"/>
              </a:rPr>
              <a:t>banyak</a:t>
            </a:r>
            <a:r>
              <a:rPr dirty="0" sz="24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33333"/>
                </a:solidFill>
                <a:latin typeface="Calibri"/>
                <a:cs typeface="Calibri"/>
              </a:rPr>
              <a:t>lainnya</a:t>
            </a:r>
            <a:endParaRPr sz="24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2400" spc="-15">
                <a:solidFill>
                  <a:srgbClr val="333333"/>
                </a:solidFill>
                <a:latin typeface="Calibri"/>
                <a:cs typeface="Calibri"/>
              </a:rPr>
              <a:t>sebagai</a:t>
            </a:r>
            <a:r>
              <a:rPr dirty="0" sz="2400" spc="-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333333"/>
                </a:solidFill>
                <a:latin typeface="Calibri"/>
                <a:cs typeface="Calibri"/>
              </a:rPr>
              <a:t>bentuk</a:t>
            </a:r>
            <a:r>
              <a:rPr dirty="0" sz="2400" spc="-2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333333"/>
                </a:solidFill>
                <a:latin typeface="Calibri"/>
                <a:cs typeface="Calibri"/>
              </a:rPr>
              <a:t>usaha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400" spc="-10">
                <a:solidFill>
                  <a:srgbClr val="333333"/>
                </a:solidFill>
                <a:latin typeface="Calibri"/>
                <a:cs typeface="Calibri"/>
              </a:rPr>
              <a:t>memperkenalkan</a:t>
            </a:r>
            <a:r>
              <a:rPr dirty="0" sz="2400" spc="-3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333333"/>
                </a:solidFill>
                <a:latin typeface="Calibri"/>
                <a:cs typeface="Calibri"/>
              </a:rPr>
              <a:t>produknya</a:t>
            </a:r>
            <a:r>
              <a:rPr dirty="0" sz="2400" spc="-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33333"/>
                </a:solidFill>
                <a:latin typeface="Calibri"/>
                <a:cs typeface="Calibri"/>
              </a:rPr>
              <a:t>kepada</a:t>
            </a:r>
            <a:endParaRPr sz="2400">
              <a:latin typeface="Calibri"/>
              <a:cs typeface="Calibri"/>
            </a:endParaRPr>
          </a:p>
          <a:p>
            <a:pPr algn="r" marR="6350">
              <a:lnSpc>
                <a:spcPct val="100000"/>
              </a:lnSpc>
            </a:pPr>
            <a:r>
              <a:rPr dirty="0" sz="2400" spc="-5">
                <a:solidFill>
                  <a:srgbClr val="333333"/>
                </a:solidFill>
                <a:latin typeface="Calibri"/>
                <a:cs typeface="Calibri"/>
              </a:rPr>
              <a:t>calon</a:t>
            </a:r>
            <a:r>
              <a:rPr dirty="0" sz="2400" spc="-7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333333"/>
                </a:solidFill>
                <a:latin typeface="Calibri"/>
                <a:cs typeface="Calibri"/>
              </a:rPr>
              <a:t>konsumen.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67369" y="322579"/>
            <a:ext cx="30257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>
                <a:solidFill>
                  <a:srgbClr val="333333"/>
                </a:solidFill>
              </a:rPr>
              <a:t>INTRODUCTION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4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3044" y="1863090"/>
            <a:ext cx="4335780" cy="295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Media </a:t>
            </a:r>
            <a:r>
              <a:rPr dirty="0" sz="2400" spc="-10">
                <a:latin typeface="Calibri"/>
                <a:cs typeface="Calibri"/>
              </a:rPr>
              <a:t>promosi </a:t>
            </a:r>
            <a:r>
              <a:rPr dirty="0" sz="2400" spc="-5">
                <a:latin typeface="Calibri"/>
                <a:cs typeface="Calibri"/>
              </a:rPr>
              <a:t>indoor </a:t>
            </a:r>
            <a:r>
              <a:rPr dirty="0" sz="2400" spc="-10">
                <a:latin typeface="Calibri"/>
                <a:cs typeface="Calibri"/>
              </a:rPr>
              <a:t>adalah </a:t>
            </a:r>
            <a:r>
              <a:rPr dirty="0" sz="2400">
                <a:latin typeface="Calibri"/>
                <a:cs typeface="Calibri"/>
              </a:rPr>
              <a:t>iklan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yang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merepresentasikan </a:t>
            </a:r>
            <a:r>
              <a:rPr dirty="0" sz="2400" spc="-5">
                <a:latin typeface="Calibri"/>
                <a:cs typeface="Calibri"/>
              </a:rPr>
              <a:t>pesan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komersil </a:t>
            </a:r>
            <a:r>
              <a:rPr dirty="0" sz="2400" spc="-5">
                <a:latin typeface="Calibri"/>
                <a:cs typeface="Calibri"/>
              </a:rPr>
              <a:t>di ruang tertutup, seperti 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supermarket, </a:t>
            </a:r>
            <a:r>
              <a:rPr dirty="0" sz="2400" spc="-25">
                <a:latin typeface="Calibri"/>
                <a:cs typeface="Calibri"/>
              </a:rPr>
              <a:t>cafe,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toilet,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stasiun 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kereta </a:t>
            </a:r>
            <a:r>
              <a:rPr dirty="0" sz="2400" spc="-5">
                <a:latin typeface="Calibri"/>
                <a:cs typeface="Calibri"/>
              </a:rPr>
              <a:t>api, terminal bus, </a:t>
            </a:r>
            <a:r>
              <a:rPr dirty="0" sz="2400">
                <a:latin typeface="Calibri"/>
                <a:cs typeface="Calibri"/>
              </a:rPr>
              <a:t>klub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olahraga,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sekolah,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dan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lainnya.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15">
                <a:latin typeface="Calibri"/>
                <a:cs typeface="Calibri"/>
              </a:rPr>
              <a:t>(Patricia,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2022).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986" y="0"/>
            <a:ext cx="4549013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8091" y="620712"/>
            <a:ext cx="3077210" cy="875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56920">
              <a:lnSpc>
                <a:spcPts val="2860"/>
              </a:lnSpc>
              <a:spcBef>
                <a:spcPts val="100"/>
              </a:spcBef>
            </a:pPr>
            <a:r>
              <a:rPr dirty="0" sz="2400" spc="110" b="0">
                <a:latin typeface="Lucida Sans Unicode"/>
                <a:cs typeface="Lucida Sans Unicode"/>
              </a:rPr>
              <a:t>Manfaat</a:t>
            </a:r>
            <a:r>
              <a:rPr dirty="0" sz="2400" spc="-155" b="0">
                <a:latin typeface="Lucida Sans Unicode"/>
                <a:cs typeface="Lucida Sans Unicode"/>
              </a:rPr>
              <a:t> </a:t>
            </a:r>
            <a:r>
              <a:rPr dirty="0" sz="2400" spc="85" b="0">
                <a:latin typeface="Lucida Sans Unicode"/>
                <a:cs typeface="Lucida Sans Unicode"/>
              </a:rPr>
              <a:t>Media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ts val="3820"/>
              </a:lnSpc>
            </a:pPr>
            <a:r>
              <a:rPr dirty="0" spc="50" b="0">
                <a:latin typeface="Lucida Sans Unicode"/>
                <a:cs typeface="Lucida Sans Unicode"/>
              </a:rPr>
              <a:t>Promosi</a:t>
            </a:r>
            <a:r>
              <a:rPr dirty="0" spc="-254" b="0">
                <a:latin typeface="Lucida Sans Unicode"/>
                <a:cs typeface="Lucida Sans Unicode"/>
              </a:rPr>
              <a:t> </a:t>
            </a:r>
            <a:r>
              <a:rPr dirty="0" spc="15" b="0">
                <a:latin typeface="Lucida Sans Unicode"/>
                <a:cs typeface="Lucida Sans Unicode"/>
              </a:rPr>
              <a:t>Indoor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08875" y="2408809"/>
            <a:ext cx="3915410" cy="2193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62660" indent="-28765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962660" algn="l"/>
                <a:tab pos="963294" algn="l"/>
              </a:tabLst>
            </a:pPr>
            <a:r>
              <a:rPr dirty="0" sz="2400" spc="135">
                <a:latin typeface="Lucida Sans Unicode"/>
                <a:cs typeface="Lucida Sans Unicode"/>
              </a:rPr>
              <a:t>Sebagai</a:t>
            </a:r>
            <a:r>
              <a:rPr dirty="0" sz="2400" spc="-150">
                <a:latin typeface="Lucida Sans Unicode"/>
                <a:cs typeface="Lucida Sans Unicode"/>
              </a:rPr>
              <a:t> </a:t>
            </a:r>
            <a:r>
              <a:rPr dirty="0" sz="2400" spc="85">
                <a:latin typeface="Lucida Sans Unicode"/>
                <a:cs typeface="Lucida Sans Unicode"/>
              </a:rPr>
              <a:t>pengingat</a:t>
            </a:r>
            <a:endParaRPr sz="2400">
              <a:latin typeface="Lucida Sans Unicode"/>
              <a:cs typeface="Lucida Sans Unicode"/>
            </a:endParaRPr>
          </a:p>
          <a:p>
            <a:pPr algn="r" marL="12700" marR="5080" indent="81280">
              <a:lnSpc>
                <a:spcPct val="100000"/>
              </a:lnSpc>
              <a:spcBef>
                <a:spcPts val="2180"/>
              </a:spcBef>
            </a:pPr>
            <a:r>
              <a:rPr dirty="0" sz="2000" spc="-10">
                <a:latin typeface="Lucida Sans Unicode"/>
                <a:cs typeface="Lucida Sans Unicode"/>
              </a:rPr>
              <a:t>M</a:t>
            </a:r>
            <a:r>
              <a:rPr dirty="0" sz="2000" spc="85">
                <a:latin typeface="Lucida Sans Unicode"/>
                <a:cs typeface="Lucida Sans Unicode"/>
              </a:rPr>
              <a:t>en</a:t>
            </a:r>
            <a:r>
              <a:rPr dirty="0" sz="2000" spc="95">
                <a:latin typeface="Lucida Sans Unicode"/>
                <a:cs typeface="Lucida Sans Unicode"/>
              </a:rPr>
              <a:t>g</a:t>
            </a:r>
            <a:r>
              <a:rPr dirty="0" sz="2000" spc="-85">
                <a:latin typeface="Lucida Sans Unicode"/>
                <a:cs typeface="Lucida Sans Unicode"/>
              </a:rPr>
              <a:t>i</a:t>
            </a:r>
            <a:r>
              <a:rPr dirty="0" sz="2000" spc="70">
                <a:latin typeface="Lucida Sans Unicode"/>
                <a:cs typeface="Lucida Sans Unicode"/>
              </a:rPr>
              <a:t>n</a:t>
            </a:r>
            <a:r>
              <a:rPr dirty="0" sz="2000" spc="75">
                <a:latin typeface="Lucida Sans Unicode"/>
                <a:cs typeface="Lucida Sans Unicode"/>
              </a:rPr>
              <a:t>g</a:t>
            </a:r>
            <a:r>
              <a:rPr dirty="0" sz="2000" spc="250">
                <a:latin typeface="Lucida Sans Unicode"/>
                <a:cs typeface="Lucida Sans Unicode"/>
              </a:rPr>
              <a:t>a</a:t>
            </a:r>
            <a:r>
              <a:rPr dirty="0" sz="2000" spc="-30">
                <a:latin typeface="Lucida Sans Unicode"/>
                <a:cs typeface="Lucida Sans Unicode"/>
              </a:rPr>
              <a:t>t</a:t>
            </a:r>
            <a:r>
              <a:rPr dirty="0" sz="2000" spc="-135">
                <a:latin typeface="Lucida Sans Unicode"/>
                <a:cs typeface="Lucida Sans Unicode"/>
              </a:rPr>
              <a:t>k</a:t>
            </a:r>
            <a:r>
              <a:rPr dirty="0" sz="2000" spc="250">
                <a:latin typeface="Lucida Sans Unicode"/>
                <a:cs typeface="Lucida Sans Unicode"/>
              </a:rPr>
              <a:t>a</a:t>
            </a:r>
            <a:r>
              <a:rPr dirty="0" sz="2000" spc="35">
                <a:latin typeface="Lucida Sans Unicode"/>
                <a:cs typeface="Lucida Sans Unicode"/>
              </a:rPr>
              <a:t>n</a:t>
            </a:r>
            <a:r>
              <a:rPr dirty="0" sz="2000" spc="-160">
                <a:latin typeface="Lucida Sans Unicode"/>
                <a:cs typeface="Lucida Sans Unicode"/>
              </a:rPr>
              <a:t> </a:t>
            </a:r>
            <a:r>
              <a:rPr dirty="0" sz="2000" spc="-135">
                <a:latin typeface="Lucida Sans Unicode"/>
                <a:cs typeface="Lucida Sans Unicode"/>
              </a:rPr>
              <a:t>k</a:t>
            </a:r>
            <a:r>
              <a:rPr dirty="0" sz="2000" spc="70">
                <a:latin typeface="Lucida Sans Unicode"/>
                <a:cs typeface="Lucida Sans Unicode"/>
              </a:rPr>
              <a:t>onsumen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95">
                <a:latin typeface="Lucida Sans Unicode"/>
                <a:cs typeface="Lucida Sans Unicode"/>
              </a:rPr>
              <a:t>d</a:t>
            </a:r>
            <a:r>
              <a:rPr dirty="0" sz="2000" spc="250">
                <a:latin typeface="Lucida Sans Unicode"/>
                <a:cs typeface="Lucida Sans Unicode"/>
              </a:rPr>
              <a:t>a</a:t>
            </a:r>
            <a:r>
              <a:rPr dirty="0" sz="2000" spc="25">
                <a:latin typeface="Lucida Sans Unicode"/>
                <a:cs typeface="Lucida Sans Unicode"/>
              </a:rPr>
              <a:t>n  </a:t>
            </a:r>
            <a:r>
              <a:rPr dirty="0" sz="2000" spc="114">
                <a:latin typeface="Lucida Sans Unicode"/>
                <a:cs typeface="Lucida Sans Unicode"/>
              </a:rPr>
              <a:t>men</a:t>
            </a:r>
            <a:r>
              <a:rPr dirty="0" sz="2000" spc="105">
                <a:latin typeface="Lucida Sans Unicode"/>
                <a:cs typeface="Lucida Sans Unicode"/>
              </a:rPr>
              <a:t>d</a:t>
            </a:r>
            <a:r>
              <a:rPr dirty="0" sz="2000" spc="250">
                <a:latin typeface="Lucida Sans Unicode"/>
                <a:cs typeface="Lucida Sans Unicode"/>
              </a:rPr>
              <a:t>a</a:t>
            </a:r>
            <a:r>
              <a:rPr dirty="0" sz="2000" spc="95">
                <a:latin typeface="Lucida Sans Unicode"/>
                <a:cs typeface="Lucida Sans Unicode"/>
              </a:rPr>
              <a:t>p</a:t>
            </a:r>
            <a:r>
              <a:rPr dirty="0" sz="2000" spc="250">
                <a:latin typeface="Lucida Sans Unicode"/>
                <a:cs typeface="Lucida Sans Unicode"/>
              </a:rPr>
              <a:t>a</a:t>
            </a:r>
            <a:r>
              <a:rPr dirty="0" sz="2000" spc="-30">
                <a:latin typeface="Lucida Sans Unicode"/>
                <a:cs typeface="Lucida Sans Unicode"/>
              </a:rPr>
              <a:t>t</a:t>
            </a:r>
            <a:r>
              <a:rPr dirty="0" sz="2000" spc="-135">
                <a:latin typeface="Lucida Sans Unicode"/>
                <a:cs typeface="Lucida Sans Unicode"/>
              </a:rPr>
              <a:t>k</a:t>
            </a:r>
            <a:r>
              <a:rPr dirty="0" sz="2000" spc="250">
                <a:latin typeface="Lucida Sans Unicode"/>
                <a:cs typeface="Lucida Sans Unicode"/>
              </a:rPr>
              <a:t>a</a:t>
            </a:r>
            <a:r>
              <a:rPr dirty="0" sz="2000" spc="35">
                <a:latin typeface="Lucida Sans Unicode"/>
                <a:cs typeface="Lucida Sans Unicode"/>
              </a:rPr>
              <a:t>n</a:t>
            </a:r>
            <a:r>
              <a:rPr dirty="0" sz="2000" spc="-160">
                <a:latin typeface="Lucida Sans Unicode"/>
                <a:cs typeface="Lucida Sans Unicode"/>
              </a:rPr>
              <a:t> </a:t>
            </a:r>
            <a:r>
              <a:rPr dirty="0" sz="2000" spc="95">
                <a:latin typeface="Lucida Sans Unicode"/>
                <a:cs typeface="Lucida Sans Unicode"/>
              </a:rPr>
              <a:t>p</a:t>
            </a:r>
            <a:r>
              <a:rPr dirty="0" sz="2000" spc="-10">
                <a:latin typeface="Lucida Sans Unicode"/>
                <a:cs typeface="Lucida Sans Unicode"/>
              </a:rPr>
              <a:t>r</a:t>
            </a:r>
            <a:r>
              <a:rPr dirty="0" sz="2000" spc="-25">
                <a:latin typeface="Lucida Sans Unicode"/>
                <a:cs typeface="Lucida Sans Unicode"/>
              </a:rPr>
              <a:t>o</a:t>
            </a:r>
            <a:r>
              <a:rPr dirty="0" sz="2000" spc="20">
                <a:latin typeface="Lucida Sans Unicode"/>
                <a:cs typeface="Lucida Sans Unicode"/>
              </a:rPr>
              <a:t>spek  </a:t>
            </a:r>
            <a:r>
              <a:rPr dirty="0" sz="2000" spc="-135">
                <a:latin typeface="Lucida Sans Unicode"/>
                <a:cs typeface="Lucida Sans Unicode"/>
              </a:rPr>
              <a:t>k</a:t>
            </a:r>
            <a:r>
              <a:rPr dirty="0" sz="2000" spc="40">
                <a:latin typeface="Lucida Sans Unicode"/>
                <a:cs typeface="Lucida Sans Unicode"/>
              </a:rPr>
              <a:t>on</a:t>
            </a:r>
            <a:r>
              <a:rPr dirty="0" sz="2000" spc="20">
                <a:latin typeface="Lucida Sans Unicode"/>
                <a:cs typeface="Lucida Sans Unicode"/>
              </a:rPr>
              <a:t>s</a:t>
            </a:r>
            <a:r>
              <a:rPr dirty="0" sz="2000" spc="100">
                <a:latin typeface="Lucida Sans Unicode"/>
                <a:cs typeface="Lucida Sans Unicode"/>
              </a:rPr>
              <a:t>umen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100">
                <a:latin typeface="Lucida Sans Unicode"/>
                <a:cs typeface="Lucida Sans Unicode"/>
              </a:rPr>
              <a:t>mengenai</a:t>
            </a:r>
            <a:r>
              <a:rPr dirty="0" sz="2000" spc="-140">
                <a:latin typeface="Lucida Sans Unicode"/>
                <a:cs typeface="Lucida Sans Unicode"/>
              </a:rPr>
              <a:t> </a:t>
            </a:r>
            <a:r>
              <a:rPr dirty="0" sz="2000" spc="130">
                <a:latin typeface="Lucida Sans Unicode"/>
                <a:cs typeface="Lucida Sans Unicode"/>
              </a:rPr>
              <a:t>manf</a:t>
            </a:r>
            <a:r>
              <a:rPr dirty="0" sz="2000" spc="125">
                <a:latin typeface="Lucida Sans Unicode"/>
                <a:cs typeface="Lucida Sans Unicode"/>
              </a:rPr>
              <a:t>a</a:t>
            </a:r>
            <a:r>
              <a:rPr dirty="0" sz="2000" spc="245">
                <a:latin typeface="Lucida Sans Unicode"/>
                <a:cs typeface="Lucida Sans Unicode"/>
              </a:rPr>
              <a:t>a</a:t>
            </a:r>
            <a:r>
              <a:rPr dirty="0" sz="2000" spc="-20">
                <a:latin typeface="Lucida Sans Unicode"/>
                <a:cs typeface="Lucida Sans Unicode"/>
              </a:rPr>
              <a:t>t  </a:t>
            </a:r>
            <a:r>
              <a:rPr dirty="0" sz="2000" spc="45">
                <a:latin typeface="Lucida Sans Unicode"/>
                <a:cs typeface="Lucida Sans Unicode"/>
              </a:rPr>
              <a:t>dari</a:t>
            </a:r>
            <a:r>
              <a:rPr dirty="0" sz="2000" spc="-120">
                <a:latin typeface="Lucida Sans Unicode"/>
                <a:cs typeface="Lucida Sans Unicode"/>
              </a:rPr>
              <a:t> </a:t>
            </a:r>
            <a:r>
              <a:rPr dirty="0" sz="2000" spc="10">
                <a:latin typeface="Lucida Sans Unicode"/>
                <a:cs typeface="Lucida Sans Unicode"/>
              </a:rPr>
              <a:t>produk</a:t>
            </a:r>
            <a:r>
              <a:rPr dirty="0" sz="2000" spc="-125">
                <a:latin typeface="Lucida Sans Unicode"/>
                <a:cs typeface="Lucida Sans Unicode"/>
              </a:rPr>
              <a:t> </a:t>
            </a:r>
            <a:r>
              <a:rPr dirty="0" sz="2000" spc="125">
                <a:latin typeface="Lucida Sans Unicode"/>
                <a:cs typeface="Lucida Sans Unicode"/>
              </a:rPr>
              <a:t>atau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100">
                <a:latin typeface="Lucida Sans Unicode"/>
                <a:cs typeface="Lucida Sans Unicode"/>
              </a:rPr>
              <a:t>jasa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114">
                <a:latin typeface="Lucida Sans Unicode"/>
                <a:cs typeface="Lucida Sans Unicode"/>
              </a:rPr>
              <a:t>yang</a:t>
            </a:r>
            <a:r>
              <a:rPr dirty="0" sz="2000" spc="-110">
                <a:latin typeface="Lucida Sans Unicode"/>
                <a:cs typeface="Lucida Sans Unicode"/>
              </a:rPr>
              <a:t> </a:t>
            </a:r>
            <a:r>
              <a:rPr dirty="0" sz="2000" spc="5">
                <a:latin typeface="Lucida Sans Unicode"/>
                <a:cs typeface="Lucida Sans Unicode"/>
              </a:rPr>
              <a:t>di</a:t>
            </a:r>
            <a:endParaRPr sz="2000">
              <a:latin typeface="Lucida Sans Unicode"/>
              <a:cs typeface="Lucida Sans Unicode"/>
            </a:endParaRPr>
          </a:p>
          <a:p>
            <a:pPr algn="r" marR="6350">
              <a:lnSpc>
                <a:spcPct val="100000"/>
              </a:lnSpc>
              <a:spcBef>
                <a:spcPts val="5"/>
              </a:spcBef>
            </a:pPr>
            <a:r>
              <a:rPr dirty="0" sz="2000" spc="80">
                <a:latin typeface="Lucida Sans Unicode"/>
                <a:cs typeface="Lucida Sans Unicode"/>
              </a:rPr>
              <a:t>tawarkan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34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7769" y="548259"/>
            <a:ext cx="3819525" cy="19519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110">
                <a:latin typeface="Lucida Sans Unicode"/>
                <a:cs typeface="Lucida Sans Unicode"/>
              </a:rPr>
              <a:t>Menjaga</a:t>
            </a:r>
            <a:r>
              <a:rPr dirty="0" sz="2400" spc="-145">
                <a:latin typeface="Lucida Sans Unicode"/>
                <a:cs typeface="Lucida Sans Unicode"/>
              </a:rPr>
              <a:t> </a:t>
            </a:r>
            <a:r>
              <a:rPr dirty="0" sz="2400" spc="90">
                <a:latin typeface="Lucida Sans Unicode"/>
                <a:cs typeface="Lucida Sans Unicode"/>
              </a:rPr>
              <a:t>Brand</a:t>
            </a:r>
            <a:endParaRPr sz="2400">
              <a:latin typeface="Lucida Sans Unicode"/>
              <a:cs typeface="Lucida Sans Unicode"/>
            </a:endParaRPr>
          </a:p>
          <a:p>
            <a:pPr marL="299720">
              <a:lnSpc>
                <a:spcPct val="100000"/>
              </a:lnSpc>
              <a:spcBef>
                <a:spcPts val="20"/>
              </a:spcBef>
            </a:pPr>
            <a:r>
              <a:rPr dirty="0" sz="2400" spc="55">
                <a:latin typeface="Lucida Sans Unicode"/>
                <a:cs typeface="Lucida Sans Unicode"/>
              </a:rPr>
              <a:t>Awereness</a:t>
            </a:r>
            <a:endParaRPr sz="2400">
              <a:latin typeface="Lucida Sans Unicode"/>
              <a:cs typeface="Lucida Sans Unicode"/>
            </a:endParaRPr>
          </a:p>
          <a:p>
            <a:pPr algn="just" marL="299720" marR="5080">
              <a:lnSpc>
                <a:spcPct val="100000"/>
              </a:lnSpc>
              <a:spcBef>
                <a:spcPts val="2180"/>
              </a:spcBef>
            </a:pPr>
            <a:r>
              <a:rPr dirty="0" sz="2000" spc="90">
                <a:latin typeface="Lucida Sans Unicode"/>
                <a:cs typeface="Lucida Sans Unicode"/>
              </a:rPr>
              <a:t>Menjaga</a:t>
            </a:r>
            <a:r>
              <a:rPr dirty="0" sz="2000" spc="-140">
                <a:latin typeface="Lucida Sans Unicode"/>
                <a:cs typeface="Lucida Sans Unicode"/>
              </a:rPr>
              <a:t> </a:t>
            </a:r>
            <a:r>
              <a:rPr dirty="0" sz="2000" spc="10">
                <a:latin typeface="Lucida Sans Unicode"/>
                <a:cs typeface="Lucida Sans Unicode"/>
              </a:rPr>
              <a:t>produk</a:t>
            </a:r>
            <a:r>
              <a:rPr dirty="0" sz="2000" spc="-135">
                <a:latin typeface="Lucida Sans Unicode"/>
                <a:cs typeface="Lucida Sans Unicode"/>
              </a:rPr>
              <a:t> </a:t>
            </a:r>
            <a:r>
              <a:rPr dirty="0" sz="2000" spc="135">
                <a:latin typeface="Lucida Sans Unicode"/>
                <a:cs typeface="Lucida Sans Unicode"/>
              </a:rPr>
              <a:t>agar</a:t>
            </a:r>
            <a:r>
              <a:rPr dirty="0" sz="2000" spc="-135">
                <a:latin typeface="Lucida Sans Unicode"/>
                <a:cs typeface="Lucida Sans Unicode"/>
              </a:rPr>
              <a:t> </a:t>
            </a:r>
            <a:r>
              <a:rPr dirty="0" sz="2000" spc="80">
                <a:latin typeface="Lucida Sans Unicode"/>
                <a:cs typeface="Lucida Sans Unicode"/>
              </a:rPr>
              <a:t>tetap </a:t>
            </a:r>
            <a:r>
              <a:rPr dirty="0" sz="2000" spc="-620">
                <a:latin typeface="Lucida Sans Unicode"/>
                <a:cs typeface="Lucida Sans Unicode"/>
              </a:rPr>
              <a:t> </a:t>
            </a:r>
            <a:r>
              <a:rPr dirty="0" sz="2000" spc="45">
                <a:latin typeface="Lucida Sans Unicode"/>
                <a:cs typeface="Lucida Sans Unicode"/>
              </a:rPr>
              <a:t>selalu</a:t>
            </a:r>
            <a:r>
              <a:rPr dirty="0" sz="2000" spc="-150">
                <a:latin typeface="Lucida Sans Unicode"/>
                <a:cs typeface="Lucida Sans Unicode"/>
              </a:rPr>
              <a:t> </a:t>
            </a:r>
            <a:r>
              <a:rPr dirty="0" sz="2000" spc="65">
                <a:latin typeface="Lucida Sans Unicode"/>
                <a:cs typeface="Lucida Sans Unicode"/>
              </a:rPr>
              <a:t>melekat</a:t>
            </a:r>
            <a:r>
              <a:rPr dirty="0" sz="2000" spc="-155">
                <a:latin typeface="Lucida Sans Unicode"/>
                <a:cs typeface="Lucida Sans Unicode"/>
              </a:rPr>
              <a:t> </a:t>
            </a:r>
            <a:r>
              <a:rPr dirty="0" sz="2000" spc="175">
                <a:latin typeface="Lucida Sans Unicode"/>
                <a:cs typeface="Lucida Sans Unicode"/>
              </a:rPr>
              <a:t>pada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70">
                <a:latin typeface="Lucida Sans Unicode"/>
                <a:cs typeface="Lucida Sans Unicode"/>
              </a:rPr>
              <a:t>benak </a:t>
            </a:r>
            <a:r>
              <a:rPr dirty="0" sz="2000" spc="-620">
                <a:latin typeface="Lucida Sans Unicode"/>
                <a:cs typeface="Lucida Sans Unicode"/>
              </a:rPr>
              <a:t> </a:t>
            </a:r>
            <a:r>
              <a:rPr dirty="0" sz="2000" spc="45">
                <a:latin typeface="Lucida Sans Unicode"/>
                <a:cs typeface="Lucida Sans Unicode"/>
              </a:rPr>
              <a:t>konsumen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3180" y="0"/>
            <a:ext cx="4528820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07769" y="3587432"/>
            <a:ext cx="4179570" cy="2409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45">
                <a:latin typeface="Lucida Sans Unicode"/>
                <a:cs typeface="Lucida Sans Unicode"/>
              </a:rPr>
              <a:t>Meningkatkan</a:t>
            </a:r>
            <a:r>
              <a:rPr dirty="0" sz="2400" spc="-145">
                <a:latin typeface="Lucida Sans Unicode"/>
                <a:cs typeface="Lucida Sans Unicode"/>
              </a:rPr>
              <a:t> </a:t>
            </a:r>
            <a:r>
              <a:rPr dirty="0" sz="2400" spc="55">
                <a:latin typeface="Lucida Sans Unicode"/>
                <a:cs typeface="Lucida Sans Unicode"/>
              </a:rPr>
              <a:t>Reputasi</a:t>
            </a:r>
            <a:endParaRPr sz="2400">
              <a:latin typeface="Lucida Sans Unicode"/>
              <a:cs typeface="Lucida Sans Unicode"/>
            </a:endParaRPr>
          </a:p>
          <a:p>
            <a:pPr marL="299720">
              <a:lnSpc>
                <a:spcPct val="100000"/>
              </a:lnSpc>
              <a:spcBef>
                <a:spcPts val="5"/>
              </a:spcBef>
            </a:pPr>
            <a:r>
              <a:rPr dirty="0" sz="2400" spc="114">
                <a:latin typeface="Lucida Sans Unicode"/>
                <a:cs typeface="Lucida Sans Unicode"/>
              </a:rPr>
              <a:t>Perusahaan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Lucida Sans Unicode"/>
              <a:cs typeface="Lucida Sans Unicode"/>
            </a:endParaRPr>
          </a:p>
          <a:p>
            <a:pPr marL="218440" marR="5080" indent="38100">
              <a:lnSpc>
                <a:spcPct val="101699"/>
              </a:lnSpc>
              <a:spcBef>
                <a:spcPts val="5"/>
              </a:spcBef>
            </a:pPr>
            <a:r>
              <a:rPr dirty="0" sz="2000" spc="75">
                <a:latin typeface="Lucida Sans Unicode"/>
                <a:cs typeface="Lucida Sans Unicode"/>
              </a:rPr>
              <a:t>Media </a:t>
            </a:r>
            <a:r>
              <a:rPr dirty="0" sz="2000" spc="35">
                <a:latin typeface="Lucida Sans Unicode"/>
                <a:cs typeface="Lucida Sans Unicode"/>
              </a:rPr>
              <a:t>promosi </a:t>
            </a:r>
            <a:r>
              <a:rPr dirty="0" sz="2000" spc="155">
                <a:latin typeface="Lucida Sans Unicode"/>
                <a:cs typeface="Lucida Sans Unicode"/>
              </a:rPr>
              <a:t>mampu </a:t>
            </a:r>
            <a:r>
              <a:rPr dirty="0" sz="2000" spc="160">
                <a:latin typeface="Lucida Sans Unicode"/>
                <a:cs typeface="Lucida Sans Unicode"/>
              </a:rPr>
              <a:t> </a:t>
            </a:r>
            <a:r>
              <a:rPr dirty="0" sz="2000" spc="160">
                <a:latin typeface="Lucida Sans Unicode"/>
                <a:cs typeface="Lucida Sans Unicode"/>
              </a:rPr>
              <a:t>mem</a:t>
            </a:r>
            <a:r>
              <a:rPr dirty="0" sz="2000" spc="125">
                <a:latin typeface="Lucida Sans Unicode"/>
                <a:cs typeface="Lucida Sans Unicode"/>
              </a:rPr>
              <a:t>b</a:t>
            </a:r>
            <a:r>
              <a:rPr dirty="0" sz="2000" spc="250">
                <a:latin typeface="Lucida Sans Unicode"/>
                <a:cs typeface="Lucida Sans Unicode"/>
              </a:rPr>
              <a:t>a</a:t>
            </a:r>
            <a:r>
              <a:rPr dirty="0" sz="2000" spc="70">
                <a:latin typeface="Lucida Sans Unicode"/>
                <a:cs typeface="Lucida Sans Unicode"/>
              </a:rPr>
              <a:t>n</a:t>
            </a:r>
            <a:r>
              <a:rPr dirty="0" sz="2000" spc="75">
                <a:latin typeface="Lucida Sans Unicode"/>
                <a:cs typeface="Lucida Sans Unicode"/>
              </a:rPr>
              <a:t>g</a:t>
            </a:r>
            <a:r>
              <a:rPr dirty="0" sz="2000" spc="35">
                <a:latin typeface="Lucida Sans Unicode"/>
                <a:cs typeface="Lucida Sans Unicode"/>
              </a:rPr>
              <a:t>un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185">
                <a:latin typeface="Lucida Sans Unicode"/>
                <a:cs typeface="Lucida Sans Unicode"/>
              </a:rPr>
              <a:t>c</a:t>
            </a:r>
            <a:r>
              <a:rPr dirty="0" sz="2000" spc="-85">
                <a:latin typeface="Lucida Sans Unicode"/>
                <a:cs typeface="Lucida Sans Unicode"/>
              </a:rPr>
              <a:t>i</a:t>
            </a:r>
            <a:r>
              <a:rPr dirty="0" sz="2000" spc="-30">
                <a:latin typeface="Lucida Sans Unicode"/>
                <a:cs typeface="Lucida Sans Unicode"/>
              </a:rPr>
              <a:t>t</a:t>
            </a:r>
            <a:r>
              <a:rPr dirty="0" sz="2000" spc="85">
                <a:latin typeface="Lucida Sans Unicode"/>
                <a:cs typeface="Lucida Sans Unicode"/>
              </a:rPr>
              <a:t>ra</a:t>
            </a:r>
            <a:r>
              <a:rPr dirty="0" sz="2000" spc="-85">
                <a:latin typeface="Lucida Sans Unicode"/>
                <a:cs typeface="Lucida Sans Unicode"/>
              </a:rPr>
              <a:t> </a:t>
            </a:r>
            <a:r>
              <a:rPr dirty="0" sz="2000" spc="95">
                <a:latin typeface="Lucida Sans Unicode"/>
                <a:cs typeface="Lucida Sans Unicode"/>
              </a:rPr>
              <a:t>p</a:t>
            </a:r>
            <a:r>
              <a:rPr dirty="0" sz="2000" spc="-35">
                <a:latin typeface="Lucida Sans Unicode"/>
                <a:cs typeface="Lucida Sans Unicode"/>
              </a:rPr>
              <a:t>ositif</a:t>
            </a:r>
            <a:r>
              <a:rPr dirty="0" sz="2000" spc="-125">
                <a:latin typeface="Lucida Sans Unicode"/>
                <a:cs typeface="Lucida Sans Unicode"/>
              </a:rPr>
              <a:t> </a:t>
            </a:r>
            <a:r>
              <a:rPr dirty="0" sz="2000" spc="55">
                <a:latin typeface="Lucida Sans Unicode"/>
                <a:cs typeface="Lucida Sans Unicode"/>
              </a:rPr>
              <a:t>suatu  </a:t>
            </a:r>
            <a:r>
              <a:rPr dirty="0" sz="2000" spc="100">
                <a:latin typeface="Lucida Sans Unicode"/>
                <a:cs typeface="Lucida Sans Unicode"/>
              </a:rPr>
              <a:t>perusahaan </a:t>
            </a:r>
            <a:r>
              <a:rPr dirty="0" sz="2000" spc="114">
                <a:latin typeface="Lucida Sans Unicode"/>
                <a:cs typeface="Lucida Sans Unicode"/>
              </a:rPr>
              <a:t>yang </a:t>
            </a:r>
            <a:r>
              <a:rPr dirty="0" sz="2000" spc="155">
                <a:latin typeface="Lucida Sans Unicode"/>
                <a:cs typeface="Lucida Sans Unicode"/>
              </a:rPr>
              <a:t>mampu </a:t>
            </a:r>
            <a:r>
              <a:rPr dirty="0" sz="2000" spc="160">
                <a:latin typeface="Lucida Sans Unicode"/>
                <a:cs typeface="Lucida Sans Unicode"/>
              </a:rPr>
              <a:t> </a:t>
            </a:r>
            <a:r>
              <a:rPr dirty="0" sz="2000" spc="95">
                <a:latin typeface="Lucida Sans Unicode"/>
                <a:cs typeface="Lucida Sans Unicode"/>
              </a:rPr>
              <a:t>berdampak</a:t>
            </a:r>
            <a:r>
              <a:rPr dirty="0" sz="2000" spc="-155">
                <a:latin typeface="Lucida Sans Unicode"/>
                <a:cs typeface="Lucida Sans Unicode"/>
              </a:rPr>
              <a:t> </a:t>
            </a:r>
            <a:r>
              <a:rPr dirty="0" sz="2000" spc="170">
                <a:latin typeface="Lucida Sans Unicode"/>
                <a:cs typeface="Lucida Sans Unicode"/>
              </a:rPr>
              <a:t>pada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75">
                <a:latin typeface="Lucida Sans Unicode"/>
                <a:cs typeface="Lucida Sans Unicode"/>
              </a:rPr>
              <a:t>perusahaan.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6319" y="2375915"/>
            <a:ext cx="4324985" cy="2042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dirty="0" sz="2400" spc="45">
                <a:latin typeface="Lucida Sans Unicode"/>
                <a:cs typeface="Lucida Sans Unicode"/>
              </a:rPr>
              <a:t>Meningkatkan</a:t>
            </a:r>
            <a:r>
              <a:rPr dirty="0" sz="2400" spc="-135">
                <a:latin typeface="Lucida Sans Unicode"/>
                <a:cs typeface="Lucida Sans Unicode"/>
              </a:rPr>
              <a:t> </a:t>
            </a:r>
            <a:r>
              <a:rPr dirty="0" sz="2400" spc="80">
                <a:latin typeface="Lucida Sans Unicode"/>
                <a:cs typeface="Lucida Sans Unicode"/>
              </a:rPr>
              <a:t>penjualan</a:t>
            </a:r>
            <a:endParaRPr sz="24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Lucida Sans Unicode"/>
              <a:cs typeface="Lucida Sans Unicode"/>
            </a:endParaRPr>
          </a:p>
          <a:p>
            <a:pPr marL="218440" marR="5080" indent="38100">
              <a:lnSpc>
                <a:spcPct val="101699"/>
              </a:lnSpc>
              <a:spcBef>
                <a:spcPts val="5"/>
              </a:spcBef>
            </a:pPr>
            <a:r>
              <a:rPr dirty="0" sz="2000" spc="80">
                <a:latin typeface="Lucida Sans Unicode"/>
                <a:cs typeface="Lucida Sans Unicode"/>
              </a:rPr>
              <a:t>Dengan </a:t>
            </a:r>
            <a:r>
              <a:rPr dirty="0" sz="2000" spc="160">
                <a:latin typeface="Lucida Sans Unicode"/>
                <a:cs typeface="Lucida Sans Unicode"/>
              </a:rPr>
              <a:t>adanya </a:t>
            </a:r>
            <a:r>
              <a:rPr dirty="0" sz="2000" spc="65">
                <a:latin typeface="Lucida Sans Unicode"/>
                <a:cs typeface="Lucida Sans Unicode"/>
              </a:rPr>
              <a:t>suatu </a:t>
            </a:r>
            <a:r>
              <a:rPr dirty="0" sz="2000" spc="114">
                <a:latin typeface="Lucida Sans Unicode"/>
                <a:cs typeface="Lucida Sans Unicode"/>
              </a:rPr>
              <a:t>media </a:t>
            </a:r>
            <a:r>
              <a:rPr dirty="0" sz="2000" spc="120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promosi,</a:t>
            </a:r>
            <a:r>
              <a:rPr dirty="0" sz="2000" spc="-125">
                <a:latin typeface="Lucida Sans Unicode"/>
                <a:cs typeface="Lucida Sans Unicode"/>
              </a:rPr>
              <a:t> </a:t>
            </a:r>
            <a:r>
              <a:rPr dirty="0" sz="2000" spc="75">
                <a:latin typeface="Lucida Sans Unicode"/>
                <a:cs typeface="Lucida Sans Unicode"/>
              </a:rPr>
              <a:t>minat</a:t>
            </a:r>
            <a:r>
              <a:rPr dirty="0" sz="2000" spc="-130">
                <a:latin typeface="Lucida Sans Unicode"/>
                <a:cs typeface="Lucida Sans Unicode"/>
              </a:rPr>
              <a:t> </a:t>
            </a:r>
            <a:r>
              <a:rPr dirty="0" sz="2000" spc="45">
                <a:latin typeface="Lucida Sans Unicode"/>
                <a:cs typeface="Lucida Sans Unicode"/>
              </a:rPr>
              <a:t>konsumen</a:t>
            </a:r>
            <a:r>
              <a:rPr dirty="0" sz="2000" spc="-125">
                <a:latin typeface="Lucida Sans Unicode"/>
                <a:cs typeface="Lucida Sans Unicode"/>
              </a:rPr>
              <a:t> </a:t>
            </a:r>
            <a:r>
              <a:rPr dirty="0" sz="2000" spc="-15">
                <a:latin typeface="Lucida Sans Unicode"/>
                <a:cs typeface="Lucida Sans Unicode"/>
              </a:rPr>
              <a:t>untuk </a:t>
            </a:r>
            <a:r>
              <a:rPr dirty="0" sz="2000" spc="-620">
                <a:latin typeface="Lucida Sans Unicode"/>
                <a:cs typeface="Lucida Sans Unicode"/>
              </a:rPr>
              <a:t> </a:t>
            </a:r>
            <a:r>
              <a:rPr dirty="0" sz="2000" spc="75">
                <a:latin typeface="Lucida Sans Unicode"/>
                <a:cs typeface="Lucida Sans Unicode"/>
              </a:rPr>
              <a:t>membeli</a:t>
            </a:r>
            <a:r>
              <a:rPr dirty="0" sz="2000" spc="-125">
                <a:latin typeface="Lucida Sans Unicode"/>
                <a:cs typeface="Lucida Sans Unicode"/>
              </a:rPr>
              <a:t> </a:t>
            </a:r>
            <a:r>
              <a:rPr dirty="0" sz="2000" spc="10">
                <a:latin typeface="Lucida Sans Unicode"/>
                <a:cs typeface="Lucida Sans Unicode"/>
              </a:rPr>
              <a:t>produk</a:t>
            </a:r>
            <a:r>
              <a:rPr dirty="0" sz="2000" spc="-130">
                <a:latin typeface="Lucida Sans Unicode"/>
                <a:cs typeface="Lucida Sans Unicode"/>
              </a:rPr>
              <a:t> </a:t>
            </a:r>
            <a:r>
              <a:rPr dirty="0" sz="2000" spc="125">
                <a:latin typeface="Lucida Sans Unicode"/>
                <a:cs typeface="Lucida Sans Unicode"/>
              </a:rPr>
              <a:t>atau</a:t>
            </a:r>
            <a:r>
              <a:rPr dirty="0" sz="2000" spc="-114">
                <a:latin typeface="Lucida Sans Unicode"/>
                <a:cs typeface="Lucida Sans Unicode"/>
              </a:rPr>
              <a:t> </a:t>
            </a:r>
            <a:r>
              <a:rPr dirty="0" sz="2000" spc="100">
                <a:latin typeface="Lucida Sans Unicode"/>
                <a:cs typeface="Lucida Sans Unicode"/>
              </a:rPr>
              <a:t>jasa</a:t>
            </a:r>
            <a:r>
              <a:rPr dirty="0" sz="2000" spc="-120">
                <a:latin typeface="Lucida Sans Unicode"/>
                <a:cs typeface="Lucida Sans Unicode"/>
              </a:rPr>
              <a:t> </a:t>
            </a:r>
            <a:r>
              <a:rPr dirty="0" sz="2000" spc="114">
                <a:latin typeface="Lucida Sans Unicode"/>
                <a:cs typeface="Lucida Sans Unicode"/>
              </a:rPr>
              <a:t>yang </a:t>
            </a:r>
            <a:r>
              <a:rPr dirty="0" sz="2000" spc="-620">
                <a:latin typeface="Lucida Sans Unicode"/>
                <a:cs typeface="Lucida Sans Unicode"/>
              </a:rPr>
              <a:t> </a:t>
            </a:r>
            <a:r>
              <a:rPr dirty="0" sz="2000" spc="65">
                <a:latin typeface="Lucida Sans Unicode"/>
                <a:cs typeface="Lucida Sans Unicode"/>
              </a:rPr>
              <a:t>ditawarkan</a:t>
            </a:r>
            <a:r>
              <a:rPr dirty="0" sz="2000" spc="-150">
                <a:latin typeface="Lucida Sans Unicode"/>
                <a:cs typeface="Lucida Sans Unicode"/>
              </a:rPr>
              <a:t> </a:t>
            </a:r>
            <a:r>
              <a:rPr dirty="0" sz="2000" spc="100">
                <a:latin typeface="Lucida Sans Unicode"/>
                <a:cs typeface="Lucida Sans Unicode"/>
              </a:rPr>
              <a:t>akan</a:t>
            </a:r>
            <a:r>
              <a:rPr dirty="0" sz="2000" spc="-155">
                <a:latin typeface="Lucida Sans Unicode"/>
                <a:cs typeface="Lucida Sans Unicode"/>
              </a:rPr>
              <a:t> </a:t>
            </a:r>
            <a:r>
              <a:rPr dirty="0" sz="2000" spc="55">
                <a:latin typeface="Lucida Sans Unicode"/>
                <a:cs typeface="Lucida Sans Unicode"/>
              </a:rPr>
              <a:t>meningkat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8500" y="0"/>
            <a:ext cx="51435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07340" marR="5080" indent="-29464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Jenis </a:t>
            </a:r>
            <a:r>
              <a:rPr dirty="0"/>
              <a:t>– </a:t>
            </a:r>
            <a:r>
              <a:rPr dirty="0" spc="-5"/>
              <a:t>Jenis </a:t>
            </a:r>
            <a:r>
              <a:rPr dirty="0"/>
              <a:t>Media </a:t>
            </a:r>
            <a:r>
              <a:rPr dirty="0" spc="-715"/>
              <a:t> </a:t>
            </a:r>
            <a:r>
              <a:rPr dirty="0" spc="-10"/>
              <a:t>Promosi</a:t>
            </a:r>
            <a:r>
              <a:rPr dirty="0" spc="-15"/>
              <a:t> </a:t>
            </a:r>
            <a:r>
              <a:rPr dirty="0"/>
              <a:t>Indoor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4819" cy="186969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50920" y="5128277"/>
            <a:ext cx="8641080" cy="17270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362" y="1952942"/>
            <a:ext cx="96266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800" spc="-3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P</a:t>
            </a:r>
            <a:r>
              <a:rPr dirty="0" u="heavy" sz="28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o</a:t>
            </a:r>
            <a:r>
              <a:rPr dirty="0" u="heavy" sz="2800" spc="-4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s</a:t>
            </a:r>
            <a:r>
              <a:rPr dirty="0" u="heavy" sz="2800" spc="-3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t</a:t>
            </a:r>
            <a:r>
              <a:rPr dirty="0" u="heavy" sz="2800" spc="-1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e</a:t>
            </a:r>
            <a:r>
              <a:rPr dirty="0" u="heavy" sz="28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68362" y="2662173"/>
            <a:ext cx="3181350" cy="2465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Suatu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media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komunikasi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visual </a:t>
            </a:r>
            <a:r>
              <a:rPr dirty="0" sz="2000" spc="-44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yang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digunakan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untuk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sarana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komunikasi.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Media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cetak</a:t>
            </a:r>
            <a:r>
              <a:rPr dirty="0" sz="20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ini 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dapat digunakan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untuk 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mempromosikan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usaha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kamu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di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tempat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umum.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Poster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berukuran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A3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(29.7 cm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x 42 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cm)</a:t>
            </a:r>
            <a:r>
              <a:rPr dirty="0" sz="2000" spc="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dan</a:t>
            </a:r>
            <a:r>
              <a:rPr dirty="0" sz="2000" spc="-2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berbentuk</a:t>
            </a:r>
            <a:r>
              <a:rPr dirty="0" sz="2000" spc="-4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vertical.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14240" y="1056639"/>
            <a:ext cx="7000240" cy="5077460"/>
            <a:chOff x="4714240" y="1056639"/>
            <a:chExt cx="7000240" cy="5077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0440" y="1234440"/>
              <a:ext cx="6715759" cy="46786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14240" y="1056639"/>
              <a:ext cx="7000240" cy="5077460"/>
            </a:xfrm>
            <a:custGeom>
              <a:avLst/>
              <a:gdLst/>
              <a:ahLst/>
              <a:cxnLst/>
              <a:rect l="l" t="t" r="r" b="b"/>
              <a:pathLst>
                <a:path w="7000240" h="5077460">
                  <a:moveTo>
                    <a:pt x="4800600" y="4851400"/>
                  </a:moveTo>
                  <a:lnTo>
                    <a:pt x="190500" y="4851400"/>
                  </a:lnTo>
                  <a:lnTo>
                    <a:pt x="190500" y="175260"/>
                  </a:lnTo>
                  <a:lnTo>
                    <a:pt x="0" y="175260"/>
                  </a:lnTo>
                  <a:lnTo>
                    <a:pt x="0" y="4851400"/>
                  </a:lnTo>
                  <a:lnTo>
                    <a:pt x="0" y="5049520"/>
                  </a:lnTo>
                  <a:lnTo>
                    <a:pt x="0" y="5077460"/>
                  </a:lnTo>
                  <a:lnTo>
                    <a:pt x="4800600" y="5077460"/>
                  </a:lnTo>
                  <a:lnTo>
                    <a:pt x="4800600" y="4851400"/>
                  </a:lnTo>
                  <a:close/>
                </a:path>
                <a:path w="7000240" h="5077460">
                  <a:moveTo>
                    <a:pt x="7000240" y="0"/>
                  </a:moveTo>
                  <a:lnTo>
                    <a:pt x="6974840" y="0"/>
                  </a:lnTo>
                  <a:lnTo>
                    <a:pt x="6779260" y="0"/>
                  </a:lnTo>
                  <a:lnTo>
                    <a:pt x="1544320" y="0"/>
                  </a:lnTo>
                  <a:lnTo>
                    <a:pt x="1544320" y="190500"/>
                  </a:lnTo>
                  <a:lnTo>
                    <a:pt x="6779260" y="190500"/>
                  </a:lnTo>
                  <a:lnTo>
                    <a:pt x="6779260" y="4871720"/>
                  </a:lnTo>
                  <a:lnTo>
                    <a:pt x="7000240" y="4871720"/>
                  </a:lnTo>
                  <a:lnTo>
                    <a:pt x="700024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362" y="1952942"/>
            <a:ext cx="99568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800" spc="-1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B</a:t>
            </a:r>
            <a:r>
              <a:rPr dirty="0" u="heavy" sz="2800" spc="-3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r</a:t>
            </a:r>
            <a:r>
              <a:rPr dirty="0" u="heavy" sz="28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os</a:t>
            </a:r>
            <a:r>
              <a:rPr dirty="0" u="heavy" sz="2800" spc="-15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u</a:t>
            </a:r>
            <a:r>
              <a:rPr dirty="0" u="heavy" sz="2800">
                <a:solidFill>
                  <a:srgbClr val="333333"/>
                </a:solidFill>
                <a:uFill>
                  <a:solidFill>
                    <a:srgbClr val="333333"/>
                  </a:solidFill>
                </a:uFill>
              </a:rPr>
              <a:t>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868362" y="2692653"/>
            <a:ext cx="3109595" cy="2769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media</a:t>
            </a:r>
            <a:r>
              <a:rPr dirty="0" sz="2000" spc="-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komunikasi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visual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yang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memiliki</a:t>
            </a:r>
            <a:r>
              <a:rPr dirty="0" sz="2000" spc="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kesamaan</a:t>
            </a:r>
            <a:endParaRPr sz="2000">
              <a:latin typeface="Calibri"/>
              <a:cs typeface="Calibri"/>
            </a:endParaRPr>
          </a:p>
          <a:p>
            <a:pPr marL="12700" marR="139065">
              <a:lnSpc>
                <a:spcPct val="100000"/>
              </a:lnSpc>
            </a:pP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dengan</a:t>
            </a:r>
            <a:r>
              <a:rPr dirty="0" sz="2000" spc="-4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u="heavy" sz="20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2"/>
              </a:rPr>
              <a:t>pamflet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Jenis</a:t>
            </a:r>
            <a:r>
              <a:rPr dirty="0" sz="2000" spc="-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media </a:t>
            </a:r>
            <a:r>
              <a:rPr dirty="0" sz="2000" spc="-434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ini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juga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sering digunakan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kegiatan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promosi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di luar 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ruangan</a:t>
            </a:r>
            <a:r>
              <a:rPr dirty="0" sz="2000" spc="-2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(outdoor)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solidFill>
                  <a:srgbClr val="333333"/>
                </a:solidFill>
                <a:latin typeface="Calibri"/>
                <a:cs typeface="Calibri"/>
              </a:rPr>
              <a:t>Ukuran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r>
              <a:rPr dirty="0" sz="2000" spc="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21</a:t>
            </a:r>
            <a:r>
              <a:rPr dirty="0" sz="2000" spc="-3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cm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 x</a:t>
            </a: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29.7</a:t>
            </a:r>
            <a:r>
              <a:rPr dirty="0" sz="2000" spc="-4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cm</a:t>
            </a:r>
            <a:r>
              <a:rPr dirty="0" sz="200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(A4)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333333"/>
                </a:solidFill>
                <a:latin typeface="Calibri"/>
                <a:cs typeface="Calibri"/>
              </a:rPr>
              <a:t>format</a:t>
            </a:r>
            <a:r>
              <a:rPr dirty="0" sz="2000" spc="-45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333333"/>
                </a:solidFill>
                <a:latin typeface="Calibri"/>
                <a:cs typeface="Calibri"/>
              </a:rPr>
              <a:t>landscape.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29479" y="1305560"/>
            <a:ext cx="6929120" cy="4996180"/>
            <a:chOff x="4729479" y="1305560"/>
            <a:chExt cx="6929120" cy="49961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9019" y="1407160"/>
              <a:ext cx="6657340" cy="476504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29480" y="1305559"/>
              <a:ext cx="6929120" cy="4996180"/>
            </a:xfrm>
            <a:custGeom>
              <a:avLst/>
              <a:gdLst/>
              <a:ahLst/>
              <a:cxnLst/>
              <a:rect l="l" t="t" r="r" b="b"/>
              <a:pathLst>
                <a:path w="6929120" h="4996180">
                  <a:moveTo>
                    <a:pt x="4800600" y="4803140"/>
                  </a:moveTo>
                  <a:lnTo>
                    <a:pt x="187960" y="4803140"/>
                  </a:lnTo>
                  <a:lnTo>
                    <a:pt x="187960" y="779780"/>
                  </a:lnTo>
                  <a:lnTo>
                    <a:pt x="0" y="779780"/>
                  </a:lnTo>
                  <a:lnTo>
                    <a:pt x="0" y="4803140"/>
                  </a:lnTo>
                  <a:lnTo>
                    <a:pt x="0" y="4973320"/>
                  </a:lnTo>
                  <a:lnTo>
                    <a:pt x="0" y="4996180"/>
                  </a:lnTo>
                  <a:lnTo>
                    <a:pt x="4800600" y="4996180"/>
                  </a:lnTo>
                  <a:lnTo>
                    <a:pt x="4800600" y="4803140"/>
                  </a:lnTo>
                  <a:close/>
                </a:path>
                <a:path w="6929120" h="4996180">
                  <a:moveTo>
                    <a:pt x="6929120" y="0"/>
                  </a:moveTo>
                  <a:lnTo>
                    <a:pt x="6906260" y="0"/>
                  </a:lnTo>
                  <a:lnTo>
                    <a:pt x="6746240" y="0"/>
                  </a:lnTo>
                  <a:lnTo>
                    <a:pt x="2400300" y="0"/>
                  </a:lnTo>
                  <a:lnTo>
                    <a:pt x="2400300" y="147320"/>
                  </a:lnTo>
                  <a:lnTo>
                    <a:pt x="6746240" y="147320"/>
                  </a:lnTo>
                  <a:lnTo>
                    <a:pt x="6746240" y="3782060"/>
                  </a:lnTo>
                  <a:lnTo>
                    <a:pt x="6929120" y="3782060"/>
                  </a:lnTo>
                  <a:lnTo>
                    <a:pt x="69291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Ade Moussadecq</dc:creator>
  <dc:title>Media  Promosi Indoor</dc:title>
  <dcterms:created xsi:type="dcterms:W3CDTF">2024-06-13T02:52:33Z</dcterms:created>
  <dcterms:modified xsi:type="dcterms:W3CDTF">2024-06-13T02:52:33Z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2024-03-06T00:00:00Z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2024-06-13T00:00:00Z</vt:filetime>
  </property>
</Properties>
</file>