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0058400" cy="10058400"/>
  <p:notesSz cx="10058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90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457200"/>
            <a:ext cx="9144000" cy="1219200"/>
          </a:xfrm>
          <a:custGeom>
            <a:avLst/>
            <a:gdLst/>
            <a:ahLst/>
            <a:cxnLst/>
            <a:rect l="l" t="t" r="r" b="b"/>
            <a:pathLst>
              <a:path w="9144000" h="1219200">
                <a:moveTo>
                  <a:pt x="0" y="1219199"/>
                </a:moveTo>
                <a:lnTo>
                  <a:pt x="9144000" y="1219199"/>
                </a:lnTo>
                <a:lnTo>
                  <a:pt x="9144000" y="0"/>
                </a:lnTo>
                <a:lnTo>
                  <a:pt x="0" y="0"/>
                </a:lnTo>
                <a:lnTo>
                  <a:pt x="0" y="1219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7914" y="1845818"/>
            <a:ext cx="761365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7914" y="2455417"/>
            <a:ext cx="7615555" cy="222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1427" y="835151"/>
            <a:ext cx="5423357" cy="41483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51429" y="5005832"/>
            <a:ext cx="49530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6730" marR="5080" indent="-494665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FFFFFF"/>
                </a:solidFill>
                <a:latin typeface="Tahoma"/>
                <a:cs typeface="Tahoma"/>
              </a:rPr>
              <a:t>Teknologi</a:t>
            </a:r>
            <a:r>
              <a:rPr sz="48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b="1" spc="-5" dirty="0">
                <a:solidFill>
                  <a:srgbClr val="FFFFFF"/>
                </a:solidFill>
                <a:latin typeface="Tahoma"/>
                <a:cs typeface="Tahoma"/>
              </a:rPr>
              <a:t>Cetak </a:t>
            </a:r>
            <a:r>
              <a:rPr sz="4800" b="1" spc="-13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b="1" spc="-5" dirty="0" err="1">
                <a:solidFill>
                  <a:srgbClr val="FFFFFF"/>
                </a:solidFill>
                <a:latin typeface="Tahoma"/>
                <a:cs typeface="Tahoma"/>
              </a:rPr>
              <a:t>Tanpa</a:t>
            </a:r>
            <a:r>
              <a:rPr sz="48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b="1" spc="-5" dirty="0" err="1">
                <a:solidFill>
                  <a:srgbClr val="FFFFFF"/>
                </a:solidFill>
                <a:latin typeface="Tahoma"/>
                <a:cs typeface="Tahoma"/>
              </a:rPr>
              <a:t>Acuan</a:t>
            </a:r>
            <a:endParaRPr sz="4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857250"/>
            <a:ext cx="2895600" cy="66675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84785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1455"/>
              </a:spcBef>
            </a:pPr>
            <a:r>
              <a:rPr sz="1800" b="1" dirty="0">
                <a:latin typeface="Tahoma"/>
                <a:cs typeface="Tahoma"/>
              </a:rPr>
              <a:t>Electrophotography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379345" algn="l"/>
                <a:tab pos="4497070" algn="l"/>
              </a:tabLst>
            </a:pPr>
            <a:r>
              <a:rPr spc="-5" dirty="0"/>
              <a:t>Disebut</a:t>
            </a:r>
            <a:r>
              <a:rPr spc="560" dirty="0"/>
              <a:t> </a:t>
            </a:r>
            <a:r>
              <a:rPr spc="-15" dirty="0"/>
              <a:t>juga</a:t>
            </a:r>
            <a:r>
              <a:rPr spc="555" dirty="0"/>
              <a:t> </a:t>
            </a:r>
            <a:r>
              <a:rPr spc="-10" dirty="0"/>
              <a:t>dengan	</a:t>
            </a:r>
            <a:r>
              <a:rPr spc="-20" dirty="0">
                <a:solidFill>
                  <a:srgbClr val="FFFF00"/>
                </a:solidFill>
              </a:rPr>
              <a:t>Xerography</a:t>
            </a:r>
            <a:r>
              <a:rPr spc="570" dirty="0">
                <a:solidFill>
                  <a:srgbClr val="FFFF00"/>
                </a:solidFill>
              </a:rPr>
              <a:t> </a:t>
            </a:r>
            <a:r>
              <a:rPr spc="-5" dirty="0"/>
              <a:t>adalah	sebuah</a:t>
            </a:r>
            <a:r>
              <a:rPr spc="85" dirty="0"/>
              <a:t> </a:t>
            </a:r>
            <a:r>
              <a:rPr spc="-5" dirty="0"/>
              <a:t>teknik</a:t>
            </a:r>
            <a:r>
              <a:rPr spc="80" dirty="0"/>
              <a:t> </a:t>
            </a:r>
            <a:r>
              <a:rPr spc="-20" dirty="0"/>
              <a:t>fotokopi</a:t>
            </a:r>
            <a:r>
              <a:rPr spc="90" dirty="0"/>
              <a:t> </a:t>
            </a:r>
            <a:r>
              <a:rPr spc="-10" dirty="0"/>
              <a:t>yang </a:t>
            </a:r>
            <a:r>
              <a:rPr spc="-440" dirty="0"/>
              <a:t> </a:t>
            </a:r>
            <a:r>
              <a:rPr spc="-10" dirty="0"/>
              <a:t>dikembangkan</a:t>
            </a:r>
            <a:r>
              <a:rPr spc="400" dirty="0"/>
              <a:t> </a:t>
            </a:r>
            <a:r>
              <a:rPr spc="-10" dirty="0">
                <a:solidFill>
                  <a:srgbClr val="FFFF00"/>
                </a:solidFill>
              </a:rPr>
              <a:t>Chester</a:t>
            </a:r>
            <a:r>
              <a:rPr spc="400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Carlson</a:t>
            </a:r>
            <a:r>
              <a:rPr spc="400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pada</a:t>
            </a:r>
            <a:r>
              <a:rPr spc="395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1938</a:t>
            </a:r>
            <a:r>
              <a:rPr spc="400" dirty="0">
                <a:solidFill>
                  <a:srgbClr val="FFFF00"/>
                </a:solidFill>
              </a:rPr>
              <a:t> </a:t>
            </a:r>
            <a:r>
              <a:rPr spc="-5" dirty="0"/>
              <a:t>dan</a:t>
            </a:r>
            <a:r>
              <a:rPr spc="400" dirty="0"/>
              <a:t> </a:t>
            </a:r>
            <a:r>
              <a:rPr spc="-10" dirty="0"/>
              <a:t>dipatenkan</a:t>
            </a:r>
            <a:r>
              <a:rPr spc="400" dirty="0"/>
              <a:t> </a:t>
            </a:r>
            <a:r>
              <a:rPr spc="-5" dirty="0"/>
              <a:t>pada</a:t>
            </a:r>
            <a:r>
              <a:rPr spc="395" dirty="0"/>
              <a:t> </a:t>
            </a:r>
            <a:r>
              <a:rPr spc="-5" dirty="0"/>
              <a:t>1942.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Tapi</a:t>
            </a:r>
            <a:r>
              <a:rPr spc="-40" dirty="0"/>
              <a:t> </a:t>
            </a:r>
            <a:r>
              <a:rPr spc="-10" dirty="0"/>
              <a:t>proses</a:t>
            </a:r>
            <a:r>
              <a:rPr spc="-5" dirty="0"/>
              <a:t> </a:t>
            </a:r>
            <a:r>
              <a:rPr spc="-10" dirty="0">
                <a:solidFill>
                  <a:srgbClr val="FFFF00"/>
                </a:solidFill>
              </a:rPr>
              <a:t>pencetakan</a:t>
            </a:r>
            <a:r>
              <a:rPr spc="-5" dirty="0">
                <a:solidFill>
                  <a:srgbClr val="FFFF00"/>
                </a:solidFill>
              </a:rPr>
              <a:t> </a:t>
            </a:r>
            <a:r>
              <a:rPr spc="-10" dirty="0">
                <a:solidFill>
                  <a:srgbClr val="FFFF00"/>
                </a:solidFill>
              </a:rPr>
              <a:t>elektrostatis</a:t>
            </a:r>
            <a:r>
              <a:rPr spc="-5" dirty="0">
                <a:solidFill>
                  <a:srgbClr val="FFFF00"/>
                </a:solidFill>
              </a:rPr>
              <a:t> </a:t>
            </a:r>
            <a:r>
              <a:rPr spc="-15" dirty="0"/>
              <a:t>kering</a:t>
            </a:r>
            <a:r>
              <a:rPr spc="-10" dirty="0"/>
              <a:t> </a:t>
            </a:r>
            <a:r>
              <a:rPr spc="-5" dirty="0"/>
              <a:t>sudah</a:t>
            </a:r>
            <a:r>
              <a:rPr dirty="0"/>
              <a:t> </a:t>
            </a:r>
            <a:r>
              <a:rPr spc="-10" dirty="0"/>
              <a:t>ditemukan</a:t>
            </a:r>
            <a:r>
              <a:rPr spc="-5" dirty="0"/>
              <a:t> jauh </a:t>
            </a:r>
            <a:r>
              <a:rPr dirty="0"/>
              <a:t> </a:t>
            </a:r>
            <a:r>
              <a:rPr spc="-10" dirty="0"/>
              <a:t>sebelumnya</a:t>
            </a:r>
            <a:r>
              <a:rPr spc="15" dirty="0"/>
              <a:t> </a:t>
            </a:r>
            <a:r>
              <a:rPr spc="-5" dirty="0"/>
              <a:t>oleh</a:t>
            </a:r>
            <a:r>
              <a:rPr dirty="0"/>
              <a:t> </a:t>
            </a:r>
            <a:r>
              <a:rPr spc="-15" dirty="0">
                <a:solidFill>
                  <a:srgbClr val="FFFF00"/>
                </a:solidFill>
              </a:rPr>
              <a:t>George</a:t>
            </a:r>
            <a:r>
              <a:rPr spc="10" dirty="0">
                <a:solidFill>
                  <a:srgbClr val="FFFF00"/>
                </a:solidFill>
              </a:rPr>
              <a:t> </a:t>
            </a:r>
            <a:r>
              <a:rPr spc="-10" dirty="0">
                <a:solidFill>
                  <a:srgbClr val="FFFF00"/>
                </a:solidFill>
              </a:rPr>
              <a:t>Christop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spc="-10" dirty="0">
                <a:solidFill>
                  <a:srgbClr val="FFFF00"/>
                </a:solidFill>
              </a:rPr>
              <a:t>Lichtenberg</a:t>
            </a:r>
          </a:p>
          <a:p>
            <a:pPr marL="12700" marR="5080" algn="just">
              <a:lnSpc>
                <a:spcPct val="100200"/>
              </a:lnSpc>
              <a:spcBef>
                <a:spcPts val="475"/>
              </a:spcBef>
            </a:pPr>
            <a:r>
              <a:rPr spc="-10" dirty="0"/>
              <a:t>Penemuan </a:t>
            </a:r>
            <a:r>
              <a:rPr spc="-5" dirty="0"/>
              <a:t>Carlson </a:t>
            </a:r>
            <a:r>
              <a:rPr spc="-10" dirty="0"/>
              <a:t>mengkombinasikan pencetakan elektrostatis dengan </a:t>
            </a:r>
            <a:r>
              <a:rPr spc="-5" dirty="0"/>
              <a:t> </a:t>
            </a:r>
            <a:r>
              <a:rPr spc="-15" dirty="0"/>
              <a:t>fotografi. </a:t>
            </a:r>
            <a:r>
              <a:rPr spc="-5" dirty="0"/>
              <a:t>Nama </a:t>
            </a:r>
            <a:r>
              <a:rPr spc="-15" dirty="0"/>
              <a:t>Xerografi </a:t>
            </a:r>
            <a:r>
              <a:rPr spc="-10" dirty="0"/>
              <a:t>berasal </a:t>
            </a:r>
            <a:r>
              <a:rPr spc="-5" dirty="0"/>
              <a:t>dari bahasa </a:t>
            </a:r>
            <a:r>
              <a:rPr spc="-15" dirty="0"/>
              <a:t>Yunani, </a:t>
            </a:r>
            <a:r>
              <a:rPr spc="-20" dirty="0"/>
              <a:t>xeros </a:t>
            </a:r>
            <a:r>
              <a:rPr spc="-10" dirty="0"/>
              <a:t>(kering) </a:t>
            </a:r>
            <a:r>
              <a:rPr spc="-5" dirty="0"/>
              <a:t>dan </a:t>
            </a:r>
            <a:r>
              <a:rPr dirty="0"/>
              <a:t> </a:t>
            </a:r>
            <a:r>
              <a:rPr spc="-10" dirty="0"/>
              <a:t>graphos </a:t>
            </a:r>
            <a:r>
              <a:rPr spc="-5" dirty="0"/>
              <a:t>(menulis), </a:t>
            </a:r>
            <a:r>
              <a:rPr spc="-15" dirty="0"/>
              <a:t>karena </a:t>
            </a:r>
            <a:r>
              <a:rPr spc="-5" dirty="0"/>
              <a:t>tidak ada bahan </a:t>
            </a:r>
            <a:r>
              <a:rPr spc="-15" dirty="0"/>
              <a:t>cairan </a:t>
            </a:r>
            <a:r>
              <a:rPr spc="-5" dirty="0"/>
              <a:t>kimia </a:t>
            </a:r>
            <a:r>
              <a:rPr spc="-10" dirty="0"/>
              <a:t>yang dibutuhkan </a:t>
            </a:r>
            <a:r>
              <a:rPr spc="-5" dirty="0"/>
              <a:t> dalam</a:t>
            </a:r>
            <a:r>
              <a:rPr dirty="0"/>
              <a:t> </a:t>
            </a:r>
            <a:r>
              <a:rPr spc="-15" dirty="0"/>
              <a:t>prosesnya.</a:t>
            </a:r>
            <a:r>
              <a:rPr spc="-10" dirty="0"/>
              <a:t> </a:t>
            </a:r>
            <a:r>
              <a:rPr spc="-20" dirty="0"/>
              <a:t>Xerography</a:t>
            </a:r>
            <a:r>
              <a:rPr spc="-15" dirty="0"/>
              <a:t> </a:t>
            </a:r>
            <a:r>
              <a:rPr spc="-5" dirty="0"/>
              <a:t>digunakan</a:t>
            </a:r>
            <a:r>
              <a:rPr dirty="0"/>
              <a:t> </a:t>
            </a:r>
            <a:r>
              <a:rPr spc="-5" dirty="0"/>
              <a:t>dalam</a:t>
            </a:r>
            <a:r>
              <a:rPr dirty="0"/>
              <a:t> </a:t>
            </a:r>
            <a:r>
              <a:rPr spc="-5" dirty="0"/>
              <a:t>sebagian</a:t>
            </a:r>
            <a:r>
              <a:rPr dirty="0"/>
              <a:t> </a:t>
            </a:r>
            <a:r>
              <a:rPr spc="-5" dirty="0"/>
              <a:t>besar</a:t>
            </a:r>
            <a:r>
              <a:rPr dirty="0"/>
              <a:t> </a:t>
            </a:r>
            <a:r>
              <a:rPr spc="-5" dirty="0"/>
              <a:t>mesin </a:t>
            </a:r>
            <a:r>
              <a:rPr dirty="0"/>
              <a:t> </a:t>
            </a:r>
            <a:r>
              <a:rPr spc="-20" dirty="0"/>
              <a:t>fotokopi </a:t>
            </a:r>
            <a:r>
              <a:rPr spc="-5" dirty="0"/>
              <a:t>baik</a:t>
            </a:r>
            <a:r>
              <a:rPr spc="20" dirty="0"/>
              <a:t> </a:t>
            </a:r>
            <a:r>
              <a:rPr spc="-10" dirty="0">
                <a:solidFill>
                  <a:srgbClr val="FFFF00"/>
                </a:solidFill>
              </a:rPr>
              <a:t>printer</a:t>
            </a:r>
            <a:r>
              <a:rPr spc="20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LED</a:t>
            </a:r>
            <a:r>
              <a:rPr spc="-15" dirty="0">
                <a:solidFill>
                  <a:srgbClr val="FFFF00"/>
                </a:solidFill>
              </a:rPr>
              <a:t> </a:t>
            </a:r>
            <a:r>
              <a:rPr spc="-5" dirty="0"/>
              <a:t>dan </a:t>
            </a:r>
            <a:r>
              <a:rPr spc="-10" dirty="0">
                <a:solidFill>
                  <a:srgbClr val="FFFF00"/>
                </a:solidFill>
              </a:rPr>
              <a:t>printer</a:t>
            </a:r>
            <a:r>
              <a:rPr spc="20" dirty="0">
                <a:solidFill>
                  <a:srgbClr val="FFFF00"/>
                </a:solidFill>
              </a:rPr>
              <a:t> </a:t>
            </a:r>
            <a:r>
              <a:rPr spc="-40" dirty="0">
                <a:solidFill>
                  <a:srgbClr val="FFFF00"/>
                </a:solidFill>
              </a:rPr>
              <a:t>laser.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09800" y="5562600"/>
            <a:ext cx="2590800" cy="7620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283845">
              <a:lnSpc>
                <a:spcPct val="100000"/>
              </a:lnSpc>
            </a:pPr>
            <a:r>
              <a:rPr sz="1600" b="1" dirty="0">
                <a:latin typeface="Tahoma"/>
                <a:cs typeface="Tahoma"/>
              </a:rPr>
              <a:t>Electrophotography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98314" y="5330189"/>
            <a:ext cx="996315" cy="1380490"/>
          </a:xfrm>
          <a:custGeom>
            <a:avLst/>
            <a:gdLst/>
            <a:ahLst/>
            <a:cxnLst/>
            <a:rect l="l" t="t" r="r" b="b"/>
            <a:pathLst>
              <a:path w="996314" h="1380490">
                <a:moveTo>
                  <a:pt x="995934" y="8382"/>
                </a:moveTo>
                <a:lnTo>
                  <a:pt x="990600" y="0"/>
                </a:lnTo>
                <a:lnTo>
                  <a:pt x="0" y="647700"/>
                </a:lnTo>
                <a:lnTo>
                  <a:pt x="2667" y="651891"/>
                </a:lnTo>
                <a:lnTo>
                  <a:pt x="0" y="656082"/>
                </a:lnTo>
                <a:lnTo>
                  <a:pt x="990600" y="1379982"/>
                </a:lnTo>
                <a:lnTo>
                  <a:pt x="995934" y="1371600"/>
                </a:lnTo>
                <a:lnTo>
                  <a:pt x="11379" y="652132"/>
                </a:lnTo>
                <a:lnTo>
                  <a:pt x="995934" y="8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91200" y="4953000"/>
            <a:ext cx="1828800" cy="76200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Tahoma"/>
                <a:cs typeface="Tahoma"/>
              </a:rPr>
              <a:t>Laser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1200" y="6324600"/>
            <a:ext cx="1828800" cy="76200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latin typeface="Tahoma"/>
                <a:cs typeface="Tahoma"/>
              </a:rPr>
              <a:t>LED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000" cy="6858000"/>
            <a:chOff x="457200" y="45720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352" y="984503"/>
              <a:ext cx="7708951" cy="606933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4400" y="857250"/>
              <a:ext cx="2895600" cy="666750"/>
            </a:xfrm>
            <a:custGeom>
              <a:avLst/>
              <a:gdLst/>
              <a:ahLst/>
              <a:cxnLst/>
              <a:rect l="l" t="t" r="r" b="b"/>
              <a:pathLst>
                <a:path w="2895600" h="666750">
                  <a:moveTo>
                    <a:pt x="2895600" y="666749"/>
                  </a:moveTo>
                  <a:lnTo>
                    <a:pt x="2895600" y="0"/>
                  </a:lnTo>
                  <a:lnTo>
                    <a:pt x="0" y="0"/>
                  </a:lnTo>
                  <a:lnTo>
                    <a:pt x="0" y="666750"/>
                  </a:lnTo>
                  <a:lnTo>
                    <a:pt x="2895600" y="666749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76019" y="1029715"/>
            <a:ext cx="2296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ahoma"/>
                <a:cs typeface="Tahoma"/>
              </a:rPr>
              <a:t>Electrophotography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5181600" cy="6858000"/>
          </a:xfrm>
          <a:custGeom>
            <a:avLst/>
            <a:gdLst/>
            <a:ahLst/>
            <a:cxnLst/>
            <a:rect l="l" t="t" r="r" b="b"/>
            <a:pathLst>
              <a:path w="5181600" h="6858000">
                <a:moveTo>
                  <a:pt x="0" y="6858000"/>
                </a:moveTo>
                <a:lnTo>
                  <a:pt x="5181600" y="6858000"/>
                </a:lnTo>
                <a:lnTo>
                  <a:pt x="5181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400" y="857250"/>
            <a:ext cx="2895600" cy="66675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84785" rIns="0" bIns="0" rtlCol="0">
            <a:spAutoFit/>
          </a:bodyPr>
          <a:lstStyle/>
          <a:p>
            <a:pPr marL="273685">
              <a:lnSpc>
                <a:spcPct val="100000"/>
              </a:lnSpc>
              <a:spcBef>
                <a:spcPts val="1455"/>
              </a:spcBef>
            </a:pPr>
            <a:r>
              <a:rPr sz="1800" b="1" dirty="0">
                <a:latin typeface="Tahoma"/>
                <a:cs typeface="Tahoma"/>
              </a:rPr>
              <a:t>Electrophotography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9028" y="560832"/>
            <a:ext cx="3438969" cy="66553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93902" y="1693418"/>
            <a:ext cx="3876040" cy="520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Langkah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  <a:p>
            <a:pPr marL="12700" marR="234315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Pengisian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muatan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elektrostatis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terdistribusi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secara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seragam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atas </a:t>
            </a:r>
            <a:r>
              <a:rPr sz="2000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permukaan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drum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Langkah</a:t>
            </a:r>
            <a:r>
              <a:rPr sz="2000" b="1" spc="-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  <a:p>
            <a:pPr marL="12700" marR="433705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Cahaya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dimodulasikan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digunakan </a:t>
            </a:r>
            <a:r>
              <a:rPr sz="2000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untuk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menciptakan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citra/image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Langkah</a:t>
            </a:r>
            <a:r>
              <a:rPr sz="20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  <a:p>
            <a:pPr marL="12700" marR="545465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Muatan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elektrostatis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menarik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toner/tinta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sesuai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bentuk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image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Langkah</a:t>
            </a:r>
            <a:r>
              <a:rPr sz="20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Tinta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ditransfer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ke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kertas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dikombinasi </a:t>
            </a:r>
            <a:r>
              <a:rPr sz="2000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dengan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tekanan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drum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Langkah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  <a:p>
            <a:pPr marL="12700" marR="221615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Muatan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elektrostatis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dinetralkan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kembali,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sementara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kertas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dipanasi </a:t>
            </a:r>
            <a:r>
              <a:rPr sz="2000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memperkuat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gambar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000" cy="6858000"/>
            <a:chOff x="457200" y="45720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6751" y="984504"/>
              <a:ext cx="7178738" cy="61478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4400" y="857250"/>
              <a:ext cx="2895600" cy="666750"/>
            </a:xfrm>
            <a:custGeom>
              <a:avLst/>
              <a:gdLst/>
              <a:ahLst/>
              <a:cxnLst/>
              <a:rect l="l" t="t" r="r" b="b"/>
              <a:pathLst>
                <a:path w="2895600" h="666750">
                  <a:moveTo>
                    <a:pt x="2895600" y="666749"/>
                  </a:moveTo>
                  <a:lnTo>
                    <a:pt x="2895600" y="0"/>
                  </a:lnTo>
                  <a:lnTo>
                    <a:pt x="0" y="0"/>
                  </a:lnTo>
                  <a:lnTo>
                    <a:pt x="0" y="666750"/>
                  </a:lnTo>
                  <a:lnTo>
                    <a:pt x="2895600" y="666749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76019" y="1029715"/>
            <a:ext cx="2296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ahoma"/>
                <a:cs typeface="Tahoma"/>
              </a:rPr>
              <a:t>Electrophotography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1219200"/>
          </a:xfrm>
          <a:custGeom>
            <a:avLst/>
            <a:gdLst/>
            <a:ahLst/>
            <a:cxnLst/>
            <a:rect l="l" t="t" r="r" b="b"/>
            <a:pathLst>
              <a:path w="9144000" h="1219200">
                <a:moveTo>
                  <a:pt x="0" y="1219199"/>
                </a:moveTo>
                <a:lnTo>
                  <a:pt x="9144000" y="1219199"/>
                </a:lnTo>
                <a:lnTo>
                  <a:pt x="9144000" y="0"/>
                </a:lnTo>
                <a:lnTo>
                  <a:pt x="0" y="0"/>
                </a:lnTo>
                <a:lnTo>
                  <a:pt x="0" y="1219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400" y="857250"/>
            <a:ext cx="2895600" cy="66675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84785" rIns="0" bIns="0" rtlCol="0">
            <a:spAutoFit/>
          </a:bodyPr>
          <a:lstStyle/>
          <a:p>
            <a:pPr marL="273685">
              <a:lnSpc>
                <a:spcPct val="100000"/>
              </a:lnSpc>
              <a:spcBef>
                <a:spcPts val="1455"/>
              </a:spcBef>
            </a:pPr>
            <a:r>
              <a:rPr sz="1800" b="1" dirty="0">
                <a:latin typeface="Tahoma"/>
                <a:cs typeface="Tahoma"/>
              </a:rPr>
              <a:t>Electrophotography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595" y="1898904"/>
            <a:ext cx="9023604" cy="502996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22902" y="1009142"/>
            <a:ext cx="2313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Prinsip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kerja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Laser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1219200"/>
          </a:xfrm>
          <a:custGeom>
            <a:avLst/>
            <a:gdLst/>
            <a:ahLst/>
            <a:cxnLst/>
            <a:rect l="l" t="t" r="r" b="b"/>
            <a:pathLst>
              <a:path w="9144000" h="1219200">
                <a:moveTo>
                  <a:pt x="0" y="1219199"/>
                </a:moveTo>
                <a:lnTo>
                  <a:pt x="9144000" y="1219199"/>
                </a:lnTo>
                <a:lnTo>
                  <a:pt x="9144000" y="0"/>
                </a:lnTo>
                <a:lnTo>
                  <a:pt x="0" y="0"/>
                </a:lnTo>
                <a:lnTo>
                  <a:pt x="0" y="1219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400" y="857250"/>
            <a:ext cx="2895600" cy="66675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84785" rIns="0" bIns="0" rtlCol="0">
            <a:spAutoFit/>
          </a:bodyPr>
          <a:lstStyle/>
          <a:p>
            <a:pPr marL="273685">
              <a:lnSpc>
                <a:spcPct val="100000"/>
              </a:lnSpc>
              <a:spcBef>
                <a:spcPts val="1455"/>
              </a:spcBef>
            </a:pPr>
            <a:r>
              <a:rPr sz="1800" b="1" dirty="0">
                <a:latin typeface="Tahoma"/>
                <a:cs typeface="Tahoma"/>
              </a:rPr>
              <a:t>Electrophotography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2894" y="1009142"/>
            <a:ext cx="193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Contoh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Printer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Laser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1100" y="1824227"/>
            <a:ext cx="3960672" cy="52006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2827" y="1749551"/>
            <a:ext cx="2524569" cy="25237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8427" y="4338827"/>
            <a:ext cx="2570289" cy="26982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5430" rIns="0" bIns="0" rtlCol="0">
            <a:spAutoFit/>
          </a:bodyPr>
          <a:lstStyle/>
          <a:p>
            <a:pPr marL="550545">
              <a:lnSpc>
                <a:spcPct val="100000"/>
              </a:lnSpc>
              <a:spcBef>
                <a:spcPts val="2090"/>
              </a:spcBef>
            </a:pPr>
            <a:r>
              <a:rPr b="1" spc="-10" dirty="0">
                <a:solidFill>
                  <a:srgbClr val="000000"/>
                </a:solidFill>
                <a:latin typeface="Tahoma"/>
                <a:cs typeface="Tahoma"/>
              </a:rPr>
              <a:t>Ionography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42" y="1845824"/>
            <a:ext cx="8300084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Ionisasi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adalah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pemindahan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elektron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dari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atom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atau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molekul,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karena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itu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ionography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disebut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libri"/>
                <a:cs typeface="Calibri"/>
              </a:rPr>
              <a:t>elektron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00"/>
                </a:solidFill>
                <a:latin typeface="Calibri"/>
                <a:cs typeface="Calibri"/>
              </a:rPr>
              <a:t>radiography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Ionography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sebelumnya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digunakan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sebatas</a:t>
            </a:r>
            <a:r>
              <a:rPr sz="20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sz="20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radiologi</a:t>
            </a:r>
            <a:r>
              <a:rPr sz="2000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diagnostik</a:t>
            </a:r>
            <a:r>
              <a:rPr sz="20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kemudian</a:t>
            </a:r>
            <a:r>
              <a:rPr sz="2000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digunakan</a:t>
            </a:r>
            <a:r>
              <a:rPr sz="20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sz="20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metode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68" y="2698969"/>
            <a:ext cx="25273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  <a:tabLst>
                <a:tab pos="133985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pencitraan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digital.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Ionog</a:t>
            </a:r>
            <a:r>
              <a:rPr sz="2000" spc="-5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ap</a:t>
            </a:r>
            <a:r>
              <a:rPr sz="2000" spc="-45" dirty="0">
                <a:solidFill>
                  <a:srgbClr val="FFFF00"/>
                </a:solidFill>
                <a:latin typeface="Calibri"/>
                <a:cs typeface="Calibri"/>
              </a:rPr>
              <a:t>h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merupa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168" y="3125973"/>
            <a:ext cx="8302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665095">
              <a:lnSpc>
                <a:spcPct val="100000"/>
              </a:lnSpc>
              <a:spcBef>
                <a:spcPts val="95"/>
              </a:spcBef>
              <a:tabLst>
                <a:tab pos="1675764" algn="l"/>
                <a:tab pos="2566035" algn="l"/>
                <a:tab pos="3591560" algn="l"/>
                <a:tab pos="3634104" algn="l"/>
                <a:tab pos="4321175" algn="l"/>
                <a:tab pos="4432300" algn="l"/>
                <a:tab pos="5081270" algn="l"/>
                <a:tab pos="5858510" algn="l"/>
                <a:tab pos="6577330" algn="l"/>
                <a:tab pos="6856095" algn="l"/>
                <a:tab pos="7524750" algn="l"/>
                <a:tab pos="777557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sebuah	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oses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	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ang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menci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ambar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den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an  men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guna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artrid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elekt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	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ang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mencip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pada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68" y="3735572"/>
            <a:ext cx="82994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permukaan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nonconductive.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Permukaan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menarik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nonconductive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toner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magnetik.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Kemudian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muatan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listrik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statis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digunakan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menarik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partikel‐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partikel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dari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toner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drum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ke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cetak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4600" y="5562600"/>
            <a:ext cx="1828800" cy="7620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316865">
              <a:lnSpc>
                <a:spcPct val="100000"/>
              </a:lnSpc>
            </a:pPr>
            <a:r>
              <a:rPr sz="1600" b="1" dirty="0">
                <a:latin typeface="Tahoma"/>
                <a:cs typeface="Tahoma"/>
              </a:rPr>
              <a:t>Ionography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41114" y="5558789"/>
            <a:ext cx="996315" cy="999490"/>
          </a:xfrm>
          <a:custGeom>
            <a:avLst/>
            <a:gdLst/>
            <a:ahLst/>
            <a:cxnLst/>
            <a:rect l="l" t="t" r="r" b="b"/>
            <a:pathLst>
              <a:path w="996314" h="999490">
                <a:moveTo>
                  <a:pt x="995934" y="990600"/>
                </a:moveTo>
                <a:lnTo>
                  <a:pt x="13411" y="385978"/>
                </a:lnTo>
                <a:lnTo>
                  <a:pt x="995172" y="8382"/>
                </a:lnTo>
                <a:lnTo>
                  <a:pt x="991362" y="0"/>
                </a:lnTo>
                <a:lnTo>
                  <a:pt x="762" y="381000"/>
                </a:lnTo>
                <a:lnTo>
                  <a:pt x="2667" y="385191"/>
                </a:lnTo>
                <a:lnTo>
                  <a:pt x="0" y="389382"/>
                </a:lnTo>
                <a:lnTo>
                  <a:pt x="990600" y="998982"/>
                </a:lnTo>
                <a:lnTo>
                  <a:pt x="995934" y="99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34000" y="5181600"/>
            <a:ext cx="1828800" cy="7620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73990" rIns="0" bIns="0" rtlCol="0">
            <a:spAutoFit/>
          </a:bodyPr>
          <a:lstStyle/>
          <a:p>
            <a:pPr marL="619125" marR="518159" indent="-94615">
              <a:lnSpc>
                <a:spcPct val="100000"/>
              </a:lnSpc>
              <a:spcBef>
                <a:spcPts val="1370"/>
              </a:spcBef>
            </a:pPr>
            <a:r>
              <a:rPr sz="1600" b="1" dirty="0">
                <a:latin typeface="Tahoma"/>
                <a:cs typeface="Tahoma"/>
              </a:rPr>
              <a:t>Powder  Toner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4000" y="6172200"/>
            <a:ext cx="1828800" cy="7620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97790" rIns="0" bIns="0" rtlCol="0">
            <a:spAutoFit/>
          </a:bodyPr>
          <a:lstStyle/>
          <a:p>
            <a:pPr marL="619125" marR="593090" indent="-18415">
              <a:lnSpc>
                <a:spcPct val="100000"/>
              </a:lnSpc>
              <a:spcBef>
                <a:spcPts val="770"/>
              </a:spcBef>
            </a:pPr>
            <a:r>
              <a:rPr sz="1600" b="1" dirty="0">
                <a:latin typeface="Tahoma"/>
                <a:cs typeface="Tahoma"/>
              </a:rPr>
              <a:t>Liquid  Toner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000" cy="6858000"/>
            <a:chOff x="457200" y="45720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904" y="1138427"/>
              <a:ext cx="8630081" cy="59527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4400" y="762000"/>
              <a:ext cx="2590800" cy="914400"/>
            </a:xfrm>
            <a:custGeom>
              <a:avLst/>
              <a:gdLst/>
              <a:ahLst/>
              <a:cxnLst/>
              <a:rect l="l" t="t" r="r" b="b"/>
              <a:pathLst>
                <a:path w="2590800" h="914400">
                  <a:moveTo>
                    <a:pt x="2590800" y="914399"/>
                  </a:moveTo>
                  <a:lnTo>
                    <a:pt x="2590800" y="0"/>
                  </a:lnTo>
                  <a:lnTo>
                    <a:pt x="0" y="0"/>
                  </a:lnTo>
                  <a:lnTo>
                    <a:pt x="0" y="914400"/>
                  </a:lnTo>
                  <a:lnTo>
                    <a:pt x="2590800" y="914399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53388" y="1015238"/>
            <a:ext cx="15132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Tahoma"/>
                <a:cs typeface="Tahoma"/>
              </a:rPr>
              <a:t>Ionography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658" y="1670303"/>
            <a:ext cx="5706135" cy="53789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5430" rIns="0" bIns="0" rtlCol="0">
            <a:spAutoFit/>
          </a:bodyPr>
          <a:lstStyle/>
          <a:p>
            <a:pPr marL="551180">
              <a:lnSpc>
                <a:spcPct val="100000"/>
              </a:lnSpc>
              <a:spcBef>
                <a:spcPts val="2090"/>
              </a:spcBef>
            </a:pPr>
            <a:r>
              <a:rPr b="1" spc="-10" dirty="0">
                <a:solidFill>
                  <a:srgbClr val="000000"/>
                </a:solidFill>
                <a:latin typeface="Tahoma"/>
                <a:cs typeface="Tahoma"/>
              </a:rPr>
              <a:t>Ionography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0102" y="2304541"/>
            <a:ext cx="2110105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81610" indent="-342900">
              <a:lnSpc>
                <a:spcPct val="100000"/>
              </a:lnSpc>
              <a:spcBef>
                <a:spcPts val="100"/>
              </a:spcBef>
              <a:buAutoNum type="arabicParenBoth"/>
              <a:tabLst>
                <a:tab pos="356235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Pemberian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listrik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statis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drum,</a:t>
            </a:r>
            <a:endParaRPr sz="1800">
              <a:latin typeface="Calibri"/>
              <a:cs typeface="Calibri"/>
            </a:endParaRPr>
          </a:p>
          <a:p>
            <a:pPr marL="355600" marR="481965" indent="-342900">
              <a:lnSpc>
                <a:spcPct val="100000"/>
              </a:lnSpc>
              <a:buAutoNum type="arabicParenBoth"/>
              <a:tabLst>
                <a:tab pos="356235" algn="l"/>
              </a:tabLst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Tinta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toner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menempel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ke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drum</a:t>
            </a:r>
            <a:endParaRPr sz="1800">
              <a:latin typeface="Calibri"/>
              <a:cs typeface="Calibri"/>
            </a:endParaRPr>
          </a:p>
          <a:p>
            <a:pPr marL="355600" marR="515620" indent="-342900">
              <a:lnSpc>
                <a:spcPct val="100000"/>
              </a:lnSpc>
              <a:buAutoNum type="arabicParenBoth"/>
              <a:tabLst>
                <a:tab pos="356235" algn="l"/>
              </a:tabLst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Tinta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toner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ditransfer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ke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media/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endParaRPr sz="1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AutoNum type="arabicParenBoth"/>
              <a:tabLst>
                <a:tab pos="35623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Menetralkan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drum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dari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muatan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listrik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tersisa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000" cy="6858000"/>
            <a:chOff x="457200" y="45720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2057400" y="1295399"/>
              <a:ext cx="7543800" cy="6019800"/>
            </a:xfrm>
            <a:custGeom>
              <a:avLst/>
              <a:gdLst/>
              <a:ahLst/>
              <a:cxnLst/>
              <a:rect l="l" t="t" r="r" b="b"/>
              <a:pathLst>
                <a:path w="7543800" h="6019800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0" y="6019800"/>
                  </a:lnTo>
                  <a:lnTo>
                    <a:pt x="7543800" y="60198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5748" y="1595627"/>
              <a:ext cx="6746747" cy="54955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14400" y="762000"/>
              <a:ext cx="2590800" cy="914400"/>
            </a:xfrm>
            <a:custGeom>
              <a:avLst/>
              <a:gdLst/>
              <a:ahLst/>
              <a:cxnLst/>
              <a:rect l="l" t="t" r="r" b="b"/>
              <a:pathLst>
                <a:path w="2590800" h="914400">
                  <a:moveTo>
                    <a:pt x="2590800" y="914399"/>
                  </a:moveTo>
                  <a:lnTo>
                    <a:pt x="2590800" y="0"/>
                  </a:lnTo>
                  <a:lnTo>
                    <a:pt x="0" y="0"/>
                  </a:lnTo>
                  <a:lnTo>
                    <a:pt x="0" y="914400"/>
                  </a:lnTo>
                  <a:lnTo>
                    <a:pt x="2590800" y="914399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53388" y="1015238"/>
            <a:ext cx="15132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Tahoma"/>
                <a:cs typeface="Tahoma"/>
              </a:rPr>
              <a:t>Ionography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539" y="1015238"/>
            <a:ext cx="70954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Secara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garis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besar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teknologi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terbagi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menjadi dua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bagian: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57600" y="1905000"/>
            <a:ext cx="2667000" cy="12192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Teknologi</a:t>
            </a:r>
            <a:r>
              <a:rPr sz="20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0" y="4572000"/>
            <a:ext cx="2667000" cy="18288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65430" rIns="0" bIns="0" rtlCol="0">
            <a:spAutoFit/>
          </a:bodyPr>
          <a:lstStyle/>
          <a:p>
            <a:pPr marL="320675" marR="236854" indent="-1905" algn="ctr">
              <a:lnSpc>
                <a:spcPct val="100000"/>
              </a:lnSpc>
              <a:spcBef>
                <a:spcPts val="2090"/>
              </a:spcBef>
            </a:pPr>
            <a:r>
              <a:rPr sz="2000" b="1" spc="-10" dirty="0">
                <a:latin typeface="Tahoma"/>
                <a:cs typeface="Tahoma"/>
              </a:rPr>
              <a:t>Teknologi </a:t>
            </a:r>
            <a:r>
              <a:rPr sz="2000" b="1" spc="-5" dirty="0">
                <a:latin typeface="Tahoma"/>
                <a:cs typeface="Tahoma"/>
              </a:rPr>
              <a:t>Cetak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Dengan </a:t>
            </a:r>
            <a:r>
              <a:rPr sz="2000" b="1" spc="-5" dirty="0">
                <a:latin typeface="Tahoma"/>
                <a:cs typeface="Tahoma"/>
              </a:rPr>
              <a:t>Acuan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Cetak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Permanen </a:t>
            </a:r>
            <a:r>
              <a:rPr sz="2000" b="1" spc="-57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(Konvensional)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9800" y="4572000"/>
            <a:ext cx="2667000" cy="18288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89230" rIns="0" bIns="0" rtlCol="0">
            <a:spAutoFit/>
          </a:bodyPr>
          <a:lstStyle/>
          <a:p>
            <a:pPr marL="244475" marR="313055" indent="-1905" algn="ctr">
              <a:lnSpc>
                <a:spcPct val="100000"/>
              </a:lnSpc>
              <a:spcBef>
                <a:spcPts val="1490"/>
              </a:spcBef>
            </a:pPr>
            <a:r>
              <a:rPr sz="2000" b="1" spc="-10" dirty="0">
                <a:latin typeface="Tahoma"/>
                <a:cs typeface="Tahoma"/>
              </a:rPr>
              <a:t>Teknologi </a:t>
            </a:r>
            <a:r>
              <a:rPr sz="2000" b="1" spc="-5" dirty="0">
                <a:latin typeface="Tahoma"/>
                <a:cs typeface="Tahoma"/>
              </a:rPr>
              <a:t>Cetak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Tanpa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Acuan 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Cetak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Permanen </a:t>
            </a:r>
            <a:r>
              <a:rPr sz="2000" b="1" spc="-57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(Non Impact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Printing)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48128" y="3124199"/>
            <a:ext cx="4810760" cy="1447800"/>
          </a:xfrm>
          <a:custGeom>
            <a:avLst/>
            <a:gdLst/>
            <a:ahLst/>
            <a:cxnLst/>
            <a:rect l="l" t="t" r="r" b="b"/>
            <a:pathLst>
              <a:path w="4810759" h="1447800">
                <a:moveTo>
                  <a:pt x="4810506" y="721614"/>
                </a:moveTo>
                <a:lnTo>
                  <a:pt x="4808220" y="719328"/>
                </a:lnTo>
                <a:lnTo>
                  <a:pt x="2448306" y="719328"/>
                </a:lnTo>
                <a:lnTo>
                  <a:pt x="2448306" y="0"/>
                </a:lnTo>
                <a:lnTo>
                  <a:pt x="2438400" y="0"/>
                </a:lnTo>
                <a:lnTo>
                  <a:pt x="2438400" y="719328"/>
                </a:lnTo>
                <a:lnTo>
                  <a:pt x="2286" y="719328"/>
                </a:lnTo>
                <a:lnTo>
                  <a:pt x="0" y="721614"/>
                </a:lnTo>
                <a:lnTo>
                  <a:pt x="0" y="1447800"/>
                </a:lnTo>
                <a:lnTo>
                  <a:pt x="4572" y="1447800"/>
                </a:lnTo>
                <a:lnTo>
                  <a:pt x="9893" y="1447800"/>
                </a:lnTo>
                <a:lnTo>
                  <a:pt x="9893" y="729234"/>
                </a:lnTo>
                <a:lnTo>
                  <a:pt x="2438400" y="729234"/>
                </a:lnTo>
                <a:lnTo>
                  <a:pt x="2440686" y="729234"/>
                </a:lnTo>
                <a:lnTo>
                  <a:pt x="2442972" y="729234"/>
                </a:lnTo>
                <a:lnTo>
                  <a:pt x="2446020" y="729234"/>
                </a:lnTo>
                <a:lnTo>
                  <a:pt x="2448306" y="729234"/>
                </a:lnTo>
                <a:lnTo>
                  <a:pt x="4800600" y="729234"/>
                </a:lnTo>
                <a:lnTo>
                  <a:pt x="4800600" y="1447800"/>
                </a:lnTo>
                <a:lnTo>
                  <a:pt x="4805172" y="1447800"/>
                </a:lnTo>
                <a:lnTo>
                  <a:pt x="4810506" y="1447800"/>
                </a:lnTo>
                <a:lnTo>
                  <a:pt x="4810506" y="7216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2902" y="1009142"/>
            <a:ext cx="4253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Contoh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printer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dengan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teknologi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elektrostatic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5430" rIns="0" bIns="0" rtlCol="0">
            <a:spAutoFit/>
          </a:bodyPr>
          <a:lstStyle/>
          <a:p>
            <a:pPr marL="551180">
              <a:lnSpc>
                <a:spcPct val="100000"/>
              </a:lnSpc>
              <a:spcBef>
                <a:spcPts val="2090"/>
              </a:spcBef>
            </a:pPr>
            <a:r>
              <a:rPr b="1" spc="-10" dirty="0">
                <a:solidFill>
                  <a:srgbClr val="000000"/>
                </a:solidFill>
                <a:latin typeface="Tahoma"/>
                <a:cs typeface="Tahoma"/>
              </a:rPr>
              <a:t>Ionography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" y="2356104"/>
            <a:ext cx="8641842" cy="44356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7620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5430" rIns="0" bIns="0" rtlCol="0">
            <a:spAutoFit/>
          </a:bodyPr>
          <a:lstStyle/>
          <a:p>
            <a:pPr marL="294005">
              <a:lnSpc>
                <a:spcPct val="100000"/>
              </a:lnSpc>
              <a:spcBef>
                <a:spcPts val="2090"/>
              </a:spcBef>
            </a:pPr>
            <a:r>
              <a:rPr sz="2000" b="1" spc="-10" dirty="0">
                <a:latin typeface="Tahoma"/>
                <a:cs typeface="Tahoma"/>
              </a:rPr>
              <a:t>Magnetography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900" y="2226824"/>
            <a:ext cx="2797810" cy="18573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sz="2000" spc="-15" dirty="0">
                <a:solidFill>
                  <a:srgbClr val="FFFF00"/>
                </a:solidFill>
                <a:latin typeface="Calibri"/>
                <a:cs typeface="Calibri"/>
              </a:rPr>
              <a:t>Magnetography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mirip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dengan ionography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tetapi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drum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yang digunakan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adalah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magnetik.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Gambar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elektronik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dikonversi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menjadi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muatan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magnetik.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5103" y="457200"/>
            <a:ext cx="365836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762000"/>
            <a:ext cx="2590800" cy="914400"/>
          </a:xfrm>
          <a:custGeom>
            <a:avLst/>
            <a:gdLst/>
            <a:ahLst/>
            <a:cxnLst/>
            <a:rect l="l" t="t" r="r" b="b"/>
            <a:pathLst>
              <a:path w="2590800" h="914400">
                <a:moveTo>
                  <a:pt x="2590800" y="914399"/>
                </a:moveTo>
                <a:lnTo>
                  <a:pt x="2590800" y="0"/>
                </a:lnTo>
                <a:lnTo>
                  <a:pt x="0" y="0"/>
                </a:lnTo>
                <a:lnTo>
                  <a:pt x="0" y="914400"/>
                </a:lnTo>
                <a:lnTo>
                  <a:pt x="2590800" y="914399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95832" y="1015238"/>
            <a:ext cx="202818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Tahoma"/>
                <a:cs typeface="Tahoma"/>
              </a:rPr>
              <a:t>Magnetography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827" y="1898904"/>
            <a:ext cx="8317992" cy="511759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2902" y="1009142"/>
            <a:ext cx="4564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Contoh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printer dengan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teknologi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magnetography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5430" rIns="0" bIns="0" rtlCol="0">
            <a:spAutoFit/>
          </a:bodyPr>
          <a:lstStyle/>
          <a:p>
            <a:pPr marL="294005">
              <a:lnSpc>
                <a:spcPct val="100000"/>
              </a:lnSpc>
              <a:spcBef>
                <a:spcPts val="2090"/>
              </a:spcBef>
            </a:pPr>
            <a:r>
              <a:rPr b="1" spc="-10" dirty="0">
                <a:solidFill>
                  <a:srgbClr val="000000"/>
                </a:solidFill>
                <a:latin typeface="Tahoma"/>
                <a:cs typeface="Tahoma"/>
              </a:rPr>
              <a:t>Magnetography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2551" y="2892551"/>
            <a:ext cx="4737150" cy="355015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5430" rIns="0" bIns="0" rtlCol="0">
            <a:spAutoFit/>
          </a:bodyPr>
          <a:lstStyle/>
          <a:p>
            <a:pPr marL="847725">
              <a:lnSpc>
                <a:spcPct val="100000"/>
              </a:lnSpc>
              <a:spcBef>
                <a:spcPts val="2090"/>
              </a:spcBef>
            </a:pPr>
            <a:r>
              <a:rPr b="1" spc="-5" dirty="0">
                <a:solidFill>
                  <a:srgbClr val="000000"/>
                </a:solidFill>
                <a:latin typeface="Tahoma"/>
                <a:cs typeface="Tahoma"/>
              </a:rPr>
              <a:t>Ink</a:t>
            </a:r>
            <a:r>
              <a:rPr b="1" spc="-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b="1" spc="-10" dirty="0">
                <a:solidFill>
                  <a:srgbClr val="000000"/>
                </a:solidFill>
                <a:latin typeface="Tahoma"/>
                <a:cs typeface="Tahoma"/>
              </a:rPr>
              <a:t>Jet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5" y="1998224"/>
            <a:ext cx="8148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128395" algn="l"/>
                <a:tab pos="1868805" algn="l"/>
                <a:tab pos="2695575" algn="l"/>
                <a:tab pos="4291330" algn="l"/>
                <a:tab pos="5622925" algn="l"/>
                <a:tab pos="6243955" algn="l"/>
                <a:tab pos="7054850" algn="l"/>
                <a:tab pos="7649845" algn="l"/>
              </a:tabLst>
            </a:pPr>
            <a:r>
              <a:rPr sz="2000" spc="-18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FFFF00"/>
                </a:solidFill>
                <a:latin typeface="Calibri"/>
                <a:cs typeface="Calibri"/>
              </a:rPr>
              <a:t>InkJe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adalah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men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gu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n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zle/pipa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san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cil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g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disemprotkan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secara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presisi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ke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permukaan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media/kertas.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5" y="2668773"/>
            <a:ext cx="5191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465580" algn="l"/>
                <a:tab pos="1616075" algn="l"/>
                <a:tab pos="2209165" algn="l"/>
                <a:tab pos="2536190" algn="l"/>
                <a:tab pos="3438525" algn="l"/>
                <a:tab pos="3492500" algn="l"/>
                <a:tab pos="4297680" algn="l"/>
                <a:tab pos="441452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Merupa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jenis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knologi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p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	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den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an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mereproduksi		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sebuah	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gambar		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digital	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dengan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13977" y="2668773"/>
            <a:ext cx="2928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9550">
              <a:lnSpc>
                <a:spcPct val="100000"/>
              </a:lnSpc>
              <a:spcBef>
                <a:spcPts val="95"/>
              </a:spcBef>
              <a:tabLst>
                <a:tab pos="901700" algn="l"/>
                <a:tab pos="1155065" algn="l"/>
                <a:tab pos="2149475" algn="l"/>
                <a:tab pos="242887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	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ompu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ang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b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riasi,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den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35" y="3278373"/>
            <a:ext cx="8146415" cy="9429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635" algn="just">
              <a:lnSpc>
                <a:spcPct val="100499"/>
              </a:lnSpc>
              <a:spcBef>
                <a:spcPts val="8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mendorong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tetesan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bahan cair (tinta) 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ke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sebuah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media/kertas. Printer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inkjet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adalah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paling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umum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digunakan,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mulai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dari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model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kecil,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murah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sampai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konsumen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yang sangat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besar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mahal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1200" y="51816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5430" rIns="0" bIns="0" rtlCol="0">
            <a:spAutoFit/>
          </a:bodyPr>
          <a:lstStyle/>
          <a:p>
            <a:pPr marL="847725">
              <a:lnSpc>
                <a:spcPct val="100000"/>
              </a:lnSpc>
              <a:spcBef>
                <a:spcPts val="2090"/>
              </a:spcBef>
            </a:pPr>
            <a:r>
              <a:rPr sz="2000" b="1" spc="-5" dirty="0">
                <a:latin typeface="Tahoma"/>
                <a:cs typeface="Tahoma"/>
              </a:rPr>
              <a:t>Ink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Jet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2200" y="4724400"/>
            <a:ext cx="1828800" cy="5334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33985" rIns="0" bIns="0" rtlCol="0">
            <a:spAutoFit/>
          </a:bodyPr>
          <a:lstStyle/>
          <a:p>
            <a:pPr marL="492759">
              <a:lnSpc>
                <a:spcPct val="100000"/>
              </a:lnSpc>
              <a:spcBef>
                <a:spcPts val="1055"/>
              </a:spcBef>
            </a:pPr>
            <a:r>
              <a:rPr sz="1600" b="1" dirty="0">
                <a:latin typeface="Tahoma"/>
                <a:cs typeface="Tahoma"/>
              </a:rPr>
              <a:t>Thermal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0476" y="4987290"/>
            <a:ext cx="1604010" cy="656590"/>
          </a:xfrm>
          <a:custGeom>
            <a:avLst/>
            <a:gdLst/>
            <a:ahLst/>
            <a:cxnLst/>
            <a:rect l="l" t="t" r="r" b="b"/>
            <a:pathLst>
              <a:path w="1604010" h="656589">
                <a:moveTo>
                  <a:pt x="1604010" y="8381"/>
                </a:moveTo>
                <a:lnTo>
                  <a:pt x="1600200" y="0"/>
                </a:lnTo>
                <a:lnTo>
                  <a:pt x="0" y="647699"/>
                </a:lnTo>
                <a:lnTo>
                  <a:pt x="3810" y="656081"/>
                </a:lnTo>
                <a:lnTo>
                  <a:pt x="1604010" y="83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72200" y="5334000"/>
            <a:ext cx="1828800" cy="5334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Piezoelektrik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0" y="5596128"/>
            <a:ext cx="1601470" cy="48260"/>
          </a:xfrm>
          <a:custGeom>
            <a:avLst/>
            <a:gdLst/>
            <a:ahLst/>
            <a:cxnLst/>
            <a:rect l="l" t="t" r="r" b="b"/>
            <a:pathLst>
              <a:path w="1601470" h="48260">
                <a:moveTo>
                  <a:pt x="1600962" y="9906"/>
                </a:moveTo>
                <a:lnTo>
                  <a:pt x="1600200" y="0"/>
                </a:lnTo>
                <a:lnTo>
                  <a:pt x="0" y="38100"/>
                </a:lnTo>
                <a:lnTo>
                  <a:pt x="762" y="48006"/>
                </a:lnTo>
                <a:lnTo>
                  <a:pt x="1600962" y="9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72200" y="5943600"/>
            <a:ext cx="1828800" cy="5334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334010">
              <a:lnSpc>
                <a:spcPct val="100000"/>
              </a:lnSpc>
              <a:spcBef>
                <a:spcPts val="830"/>
              </a:spcBef>
            </a:pPr>
            <a:r>
              <a:rPr sz="1600" b="1" spc="-5" dirty="0">
                <a:latin typeface="Tahoma"/>
                <a:cs typeface="Tahoma"/>
              </a:rPr>
              <a:t>Continuous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0476" y="5634990"/>
            <a:ext cx="1604010" cy="580390"/>
          </a:xfrm>
          <a:custGeom>
            <a:avLst/>
            <a:gdLst/>
            <a:ahLst/>
            <a:cxnLst/>
            <a:rect l="l" t="t" r="r" b="b"/>
            <a:pathLst>
              <a:path w="1604010" h="580389">
                <a:moveTo>
                  <a:pt x="1604010" y="571499"/>
                </a:moveTo>
                <a:lnTo>
                  <a:pt x="3810" y="0"/>
                </a:lnTo>
                <a:lnTo>
                  <a:pt x="0" y="8382"/>
                </a:lnTo>
                <a:lnTo>
                  <a:pt x="1600200" y="579881"/>
                </a:lnTo>
                <a:lnTo>
                  <a:pt x="1604010" y="571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762000"/>
            <a:ext cx="2590800" cy="914400"/>
          </a:xfrm>
          <a:custGeom>
            <a:avLst/>
            <a:gdLst/>
            <a:ahLst/>
            <a:cxnLst/>
            <a:rect l="l" t="t" r="r" b="b"/>
            <a:pathLst>
              <a:path w="2590800" h="914400">
                <a:moveTo>
                  <a:pt x="2590800" y="914399"/>
                </a:moveTo>
                <a:lnTo>
                  <a:pt x="2590800" y="0"/>
                </a:lnTo>
                <a:lnTo>
                  <a:pt x="0" y="0"/>
                </a:lnTo>
                <a:lnTo>
                  <a:pt x="0" y="914400"/>
                </a:lnTo>
                <a:lnTo>
                  <a:pt x="2590800" y="914399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2794" y="1015238"/>
            <a:ext cx="18732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Tahoma"/>
                <a:cs typeface="Tahoma"/>
              </a:rPr>
              <a:t>Ink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Jet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Printer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827" y="681227"/>
            <a:ext cx="8257997" cy="34091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4503" y="4413503"/>
            <a:ext cx="8413242" cy="26273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7620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5430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2090"/>
              </a:spcBef>
            </a:pPr>
            <a:r>
              <a:rPr sz="2000" b="1" spc="-5" dirty="0">
                <a:latin typeface="Tahoma"/>
                <a:cs typeface="Tahoma"/>
              </a:rPr>
              <a:t>Ink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Jet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Printer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61419" y="1085347"/>
            <a:ext cx="386334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000" spc="-15" dirty="0">
                <a:latin typeface="Tahoma"/>
                <a:cs typeface="Tahoma"/>
              </a:rPr>
              <a:t>Perkembangan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Inkjet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Printer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pada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cetak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Kain</a:t>
            </a:r>
            <a:r>
              <a:rPr sz="2000" spc="-5" dirty="0">
                <a:latin typeface="Tahoma"/>
                <a:cs typeface="Tahoma"/>
              </a:rPr>
              <a:t> adalah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Printer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35" dirty="0">
                <a:latin typeface="Tahoma"/>
                <a:cs typeface="Tahoma"/>
              </a:rPr>
              <a:t>DTG 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(Direct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10" dirty="0">
                <a:latin typeface="Tahoma"/>
                <a:cs typeface="Tahoma"/>
              </a:rPr>
              <a:t>To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Garment)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654" y="2127504"/>
            <a:ext cx="8732863" cy="500100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2971800"/>
            <a:ext cx="5410200" cy="4191000"/>
          </a:xfrm>
          <a:custGeom>
            <a:avLst/>
            <a:gdLst/>
            <a:ahLst/>
            <a:cxnLst/>
            <a:rect l="l" t="t" r="r" b="b"/>
            <a:pathLst>
              <a:path w="5410200" h="4191000">
                <a:moveTo>
                  <a:pt x="5410200" y="4191000"/>
                </a:moveTo>
                <a:lnTo>
                  <a:pt x="5410200" y="0"/>
                </a:lnTo>
                <a:lnTo>
                  <a:pt x="0" y="0"/>
                </a:lnTo>
                <a:lnTo>
                  <a:pt x="0" y="4191000"/>
                </a:lnTo>
                <a:lnTo>
                  <a:pt x="5410200" y="419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0" y="762000"/>
            <a:ext cx="2362200" cy="5334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33985" rIns="0" bIns="0" rtlCol="0">
            <a:spAutoFit/>
          </a:bodyPr>
          <a:lstStyle/>
          <a:p>
            <a:pPr marL="290195">
              <a:lnSpc>
                <a:spcPct val="100000"/>
              </a:lnSpc>
              <a:spcBef>
                <a:spcPts val="1055"/>
              </a:spcBef>
            </a:pPr>
            <a:r>
              <a:rPr sz="1600" b="1" dirty="0">
                <a:latin typeface="Tahoma"/>
                <a:cs typeface="Tahoma"/>
              </a:rPr>
              <a:t>InkJet</a:t>
            </a:r>
            <a:r>
              <a:rPr sz="1600" b="1" spc="-4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-</a:t>
            </a:r>
            <a:r>
              <a:rPr sz="1600" b="1" spc="-3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Thermal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0102" y="1464818"/>
            <a:ext cx="807212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Sebagian besar menggunakan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kartrid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cetak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dengan serangkaian kamar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kecil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dipanaskan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listrik.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menghasilkan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foto,</a:t>
            </a:r>
            <a:r>
              <a:rPr sz="2000" spc="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printer</a:t>
            </a:r>
            <a:r>
              <a:rPr sz="2000" spc="4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menjalankan</a:t>
            </a:r>
            <a:r>
              <a:rPr sz="2000" spc="4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sebuah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arus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melalui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elemen</a:t>
            </a:r>
            <a:r>
              <a:rPr sz="20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pemanas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menyebabkan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ledakan</a:t>
            </a:r>
            <a:r>
              <a:rPr sz="2000" spc="4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uap</a:t>
            </a:r>
            <a:r>
              <a:rPr sz="2000" spc="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(bubble)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dalam ruang untuk membentuk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gelembung,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yang mendorong tetesan tinta 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ke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atas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kertas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2551" y="3121151"/>
            <a:ext cx="4865509" cy="372922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505200"/>
            <a:ext cx="228600" cy="3352800"/>
          </a:xfrm>
          <a:custGeom>
            <a:avLst/>
            <a:gdLst/>
            <a:ahLst/>
            <a:cxnLst/>
            <a:rect l="l" t="t" r="r" b="b"/>
            <a:pathLst>
              <a:path w="228600" h="3352800">
                <a:moveTo>
                  <a:pt x="228600" y="3352800"/>
                </a:moveTo>
                <a:lnTo>
                  <a:pt x="228600" y="0"/>
                </a:lnTo>
                <a:lnTo>
                  <a:pt x="0" y="0"/>
                </a:lnTo>
                <a:lnTo>
                  <a:pt x="0" y="3352800"/>
                </a:lnTo>
                <a:lnTo>
                  <a:pt x="228600" y="3352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0" y="762000"/>
            <a:ext cx="2743200" cy="5334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33985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1055"/>
              </a:spcBef>
            </a:pPr>
            <a:r>
              <a:rPr sz="1600" b="1" dirty="0">
                <a:latin typeface="Tahoma"/>
                <a:cs typeface="Tahoma"/>
              </a:rPr>
              <a:t>InkJet</a:t>
            </a:r>
            <a:r>
              <a:rPr sz="1600" b="1" spc="-4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-</a:t>
            </a:r>
            <a:r>
              <a:rPr sz="1600" b="1" spc="-3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Piezoelektrik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0102" y="1693418"/>
            <a:ext cx="807275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Ketika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tegangan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diberikan,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terjadi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perubahan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bentuk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atau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ukuran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dari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libri"/>
                <a:cs typeface="Calibri"/>
              </a:rPr>
              <a:t>piezoelektrik,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menghasilkan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tekanan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fluida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memaksa</a:t>
            </a:r>
            <a:r>
              <a:rPr sz="2000" spc="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tetesan</a:t>
            </a:r>
            <a:r>
              <a:rPr sz="2000" spc="4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tinta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dari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nozzle.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Ini pada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dasarnya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adalah mekanisme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yang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sama seperti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termal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inkjet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tapi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menghasilkan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tekanan denyut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nadi menggunakan prinsip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fisik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yang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berbeda.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7304" y="3495293"/>
            <a:ext cx="9074150" cy="3367404"/>
            <a:chOff x="527304" y="3495293"/>
            <a:chExt cx="9074150" cy="336740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0" y="3499103"/>
              <a:ext cx="5257799" cy="33634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43627" y="3505199"/>
              <a:ext cx="4419600" cy="838200"/>
            </a:xfrm>
            <a:custGeom>
              <a:avLst/>
              <a:gdLst/>
              <a:ahLst/>
              <a:cxnLst/>
              <a:rect l="l" t="t" r="r" b="b"/>
              <a:pathLst>
                <a:path w="4419600" h="838200">
                  <a:moveTo>
                    <a:pt x="4419600" y="838200"/>
                  </a:moveTo>
                  <a:lnTo>
                    <a:pt x="4419600" y="0"/>
                  </a:lnTo>
                  <a:lnTo>
                    <a:pt x="0" y="0"/>
                  </a:lnTo>
                  <a:lnTo>
                    <a:pt x="0" y="838200"/>
                  </a:lnTo>
                  <a:lnTo>
                    <a:pt x="4419600" y="838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304" y="3495293"/>
              <a:ext cx="3896169" cy="33672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762000"/>
            <a:ext cx="2590800" cy="5334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33985" rIns="0" bIns="0" rtlCol="0">
            <a:spAutoFit/>
          </a:bodyPr>
          <a:lstStyle/>
          <a:p>
            <a:pPr marL="321945">
              <a:lnSpc>
                <a:spcPct val="100000"/>
              </a:lnSpc>
              <a:spcBef>
                <a:spcPts val="1055"/>
              </a:spcBef>
            </a:pPr>
            <a:r>
              <a:rPr sz="1600" b="1" dirty="0">
                <a:latin typeface="Tahoma"/>
                <a:cs typeface="Tahoma"/>
              </a:rPr>
              <a:t>InkJet</a:t>
            </a:r>
            <a:r>
              <a:rPr sz="1600" b="1" spc="-4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-</a:t>
            </a:r>
            <a:r>
              <a:rPr sz="1600" b="1" spc="-3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Continuous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0102" y="1464818"/>
            <a:ext cx="8071484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Dalam</a:t>
            </a:r>
            <a:r>
              <a:rPr dirty="0"/>
              <a:t> </a:t>
            </a:r>
            <a:r>
              <a:rPr spc="-10" dirty="0">
                <a:solidFill>
                  <a:srgbClr val="FFFF00"/>
                </a:solidFill>
              </a:rPr>
              <a:t>Continuous</a:t>
            </a:r>
            <a:r>
              <a:rPr spc="-5" dirty="0">
                <a:solidFill>
                  <a:srgbClr val="FFFF00"/>
                </a:solidFill>
              </a:rPr>
              <a:t> InkJet</a:t>
            </a:r>
            <a:r>
              <a:rPr spc="-5" dirty="0"/>
              <a:t>,</a:t>
            </a:r>
            <a:r>
              <a:rPr dirty="0"/>
              <a:t> </a:t>
            </a:r>
            <a:r>
              <a:rPr spc="-5" dirty="0"/>
              <a:t>sebuah</a:t>
            </a:r>
            <a:r>
              <a:rPr dirty="0"/>
              <a:t> </a:t>
            </a:r>
            <a:r>
              <a:rPr spc="-5" dirty="0"/>
              <a:t>pompa</a:t>
            </a:r>
            <a:r>
              <a:rPr dirty="0"/>
              <a:t> </a:t>
            </a:r>
            <a:r>
              <a:rPr spc="-10" dirty="0"/>
              <a:t>bertekanan</a:t>
            </a:r>
            <a:r>
              <a:rPr spc="-5" dirty="0"/>
              <a:t> </a:t>
            </a:r>
            <a:r>
              <a:rPr dirty="0"/>
              <a:t>tinggi</a:t>
            </a:r>
            <a:r>
              <a:rPr spc="5" dirty="0"/>
              <a:t> </a:t>
            </a:r>
            <a:r>
              <a:rPr spc="-15" dirty="0"/>
              <a:t>mengarahkan </a:t>
            </a:r>
            <a:r>
              <a:rPr spc="-10" dirty="0"/>
              <a:t> cairan</a:t>
            </a:r>
            <a:r>
              <a:rPr spc="-5" dirty="0"/>
              <a:t> </a:t>
            </a:r>
            <a:r>
              <a:rPr spc="-10" dirty="0"/>
              <a:t>tinta</a:t>
            </a:r>
            <a:r>
              <a:rPr spc="-5" dirty="0"/>
              <a:t> dari</a:t>
            </a:r>
            <a:r>
              <a:rPr dirty="0"/>
              <a:t> </a:t>
            </a:r>
            <a:r>
              <a:rPr spc="-5" dirty="0"/>
              <a:t>reservoir</a:t>
            </a:r>
            <a:r>
              <a:rPr dirty="0"/>
              <a:t> </a:t>
            </a:r>
            <a:r>
              <a:rPr spc="-5" dirty="0"/>
              <a:t>melalui</a:t>
            </a:r>
            <a:r>
              <a:rPr dirty="0"/>
              <a:t> </a:t>
            </a:r>
            <a:r>
              <a:rPr spc="-5" dirty="0"/>
              <a:t>gunbody</a:t>
            </a:r>
            <a:r>
              <a:rPr dirty="0"/>
              <a:t> </a:t>
            </a:r>
            <a:r>
              <a:rPr spc="-5" dirty="0"/>
              <a:t>dan</a:t>
            </a:r>
            <a:r>
              <a:rPr dirty="0"/>
              <a:t> </a:t>
            </a:r>
            <a:r>
              <a:rPr spc="-10" dirty="0"/>
              <a:t>mikroskopis</a:t>
            </a:r>
            <a:r>
              <a:rPr spc="-5" dirty="0"/>
              <a:t> nossel, </a:t>
            </a:r>
            <a:r>
              <a:rPr dirty="0"/>
              <a:t> </a:t>
            </a:r>
            <a:r>
              <a:rPr spc="-10" dirty="0"/>
              <a:t>menciptakan</a:t>
            </a:r>
            <a:r>
              <a:rPr spc="25" dirty="0"/>
              <a:t> </a:t>
            </a:r>
            <a:r>
              <a:rPr spc="-5" dirty="0"/>
              <a:t>arus</a:t>
            </a:r>
            <a:r>
              <a:rPr spc="15" dirty="0"/>
              <a:t> </a:t>
            </a:r>
            <a:r>
              <a:rPr spc="-10" dirty="0"/>
              <a:t>yang</a:t>
            </a:r>
            <a:r>
              <a:rPr spc="-15" dirty="0"/>
              <a:t> </a:t>
            </a:r>
            <a:r>
              <a:rPr spc="-5" dirty="0"/>
              <a:t>terus‐menerus</a:t>
            </a:r>
            <a:r>
              <a:rPr spc="30" dirty="0"/>
              <a:t> </a:t>
            </a:r>
            <a:r>
              <a:rPr spc="-5" dirty="0"/>
              <a:t>melalui</a:t>
            </a:r>
            <a:r>
              <a:rPr spc="25" dirty="0"/>
              <a:t> </a:t>
            </a:r>
            <a:r>
              <a:rPr spc="-10" dirty="0"/>
              <a:t>tetesan</a:t>
            </a:r>
            <a:r>
              <a:rPr spc="25" dirty="0"/>
              <a:t> </a:t>
            </a:r>
            <a:r>
              <a:rPr spc="-10" dirty="0"/>
              <a:t>tinta.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752600" y="2667000"/>
            <a:ext cx="6477000" cy="4495800"/>
            <a:chOff x="1752600" y="2667000"/>
            <a:chExt cx="6477000" cy="4495800"/>
          </a:xfrm>
        </p:grpSpPr>
        <p:sp>
          <p:nvSpPr>
            <p:cNvPr id="5" name="object 5"/>
            <p:cNvSpPr/>
            <p:nvPr/>
          </p:nvSpPr>
          <p:spPr>
            <a:xfrm>
              <a:off x="1752600" y="2667000"/>
              <a:ext cx="6477000" cy="4495800"/>
            </a:xfrm>
            <a:custGeom>
              <a:avLst/>
              <a:gdLst/>
              <a:ahLst/>
              <a:cxnLst/>
              <a:rect l="l" t="t" r="r" b="b"/>
              <a:pathLst>
                <a:path w="6477000" h="4495800">
                  <a:moveTo>
                    <a:pt x="6477000" y="4495800"/>
                  </a:moveTo>
                  <a:lnTo>
                    <a:pt x="6477000" y="0"/>
                  </a:lnTo>
                  <a:lnTo>
                    <a:pt x="0" y="0"/>
                  </a:lnTo>
                  <a:lnTo>
                    <a:pt x="0" y="4495800"/>
                  </a:lnTo>
                  <a:lnTo>
                    <a:pt x="6477000" y="4495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6104" y="2792730"/>
              <a:ext cx="5194757" cy="43068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400" y="914400"/>
          <a:ext cx="5867399" cy="59665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342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88595" marR="180975" indent="30861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Cetak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Tinggi 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(Realief</a:t>
                      </a:r>
                      <a:r>
                        <a:rPr sz="2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Printing)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113030" marB="0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7"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030" marB="0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5440" marR="338455" indent="19177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Cetak Datar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(Planographic)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113030" marB="0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206375" marR="198755" indent="-1905"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Teknologi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Cetak </a:t>
                      </a:r>
                      <a:r>
                        <a:rPr sz="2000" b="1" spc="-5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Dengan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Acuan 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Cetak</a:t>
                      </a:r>
                      <a:r>
                        <a:rPr sz="20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Permanen </a:t>
                      </a:r>
                      <a:r>
                        <a:rPr sz="2000" b="1" spc="-5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(Konvensional)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151130" marB="0">
                    <a:solidFill>
                      <a:srgbClr val="A6A6A6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030" marB="0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0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1130" marB="0">
                    <a:solidFill>
                      <a:srgbClr val="A6A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030" marB="0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7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1130" marB="0">
                    <a:solidFill>
                      <a:srgbClr val="A6A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0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1130" marB="0"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1130" marB="0">
                    <a:solidFill>
                      <a:srgbClr val="A6A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69290" marR="478790" indent="-18415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Cetak</a:t>
                      </a:r>
                      <a:r>
                        <a:rPr sz="20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Dalam </a:t>
                      </a:r>
                      <a:r>
                        <a:rPr sz="2000" b="1" spc="-5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(Gravure)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113030" marB="0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3542">
                <a:tc rowSpan="4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030" marB="0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6057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030" marB="0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6199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8343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9390" marR="192405" indent="28257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Cetak Saring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(Screen</a:t>
                      </a:r>
                      <a:r>
                        <a:rPr sz="20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Printing)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113030" marB="0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6057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030" marB="0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239000" y="838200"/>
            <a:ext cx="1828800" cy="4572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105410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830"/>
              </a:spcBef>
            </a:pPr>
            <a:r>
              <a:rPr sz="1600" b="1" spc="-5" dirty="0">
                <a:latin typeface="Tahoma"/>
                <a:cs typeface="Tahoma"/>
              </a:rPr>
              <a:t>Letter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Press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39000" y="1371600"/>
            <a:ext cx="1828800" cy="4572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10541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Flexography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9000" y="2514600"/>
            <a:ext cx="1828800" cy="4572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105410" rIns="0" bIns="0" rtlCol="0">
            <a:spAutoFit/>
          </a:bodyPr>
          <a:lstStyle/>
          <a:p>
            <a:pPr marL="365125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Wet</a:t>
            </a:r>
            <a:r>
              <a:rPr sz="1600" b="1" spc="-4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Offset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39000" y="3048000"/>
            <a:ext cx="1828800" cy="4572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105410" rIns="0" bIns="0" rtlCol="0">
            <a:spAutoFit/>
          </a:bodyPr>
          <a:lstStyle/>
          <a:p>
            <a:pPr marL="297815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Lithography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39000" y="4114800"/>
            <a:ext cx="1828800" cy="4572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105410" rIns="0" bIns="0" rtlCol="0">
            <a:spAutoFit/>
          </a:bodyPr>
          <a:lstStyle/>
          <a:p>
            <a:pPr marL="504190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Gravure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39000" y="4648200"/>
            <a:ext cx="1828800" cy="4572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105410" rIns="0" bIns="0" rtlCol="0">
            <a:spAutoFit/>
          </a:bodyPr>
          <a:lstStyle/>
          <a:p>
            <a:pPr marL="398145">
              <a:lnSpc>
                <a:spcPct val="100000"/>
              </a:lnSpc>
              <a:spcBef>
                <a:spcPts val="830"/>
              </a:spcBef>
            </a:pPr>
            <a:r>
              <a:rPr sz="1600" b="1" spc="-5" dirty="0">
                <a:latin typeface="Tahoma"/>
                <a:cs typeface="Tahoma"/>
              </a:rPr>
              <a:t>Engraving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39000" y="5791200"/>
            <a:ext cx="1828800" cy="4572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105410" rIns="0" bIns="0" rtlCol="0">
            <a:spAutoFit/>
          </a:bodyPr>
          <a:lstStyle/>
          <a:p>
            <a:pPr marL="565150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Screen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39000" y="6324600"/>
            <a:ext cx="1828800" cy="4572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105410" rIns="0" bIns="0" rtlCol="0">
            <a:spAutoFit/>
          </a:bodyPr>
          <a:lstStyle/>
          <a:p>
            <a:pPr marL="565785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Stencil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79514" y="1064513"/>
            <a:ext cx="462915" cy="5493385"/>
          </a:xfrm>
          <a:custGeom>
            <a:avLst/>
            <a:gdLst/>
            <a:ahLst/>
            <a:cxnLst/>
            <a:rect l="l" t="t" r="r" b="b"/>
            <a:pathLst>
              <a:path w="462915" h="5493384">
                <a:moveTo>
                  <a:pt x="462534" y="4961382"/>
                </a:moveTo>
                <a:lnTo>
                  <a:pt x="457200" y="4953000"/>
                </a:lnTo>
                <a:lnTo>
                  <a:pt x="0" y="5256276"/>
                </a:lnTo>
                <a:lnTo>
                  <a:pt x="2667" y="5260467"/>
                </a:lnTo>
                <a:lnTo>
                  <a:pt x="762" y="5264658"/>
                </a:lnTo>
                <a:lnTo>
                  <a:pt x="457962" y="5493258"/>
                </a:lnTo>
                <a:lnTo>
                  <a:pt x="461772" y="5484876"/>
                </a:lnTo>
                <a:lnTo>
                  <a:pt x="12204" y="5260098"/>
                </a:lnTo>
                <a:lnTo>
                  <a:pt x="462534" y="4961382"/>
                </a:lnTo>
                <a:close/>
              </a:path>
              <a:path w="462915" h="5493384">
                <a:moveTo>
                  <a:pt x="462534" y="3284982"/>
                </a:moveTo>
                <a:lnTo>
                  <a:pt x="457200" y="3276600"/>
                </a:lnTo>
                <a:lnTo>
                  <a:pt x="0" y="3579876"/>
                </a:lnTo>
                <a:lnTo>
                  <a:pt x="2667" y="3584067"/>
                </a:lnTo>
                <a:lnTo>
                  <a:pt x="762" y="3588258"/>
                </a:lnTo>
                <a:lnTo>
                  <a:pt x="457962" y="3816858"/>
                </a:lnTo>
                <a:lnTo>
                  <a:pt x="461772" y="3808476"/>
                </a:lnTo>
                <a:lnTo>
                  <a:pt x="12204" y="3583698"/>
                </a:lnTo>
                <a:lnTo>
                  <a:pt x="462534" y="3284982"/>
                </a:lnTo>
                <a:close/>
              </a:path>
              <a:path w="462915" h="5493384">
                <a:moveTo>
                  <a:pt x="462534" y="1684782"/>
                </a:moveTo>
                <a:lnTo>
                  <a:pt x="457200" y="1676400"/>
                </a:lnTo>
                <a:lnTo>
                  <a:pt x="0" y="1979676"/>
                </a:lnTo>
                <a:lnTo>
                  <a:pt x="2667" y="1983867"/>
                </a:lnTo>
                <a:lnTo>
                  <a:pt x="762" y="1988058"/>
                </a:lnTo>
                <a:lnTo>
                  <a:pt x="457962" y="2216658"/>
                </a:lnTo>
                <a:lnTo>
                  <a:pt x="461772" y="2208276"/>
                </a:lnTo>
                <a:lnTo>
                  <a:pt x="12204" y="1983498"/>
                </a:lnTo>
                <a:lnTo>
                  <a:pt x="462534" y="1684782"/>
                </a:lnTo>
                <a:close/>
              </a:path>
              <a:path w="462915" h="5493384">
                <a:moveTo>
                  <a:pt x="462534" y="8382"/>
                </a:moveTo>
                <a:lnTo>
                  <a:pt x="457200" y="0"/>
                </a:lnTo>
                <a:lnTo>
                  <a:pt x="0" y="303276"/>
                </a:lnTo>
                <a:lnTo>
                  <a:pt x="2667" y="307467"/>
                </a:lnTo>
                <a:lnTo>
                  <a:pt x="762" y="311658"/>
                </a:lnTo>
                <a:lnTo>
                  <a:pt x="457962" y="540258"/>
                </a:lnTo>
                <a:lnTo>
                  <a:pt x="461772" y="531876"/>
                </a:lnTo>
                <a:lnTo>
                  <a:pt x="12204" y="307098"/>
                </a:lnTo>
                <a:lnTo>
                  <a:pt x="462534" y="8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7620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5430" rIns="0" bIns="0" rtlCol="0">
            <a:spAutoFit/>
          </a:bodyPr>
          <a:lstStyle/>
          <a:p>
            <a:pPr marL="619125">
              <a:lnSpc>
                <a:spcPct val="100000"/>
              </a:lnSpc>
              <a:spcBef>
                <a:spcPts val="2090"/>
              </a:spcBef>
            </a:pPr>
            <a:r>
              <a:rPr sz="2000" b="1" spc="-5" dirty="0">
                <a:latin typeface="Tahoma"/>
                <a:cs typeface="Tahoma"/>
              </a:rPr>
              <a:t>Dot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Matrix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5" y="1998224"/>
            <a:ext cx="8150225" cy="484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95"/>
              </a:spcBef>
            </a:pP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Teknologi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jenis ini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printer yang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mencetak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ke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kertas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dengan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cara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"langsung".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Artinya, </a:t>
            </a:r>
            <a:r>
              <a:rPr sz="2000" i="1" spc="-5" dirty="0">
                <a:solidFill>
                  <a:srgbClr val="FFFF00"/>
                </a:solidFill>
                <a:latin typeface="Calibri"/>
                <a:cs typeface="Calibri"/>
              </a:rPr>
              <a:t>head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printer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langsung "mengetuk"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pita tinta yang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berhadapan sama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kertas. Keuntungannya, cara kerja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dot matrix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yang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mirip 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mesin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tik,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sehingga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dapat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mencetak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beberapa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kertas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sekaligus,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dengan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kertas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karbon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yang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diselipkan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tiap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halaman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kertas.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10" dirty="0">
                <a:solidFill>
                  <a:srgbClr val="FFFF00"/>
                </a:solidFill>
                <a:latin typeface="Calibri"/>
                <a:cs typeface="Calibri"/>
              </a:rPr>
              <a:t>Printer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 Dot‐Matrix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adalah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pencetak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resolusi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cetaknya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masih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sangat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rendah.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Selain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itu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ketika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sedang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mencetak,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printer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jenis</a:t>
            </a:r>
            <a:r>
              <a:rPr sz="2000" spc="4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ini</a:t>
            </a:r>
            <a:r>
              <a:rPr sz="2000" spc="4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suaranya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cenderung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keras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serta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kualitas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untuk mencetak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gambar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kurang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baik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karena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gambar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tercetak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akan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terlihat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seperti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titik‐titik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saling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berhubungan.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Head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dari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printer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jenis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ini,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terdiri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atas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7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atau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ataupun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24</a:t>
            </a:r>
            <a:r>
              <a:rPr sz="2000" spc="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jarum</a:t>
            </a:r>
            <a:r>
              <a:rPr sz="2000" spc="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yang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tersusun secara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vertical dan membentuk sebuah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kolom. Pada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saat bekerja,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jarum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yang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ada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akan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membentuk </a:t>
            </a:r>
            <a:r>
              <a:rPr sz="2000" spc="-10" dirty="0">
                <a:solidFill>
                  <a:srgbClr val="FFFF00"/>
                </a:solidFill>
                <a:latin typeface="Calibri"/>
                <a:cs typeface="Calibri"/>
              </a:rPr>
              <a:t>character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image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melalui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gesekan‐gesekan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jarum pada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karbon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kertas.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3104" y="1159002"/>
            <a:ext cx="7632192" cy="61561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581660" marR="650875" indent="51435">
              <a:lnSpc>
                <a:spcPct val="100000"/>
              </a:lnSpc>
              <a:spcBef>
                <a:spcPts val="890"/>
              </a:spcBef>
            </a:pPr>
            <a:r>
              <a:rPr b="1" spc="-5" dirty="0">
                <a:solidFill>
                  <a:srgbClr val="000000"/>
                </a:solidFill>
                <a:latin typeface="Tahoma"/>
                <a:cs typeface="Tahoma"/>
              </a:rPr>
              <a:t>Teknologi </a:t>
            </a:r>
            <a:r>
              <a:rPr b="1" spc="-57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b="1" spc="-5" dirty="0">
                <a:solidFill>
                  <a:srgbClr val="000000"/>
                </a:solidFill>
                <a:latin typeface="Tahoma"/>
                <a:cs typeface="Tahoma"/>
              </a:rPr>
              <a:t>Dot</a:t>
            </a:r>
            <a:r>
              <a:rPr b="1" spc="-8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b="1" spc="-10" dirty="0">
                <a:solidFill>
                  <a:srgbClr val="000000"/>
                </a:solidFill>
                <a:latin typeface="Tahoma"/>
                <a:cs typeface="Tahoma"/>
              </a:rPr>
              <a:t>Matrix</a:t>
            </a:r>
          </a:p>
        </p:txBody>
      </p:sp>
      <p:sp>
        <p:nvSpPr>
          <p:cNvPr id="4" name="object 4"/>
          <p:cNvSpPr/>
          <p:nvPr/>
        </p:nvSpPr>
        <p:spPr>
          <a:xfrm>
            <a:off x="4345686" y="2394965"/>
            <a:ext cx="245745" cy="1496695"/>
          </a:xfrm>
          <a:custGeom>
            <a:avLst/>
            <a:gdLst/>
            <a:ahLst/>
            <a:cxnLst/>
            <a:rect l="l" t="t" r="r" b="b"/>
            <a:pathLst>
              <a:path w="245745" h="1496695">
                <a:moveTo>
                  <a:pt x="245364" y="963168"/>
                </a:moveTo>
                <a:lnTo>
                  <a:pt x="214795" y="955065"/>
                </a:lnTo>
                <a:lnTo>
                  <a:pt x="9144" y="0"/>
                </a:lnTo>
                <a:lnTo>
                  <a:pt x="0" y="2286"/>
                </a:lnTo>
                <a:lnTo>
                  <a:pt x="205765" y="961148"/>
                </a:lnTo>
                <a:lnTo>
                  <a:pt x="55626" y="1486662"/>
                </a:lnTo>
                <a:lnTo>
                  <a:pt x="92964" y="1496568"/>
                </a:lnTo>
                <a:lnTo>
                  <a:pt x="224878" y="1034834"/>
                </a:lnTo>
                <a:lnTo>
                  <a:pt x="231648" y="1033272"/>
                </a:lnTo>
                <a:lnTo>
                  <a:pt x="228930" y="1020673"/>
                </a:lnTo>
                <a:lnTo>
                  <a:pt x="245364" y="9631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41902" y="2077466"/>
            <a:ext cx="6102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Ribbon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762000"/>
            <a:ext cx="2590800" cy="914400"/>
          </a:xfrm>
          <a:custGeom>
            <a:avLst/>
            <a:gdLst/>
            <a:ahLst/>
            <a:cxnLst/>
            <a:rect l="l" t="t" r="r" b="b"/>
            <a:pathLst>
              <a:path w="2590800" h="914400">
                <a:moveTo>
                  <a:pt x="2590800" y="914399"/>
                </a:moveTo>
                <a:lnTo>
                  <a:pt x="2590800" y="0"/>
                </a:lnTo>
                <a:lnTo>
                  <a:pt x="0" y="0"/>
                </a:lnTo>
                <a:lnTo>
                  <a:pt x="0" y="914400"/>
                </a:lnTo>
                <a:lnTo>
                  <a:pt x="2590800" y="914399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83869" y="862837"/>
            <a:ext cx="13760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Tahoma"/>
                <a:cs typeface="Tahoma"/>
              </a:rPr>
              <a:t>Teknologi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Dot</a:t>
            </a:r>
            <a:r>
              <a:rPr sz="2000" b="1" spc="-8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Matrix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827" y="1749551"/>
            <a:ext cx="6109157" cy="539114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762000"/>
            <a:ext cx="2590800" cy="914400"/>
          </a:xfrm>
          <a:custGeom>
            <a:avLst/>
            <a:gdLst/>
            <a:ahLst/>
            <a:cxnLst/>
            <a:rect l="l" t="t" r="r" b="b"/>
            <a:pathLst>
              <a:path w="2590800" h="914400">
                <a:moveTo>
                  <a:pt x="2590800" y="914399"/>
                </a:moveTo>
                <a:lnTo>
                  <a:pt x="2590800" y="0"/>
                </a:lnTo>
                <a:lnTo>
                  <a:pt x="0" y="0"/>
                </a:lnTo>
                <a:lnTo>
                  <a:pt x="0" y="914400"/>
                </a:lnTo>
                <a:lnTo>
                  <a:pt x="2590800" y="914399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1975" y="862837"/>
            <a:ext cx="13760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495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Tahoma"/>
                <a:cs typeface="Tahoma"/>
              </a:rPr>
              <a:t>Printer </a:t>
            </a:r>
            <a:r>
              <a:rPr sz="2000" b="1" spc="-5" dirty="0">
                <a:latin typeface="Tahoma"/>
                <a:cs typeface="Tahoma"/>
              </a:rPr>
              <a:t> Dot</a:t>
            </a:r>
            <a:r>
              <a:rPr sz="2000" b="1" spc="-8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Matrix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4400" y="1828800"/>
            <a:ext cx="8382000" cy="5257800"/>
            <a:chOff x="914400" y="1828800"/>
            <a:chExt cx="8382000" cy="5257800"/>
          </a:xfrm>
        </p:grpSpPr>
        <p:sp>
          <p:nvSpPr>
            <p:cNvPr id="5" name="object 5"/>
            <p:cNvSpPr/>
            <p:nvPr/>
          </p:nvSpPr>
          <p:spPr>
            <a:xfrm>
              <a:off x="914400" y="1828800"/>
              <a:ext cx="8382000" cy="5257800"/>
            </a:xfrm>
            <a:custGeom>
              <a:avLst/>
              <a:gdLst/>
              <a:ahLst/>
              <a:cxnLst/>
              <a:rect l="l" t="t" r="r" b="b"/>
              <a:pathLst>
                <a:path w="8382000" h="5257800">
                  <a:moveTo>
                    <a:pt x="8382000" y="5257800"/>
                  </a:moveTo>
                  <a:lnTo>
                    <a:pt x="8382000" y="0"/>
                  </a:lnTo>
                  <a:lnTo>
                    <a:pt x="0" y="0"/>
                  </a:lnTo>
                  <a:lnTo>
                    <a:pt x="0" y="5257800"/>
                  </a:lnTo>
                  <a:lnTo>
                    <a:pt x="8382000" y="5257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4503" y="1898903"/>
              <a:ext cx="8247633" cy="50429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5430" rIns="0" bIns="0" rtlCol="0">
            <a:spAutoFit/>
          </a:bodyPr>
          <a:lstStyle/>
          <a:p>
            <a:pPr marL="415925">
              <a:lnSpc>
                <a:spcPct val="100000"/>
              </a:lnSpc>
              <a:spcBef>
                <a:spcPts val="2090"/>
              </a:spcBef>
            </a:pPr>
            <a:r>
              <a:rPr b="1" spc="-5" dirty="0">
                <a:solidFill>
                  <a:srgbClr val="000000"/>
                </a:solidFill>
                <a:latin typeface="Tahoma"/>
                <a:cs typeface="Tahoma"/>
              </a:rPr>
              <a:t>Themography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4" y="1998224"/>
            <a:ext cx="814832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00"/>
                </a:solidFill>
                <a:latin typeface="Calibri"/>
                <a:cs typeface="Calibri"/>
              </a:rPr>
              <a:t>Thermography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adalah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jenis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proses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pencetakan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menggunakan</a:t>
            </a:r>
            <a:r>
              <a:rPr sz="2000" spc="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panas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melelehkan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bubuk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tinta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di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atas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kertas,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menghasilkan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efek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yang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mengangkat/timbul.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juga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dikenal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sebagai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thermographic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printing.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2600" y="459105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5430" rIns="0" bIns="0" rtlCol="0">
            <a:spAutoFit/>
          </a:bodyPr>
          <a:lstStyle/>
          <a:p>
            <a:pPr marL="360680">
              <a:lnSpc>
                <a:spcPct val="100000"/>
              </a:lnSpc>
              <a:spcBef>
                <a:spcPts val="2090"/>
              </a:spcBef>
            </a:pPr>
            <a:r>
              <a:rPr sz="2000" b="1" spc="-10" dirty="0">
                <a:latin typeface="Tahoma"/>
                <a:cs typeface="Tahoma"/>
              </a:rPr>
              <a:t>Thermography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1200" y="3962400"/>
            <a:ext cx="1828800" cy="5334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2065" rIns="0" bIns="0" rtlCol="0">
            <a:spAutoFit/>
          </a:bodyPr>
          <a:lstStyle/>
          <a:p>
            <a:pPr marL="485775" marR="292735" indent="-18669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Sublimation  </a:t>
            </a:r>
            <a:r>
              <a:rPr sz="1600" b="1" spc="-5" dirty="0">
                <a:latin typeface="Tahoma"/>
                <a:cs typeface="Tahoma"/>
              </a:rPr>
              <a:t>Transfer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1114" y="4225290"/>
            <a:ext cx="1453515" cy="828040"/>
          </a:xfrm>
          <a:custGeom>
            <a:avLst/>
            <a:gdLst/>
            <a:ahLst/>
            <a:cxnLst/>
            <a:rect l="l" t="t" r="r" b="b"/>
            <a:pathLst>
              <a:path w="1453514" h="828039">
                <a:moveTo>
                  <a:pt x="1453134" y="8381"/>
                </a:moveTo>
                <a:lnTo>
                  <a:pt x="1447800" y="0"/>
                </a:lnTo>
                <a:lnTo>
                  <a:pt x="0" y="819149"/>
                </a:lnTo>
                <a:lnTo>
                  <a:pt x="5334" y="827531"/>
                </a:lnTo>
                <a:lnTo>
                  <a:pt x="1453134" y="83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91200" y="5334000"/>
            <a:ext cx="1828800" cy="5334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>
            <a:spAutoFit/>
          </a:bodyPr>
          <a:lstStyle/>
          <a:p>
            <a:pPr marL="303530">
              <a:lnSpc>
                <a:spcPts val="1789"/>
              </a:lnSpc>
            </a:pPr>
            <a:r>
              <a:rPr sz="1600" b="1" spc="-5" dirty="0">
                <a:latin typeface="Tahoma"/>
                <a:cs typeface="Tahoma"/>
              </a:rPr>
              <a:t>Color</a:t>
            </a:r>
            <a:r>
              <a:rPr sz="1600" b="1" spc="-4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Donor</a:t>
            </a:r>
            <a:endParaRPr sz="1600">
              <a:latin typeface="Tahoma"/>
              <a:cs typeface="Tahoma"/>
            </a:endParaRPr>
          </a:p>
          <a:p>
            <a:pPr marL="267970">
              <a:lnSpc>
                <a:spcPct val="100000"/>
              </a:lnSpc>
            </a:pPr>
            <a:r>
              <a:rPr sz="1600" b="1" dirty="0">
                <a:latin typeface="Tahoma"/>
                <a:cs typeface="Tahoma"/>
              </a:rPr>
              <a:t>(ribbon/foil)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41876" y="5044440"/>
            <a:ext cx="1451610" cy="561340"/>
          </a:xfrm>
          <a:custGeom>
            <a:avLst/>
            <a:gdLst/>
            <a:ahLst/>
            <a:cxnLst/>
            <a:rect l="l" t="t" r="r" b="b"/>
            <a:pathLst>
              <a:path w="1451610" h="561339">
                <a:moveTo>
                  <a:pt x="1451610" y="552449"/>
                </a:moveTo>
                <a:lnTo>
                  <a:pt x="3810" y="0"/>
                </a:lnTo>
                <a:lnTo>
                  <a:pt x="0" y="8382"/>
                </a:lnTo>
                <a:lnTo>
                  <a:pt x="1447800" y="560831"/>
                </a:lnTo>
                <a:lnTo>
                  <a:pt x="1451610" y="5524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7620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5430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2090"/>
              </a:spcBef>
            </a:pPr>
            <a:r>
              <a:rPr sz="2000" b="1" spc="-5" dirty="0">
                <a:latin typeface="Tahoma"/>
                <a:cs typeface="Tahoma"/>
              </a:rPr>
              <a:t>Themography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828800"/>
            <a:ext cx="1828800" cy="6858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59690" rIns="0" bIns="0" rtlCol="0">
            <a:spAutoFit/>
          </a:bodyPr>
          <a:lstStyle/>
          <a:p>
            <a:pPr marL="486409" marR="292100" indent="-186690">
              <a:lnSpc>
                <a:spcPct val="100000"/>
              </a:lnSpc>
              <a:spcBef>
                <a:spcPts val="470"/>
              </a:spcBef>
            </a:pPr>
            <a:r>
              <a:rPr sz="1600" b="1" dirty="0">
                <a:latin typeface="Tahoma"/>
                <a:cs typeface="Tahoma"/>
              </a:rPr>
              <a:t>Sublimation  </a:t>
            </a:r>
            <a:r>
              <a:rPr sz="1600" b="1" spc="-5" dirty="0">
                <a:latin typeface="Tahoma"/>
                <a:cs typeface="Tahoma"/>
              </a:rPr>
              <a:t>Transfer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" y="2663952"/>
            <a:ext cx="8532317" cy="427329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3302" y="931418"/>
            <a:ext cx="51784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Teknologi </a:t>
            </a:r>
            <a:r>
              <a:rPr spc="-5" dirty="0"/>
              <a:t>ini </a:t>
            </a:r>
            <a:r>
              <a:rPr spc="-10" dirty="0"/>
              <a:t>terletak </a:t>
            </a:r>
            <a:r>
              <a:rPr spc="-5" dirty="0"/>
              <a:t>pada media </a:t>
            </a:r>
            <a:r>
              <a:rPr spc="-35" dirty="0"/>
              <a:t>transfer, </a:t>
            </a:r>
            <a:r>
              <a:rPr spc="-5" dirty="0"/>
              <a:t>image </a:t>
            </a:r>
            <a:r>
              <a:rPr dirty="0"/>
              <a:t> </a:t>
            </a:r>
            <a:r>
              <a:rPr spc="-10" dirty="0"/>
              <a:t>dicetak </a:t>
            </a:r>
            <a:r>
              <a:rPr spc="-5" dirty="0"/>
              <a:t>di </a:t>
            </a:r>
            <a:r>
              <a:rPr dirty="0"/>
              <a:t>media </a:t>
            </a:r>
            <a:r>
              <a:rPr spc="-15" dirty="0"/>
              <a:t>transfer </a:t>
            </a:r>
            <a:r>
              <a:rPr spc="-10" dirty="0"/>
              <a:t>dengan </a:t>
            </a:r>
            <a:r>
              <a:rPr spc="-5" dirty="0"/>
              <a:t>digitalprinting, </a:t>
            </a:r>
            <a:r>
              <a:rPr dirty="0"/>
              <a:t> </a:t>
            </a:r>
            <a:r>
              <a:rPr spc="-10" dirty="0"/>
              <a:t>kemudian </a:t>
            </a:r>
            <a:r>
              <a:rPr spc="-5" dirty="0"/>
              <a:t>media dipanasi sehingga image pindah </a:t>
            </a:r>
            <a:r>
              <a:rPr dirty="0"/>
              <a:t> </a:t>
            </a:r>
            <a:r>
              <a:rPr spc="-40" dirty="0"/>
              <a:t>ke</a:t>
            </a:r>
            <a:r>
              <a:rPr spc="5" dirty="0"/>
              <a:t> </a:t>
            </a:r>
            <a:r>
              <a:rPr spc="-5" dirty="0"/>
              <a:t>media</a:t>
            </a:r>
            <a:r>
              <a:rPr spc="15" dirty="0"/>
              <a:t> </a:t>
            </a:r>
            <a:r>
              <a:rPr spc="-5" dirty="0"/>
              <a:t>akhir</a:t>
            </a:r>
            <a:r>
              <a:rPr spc="15" dirty="0"/>
              <a:t> </a:t>
            </a:r>
            <a:r>
              <a:rPr spc="-15" dirty="0"/>
              <a:t>(kertas,</a:t>
            </a:r>
            <a:r>
              <a:rPr spc="25" dirty="0"/>
              <a:t> </a:t>
            </a:r>
            <a:r>
              <a:rPr spc="-15" dirty="0"/>
              <a:t>kain,</a:t>
            </a:r>
            <a:r>
              <a:rPr spc="20" dirty="0"/>
              <a:t> </a:t>
            </a:r>
            <a:r>
              <a:rPr spc="-10" dirty="0"/>
              <a:t>dsb)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5430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2090"/>
              </a:spcBef>
            </a:pPr>
            <a:r>
              <a:rPr b="1" spc="-5" dirty="0">
                <a:solidFill>
                  <a:srgbClr val="000000"/>
                </a:solidFill>
                <a:latin typeface="Tahoma"/>
                <a:cs typeface="Tahoma"/>
              </a:rPr>
              <a:t>Themography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828800"/>
            <a:ext cx="1828800" cy="6858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59690" rIns="0" bIns="0" rtlCol="0">
            <a:spAutoFit/>
          </a:bodyPr>
          <a:lstStyle/>
          <a:p>
            <a:pPr marL="486409" marR="292100" indent="-186690">
              <a:lnSpc>
                <a:spcPct val="100000"/>
              </a:lnSpc>
              <a:spcBef>
                <a:spcPts val="470"/>
              </a:spcBef>
            </a:pPr>
            <a:r>
              <a:rPr sz="1600" b="1" dirty="0">
                <a:latin typeface="Tahoma"/>
                <a:cs typeface="Tahoma"/>
              </a:rPr>
              <a:t>Sublimation  </a:t>
            </a:r>
            <a:r>
              <a:rPr sz="1600" b="1" spc="-5" dirty="0">
                <a:latin typeface="Tahoma"/>
                <a:cs typeface="Tahoma"/>
              </a:rPr>
              <a:t>Transfer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84503" y="623316"/>
            <a:ext cx="8321040" cy="6468110"/>
            <a:chOff x="984503" y="623316"/>
            <a:chExt cx="8321040" cy="64681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4627" y="623316"/>
              <a:ext cx="4280357" cy="64678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4503" y="2892551"/>
              <a:ext cx="3823157" cy="41696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3752" y="589788"/>
            <a:ext cx="8093138" cy="64724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5430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2090"/>
              </a:spcBef>
            </a:pPr>
            <a:r>
              <a:rPr b="1" spc="-5" dirty="0">
                <a:solidFill>
                  <a:srgbClr val="000000"/>
                </a:solidFill>
                <a:latin typeface="Tahoma"/>
                <a:cs typeface="Tahoma"/>
              </a:rPr>
              <a:t>Themography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83528" y="2789936"/>
            <a:ext cx="1254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marR="5080" indent="-18669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ahoma"/>
                <a:cs typeface="Tahoma"/>
              </a:rPr>
              <a:t>Sublimation  </a:t>
            </a:r>
            <a:r>
              <a:rPr sz="1600" b="1" spc="-5" dirty="0">
                <a:latin typeface="Tahoma"/>
                <a:cs typeface="Tahoma"/>
              </a:rPr>
              <a:t>Transfer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7620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5430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2090"/>
              </a:spcBef>
            </a:pPr>
            <a:r>
              <a:rPr sz="2000" b="1" spc="-5" dirty="0">
                <a:latin typeface="Tahoma"/>
                <a:cs typeface="Tahoma"/>
              </a:rPr>
              <a:t>Themography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828800"/>
            <a:ext cx="1828800" cy="6858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59690" rIns="0" bIns="0" rtlCol="0">
            <a:spAutoFit/>
          </a:bodyPr>
          <a:lstStyle/>
          <a:p>
            <a:pPr marL="268605" marR="259079" indent="35560">
              <a:lnSpc>
                <a:spcPct val="100000"/>
              </a:lnSpc>
              <a:spcBef>
                <a:spcPts val="470"/>
              </a:spcBef>
            </a:pPr>
            <a:r>
              <a:rPr sz="1600" b="1" spc="-5" dirty="0">
                <a:latin typeface="Tahoma"/>
                <a:cs typeface="Tahoma"/>
              </a:rPr>
              <a:t>Color </a:t>
            </a:r>
            <a:r>
              <a:rPr sz="1600" b="1" dirty="0">
                <a:latin typeface="Tahoma"/>
                <a:cs typeface="Tahoma"/>
              </a:rPr>
              <a:t>Donor </a:t>
            </a:r>
            <a:r>
              <a:rPr sz="1600" b="1" spc="-45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(ribbon/foil)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1227" y="2892551"/>
            <a:ext cx="8779510" cy="3741420"/>
            <a:chOff x="681227" y="2892551"/>
            <a:chExt cx="8779510" cy="37414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1227" y="2892551"/>
              <a:ext cx="8778938" cy="37414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05200" y="2895599"/>
              <a:ext cx="1828800" cy="304800"/>
            </a:xfrm>
            <a:custGeom>
              <a:avLst/>
              <a:gdLst/>
              <a:ahLst/>
              <a:cxnLst/>
              <a:rect l="l" t="t" r="r" b="b"/>
              <a:pathLst>
                <a:path w="1828800" h="304800">
                  <a:moveTo>
                    <a:pt x="1828800" y="304799"/>
                  </a:moveTo>
                  <a:lnTo>
                    <a:pt x="1828800" y="0"/>
                  </a:lnTo>
                  <a:lnTo>
                    <a:pt x="0" y="0"/>
                  </a:lnTo>
                  <a:lnTo>
                    <a:pt x="0" y="304799"/>
                  </a:lnTo>
                  <a:lnTo>
                    <a:pt x="1828800" y="304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3302" y="931418"/>
            <a:ext cx="49955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Teknologi</a:t>
            </a:r>
            <a:r>
              <a:rPr spc="5" dirty="0"/>
              <a:t> </a:t>
            </a:r>
            <a:r>
              <a:rPr spc="-5" dirty="0"/>
              <a:t>ini</a:t>
            </a:r>
            <a:r>
              <a:rPr spc="5" dirty="0"/>
              <a:t> </a:t>
            </a:r>
            <a:r>
              <a:rPr spc="-10" dirty="0"/>
              <a:t>memakai</a:t>
            </a:r>
            <a:r>
              <a:rPr spc="20" dirty="0"/>
              <a:t> </a:t>
            </a:r>
            <a:r>
              <a:rPr spc="-10" dirty="0"/>
              <a:t>pita</a:t>
            </a:r>
            <a:r>
              <a:rPr spc="10" dirty="0"/>
              <a:t> </a:t>
            </a:r>
            <a:r>
              <a:rPr spc="-10" dirty="0"/>
              <a:t>warna</a:t>
            </a:r>
            <a:r>
              <a:rPr spc="5" dirty="0"/>
              <a:t> </a:t>
            </a:r>
            <a:r>
              <a:rPr spc="-10" dirty="0"/>
              <a:t>khusus, </a:t>
            </a:r>
            <a:r>
              <a:rPr spc="-5" dirty="0"/>
              <a:t> </a:t>
            </a:r>
            <a:r>
              <a:rPr spc="-10" dirty="0"/>
              <a:t>kemudian</a:t>
            </a:r>
            <a:r>
              <a:rPr spc="5" dirty="0"/>
              <a:t> </a:t>
            </a:r>
            <a:r>
              <a:rPr spc="-5" dirty="0"/>
              <a:t>printhead</a:t>
            </a:r>
            <a:r>
              <a:rPr dirty="0"/>
              <a:t> </a:t>
            </a:r>
            <a:r>
              <a:rPr spc="-5" dirty="0"/>
              <a:t>pada </a:t>
            </a:r>
            <a:r>
              <a:rPr spc="-10" dirty="0"/>
              <a:t>printer</a:t>
            </a:r>
            <a:r>
              <a:rPr spc="5" dirty="0"/>
              <a:t> </a:t>
            </a:r>
            <a:r>
              <a:rPr spc="-5" dirty="0"/>
              <a:t>menggunakan </a:t>
            </a:r>
            <a:r>
              <a:rPr spc="-440" dirty="0"/>
              <a:t> </a:t>
            </a:r>
            <a:r>
              <a:rPr spc="-5" dirty="0"/>
              <a:t>element</a:t>
            </a:r>
            <a:r>
              <a:rPr spc="15" dirty="0"/>
              <a:t> </a:t>
            </a:r>
            <a:r>
              <a:rPr spc="-5" dirty="0"/>
              <a:t>panas</a:t>
            </a:r>
            <a:r>
              <a:rPr dirty="0"/>
              <a:t> </a:t>
            </a:r>
            <a:r>
              <a:rPr spc="-10" dirty="0"/>
              <a:t>untuk</a:t>
            </a:r>
            <a:r>
              <a:rPr dirty="0"/>
              <a:t> </a:t>
            </a:r>
            <a:r>
              <a:rPr spc="-5" dirty="0"/>
              <a:t>memindah</a:t>
            </a:r>
            <a:r>
              <a:rPr spc="15" dirty="0"/>
              <a:t> </a:t>
            </a:r>
            <a:r>
              <a:rPr spc="-10" dirty="0"/>
              <a:t>warna</a:t>
            </a:r>
            <a:r>
              <a:rPr spc="5" dirty="0"/>
              <a:t> </a:t>
            </a:r>
            <a:r>
              <a:rPr spc="-5" dirty="0"/>
              <a:t>dari</a:t>
            </a:r>
            <a:r>
              <a:rPr dirty="0"/>
              <a:t> </a:t>
            </a:r>
            <a:r>
              <a:rPr spc="-10" dirty="0"/>
              <a:t>pita </a:t>
            </a:r>
            <a:r>
              <a:rPr spc="-434" dirty="0"/>
              <a:t> </a:t>
            </a:r>
            <a:r>
              <a:rPr spc="-40" dirty="0"/>
              <a:t>ke</a:t>
            </a:r>
            <a:r>
              <a:rPr spc="5" dirty="0"/>
              <a:t> </a:t>
            </a:r>
            <a:r>
              <a:rPr spc="-5" dirty="0"/>
              <a:t>media</a:t>
            </a:r>
            <a:r>
              <a:rPr spc="15" dirty="0"/>
              <a:t> </a:t>
            </a:r>
            <a:r>
              <a:rPr spc="-10" dirty="0"/>
              <a:t>cetak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000" cy="6858000"/>
            <a:chOff x="457200" y="45720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295400" y="1142999"/>
              <a:ext cx="8305800" cy="6172200"/>
            </a:xfrm>
            <a:custGeom>
              <a:avLst/>
              <a:gdLst/>
              <a:ahLst/>
              <a:cxnLst/>
              <a:rect l="l" t="t" r="r" b="b"/>
              <a:pathLst>
                <a:path w="8305800" h="6172200">
                  <a:moveTo>
                    <a:pt x="83058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0" y="6172200"/>
                  </a:lnTo>
                  <a:lnTo>
                    <a:pt x="8305800" y="6172200"/>
                  </a:lnTo>
                  <a:lnTo>
                    <a:pt x="8305800" y="533400"/>
                  </a:lnTo>
                  <a:lnTo>
                    <a:pt x="8305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400" y="762000"/>
              <a:ext cx="2590800" cy="914400"/>
            </a:xfrm>
            <a:custGeom>
              <a:avLst/>
              <a:gdLst/>
              <a:ahLst/>
              <a:cxnLst/>
              <a:rect l="l" t="t" r="r" b="b"/>
              <a:pathLst>
                <a:path w="2590800" h="914400">
                  <a:moveTo>
                    <a:pt x="2590800" y="914399"/>
                  </a:moveTo>
                  <a:lnTo>
                    <a:pt x="2590800" y="0"/>
                  </a:lnTo>
                  <a:lnTo>
                    <a:pt x="0" y="0"/>
                  </a:lnTo>
                  <a:lnTo>
                    <a:pt x="0" y="914400"/>
                  </a:lnTo>
                  <a:lnTo>
                    <a:pt x="2590800" y="914399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18513" y="1015238"/>
            <a:ext cx="17824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00000"/>
                </a:solidFill>
                <a:latin typeface="Tahoma"/>
                <a:cs typeface="Tahoma"/>
              </a:rPr>
              <a:t>Themography</a:t>
            </a:r>
          </a:p>
        </p:txBody>
      </p:sp>
      <p:sp>
        <p:nvSpPr>
          <p:cNvPr id="6" name="object 6"/>
          <p:cNvSpPr/>
          <p:nvPr/>
        </p:nvSpPr>
        <p:spPr>
          <a:xfrm>
            <a:off x="914400" y="1828800"/>
            <a:ext cx="1828800" cy="685800"/>
          </a:xfrm>
          <a:custGeom>
            <a:avLst/>
            <a:gdLst/>
            <a:ahLst/>
            <a:cxnLst/>
            <a:rect l="l" t="t" r="r" b="b"/>
            <a:pathLst>
              <a:path w="1828800" h="685800">
                <a:moveTo>
                  <a:pt x="1828800" y="685800"/>
                </a:moveTo>
                <a:lnTo>
                  <a:pt x="1828800" y="0"/>
                </a:lnTo>
                <a:lnTo>
                  <a:pt x="0" y="0"/>
                </a:lnTo>
                <a:lnTo>
                  <a:pt x="0" y="685800"/>
                </a:lnTo>
                <a:lnTo>
                  <a:pt x="1828800" y="68580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70692" y="1875536"/>
            <a:ext cx="13182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ahoma"/>
                <a:cs typeface="Tahoma"/>
              </a:rPr>
              <a:t>Color </a:t>
            </a:r>
            <a:r>
              <a:rPr sz="1600" b="1" dirty="0">
                <a:latin typeface="Tahoma"/>
                <a:cs typeface="Tahoma"/>
              </a:rPr>
              <a:t>Donor </a:t>
            </a:r>
            <a:r>
              <a:rPr sz="1600" b="1" spc="-45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(ribbon/foil)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7027" y="1292351"/>
            <a:ext cx="8093138" cy="59527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80276" y="1024890"/>
            <a:ext cx="461009" cy="199390"/>
          </a:xfrm>
          <a:custGeom>
            <a:avLst/>
            <a:gdLst/>
            <a:ahLst/>
            <a:cxnLst/>
            <a:rect l="l" t="t" r="r" b="b"/>
            <a:pathLst>
              <a:path w="461009" h="199390">
                <a:moveTo>
                  <a:pt x="461009" y="8381"/>
                </a:moveTo>
                <a:lnTo>
                  <a:pt x="457199" y="0"/>
                </a:lnTo>
                <a:lnTo>
                  <a:pt x="0" y="190499"/>
                </a:lnTo>
                <a:lnTo>
                  <a:pt x="3809" y="198881"/>
                </a:lnTo>
                <a:lnTo>
                  <a:pt x="461009" y="83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39000" y="762000"/>
            <a:ext cx="1828800" cy="533400"/>
          </a:xfrm>
          <a:prstGeom prst="rect">
            <a:avLst/>
          </a:prstGeom>
          <a:solidFill>
            <a:srgbClr val="D99694"/>
          </a:solidFill>
        </p:spPr>
        <p:txBody>
          <a:bodyPr vert="horz" wrap="square" lIns="0" tIns="21590" rIns="0" bIns="0" rtlCol="0">
            <a:spAutoFit/>
          </a:bodyPr>
          <a:lstStyle/>
          <a:p>
            <a:pPr marL="520065" marR="224154" indent="-289560">
              <a:lnSpc>
                <a:spcPct val="100000"/>
              </a:lnSpc>
              <a:spcBef>
                <a:spcPts val="170"/>
              </a:spcBef>
            </a:pPr>
            <a:r>
              <a:rPr sz="1600" b="1" spc="-5" dirty="0">
                <a:latin typeface="Tahoma"/>
                <a:cs typeface="Tahoma"/>
              </a:rPr>
              <a:t>Color</a:t>
            </a:r>
            <a:r>
              <a:rPr sz="1600" b="1" spc="-8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Sensitif </a:t>
            </a:r>
            <a:r>
              <a:rPr sz="1600" b="1" spc="-45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Coating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78752" y="1216152"/>
            <a:ext cx="464184" cy="426084"/>
          </a:xfrm>
          <a:custGeom>
            <a:avLst/>
            <a:gdLst/>
            <a:ahLst/>
            <a:cxnLst/>
            <a:rect l="l" t="t" r="r" b="b"/>
            <a:pathLst>
              <a:path w="464184" h="426085">
                <a:moveTo>
                  <a:pt x="464057" y="419100"/>
                </a:moveTo>
                <a:lnTo>
                  <a:pt x="6857" y="0"/>
                </a:lnTo>
                <a:lnTo>
                  <a:pt x="0" y="6858"/>
                </a:lnTo>
                <a:lnTo>
                  <a:pt x="457199" y="425958"/>
                </a:lnTo>
                <a:lnTo>
                  <a:pt x="464057" y="419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39000" y="1981200"/>
            <a:ext cx="1828800" cy="5334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33985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1055"/>
              </a:spcBef>
            </a:pPr>
            <a:r>
              <a:rPr sz="1600" b="1" dirty="0">
                <a:latin typeface="Tahoma"/>
                <a:cs typeface="Tahoma"/>
              </a:rPr>
              <a:t>Powder</a:t>
            </a:r>
            <a:r>
              <a:rPr sz="1600" b="1" spc="-4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Toner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81038" y="2141220"/>
            <a:ext cx="459740" cy="112395"/>
          </a:xfrm>
          <a:custGeom>
            <a:avLst/>
            <a:gdLst/>
            <a:ahLst/>
            <a:cxnLst/>
            <a:rect l="l" t="t" r="r" b="b"/>
            <a:pathLst>
              <a:path w="459740" h="112394">
                <a:moveTo>
                  <a:pt x="459485" y="102107"/>
                </a:moveTo>
                <a:lnTo>
                  <a:pt x="2285" y="0"/>
                </a:lnTo>
                <a:lnTo>
                  <a:pt x="0" y="9144"/>
                </a:lnTo>
                <a:lnTo>
                  <a:pt x="457199" y="112013"/>
                </a:lnTo>
                <a:lnTo>
                  <a:pt x="459485" y="102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39000" y="2590800"/>
            <a:ext cx="1828800" cy="5334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275590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Liquid</a:t>
            </a:r>
            <a:r>
              <a:rPr sz="1600" b="1" spc="-3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Toner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77990" y="2142744"/>
            <a:ext cx="466090" cy="718185"/>
          </a:xfrm>
          <a:custGeom>
            <a:avLst/>
            <a:gdLst/>
            <a:ahLst/>
            <a:cxnLst/>
            <a:rect l="l" t="t" r="r" b="b"/>
            <a:pathLst>
              <a:path w="466090" h="718185">
                <a:moveTo>
                  <a:pt x="465581" y="712470"/>
                </a:moveTo>
                <a:lnTo>
                  <a:pt x="8381" y="0"/>
                </a:lnTo>
                <a:lnTo>
                  <a:pt x="0" y="5334"/>
                </a:lnTo>
                <a:lnTo>
                  <a:pt x="457199" y="717804"/>
                </a:lnTo>
                <a:lnTo>
                  <a:pt x="465581" y="712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39000" y="3200400"/>
            <a:ext cx="1828800" cy="5334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2065" rIns="0" bIns="0" rtlCol="0">
            <a:spAutoFit/>
          </a:bodyPr>
          <a:lstStyle/>
          <a:p>
            <a:pPr marL="619125" marR="438784" indent="-17399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Magnetic  Toner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78752" y="3044951"/>
            <a:ext cx="464184" cy="426084"/>
          </a:xfrm>
          <a:custGeom>
            <a:avLst/>
            <a:gdLst/>
            <a:ahLst/>
            <a:cxnLst/>
            <a:rect l="l" t="t" r="r" b="b"/>
            <a:pathLst>
              <a:path w="464184" h="426085">
                <a:moveTo>
                  <a:pt x="464057" y="419100"/>
                </a:moveTo>
                <a:lnTo>
                  <a:pt x="6857" y="0"/>
                </a:lnTo>
                <a:lnTo>
                  <a:pt x="0" y="6858"/>
                </a:lnTo>
                <a:lnTo>
                  <a:pt x="457199" y="425958"/>
                </a:lnTo>
                <a:lnTo>
                  <a:pt x="464057" y="419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39000" y="5638800"/>
            <a:ext cx="1828800" cy="5334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2065" rIns="0" bIns="0" rtlCol="0">
            <a:spAutoFit/>
          </a:bodyPr>
          <a:lstStyle/>
          <a:p>
            <a:pPr marL="485775" marR="292735" indent="-18669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Sublimation  </a:t>
            </a:r>
            <a:r>
              <a:rPr sz="1600" b="1" spc="-5" dirty="0">
                <a:latin typeface="Tahoma"/>
                <a:cs typeface="Tahoma"/>
              </a:rPr>
              <a:t>Transfer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79514" y="5596890"/>
            <a:ext cx="462915" cy="313690"/>
          </a:xfrm>
          <a:custGeom>
            <a:avLst/>
            <a:gdLst/>
            <a:ahLst/>
            <a:cxnLst/>
            <a:rect l="l" t="t" r="r" b="b"/>
            <a:pathLst>
              <a:path w="462915" h="313689">
                <a:moveTo>
                  <a:pt x="462533" y="304799"/>
                </a:moveTo>
                <a:lnTo>
                  <a:pt x="5333" y="0"/>
                </a:lnTo>
                <a:lnTo>
                  <a:pt x="0" y="8382"/>
                </a:lnTo>
                <a:lnTo>
                  <a:pt x="457199" y="313181"/>
                </a:lnTo>
                <a:lnTo>
                  <a:pt x="462533" y="304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39000" y="6248400"/>
            <a:ext cx="1828800" cy="5334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>
            <a:spAutoFit/>
          </a:bodyPr>
          <a:lstStyle/>
          <a:p>
            <a:pPr marL="303530">
              <a:lnSpc>
                <a:spcPts val="1789"/>
              </a:lnSpc>
            </a:pPr>
            <a:r>
              <a:rPr sz="1600" b="1" spc="-5" dirty="0">
                <a:latin typeface="Tahoma"/>
                <a:cs typeface="Tahoma"/>
              </a:rPr>
              <a:t>Color</a:t>
            </a:r>
            <a:r>
              <a:rPr sz="1600" b="1" spc="-4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Donor</a:t>
            </a:r>
            <a:endParaRPr sz="1600">
              <a:latin typeface="Tahoma"/>
              <a:cs typeface="Tahoma"/>
            </a:endParaRPr>
          </a:p>
          <a:p>
            <a:pPr marL="267970">
              <a:lnSpc>
                <a:spcPct val="100000"/>
              </a:lnSpc>
            </a:pPr>
            <a:r>
              <a:rPr sz="1600" b="1" dirty="0">
                <a:latin typeface="Tahoma"/>
                <a:cs typeface="Tahoma"/>
              </a:rPr>
              <a:t>(ribbon/foil)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77990" y="5599176"/>
            <a:ext cx="466090" cy="918210"/>
          </a:xfrm>
          <a:custGeom>
            <a:avLst/>
            <a:gdLst/>
            <a:ahLst/>
            <a:cxnLst/>
            <a:rect l="l" t="t" r="r" b="b"/>
            <a:pathLst>
              <a:path w="466090" h="918209">
                <a:moveTo>
                  <a:pt x="465581" y="914400"/>
                </a:moveTo>
                <a:lnTo>
                  <a:pt x="8381" y="0"/>
                </a:lnTo>
                <a:lnTo>
                  <a:pt x="0" y="3810"/>
                </a:lnTo>
                <a:lnTo>
                  <a:pt x="457199" y="918210"/>
                </a:lnTo>
                <a:lnTo>
                  <a:pt x="465581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239000" y="3810000"/>
            <a:ext cx="1828800" cy="5334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33985" rIns="0" bIns="0" rtlCol="0">
            <a:spAutoFit/>
          </a:bodyPr>
          <a:lstStyle/>
          <a:p>
            <a:pPr marL="492759">
              <a:lnSpc>
                <a:spcPct val="100000"/>
              </a:lnSpc>
              <a:spcBef>
                <a:spcPts val="1055"/>
              </a:spcBef>
            </a:pPr>
            <a:r>
              <a:rPr sz="1600" b="1" dirty="0">
                <a:latin typeface="Tahoma"/>
                <a:cs typeface="Tahoma"/>
              </a:rPr>
              <a:t>Thermal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39000" y="4419600"/>
            <a:ext cx="1828800" cy="5334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Piezoelektrik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39000" y="5029200"/>
            <a:ext cx="1828800" cy="5334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334010">
              <a:lnSpc>
                <a:spcPct val="100000"/>
              </a:lnSpc>
              <a:spcBef>
                <a:spcPts val="830"/>
              </a:spcBef>
            </a:pPr>
            <a:r>
              <a:rPr sz="1600" b="1" spc="-5" dirty="0">
                <a:latin typeface="Tahoma"/>
                <a:cs typeface="Tahoma"/>
              </a:rPr>
              <a:t>Continuous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77990" y="3882389"/>
            <a:ext cx="466090" cy="1415415"/>
          </a:xfrm>
          <a:custGeom>
            <a:avLst/>
            <a:gdLst/>
            <a:ahLst/>
            <a:cxnLst/>
            <a:rect l="l" t="t" r="r" b="b"/>
            <a:pathLst>
              <a:path w="466090" h="1415414">
                <a:moveTo>
                  <a:pt x="465582" y="801624"/>
                </a:moveTo>
                <a:lnTo>
                  <a:pt x="15430" y="13868"/>
                </a:lnTo>
                <a:lnTo>
                  <a:pt x="459486" y="198882"/>
                </a:lnTo>
                <a:lnTo>
                  <a:pt x="463296" y="190500"/>
                </a:lnTo>
                <a:lnTo>
                  <a:pt x="6096" y="0"/>
                </a:lnTo>
                <a:lnTo>
                  <a:pt x="4191" y="4191"/>
                </a:lnTo>
                <a:lnTo>
                  <a:pt x="0" y="5334"/>
                </a:lnTo>
                <a:lnTo>
                  <a:pt x="406" y="6604"/>
                </a:lnTo>
                <a:lnTo>
                  <a:pt x="0" y="6858"/>
                </a:lnTo>
                <a:lnTo>
                  <a:pt x="1143" y="8864"/>
                </a:lnTo>
                <a:lnTo>
                  <a:pt x="457200" y="1415034"/>
                </a:lnTo>
                <a:lnTo>
                  <a:pt x="465582" y="1412748"/>
                </a:lnTo>
                <a:lnTo>
                  <a:pt x="22237" y="45783"/>
                </a:lnTo>
                <a:lnTo>
                  <a:pt x="457200" y="806958"/>
                </a:lnTo>
                <a:lnTo>
                  <a:pt x="465582" y="801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239000" y="1371600"/>
            <a:ext cx="1828800" cy="5334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635" rIns="0" bIns="0" rtlCol="0">
            <a:spAutoFit/>
          </a:bodyPr>
          <a:lstStyle/>
          <a:p>
            <a:pPr marL="259715" marR="254000" indent="297180">
              <a:lnSpc>
                <a:spcPts val="1920"/>
              </a:lnSpc>
              <a:spcBef>
                <a:spcPts val="5"/>
              </a:spcBef>
            </a:pPr>
            <a:r>
              <a:rPr sz="1600" b="1" dirty="0">
                <a:latin typeface="Tahoma"/>
                <a:cs typeface="Tahoma"/>
              </a:rPr>
              <a:t>Electro 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photography</a:t>
            </a:r>
            <a:endParaRPr sz="1600">
              <a:latin typeface="Tahoma"/>
              <a:cs typeface="Tahoma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914400" y="914400"/>
          <a:ext cx="5867399" cy="5814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342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476250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Photography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15113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57">
                <a:tc rowSpan="6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113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991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12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5054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Ionography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12255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188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255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08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Magnetography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11303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rowSpan="8">
                  <a:txBody>
                    <a:bodyPr/>
                    <a:lstStyle/>
                    <a:p>
                      <a:pPr marL="206375" marR="198755" indent="-1905"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Teknologi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Cetak </a:t>
                      </a:r>
                      <a:r>
                        <a:rPr sz="2000" b="1" spc="-5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Tanpa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Acuan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Cetak</a:t>
                      </a:r>
                      <a:r>
                        <a:rPr sz="20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Permanen </a:t>
                      </a:r>
                      <a:r>
                        <a:rPr sz="2000" b="1" spc="-5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(Non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Impact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Printing)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151130" marB="0"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03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6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113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03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113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9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113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000" b="1" spc="-5" dirty="0">
                          <a:latin typeface="Tahoma"/>
                          <a:cs typeface="Tahoma"/>
                        </a:rPr>
                        <a:t>Ink</a:t>
                      </a:r>
                      <a:r>
                        <a:rPr sz="20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Jet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11303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6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1130" marB="0"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03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2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113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9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113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191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000" b="1" spc="-5" dirty="0">
                          <a:latin typeface="Tahoma"/>
                          <a:cs typeface="Tahoma"/>
                        </a:rPr>
                        <a:t>Dot</a:t>
                      </a:r>
                      <a:r>
                        <a:rPr sz="20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Matrix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7429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73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113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29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7075">
                <a:tc rowSpan="6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29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6323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9743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6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Thermography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7493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3657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859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9743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08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Digital</a:t>
                      </a:r>
                      <a:r>
                        <a:rPr sz="20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Offset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7493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03657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5430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2090"/>
              </a:spcBef>
            </a:pPr>
            <a:r>
              <a:rPr b="1" spc="-5" dirty="0">
                <a:solidFill>
                  <a:srgbClr val="000000"/>
                </a:solidFill>
                <a:latin typeface="Tahoma"/>
                <a:cs typeface="Tahoma"/>
              </a:rPr>
              <a:t>Themography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828800"/>
            <a:ext cx="1828800" cy="9144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90170" rIns="0" bIns="0" rtlCol="0">
            <a:spAutoFit/>
          </a:bodyPr>
          <a:lstStyle/>
          <a:p>
            <a:pPr marL="268605" marR="259079" indent="-1905" algn="ctr">
              <a:lnSpc>
                <a:spcPct val="100000"/>
              </a:lnSpc>
              <a:spcBef>
                <a:spcPts val="710"/>
              </a:spcBef>
            </a:pPr>
            <a:r>
              <a:rPr sz="1600" b="1" spc="-5" dirty="0">
                <a:latin typeface="Tahoma"/>
                <a:cs typeface="Tahoma"/>
              </a:rPr>
              <a:t>Color </a:t>
            </a:r>
            <a:r>
              <a:rPr sz="1600" b="1" dirty="0">
                <a:latin typeface="Tahoma"/>
                <a:cs typeface="Tahoma"/>
              </a:rPr>
              <a:t>Donor 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(ribbon/foil)  printer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551" y="4035552"/>
            <a:ext cx="2908350" cy="251536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7129" y="606551"/>
            <a:ext cx="5670041" cy="62103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7620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5430" rIns="0" bIns="0" rtlCol="0">
            <a:spAutoFit/>
          </a:bodyPr>
          <a:lstStyle/>
          <a:p>
            <a:pPr marL="450850">
              <a:lnSpc>
                <a:spcPct val="100000"/>
              </a:lnSpc>
              <a:spcBef>
                <a:spcPts val="2090"/>
              </a:spcBef>
            </a:pPr>
            <a:r>
              <a:rPr sz="2000" b="1" spc="-10" dirty="0">
                <a:latin typeface="Tahoma"/>
                <a:cs typeface="Tahoma"/>
              </a:rPr>
              <a:t>Digital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Offset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44" y="1922024"/>
            <a:ext cx="7999095" cy="429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Calibri"/>
                <a:cs typeface="Calibri"/>
              </a:rPr>
              <a:t>Digital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offset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merupakan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hasil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inovasi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perkembangan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dari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metode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percetakan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konvensional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(offset),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yang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dikembangkan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dengan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teknologi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digital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dengan </a:t>
            </a:r>
            <a:r>
              <a:rPr sz="2000" spc="-5" dirty="0">
                <a:latin typeface="Calibri"/>
                <a:cs typeface="Calibri"/>
              </a:rPr>
              <a:t> menggunakan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tinta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pasta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(tinta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offset)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Kelebihan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teknik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cetak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digital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offset: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Dapat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mencetak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dalam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jumlah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sedikit,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bahkan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hanya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satu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lembar.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Tidak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membutuhkan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pembuatan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film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atau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cetak.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2000" spc="-20" dirty="0">
                <a:latin typeface="Calibri"/>
                <a:cs typeface="Calibri"/>
              </a:rPr>
              <a:t>Harga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lebih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ekonomis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untuk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cetak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skala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kecil.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Kelemahan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teknik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cetak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digital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offset: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2000" spc="-20" dirty="0">
                <a:latin typeface="Calibri"/>
                <a:cs typeface="Calibri"/>
              </a:rPr>
              <a:t>Warna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kurang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konsisten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jika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untuk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mencetak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skala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besar.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2000" spc="-15" dirty="0">
                <a:latin typeface="Calibri"/>
                <a:cs typeface="Calibri"/>
              </a:rPr>
              <a:t>Hanya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dapat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mencetak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hingga </a:t>
            </a:r>
            <a:r>
              <a:rPr sz="2000" spc="-15" dirty="0">
                <a:latin typeface="Calibri"/>
                <a:cs typeface="Calibri"/>
              </a:rPr>
              <a:t>ukuran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A3+.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2000" spc="-15" dirty="0">
                <a:latin typeface="Calibri"/>
                <a:cs typeface="Calibri"/>
              </a:rPr>
              <a:t>Hanya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dapat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mencetak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dengan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gramatur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kertas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maksimum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270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gsm.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2000" spc="-15" dirty="0">
                <a:latin typeface="Calibri"/>
                <a:cs typeface="Calibri"/>
              </a:rPr>
              <a:t>Harga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cenderung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jauh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lebih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mahal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bila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mencetak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dalam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skala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besar.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762000"/>
            <a:ext cx="2590800" cy="914400"/>
          </a:xfrm>
          <a:custGeom>
            <a:avLst/>
            <a:gdLst/>
            <a:ahLst/>
            <a:cxnLst/>
            <a:rect l="l" t="t" r="r" b="b"/>
            <a:pathLst>
              <a:path w="2590800" h="914400">
                <a:moveTo>
                  <a:pt x="2590800" y="914399"/>
                </a:moveTo>
                <a:lnTo>
                  <a:pt x="2590800" y="0"/>
                </a:lnTo>
                <a:lnTo>
                  <a:pt x="0" y="0"/>
                </a:lnTo>
                <a:lnTo>
                  <a:pt x="0" y="914400"/>
                </a:lnTo>
                <a:lnTo>
                  <a:pt x="2590800" y="914399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53566" y="1015238"/>
            <a:ext cx="17125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Tahoma"/>
                <a:cs typeface="Tahoma"/>
              </a:rPr>
              <a:t>Digital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Offset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152" y="755904"/>
            <a:ext cx="8257997" cy="637260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4227" y="1824227"/>
            <a:ext cx="6182169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5430" rIns="0" bIns="0" rtlCol="0">
            <a:spAutoFit/>
          </a:bodyPr>
          <a:lstStyle/>
          <a:p>
            <a:pPr marL="476250">
              <a:lnSpc>
                <a:spcPct val="100000"/>
              </a:lnSpc>
              <a:spcBef>
                <a:spcPts val="2090"/>
              </a:spcBef>
            </a:pPr>
            <a:r>
              <a:rPr b="1" spc="-10" dirty="0">
                <a:solidFill>
                  <a:srgbClr val="000000"/>
                </a:solidFill>
                <a:latin typeface="Tahoma"/>
                <a:cs typeface="Tahoma"/>
              </a:rPr>
              <a:t>Photography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44" y="1861049"/>
            <a:ext cx="8112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Merupakan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teknologi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prinsip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Photography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yaitu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dengan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menggunakan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cahaya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dalam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menangkap atau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proses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mencetak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“image”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800" y="4648200"/>
            <a:ext cx="1905000" cy="533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74930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590"/>
              </a:spcBef>
            </a:pPr>
            <a:r>
              <a:rPr sz="2000" b="1" spc="-10" dirty="0">
                <a:latin typeface="Tahoma"/>
                <a:cs typeface="Tahoma"/>
              </a:rPr>
              <a:t>Photography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2400" y="3810000"/>
            <a:ext cx="1828800" cy="838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73990" rIns="0" bIns="0" rtlCol="0">
            <a:spAutoFit/>
          </a:bodyPr>
          <a:lstStyle/>
          <a:p>
            <a:pPr marL="520065" marR="224154" indent="-289560">
              <a:lnSpc>
                <a:spcPct val="100000"/>
              </a:lnSpc>
              <a:spcBef>
                <a:spcPts val="1370"/>
              </a:spcBef>
            </a:pPr>
            <a:r>
              <a:rPr sz="1600" b="1" spc="-5" dirty="0">
                <a:latin typeface="Tahoma"/>
                <a:cs typeface="Tahoma"/>
              </a:rPr>
              <a:t>Color</a:t>
            </a:r>
            <a:r>
              <a:rPr sz="1600" b="1" spc="-8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Sensitif </a:t>
            </a:r>
            <a:r>
              <a:rPr sz="1600" b="1" spc="-45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Coating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69514" y="4225290"/>
            <a:ext cx="996315" cy="694690"/>
          </a:xfrm>
          <a:custGeom>
            <a:avLst/>
            <a:gdLst/>
            <a:ahLst/>
            <a:cxnLst/>
            <a:rect l="l" t="t" r="r" b="b"/>
            <a:pathLst>
              <a:path w="996314" h="694689">
                <a:moveTo>
                  <a:pt x="995933" y="8382"/>
                </a:moveTo>
                <a:lnTo>
                  <a:pt x="990599" y="0"/>
                </a:lnTo>
                <a:lnTo>
                  <a:pt x="0" y="685800"/>
                </a:lnTo>
                <a:lnTo>
                  <a:pt x="5333" y="694182"/>
                </a:lnTo>
                <a:lnTo>
                  <a:pt x="995933" y="8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62400" y="5257800"/>
            <a:ext cx="1828800" cy="7620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35890" rIns="0" bIns="0" rtlCol="0">
            <a:spAutoFit/>
          </a:bodyPr>
          <a:lstStyle/>
          <a:p>
            <a:pPr marL="259715" marR="254000" indent="297180">
              <a:lnSpc>
                <a:spcPct val="100000"/>
              </a:lnSpc>
              <a:spcBef>
                <a:spcPts val="1070"/>
              </a:spcBef>
            </a:pPr>
            <a:r>
              <a:rPr sz="1600" b="1" dirty="0">
                <a:latin typeface="Tahoma"/>
                <a:cs typeface="Tahoma"/>
              </a:rPr>
              <a:t>Electro 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photography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69514" y="4911089"/>
            <a:ext cx="3815715" cy="1494790"/>
          </a:xfrm>
          <a:custGeom>
            <a:avLst/>
            <a:gdLst/>
            <a:ahLst/>
            <a:cxnLst/>
            <a:rect l="l" t="t" r="r" b="b"/>
            <a:pathLst>
              <a:path w="3815715" h="1494789">
                <a:moveTo>
                  <a:pt x="995934" y="723900"/>
                </a:moveTo>
                <a:lnTo>
                  <a:pt x="5334" y="0"/>
                </a:lnTo>
                <a:lnTo>
                  <a:pt x="0" y="8382"/>
                </a:lnTo>
                <a:lnTo>
                  <a:pt x="990600" y="732282"/>
                </a:lnTo>
                <a:lnTo>
                  <a:pt x="995934" y="723900"/>
                </a:lnTo>
                <a:close/>
              </a:path>
              <a:path w="3815715" h="1494789">
                <a:moveTo>
                  <a:pt x="3815334" y="122682"/>
                </a:moveTo>
                <a:lnTo>
                  <a:pt x="3810000" y="114300"/>
                </a:lnTo>
                <a:lnTo>
                  <a:pt x="2819400" y="762000"/>
                </a:lnTo>
                <a:lnTo>
                  <a:pt x="2822067" y="766191"/>
                </a:lnTo>
                <a:lnTo>
                  <a:pt x="2819400" y="770382"/>
                </a:lnTo>
                <a:lnTo>
                  <a:pt x="3810000" y="1494282"/>
                </a:lnTo>
                <a:lnTo>
                  <a:pt x="3815334" y="1485900"/>
                </a:lnTo>
                <a:lnTo>
                  <a:pt x="2830779" y="766432"/>
                </a:lnTo>
                <a:lnTo>
                  <a:pt x="3815334" y="1226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81800" y="4648200"/>
            <a:ext cx="1828800" cy="76200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73990" rIns="0" bIns="0" rtlCol="0">
            <a:spAutoFit/>
          </a:bodyPr>
          <a:lstStyle/>
          <a:p>
            <a:pPr marL="619125" marR="518159" indent="-94615">
              <a:lnSpc>
                <a:spcPct val="100000"/>
              </a:lnSpc>
              <a:spcBef>
                <a:spcPts val="1370"/>
              </a:spcBef>
            </a:pPr>
            <a:r>
              <a:rPr sz="1600" b="1" dirty="0">
                <a:latin typeface="Tahoma"/>
                <a:cs typeface="Tahoma"/>
              </a:rPr>
              <a:t>Powder  Toner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81800" y="6019800"/>
            <a:ext cx="1828800" cy="76200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97790" rIns="0" bIns="0" rtlCol="0">
            <a:spAutoFit/>
          </a:bodyPr>
          <a:lstStyle/>
          <a:p>
            <a:pPr marL="619125" marR="593090" indent="-18415">
              <a:lnSpc>
                <a:spcPct val="100000"/>
              </a:lnSpc>
              <a:spcBef>
                <a:spcPts val="770"/>
              </a:spcBef>
            </a:pPr>
            <a:r>
              <a:rPr sz="1600" b="1" dirty="0">
                <a:latin typeface="Tahoma"/>
                <a:cs typeface="Tahoma"/>
              </a:rPr>
              <a:t>Liquid  Toner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857250"/>
            <a:ext cx="2895600" cy="66675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84785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1455"/>
              </a:spcBef>
            </a:pPr>
            <a:r>
              <a:rPr sz="1800" b="1" spc="-5" dirty="0">
                <a:latin typeface="Tahoma"/>
                <a:cs typeface="Tahoma"/>
              </a:rPr>
              <a:t>Color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Sensitif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Coating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1739" y="1769618"/>
            <a:ext cx="7846695" cy="496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Mencetak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dengan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Teknologi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Color Sensitif Coating, merupakan teknologi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dari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dunia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fotografi,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yaitu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dengan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Kertas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Cetak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dengan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dilapisi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dengan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bahan‐bahan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peka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cahaya.</a:t>
            </a:r>
            <a:endParaRPr sz="2000"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Kertas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disinari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cahaya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yang melewati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film (analog)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atau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cahaya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dari mesin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digital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(foto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digital),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kemudian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ditangkap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oleh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lapisan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sensitif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pada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permukaan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kertas,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kemudian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diproses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secara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kimiawi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sehingga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muncul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gambar/foto.</a:t>
            </a:r>
            <a:endParaRPr sz="2000">
              <a:latin typeface="Calibri"/>
              <a:cs typeface="Calibri"/>
            </a:endParaRPr>
          </a:p>
          <a:p>
            <a:pPr marL="12700" marR="8255" algn="just">
              <a:lnSpc>
                <a:spcPct val="100000"/>
              </a:lnSpc>
            </a:pP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Efek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cahaya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dalam gelap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kertas</a:t>
            </a:r>
            <a:r>
              <a:rPr sz="2000" spc="8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ditemukan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oleh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M. Charles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pada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tahun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1800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oleh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Thomas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00"/>
                </a:solidFill>
                <a:latin typeface="Calibri"/>
                <a:cs typeface="Calibri"/>
              </a:rPr>
              <a:t>Wedgwood</a:t>
            </a:r>
            <a:r>
              <a:rPr sz="2000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pada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tahun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1802.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Kemudian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dikembangkan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dan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dipopulerkan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oleh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William</a:t>
            </a:r>
            <a:r>
              <a:rPr sz="20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Henry</a:t>
            </a:r>
            <a:r>
              <a:rPr sz="20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00"/>
                </a:solidFill>
                <a:latin typeface="Calibri"/>
                <a:cs typeface="Calibri"/>
              </a:rPr>
              <a:t>Fox</a:t>
            </a:r>
            <a:r>
              <a:rPr sz="2000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00"/>
                </a:solidFill>
                <a:latin typeface="Calibri"/>
                <a:cs typeface="Calibri"/>
              </a:rPr>
              <a:t>Talbot</a:t>
            </a:r>
            <a:r>
              <a:rPr sz="2000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(Great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Britain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pada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tahun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1841).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Kertas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foto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tradisional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masih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dijual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secara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komersial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hari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ini.</a:t>
            </a:r>
            <a:endParaRPr sz="2000">
              <a:latin typeface="Calibri"/>
              <a:cs typeface="Calibri"/>
            </a:endParaRPr>
          </a:p>
          <a:p>
            <a:pPr marL="12700" marR="9525" algn="just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kertas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foto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warna,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digunakan untuk bahan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fotografi</a:t>
            </a:r>
            <a:r>
              <a:rPr sz="2000" spc="4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warna</a:t>
            </a:r>
            <a:r>
              <a:rPr sz="2000" spc="4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terdiri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dari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tiga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lapisan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emulsi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libri"/>
                <a:cs typeface="Calibri"/>
              </a:rPr>
              <a:t>(cyan,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libri"/>
                <a:cs typeface="Calibri"/>
              </a:rPr>
              <a:t>kuning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libri"/>
                <a:cs typeface="Calibri"/>
              </a:rPr>
              <a:t>magenta)</a:t>
            </a:r>
            <a:r>
              <a:rPr sz="2000" spc="4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bersama</a:t>
            </a:r>
            <a:r>
              <a:rPr sz="2000" spc="4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dengan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lapisan</a:t>
            </a:r>
            <a:r>
              <a:rPr sz="20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pendukung</a:t>
            </a:r>
            <a:r>
              <a:rPr sz="20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lainnya.</a:t>
            </a:r>
            <a:r>
              <a:rPr sz="20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Lapisan</a:t>
            </a:r>
            <a:r>
              <a:rPr sz="20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warna</a:t>
            </a:r>
            <a:r>
              <a:rPr sz="20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peka</a:t>
            </a:r>
            <a:r>
              <a:rPr sz="200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sesuai</a:t>
            </a:r>
            <a:r>
              <a:rPr sz="20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dengan</a:t>
            </a:r>
            <a:r>
              <a:rPr sz="20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warna,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lapisan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warna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kertas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negatif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memiliki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kecepatan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berbeda.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6858000" cy="9144000"/>
            <a:chOff x="457200" y="457200"/>
            <a:chExt cx="6858000" cy="9144000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6858000" cy="9144000"/>
            </a:xfrm>
            <a:custGeom>
              <a:avLst/>
              <a:gdLst/>
              <a:ahLst/>
              <a:cxnLst/>
              <a:rect l="l" t="t" r="r" b="b"/>
              <a:pathLst>
                <a:path w="6858000" h="9144000">
                  <a:moveTo>
                    <a:pt x="0" y="9144000"/>
                  </a:moveTo>
                  <a:lnTo>
                    <a:pt x="6858000" y="9144000"/>
                  </a:lnTo>
                  <a:lnTo>
                    <a:pt x="6858000" y="0"/>
                  </a:lnTo>
                  <a:lnTo>
                    <a:pt x="0" y="0"/>
                  </a:lnTo>
                  <a:lnTo>
                    <a:pt x="0" y="9144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898903"/>
              <a:ext cx="6845808" cy="77022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4633" y="923797"/>
            <a:ext cx="61817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53870" algn="l"/>
              </a:tabLst>
            </a:pPr>
            <a:r>
              <a:rPr sz="3200" b="1" spc="-5" dirty="0">
                <a:latin typeface="Tahoma"/>
                <a:cs typeface="Tahoma"/>
              </a:rPr>
              <a:t>Type of	Color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Sensitif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Coating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857250"/>
            <a:ext cx="2895600" cy="66675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84785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1455"/>
              </a:spcBef>
            </a:pPr>
            <a:r>
              <a:rPr sz="1800" b="1" dirty="0">
                <a:latin typeface="Tahoma"/>
                <a:cs typeface="Tahoma"/>
              </a:rPr>
              <a:t>Sensitif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Coating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Paper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10228" y="909827"/>
            <a:ext cx="5259070" cy="5878195"/>
            <a:chOff x="4110228" y="909827"/>
            <a:chExt cx="5259070" cy="58781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0228" y="909827"/>
              <a:ext cx="5258561" cy="587806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55208" y="5702807"/>
              <a:ext cx="787400" cy="330200"/>
            </a:xfrm>
            <a:custGeom>
              <a:avLst/>
              <a:gdLst/>
              <a:ahLst/>
              <a:cxnLst/>
              <a:rect l="l" t="t" r="r" b="b"/>
              <a:pathLst>
                <a:path w="787400" h="330200">
                  <a:moveTo>
                    <a:pt x="787146" y="5334"/>
                  </a:moveTo>
                  <a:lnTo>
                    <a:pt x="781812" y="0"/>
                  </a:lnTo>
                  <a:lnTo>
                    <a:pt x="5334" y="0"/>
                  </a:lnTo>
                  <a:lnTo>
                    <a:pt x="0" y="5334"/>
                  </a:lnTo>
                  <a:lnTo>
                    <a:pt x="0" y="324612"/>
                  </a:lnTo>
                  <a:lnTo>
                    <a:pt x="5334" y="329946"/>
                  </a:lnTo>
                  <a:lnTo>
                    <a:pt x="12192" y="329946"/>
                  </a:lnTo>
                  <a:lnTo>
                    <a:pt x="25146" y="329946"/>
                  </a:lnTo>
                  <a:lnTo>
                    <a:pt x="762000" y="329946"/>
                  </a:lnTo>
                  <a:lnTo>
                    <a:pt x="774192" y="329946"/>
                  </a:lnTo>
                  <a:lnTo>
                    <a:pt x="781812" y="329946"/>
                  </a:lnTo>
                  <a:lnTo>
                    <a:pt x="787146" y="324612"/>
                  </a:lnTo>
                  <a:lnTo>
                    <a:pt x="787146" y="5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19200" y="5181600"/>
            <a:ext cx="1828800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8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45"/>
              </a:spcBef>
            </a:pPr>
            <a:r>
              <a:rPr sz="2400" spc="-5" dirty="0">
                <a:solidFill>
                  <a:srgbClr val="FF0000"/>
                </a:solidFill>
                <a:latin typeface="Tahoma"/>
                <a:cs typeface="Tahoma"/>
              </a:rPr>
              <a:t>Photo</a:t>
            </a:r>
            <a:r>
              <a:rPr sz="2400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ahoma"/>
                <a:cs typeface="Tahoma"/>
              </a:rPr>
              <a:t>paper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6476" y="5398770"/>
            <a:ext cx="2974340" cy="444500"/>
          </a:xfrm>
          <a:custGeom>
            <a:avLst/>
            <a:gdLst/>
            <a:ahLst/>
            <a:cxnLst/>
            <a:rect l="l" t="t" r="r" b="b"/>
            <a:pathLst>
              <a:path w="2974340" h="444500">
                <a:moveTo>
                  <a:pt x="2917379" y="385768"/>
                </a:moveTo>
                <a:lnTo>
                  <a:pt x="2894756" y="368197"/>
                </a:lnTo>
                <a:lnTo>
                  <a:pt x="3810" y="0"/>
                </a:lnTo>
                <a:lnTo>
                  <a:pt x="0" y="28194"/>
                </a:lnTo>
                <a:lnTo>
                  <a:pt x="2891664" y="396482"/>
                </a:lnTo>
                <a:lnTo>
                  <a:pt x="2917379" y="385768"/>
                </a:lnTo>
                <a:close/>
              </a:path>
              <a:path w="2974340" h="444500">
                <a:moveTo>
                  <a:pt x="2947416" y="403809"/>
                </a:moveTo>
                <a:lnTo>
                  <a:pt x="2947416" y="374903"/>
                </a:lnTo>
                <a:lnTo>
                  <a:pt x="2943606" y="403097"/>
                </a:lnTo>
                <a:lnTo>
                  <a:pt x="2891664" y="396482"/>
                </a:lnTo>
                <a:lnTo>
                  <a:pt x="2848356" y="414527"/>
                </a:lnTo>
                <a:lnTo>
                  <a:pt x="2841498" y="417575"/>
                </a:lnTo>
                <a:lnTo>
                  <a:pt x="2837688" y="425957"/>
                </a:lnTo>
                <a:lnTo>
                  <a:pt x="2840736" y="433577"/>
                </a:lnTo>
                <a:lnTo>
                  <a:pt x="2844546" y="441197"/>
                </a:lnTo>
                <a:lnTo>
                  <a:pt x="2852928" y="444245"/>
                </a:lnTo>
                <a:lnTo>
                  <a:pt x="2859786" y="441197"/>
                </a:lnTo>
                <a:lnTo>
                  <a:pt x="2947416" y="403809"/>
                </a:lnTo>
                <a:close/>
              </a:path>
              <a:path w="2974340" h="444500">
                <a:moveTo>
                  <a:pt x="2974086" y="392429"/>
                </a:moveTo>
                <a:lnTo>
                  <a:pt x="2875788" y="317753"/>
                </a:lnTo>
                <a:lnTo>
                  <a:pt x="2869692" y="312419"/>
                </a:lnTo>
                <a:lnTo>
                  <a:pt x="2860548" y="313943"/>
                </a:lnTo>
                <a:lnTo>
                  <a:pt x="2855214" y="320039"/>
                </a:lnTo>
                <a:lnTo>
                  <a:pt x="2850642" y="326135"/>
                </a:lnTo>
                <a:lnTo>
                  <a:pt x="2852166" y="335279"/>
                </a:lnTo>
                <a:lnTo>
                  <a:pt x="2858262" y="339851"/>
                </a:lnTo>
                <a:lnTo>
                  <a:pt x="2894756" y="368197"/>
                </a:lnTo>
                <a:lnTo>
                  <a:pt x="2947416" y="374903"/>
                </a:lnTo>
                <a:lnTo>
                  <a:pt x="2947416" y="403809"/>
                </a:lnTo>
                <a:lnTo>
                  <a:pt x="2974086" y="392429"/>
                </a:lnTo>
                <a:close/>
              </a:path>
              <a:path w="2974340" h="444500">
                <a:moveTo>
                  <a:pt x="2939796" y="402612"/>
                </a:moveTo>
                <a:lnTo>
                  <a:pt x="2939796" y="376427"/>
                </a:lnTo>
                <a:lnTo>
                  <a:pt x="2936748" y="400811"/>
                </a:lnTo>
                <a:lnTo>
                  <a:pt x="2917379" y="385768"/>
                </a:lnTo>
                <a:lnTo>
                  <a:pt x="2891664" y="396482"/>
                </a:lnTo>
                <a:lnTo>
                  <a:pt x="2939796" y="402612"/>
                </a:lnTo>
                <a:close/>
              </a:path>
              <a:path w="2974340" h="444500">
                <a:moveTo>
                  <a:pt x="2947416" y="374903"/>
                </a:moveTo>
                <a:lnTo>
                  <a:pt x="2894756" y="368197"/>
                </a:lnTo>
                <a:lnTo>
                  <a:pt x="2917379" y="385768"/>
                </a:lnTo>
                <a:lnTo>
                  <a:pt x="2939796" y="376427"/>
                </a:lnTo>
                <a:lnTo>
                  <a:pt x="2939796" y="402612"/>
                </a:lnTo>
                <a:lnTo>
                  <a:pt x="2943606" y="403097"/>
                </a:lnTo>
                <a:lnTo>
                  <a:pt x="2947416" y="374903"/>
                </a:lnTo>
                <a:close/>
              </a:path>
              <a:path w="2974340" h="444500">
                <a:moveTo>
                  <a:pt x="2939796" y="376427"/>
                </a:moveTo>
                <a:lnTo>
                  <a:pt x="2917379" y="385768"/>
                </a:lnTo>
                <a:lnTo>
                  <a:pt x="2936748" y="400811"/>
                </a:lnTo>
                <a:lnTo>
                  <a:pt x="2939796" y="3764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000" cy="1219200"/>
            <a:chOff x="457200" y="457200"/>
            <a:chExt cx="9144000" cy="1219200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9144000" cy="1219200"/>
            </a:xfrm>
            <a:custGeom>
              <a:avLst/>
              <a:gdLst/>
              <a:ahLst/>
              <a:cxnLst/>
              <a:rect l="l" t="t" r="r" b="b"/>
              <a:pathLst>
                <a:path w="9144000" h="1219200">
                  <a:moveTo>
                    <a:pt x="0" y="1219199"/>
                  </a:moveTo>
                  <a:lnTo>
                    <a:pt x="9144000" y="121919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219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400" y="857250"/>
              <a:ext cx="2895600" cy="666750"/>
            </a:xfrm>
            <a:custGeom>
              <a:avLst/>
              <a:gdLst/>
              <a:ahLst/>
              <a:cxnLst/>
              <a:rect l="l" t="t" r="r" b="b"/>
              <a:pathLst>
                <a:path w="2895600" h="666750">
                  <a:moveTo>
                    <a:pt x="2895600" y="666749"/>
                  </a:moveTo>
                  <a:lnTo>
                    <a:pt x="2895600" y="0"/>
                  </a:lnTo>
                  <a:lnTo>
                    <a:pt x="0" y="0"/>
                  </a:lnTo>
                  <a:lnTo>
                    <a:pt x="0" y="666750"/>
                  </a:lnTo>
                  <a:lnTo>
                    <a:pt x="2895600" y="666749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46309" y="869695"/>
            <a:ext cx="2507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3709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ahoma"/>
                <a:cs typeface="Tahoma"/>
              </a:rPr>
              <a:t>Photo Printer </a:t>
            </a:r>
            <a:r>
              <a:rPr sz="1800" b="1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Color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Sensitif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Coating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" y="1978152"/>
            <a:ext cx="8845296" cy="51046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</TotalTime>
  <Words>1273</Words>
  <Application>Microsoft Office PowerPoint</Application>
  <PresentationFormat>Custom</PresentationFormat>
  <Paragraphs>165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 MT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Photography</vt:lpstr>
      <vt:lpstr>PowerPoint Presentation</vt:lpstr>
      <vt:lpstr>Type of Color Sensitif Coating</vt:lpstr>
      <vt:lpstr>PowerPoint Presentation</vt:lpstr>
      <vt:lpstr>PowerPoint Presentation</vt:lpstr>
      <vt:lpstr>Disebut juga dengan Xerography adalah sebuah teknik fotokopi yang  dikembangkan Chester Carlson pada 1938 dan dipatenkan pada 1942.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Ionography</vt:lpstr>
      <vt:lpstr>PowerPoint Presentation</vt:lpstr>
      <vt:lpstr>Ionography</vt:lpstr>
      <vt:lpstr>PowerPoint Presentation</vt:lpstr>
      <vt:lpstr>Ionography</vt:lpstr>
      <vt:lpstr>PowerPoint Presentation</vt:lpstr>
      <vt:lpstr>PowerPoint Presentation</vt:lpstr>
      <vt:lpstr>Magnetography</vt:lpstr>
      <vt:lpstr>Ink Jet</vt:lpstr>
      <vt:lpstr>PowerPoint Presentation</vt:lpstr>
      <vt:lpstr>PowerPoint Presentation</vt:lpstr>
      <vt:lpstr>PowerPoint Presentation</vt:lpstr>
      <vt:lpstr>PowerPoint Presentation</vt:lpstr>
      <vt:lpstr>Dalam Continuous InkJet, sebuah pompa bertekanan tinggi mengarahkan  cairan tinta dari reservoir melalui gunbody dan mikroskopis nossel,  menciptakan arus yang terus‐menerus melalui tetesan tinta.</vt:lpstr>
      <vt:lpstr>PowerPoint Presentation</vt:lpstr>
      <vt:lpstr>Teknologi  Dot Matrix</vt:lpstr>
      <vt:lpstr>PowerPoint Presentation</vt:lpstr>
      <vt:lpstr>PowerPoint Presentation</vt:lpstr>
      <vt:lpstr>Themography</vt:lpstr>
      <vt:lpstr>Teknologi ini terletak pada media transfer, image  dicetak di media transfer dengan digitalprinting,  kemudian media dipanasi sehingga image pindah  ke media akhir (kertas, kain, dsb)</vt:lpstr>
      <vt:lpstr>Themography</vt:lpstr>
      <vt:lpstr>Themography</vt:lpstr>
      <vt:lpstr>Teknologi ini memakai pita warna khusus,  kemudian printhead pada printer menggunakan  element panas untuk memindah warna dari pita  ke media cetak</vt:lpstr>
      <vt:lpstr>Themography</vt:lpstr>
      <vt:lpstr>Themography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cp:lastModifiedBy>Rika Febri</cp:lastModifiedBy>
  <cp:revision>2</cp:revision>
  <dcterms:created xsi:type="dcterms:W3CDTF">2024-05-22T01:07:51Z</dcterms:created>
  <dcterms:modified xsi:type="dcterms:W3CDTF">2024-05-23T01:37:43Z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2018-09-17T00:00:00Z</vt:filetime>
  </property>
  <property fmtid="{D5CDD505-2E9C-101B-9397-08002B2CF9AE}" pid="3" name="LastSaved">
    <vt:filetime>2024-05-22T00:00:00Z</vt:filetime>
  </property>
</Properties>
</file>