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8534400" cy="46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3662" y="1784096"/>
            <a:ext cx="7831074" cy="4923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727703"/>
            <a:ext cx="9144000" cy="29062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2502" y="1329943"/>
            <a:ext cx="5111115" cy="228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-5" dirty="0">
                <a:solidFill>
                  <a:srgbClr val="FFFF00"/>
                </a:solidFill>
                <a:latin typeface="Tahoma"/>
                <a:cs typeface="Tahoma"/>
              </a:rPr>
              <a:t>Finishing</a:t>
            </a:r>
            <a:endParaRPr sz="8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6000" b="1" dirty="0">
                <a:solidFill>
                  <a:srgbClr val="FFFF00"/>
                </a:solidFill>
                <a:latin typeface="Tahoma"/>
                <a:cs typeface="Tahoma"/>
              </a:rPr>
              <a:t>(Postpress)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935355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15" dirty="0"/>
              <a:t>Spiral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652270"/>
            <a:ext cx="7673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Merupakan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metode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penjilidan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kawat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ulir berbentuk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spiral,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metode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terbatas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jumlah</a:t>
            </a:r>
            <a:r>
              <a:rPr sz="1800" dirty="0">
                <a:latin typeface="Tahoma"/>
                <a:cs typeface="Tahoma"/>
              </a:rPr>
              <a:t> halaman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kurang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lebih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100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halaman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3499104"/>
            <a:ext cx="1838769" cy="29931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3195827"/>
            <a:ext cx="5267362" cy="4119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3019425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Plastic</a:t>
            </a:r>
            <a:r>
              <a:rPr spc="-30" dirty="0"/>
              <a:t> </a:t>
            </a:r>
            <a:r>
              <a:rPr dirty="0"/>
              <a:t>Comb</a:t>
            </a:r>
            <a:r>
              <a:rPr spc="-40" dirty="0"/>
              <a:t> </a:t>
            </a:r>
            <a:r>
              <a:rPr dirty="0"/>
              <a:t>Binding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860296"/>
            <a:ext cx="26523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Metode ini mirip dengan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spiral</a:t>
            </a:r>
            <a:r>
              <a:rPr sz="1800" spc="-5" dirty="0">
                <a:latin typeface="Tahoma"/>
                <a:cs typeface="Tahoma"/>
              </a:rPr>
              <a:t> tetapi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materialnya </a:t>
            </a:r>
            <a:r>
              <a:rPr sz="1800" spc="-5" dirty="0">
                <a:latin typeface="Tahoma"/>
                <a:cs typeface="Tahoma"/>
              </a:rPr>
              <a:t> menggunakan </a:t>
            </a:r>
            <a:r>
              <a:rPr sz="1800" dirty="0">
                <a:latin typeface="Tahoma"/>
                <a:cs typeface="Tahoma"/>
              </a:rPr>
              <a:t>plastik </a:t>
            </a:r>
            <a:r>
              <a:rPr sz="1800" spc="-5" dirty="0">
                <a:latin typeface="Tahoma"/>
                <a:cs typeface="Tahoma"/>
              </a:rPr>
              <a:t>dan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bentuknya </a:t>
            </a:r>
            <a:r>
              <a:rPr sz="1800" spc="-5" dirty="0">
                <a:latin typeface="Tahoma"/>
                <a:cs typeface="Tahoma"/>
              </a:rPr>
              <a:t>lebih </a:t>
            </a:r>
            <a:r>
              <a:rPr sz="1800" dirty="0">
                <a:latin typeface="Tahoma"/>
                <a:cs typeface="Tahoma"/>
              </a:rPr>
              <a:t>lebar dari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kawat.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8650" y="1882139"/>
            <a:ext cx="4901603" cy="54330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10312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Screw</a:t>
            </a:r>
            <a:r>
              <a:rPr spc="-45" dirty="0"/>
              <a:t> </a:t>
            </a:r>
            <a:r>
              <a:rPr dirty="0"/>
              <a:t>Binding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98346"/>
            <a:ext cx="76066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Metode 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5" dirty="0">
                <a:latin typeface="Tahoma"/>
                <a:cs typeface="Tahoma"/>
              </a:rPr>
              <a:t> adalah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bentuk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side</a:t>
            </a:r>
            <a:r>
              <a:rPr sz="1800" spc="-5" dirty="0">
                <a:latin typeface="Tahoma"/>
                <a:cs typeface="Tahoma"/>
              </a:rPr>
              <a:t> stitching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tetapi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menggunakan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scrup,</a:t>
            </a:r>
            <a:r>
              <a:rPr sz="1800" spc="-5" dirty="0">
                <a:latin typeface="Tahoma"/>
                <a:cs typeface="Tahoma"/>
              </a:rPr>
              <a:t> bukan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staples </a:t>
            </a:r>
            <a:r>
              <a:rPr sz="1800" spc="-10" dirty="0">
                <a:latin typeface="Tahoma"/>
                <a:cs typeface="Tahoma"/>
              </a:rPr>
              <a:t>kawat.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 marR="337185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Kelemahannya,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buku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tidak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benar-benar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bisa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dibuka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sampai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datar,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tetapi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scrup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dapat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dibuka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mendapatkan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halaman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terbuka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datar.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932" y="4214241"/>
            <a:ext cx="3637347" cy="17295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752" y="3266693"/>
            <a:ext cx="3374415" cy="35958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89103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dirty="0"/>
              <a:t>Ring</a:t>
            </a:r>
            <a:r>
              <a:rPr spc="-45" dirty="0"/>
              <a:t> </a:t>
            </a:r>
            <a:r>
              <a:rPr dirty="0"/>
              <a:t>Binding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880870"/>
            <a:ext cx="23241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Metode penjilidan ini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memungkinkan untuk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membuka buku </a:t>
            </a:r>
            <a:r>
              <a:rPr sz="1800" spc="-10" dirty="0">
                <a:latin typeface="Tahoma"/>
                <a:cs typeface="Tahoma"/>
              </a:rPr>
              <a:t>secara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penuh</a:t>
            </a:r>
            <a:r>
              <a:rPr sz="1800" spc="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sampai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halaman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kiri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kanan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berbentuk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datar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7703" y="1824227"/>
            <a:ext cx="5496369" cy="54909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378587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dirty="0"/>
              <a:t>Case</a:t>
            </a:r>
            <a:r>
              <a:rPr spc="-20" dirty="0"/>
              <a:t> </a:t>
            </a:r>
            <a:r>
              <a:rPr dirty="0"/>
              <a:t>Binding</a:t>
            </a:r>
            <a:r>
              <a:rPr spc="-15" dirty="0"/>
              <a:t> </a:t>
            </a:r>
            <a:r>
              <a:rPr spc="-5" dirty="0"/>
              <a:t>(Hard</a:t>
            </a:r>
            <a:r>
              <a:rPr spc="-20" dirty="0"/>
              <a:t> </a:t>
            </a:r>
            <a:r>
              <a:rPr spc="-10" dirty="0"/>
              <a:t>Cover)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347469"/>
            <a:ext cx="675449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Metode 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adalah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cover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dibuat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terpisah</a:t>
            </a:r>
            <a:r>
              <a:rPr sz="1800" dirty="0">
                <a:latin typeface="Tahoma"/>
                <a:cs typeface="Tahoma"/>
              </a:rPr>
              <a:t> 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dilapisi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karton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tebal agar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bersifat kaku,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dapat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dipadukan/disampulkan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hasil</a:t>
            </a:r>
            <a:r>
              <a:rPr sz="1800" spc="-5" dirty="0">
                <a:latin typeface="Tahoma"/>
                <a:cs typeface="Tahoma"/>
              </a:rPr>
              <a:t> penjilidan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dengan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teknik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perfect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binding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3121151"/>
            <a:ext cx="4014838" cy="38823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228" y="3349752"/>
            <a:ext cx="3969537" cy="3438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2101" y="5530848"/>
            <a:ext cx="6400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00B0F0"/>
                </a:solidFill>
                <a:latin typeface="Tahoma"/>
                <a:cs typeface="Tahoma"/>
              </a:rPr>
              <a:t>TEKNIK</a:t>
            </a:r>
            <a:r>
              <a:rPr sz="6000" b="1" spc="-9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6000" b="1" spc="-5" dirty="0">
                <a:solidFill>
                  <a:srgbClr val="00B0F0"/>
                </a:solidFill>
                <a:latin typeface="Tahoma"/>
                <a:cs typeface="Tahoma"/>
              </a:rPr>
              <a:t>KHUSUS</a:t>
            </a:r>
            <a:endParaRPr sz="6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2001" y="1063752"/>
            <a:ext cx="5551309" cy="41612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018664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15" dirty="0"/>
              <a:t>Foil</a:t>
            </a:r>
            <a:r>
              <a:rPr spc="-50" dirty="0"/>
              <a:t> </a:t>
            </a:r>
            <a:r>
              <a:rPr spc="-5" dirty="0"/>
              <a:t>Stamping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98346"/>
            <a:ext cx="31870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ahoma"/>
                <a:cs typeface="Tahoma"/>
              </a:rPr>
              <a:t>Teknik </a:t>
            </a:r>
            <a:r>
              <a:rPr sz="1800" dirty="0">
                <a:latin typeface="Tahoma"/>
                <a:cs typeface="Tahoma"/>
              </a:rPr>
              <a:t>ini </a:t>
            </a:r>
            <a:r>
              <a:rPr sz="1800" spc="-5" dirty="0">
                <a:latin typeface="Tahoma"/>
                <a:cs typeface="Tahoma"/>
              </a:rPr>
              <a:t>menggunakan mesin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mirip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letterpress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tetapi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menggunakan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panas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mentransfer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warna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metalik dari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sumber </a:t>
            </a:r>
            <a:r>
              <a:rPr sz="1800" spc="-5" dirty="0">
                <a:latin typeface="Tahoma"/>
                <a:cs typeface="Tahoma"/>
              </a:rPr>
              <a:t>warna </a:t>
            </a:r>
            <a:r>
              <a:rPr sz="1800" dirty="0">
                <a:latin typeface="Tahoma"/>
                <a:cs typeface="Tahoma"/>
              </a:rPr>
              <a:t>(plastik) </a:t>
            </a:r>
            <a:r>
              <a:rPr sz="1800" spc="-15" dirty="0">
                <a:latin typeface="Tahoma"/>
                <a:cs typeface="Tahoma"/>
              </a:rPr>
              <a:t>ke </a:t>
            </a:r>
            <a:r>
              <a:rPr sz="1800" spc="-10" dirty="0">
                <a:latin typeface="Tahoma"/>
                <a:cs typeface="Tahoma"/>
              </a:rPr>
              <a:t> kertas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7152" y="457200"/>
            <a:ext cx="4194048" cy="68458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305" y="3578352"/>
            <a:ext cx="3384092" cy="3438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762000"/>
            <a:ext cx="2520950" cy="462280"/>
          </a:xfrm>
          <a:custGeom>
            <a:avLst/>
            <a:gdLst/>
            <a:ahLst/>
            <a:cxnLst/>
            <a:rect l="l" t="t" r="r" b="b"/>
            <a:pathLst>
              <a:path w="2520950" h="462280">
                <a:moveTo>
                  <a:pt x="2520696" y="461771"/>
                </a:moveTo>
                <a:lnTo>
                  <a:pt x="2520696" y="0"/>
                </a:lnTo>
                <a:lnTo>
                  <a:pt x="0" y="0"/>
                </a:lnTo>
                <a:lnTo>
                  <a:pt x="0" y="461772"/>
                </a:lnTo>
                <a:lnTo>
                  <a:pt x="2520696" y="461771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520950" cy="46228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Emboss</a:t>
            </a:r>
            <a:r>
              <a:rPr spc="-35" dirty="0"/>
              <a:t> </a:t>
            </a:r>
            <a:r>
              <a:rPr dirty="0"/>
              <a:t>/</a:t>
            </a:r>
            <a:r>
              <a:rPr spc="-35" dirty="0"/>
              <a:t> </a:t>
            </a:r>
            <a:r>
              <a:rPr spc="-5" dirty="0"/>
              <a:t>Deboss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0102" y="1498346"/>
            <a:ext cx="31349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ahoma"/>
                <a:cs typeface="Tahoma"/>
              </a:rPr>
              <a:t>Teknik </a:t>
            </a:r>
            <a:r>
              <a:rPr sz="1800" dirty="0">
                <a:latin typeface="Tahoma"/>
                <a:cs typeface="Tahoma"/>
              </a:rPr>
              <a:t>ini </a:t>
            </a:r>
            <a:r>
              <a:rPr sz="1800" spc="-5" dirty="0">
                <a:latin typeface="Tahoma"/>
                <a:cs typeface="Tahoma"/>
              </a:rPr>
              <a:t>menggunakan mesin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mirip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letterpress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tetapi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hanya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membuat </a:t>
            </a:r>
            <a:r>
              <a:rPr sz="1800" spc="-10" dirty="0">
                <a:latin typeface="Tahoma"/>
                <a:cs typeface="Tahoma"/>
              </a:rPr>
              <a:t>efek</a:t>
            </a:r>
            <a:r>
              <a:rPr sz="1800" spc="-5" dirty="0">
                <a:latin typeface="Tahoma"/>
                <a:cs typeface="Tahoma"/>
              </a:rPr>
              <a:t> timbul </a:t>
            </a:r>
            <a:r>
              <a:rPr sz="1800" dirty="0">
                <a:latin typeface="Tahoma"/>
                <a:cs typeface="Tahoma"/>
              </a:rPr>
              <a:t>di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kertas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3752"/>
            <a:ext cx="8853068" cy="6251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3461385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Emboss</a:t>
            </a:r>
            <a:r>
              <a:rPr spc="-25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5" dirty="0"/>
              <a:t>Foil</a:t>
            </a:r>
            <a:r>
              <a:rPr spc="-25" dirty="0"/>
              <a:t> </a:t>
            </a:r>
            <a:r>
              <a:rPr spc="-5" dirty="0"/>
              <a:t>Stamping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98346"/>
            <a:ext cx="786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ahoma"/>
                <a:cs typeface="Tahoma"/>
              </a:rPr>
              <a:t>Teknik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gabungan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dua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teknik </a:t>
            </a:r>
            <a:r>
              <a:rPr sz="1800" dirty="0">
                <a:latin typeface="Tahoma"/>
                <a:cs typeface="Tahoma"/>
              </a:rPr>
              <a:t>dengan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menggunakan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mesin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mirip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letterpress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membuat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efek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timbul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serta </a:t>
            </a:r>
            <a:r>
              <a:rPr sz="1800" spc="-10" dirty="0">
                <a:latin typeface="Tahoma"/>
                <a:cs typeface="Tahoma"/>
              </a:rPr>
              <a:t>warna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metalik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kertas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8828" y="2510027"/>
            <a:ext cx="5194757" cy="4273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" y="3283458"/>
            <a:ext cx="3750144" cy="27393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704465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Die</a:t>
            </a:r>
            <a:r>
              <a:rPr spc="-35" dirty="0"/>
              <a:t> </a:t>
            </a:r>
            <a:r>
              <a:rPr spc="-5" dirty="0"/>
              <a:t>Cutting</a:t>
            </a:r>
            <a:r>
              <a:rPr spc="-25" dirty="0"/>
              <a:t> </a:t>
            </a:r>
            <a:r>
              <a:rPr spc="-15" dirty="0"/>
              <a:t>(Pond)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42719"/>
            <a:ext cx="78949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3935095" algn="l"/>
              </a:tabLst>
            </a:pPr>
            <a:r>
              <a:rPr sz="1800" spc="-5" dirty="0">
                <a:latin typeface="Tahoma"/>
                <a:cs typeface="Tahoma"/>
              </a:rPr>
              <a:t>Die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Cutting dipakai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menghasilkan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bentuk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ukuran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khusus</a:t>
            </a:r>
            <a:r>
              <a:rPr sz="1800" spc="-10" dirty="0">
                <a:latin typeface="Tahoma"/>
                <a:cs typeface="Tahoma"/>
              </a:rPr>
              <a:t> pada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barang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cetakan.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Teknologi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die </a:t>
            </a:r>
            <a:r>
              <a:rPr sz="1800" spc="-5" dirty="0">
                <a:latin typeface="Tahoma"/>
                <a:cs typeface="Tahoma"/>
              </a:rPr>
              <a:t>cutting	</a:t>
            </a:r>
            <a:r>
              <a:rPr sz="1800" spc="-10" dirty="0">
                <a:latin typeface="Tahoma"/>
                <a:cs typeface="Tahoma"/>
              </a:rPr>
              <a:t>kurang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akurat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dibandingkan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 </a:t>
            </a:r>
            <a:r>
              <a:rPr sz="1800" dirty="0">
                <a:latin typeface="Tahoma"/>
                <a:cs typeface="Tahoma"/>
              </a:rPr>
              <a:t> laser</a:t>
            </a:r>
            <a:r>
              <a:rPr sz="1800" spc="-5" dirty="0">
                <a:latin typeface="Tahoma"/>
                <a:cs typeface="Tahoma"/>
              </a:rPr>
              <a:t> cut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bentuk/pola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rumit, </a:t>
            </a:r>
            <a:r>
              <a:rPr sz="1800" dirty="0">
                <a:latin typeface="Tahoma"/>
                <a:cs typeface="Tahoma"/>
              </a:rPr>
              <a:t>namun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prosesnya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cepat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dapat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digunakan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produksi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massal.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3503" y="3653028"/>
            <a:ext cx="4774069" cy="28643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731" y="3499103"/>
            <a:ext cx="3264871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811" y="990600"/>
            <a:ext cx="3900170" cy="4622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29"/>
              </a:spcBef>
            </a:pPr>
            <a:r>
              <a:rPr spc="-5" dirty="0">
                <a:solidFill>
                  <a:srgbClr val="FFFF00"/>
                </a:solidFill>
              </a:rPr>
              <a:t>Proses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Produksi</a:t>
            </a:r>
            <a:r>
              <a:rPr spc="-10" dirty="0">
                <a:solidFill>
                  <a:srgbClr val="FFFF00"/>
                </a:solidFill>
              </a:rPr>
              <a:t> Percetakan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5320" y="2358389"/>
            <a:ext cx="1104900" cy="46100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25"/>
              </a:spcBef>
            </a:pPr>
            <a:r>
              <a:rPr sz="2400" spc="-5" dirty="0">
                <a:solidFill>
                  <a:srgbClr val="C00000"/>
                </a:solidFill>
                <a:latin typeface="Tahoma"/>
                <a:cs typeface="Tahoma"/>
              </a:rPr>
              <a:t>Design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3478" y="3420617"/>
            <a:ext cx="3148965" cy="2599690"/>
          </a:xfrm>
          <a:custGeom>
            <a:avLst/>
            <a:gdLst/>
            <a:ahLst/>
            <a:cxnLst/>
            <a:rect l="l" t="t" r="r" b="b"/>
            <a:pathLst>
              <a:path w="3148965" h="2599690">
                <a:moveTo>
                  <a:pt x="2992374" y="0"/>
                </a:moveTo>
                <a:lnTo>
                  <a:pt x="156210" y="0"/>
                </a:lnTo>
                <a:lnTo>
                  <a:pt x="156210" y="461772"/>
                </a:lnTo>
                <a:lnTo>
                  <a:pt x="2992374" y="461772"/>
                </a:lnTo>
                <a:lnTo>
                  <a:pt x="2992374" y="0"/>
                </a:lnTo>
                <a:close/>
              </a:path>
              <a:path w="3148965" h="2599690">
                <a:moveTo>
                  <a:pt x="3073895" y="2138172"/>
                </a:moveTo>
                <a:lnTo>
                  <a:pt x="74676" y="2138172"/>
                </a:lnTo>
                <a:lnTo>
                  <a:pt x="74676" y="2599182"/>
                </a:lnTo>
                <a:lnTo>
                  <a:pt x="3073895" y="2599182"/>
                </a:lnTo>
                <a:lnTo>
                  <a:pt x="3073895" y="2138172"/>
                </a:lnTo>
                <a:close/>
              </a:path>
              <a:path w="3148965" h="2599690">
                <a:moveTo>
                  <a:pt x="3148571" y="1066800"/>
                </a:moveTo>
                <a:lnTo>
                  <a:pt x="0" y="1066800"/>
                </a:lnTo>
                <a:lnTo>
                  <a:pt x="0" y="1528572"/>
                </a:lnTo>
                <a:lnTo>
                  <a:pt x="3148571" y="1528572"/>
                </a:lnTo>
                <a:lnTo>
                  <a:pt x="3148571" y="10668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38220" y="3436873"/>
            <a:ext cx="2959100" cy="252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Tahoma"/>
                <a:cs typeface="Tahoma"/>
              </a:rPr>
              <a:t>Pracetak</a:t>
            </a:r>
            <a:r>
              <a:rPr sz="2400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ahoma"/>
                <a:cs typeface="Tahoma"/>
              </a:rPr>
              <a:t>(Prepress)</a:t>
            </a:r>
            <a:endParaRPr sz="2400">
              <a:latin typeface="Tahoma"/>
              <a:cs typeface="Tahoma"/>
            </a:endParaRPr>
          </a:p>
          <a:p>
            <a:pPr marL="85725" marR="5080" indent="-73660">
              <a:lnSpc>
                <a:spcPts val="8440"/>
              </a:lnSpc>
              <a:spcBef>
                <a:spcPts val="965"/>
              </a:spcBef>
            </a:pPr>
            <a:r>
              <a:rPr sz="2400" dirty="0">
                <a:solidFill>
                  <a:srgbClr val="C00000"/>
                </a:solidFill>
                <a:latin typeface="Tahoma"/>
                <a:cs typeface="Tahoma"/>
              </a:rPr>
              <a:t>Cetak </a:t>
            </a:r>
            <a:r>
              <a:rPr sz="2400" spc="-10" dirty="0">
                <a:solidFill>
                  <a:srgbClr val="C00000"/>
                </a:solidFill>
                <a:latin typeface="Tahoma"/>
                <a:cs typeface="Tahoma"/>
              </a:rPr>
              <a:t>(Press-Printing) </a:t>
            </a:r>
            <a:r>
              <a:rPr sz="2400" spc="-7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ahoma"/>
                <a:cs typeface="Tahoma"/>
              </a:rPr>
              <a:t>Finishing</a:t>
            </a:r>
            <a:r>
              <a:rPr sz="2400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ahoma"/>
                <a:cs typeface="Tahoma"/>
              </a:rPr>
              <a:t>(Postpress)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5454" y="2815589"/>
            <a:ext cx="485140" cy="2819400"/>
          </a:xfrm>
          <a:custGeom>
            <a:avLst/>
            <a:gdLst/>
            <a:ahLst/>
            <a:cxnLst/>
            <a:rect l="l" t="t" r="r" b="b"/>
            <a:pathLst>
              <a:path w="485139" h="2819400">
                <a:moveTo>
                  <a:pt x="484632" y="2577084"/>
                </a:moveTo>
                <a:lnTo>
                  <a:pt x="363474" y="2577084"/>
                </a:lnTo>
                <a:lnTo>
                  <a:pt x="363474" y="2133600"/>
                </a:lnTo>
                <a:lnTo>
                  <a:pt x="121158" y="2133600"/>
                </a:lnTo>
                <a:lnTo>
                  <a:pt x="121158" y="2577084"/>
                </a:lnTo>
                <a:lnTo>
                  <a:pt x="0" y="2577084"/>
                </a:lnTo>
                <a:lnTo>
                  <a:pt x="242316" y="2819400"/>
                </a:lnTo>
                <a:lnTo>
                  <a:pt x="484632" y="2577084"/>
                </a:lnTo>
                <a:close/>
              </a:path>
              <a:path w="485139" h="2819400">
                <a:moveTo>
                  <a:pt x="484632" y="1510284"/>
                </a:moveTo>
                <a:lnTo>
                  <a:pt x="363474" y="1510284"/>
                </a:lnTo>
                <a:lnTo>
                  <a:pt x="363474" y="1066800"/>
                </a:lnTo>
                <a:lnTo>
                  <a:pt x="121158" y="1066800"/>
                </a:lnTo>
                <a:lnTo>
                  <a:pt x="121158" y="1510284"/>
                </a:lnTo>
                <a:lnTo>
                  <a:pt x="0" y="1510284"/>
                </a:lnTo>
                <a:lnTo>
                  <a:pt x="242316" y="1752600"/>
                </a:lnTo>
                <a:lnTo>
                  <a:pt x="484632" y="1510284"/>
                </a:lnTo>
                <a:close/>
              </a:path>
              <a:path w="485139" h="2819400">
                <a:moveTo>
                  <a:pt x="484632" y="443484"/>
                </a:moveTo>
                <a:lnTo>
                  <a:pt x="363474" y="443484"/>
                </a:lnTo>
                <a:lnTo>
                  <a:pt x="363474" y="0"/>
                </a:lnTo>
                <a:lnTo>
                  <a:pt x="121158" y="0"/>
                </a:lnTo>
                <a:lnTo>
                  <a:pt x="121158" y="443484"/>
                </a:lnTo>
                <a:lnTo>
                  <a:pt x="0" y="443484"/>
                </a:lnTo>
                <a:lnTo>
                  <a:pt x="242316" y="685800"/>
                </a:lnTo>
                <a:lnTo>
                  <a:pt x="484632" y="4434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704465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Die</a:t>
            </a:r>
            <a:r>
              <a:rPr spc="-35" dirty="0"/>
              <a:t> </a:t>
            </a:r>
            <a:r>
              <a:rPr spc="-5" dirty="0"/>
              <a:t>Cutting</a:t>
            </a:r>
            <a:r>
              <a:rPr spc="-25" dirty="0"/>
              <a:t> </a:t>
            </a:r>
            <a:r>
              <a:rPr spc="-15" dirty="0"/>
              <a:t>(Pond)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301" y="2469896"/>
            <a:ext cx="1872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Cutting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3270504"/>
            <a:ext cx="3749802" cy="3517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0703" y="3121151"/>
            <a:ext cx="4582324" cy="39700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371600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4"/>
              </a:spcBef>
            </a:pPr>
            <a:r>
              <a:rPr dirty="0"/>
              <a:t>Laminasi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409953"/>
            <a:ext cx="801624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B0F0"/>
                </a:solidFill>
                <a:latin typeface="Tahoma"/>
                <a:cs typeface="Tahoma"/>
              </a:rPr>
              <a:t>Laminating</a:t>
            </a:r>
            <a:r>
              <a:rPr sz="1800" spc="1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atau</a:t>
            </a:r>
            <a:r>
              <a:rPr sz="1800" spc="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laminasi</a:t>
            </a:r>
            <a:r>
              <a:rPr sz="1800" spc="-1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adalah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pelapisan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hasil</a:t>
            </a:r>
            <a:r>
              <a:rPr sz="1800" spc="-5" dirty="0">
                <a:latin typeface="Tahoma"/>
                <a:cs typeface="Tahoma"/>
              </a:rPr>
              <a:t> cetakan,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bisa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berupa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dokumen,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poster,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photo dan lain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sebagainya,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biasanya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melindungi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bahan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atau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bahkan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menimbulkan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efek-efek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tertentu.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00B0F0"/>
                </a:solidFill>
                <a:latin typeface="Tahoma"/>
                <a:cs typeface="Tahoma"/>
              </a:rPr>
              <a:t>Terdapat</a:t>
            </a:r>
            <a:r>
              <a:rPr sz="1800" dirty="0">
                <a:solidFill>
                  <a:srgbClr val="00B0F0"/>
                </a:solidFill>
                <a:latin typeface="Tahoma"/>
                <a:cs typeface="Tahoma"/>
              </a:rPr>
              <a:t> 4</a:t>
            </a:r>
            <a:r>
              <a:rPr sz="1800" spc="-1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jenis</a:t>
            </a:r>
            <a:r>
              <a:rPr sz="1800" spc="-2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laminating</a:t>
            </a:r>
            <a:endParaRPr sz="1800">
              <a:latin typeface="Tahoma"/>
              <a:cs typeface="Tahoma"/>
            </a:endParaRPr>
          </a:p>
          <a:p>
            <a:pPr marL="296545" indent="-284480">
              <a:lnSpc>
                <a:spcPct val="100000"/>
              </a:lnSpc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Tahoma"/>
                <a:cs typeface="Tahoma"/>
              </a:rPr>
              <a:t>Laminasi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dingin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(cold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laminating)</a:t>
            </a:r>
            <a:endParaRPr sz="1800">
              <a:latin typeface="Tahoma"/>
              <a:cs typeface="Tahoma"/>
            </a:endParaRPr>
          </a:p>
          <a:p>
            <a:pPr marL="296545" indent="-284480">
              <a:lnSpc>
                <a:spcPct val="100000"/>
              </a:lnSpc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Tahoma"/>
                <a:cs typeface="Tahoma"/>
              </a:rPr>
              <a:t>Laminasi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panas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(hot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laminating)</a:t>
            </a:r>
            <a:endParaRPr sz="1800">
              <a:latin typeface="Tahoma"/>
              <a:cs typeface="Tahoma"/>
            </a:endParaRPr>
          </a:p>
          <a:p>
            <a:pPr marL="296545" indent="-284480">
              <a:lnSpc>
                <a:spcPct val="100000"/>
              </a:lnSpc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Tahoma"/>
                <a:cs typeface="Tahoma"/>
              </a:rPr>
              <a:t>Laminasi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press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(hot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press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laminating)</a:t>
            </a:r>
            <a:endParaRPr sz="1800">
              <a:latin typeface="Tahoma"/>
              <a:cs typeface="Tahoma"/>
            </a:endParaRPr>
          </a:p>
          <a:p>
            <a:pPr marL="296545" indent="-284480">
              <a:lnSpc>
                <a:spcPct val="100000"/>
              </a:lnSpc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Tahoma"/>
                <a:cs typeface="Tahoma"/>
              </a:rPr>
              <a:t>Laminasi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cair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(liquid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varnish)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750">
              <a:latin typeface="Tahoma"/>
              <a:cs typeface="Tahoma"/>
            </a:endParaRPr>
          </a:p>
          <a:p>
            <a:pPr marL="12700" marR="135255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Jenis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laminating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(dua) </a:t>
            </a:r>
            <a:r>
              <a:rPr sz="1800" spc="-10" dirty="0">
                <a:latin typeface="Tahoma"/>
                <a:cs typeface="Tahoma"/>
              </a:rPr>
              <a:t>yaitu </a:t>
            </a:r>
            <a:r>
              <a:rPr sz="1800" dirty="0">
                <a:solidFill>
                  <a:srgbClr val="00B0F0"/>
                </a:solidFill>
                <a:latin typeface="Tahoma"/>
                <a:cs typeface="Tahoma"/>
              </a:rPr>
              <a:t>glossy</a:t>
            </a:r>
            <a:r>
              <a:rPr sz="1800" spc="-1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doft</a:t>
            </a:r>
            <a:r>
              <a:rPr sz="1800" spc="-5" dirty="0">
                <a:latin typeface="Tahoma"/>
                <a:cs typeface="Tahoma"/>
              </a:rPr>
              <a:t>. Gloss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memancarkan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kesan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mengkilap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sedangkan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dob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menampilkan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kesan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redup/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teduh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Ditinjau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hasil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pengerjaannya,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laminasi ada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(dua)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jenis,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yaitu</a:t>
            </a:r>
            <a:endParaRPr sz="1800">
              <a:latin typeface="Tahoma"/>
              <a:cs typeface="Tahoma"/>
            </a:endParaRPr>
          </a:p>
          <a:p>
            <a:pPr marL="238125" indent="-226060">
              <a:lnSpc>
                <a:spcPct val="100000"/>
              </a:lnSpc>
              <a:buFont typeface="Arial MT"/>
              <a:buChar char="•"/>
              <a:tabLst>
                <a:tab pos="238125" algn="l"/>
                <a:tab pos="238760" algn="l"/>
              </a:tabLst>
            </a:pP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Laminasi</a:t>
            </a:r>
            <a:r>
              <a:rPr sz="1800" spc="-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ahoma"/>
                <a:cs typeface="Tahoma"/>
              </a:rPr>
              <a:t>kaku</a:t>
            </a:r>
            <a:endParaRPr sz="1800">
              <a:latin typeface="Tahoma"/>
              <a:cs typeface="Tahoma"/>
            </a:endParaRPr>
          </a:p>
          <a:p>
            <a:pPr marL="238125" marR="1487805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digunakan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melaminasi</a:t>
            </a:r>
            <a:r>
              <a:rPr sz="1800" dirty="0">
                <a:latin typeface="Tahoma"/>
                <a:cs typeface="Tahoma"/>
              </a:rPr>
              <a:t> benda-benda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berharga,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misalnya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ijasah,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sertifikat,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dll. </a:t>
            </a:r>
            <a:r>
              <a:rPr sz="1800" spc="-10" dirty="0">
                <a:latin typeface="Tahoma"/>
                <a:cs typeface="Tahoma"/>
              </a:rPr>
              <a:t>(oplagnya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rendah)</a:t>
            </a:r>
            <a:endParaRPr sz="1800">
              <a:latin typeface="Tahoma"/>
              <a:cs typeface="Tahoma"/>
            </a:endParaRPr>
          </a:p>
          <a:p>
            <a:pPr marL="238125" indent="-226060">
              <a:lnSpc>
                <a:spcPct val="100000"/>
              </a:lnSpc>
              <a:buFont typeface="Arial MT"/>
              <a:buChar char="•"/>
              <a:tabLst>
                <a:tab pos="238125" algn="l"/>
                <a:tab pos="238760" algn="l"/>
              </a:tabLst>
            </a:pPr>
            <a:r>
              <a:rPr sz="1800" dirty="0">
                <a:solidFill>
                  <a:srgbClr val="00B0F0"/>
                </a:solidFill>
                <a:latin typeface="Tahoma"/>
                <a:cs typeface="Tahoma"/>
              </a:rPr>
              <a:t>Laminasi</a:t>
            </a:r>
            <a:r>
              <a:rPr sz="1800" spc="-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B0F0"/>
                </a:solidFill>
                <a:latin typeface="Tahoma"/>
                <a:cs typeface="Tahoma"/>
              </a:rPr>
              <a:t>lentur</a:t>
            </a:r>
            <a:endParaRPr sz="1800">
              <a:latin typeface="Tahoma"/>
              <a:cs typeface="Tahoma"/>
            </a:endParaRPr>
          </a:p>
          <a:p>
            <a:pPr marL="238125" marR="55244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digunakan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pekerjaan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massal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atau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beroplag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besar,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misalnya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etiket,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dos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roti, </a:t>
            </a:r>
            <a:r>
              <a:rPr sz="1800" dirty="0">
                <a:latin typeface="Tahoma"/>
                <a:cs typeface="Tahoma"/>
              </a:rPr>
              <a:t>leaflet, </a:t>
            </a:r>
            <a:r>
              <a:rPr sz="1800" spc="-35" dirty="0">
                <a:latin typeface="Tahoma"/>
                <a:cs typeface="Tahoma"/>
              </a:rPr>
              <a:t>poster,</a:t>
            </a:r>
            <a:r>
              <a:rPr sz="1800" dirty="0">
                <a:latin typeface="Tahoma"/>
                <a:cs typeface="Tahoma"/>
              </a:rPr>
              <a:t> undangan,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dll.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179830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4"/>
              </a:spcBef>
            </a:pPr>
            <a:r>
              <a:rPr spc="-20" dirty="0"/>
              <a:t>Varnish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39" y="1498346"/>
            <a:ext cx="7737475" cy="489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Varnish</a:t>
            </a:r>
            <a:r>
              <a:rPr sz="1800" spc="-5" dirty="0">
                <a:latin typeface="Tahoma"/>
                <a:cs typeface="Tahoma"/>
              </a:rPr>
              <a:t> adalah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lapisan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tambahan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berfungsi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memberikan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efek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khusus,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bertujuan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untuk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menambah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daya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tahan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cetakan,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melindungi terhadap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goresan,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meningkatkan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daya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tarik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Ada</a:t>
            </a:r>
            <a:r>
              <a:rPr sz="1800" spc="-10" dirty="0">
                <a:latin typeface="Tahoma"/>
                <a:cs typeface="Tahoma"/>
              </a:rPr>
              <a:t> beberapa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macam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varnish,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yaitu;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243840" marR="214629" indent="-23177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spc="-15" dirty="0">
                <a:solidFill>
                  <a:srgbClr val="0070C0"/>
                </a:solidFill>
                <a:latin typeface="Tahoma"/>
                <a:cs typeface="Tahoma"/>
              </a:rPr>
              <a:t>Varnish</a:t>
            </a:r>
            <a:r>
              <a:rPr sz="1800" spc="-5" dirty="0">
                <a:solidFill>
                  <a:srgbClr val="0070C0"/>
                </a:solidFill>
                <a:latin typeface="Tahoma"/>
                <a:cs typeface="Tahoma"/>
              </a:rPr>
              <a:t> Cetak</a:t>
            </a:r>
            <a:r>
              <a:rPr sz="1800" spc="-5" dirty="0">
                <a:latin typeface="Tahoma"/>
                <a:cs typeface="Tahoma"/>
              </a:rPr>
              <a:t>;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adalah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lapisan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prosesnya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sama seperti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(sama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dengan </a:t>
            </a:r>
            <a:r>
              <a:rPr sz="1800" spc="-5" dirty="0">
                <a:latin typeface="Tahoma"/>
                <a:cs typeface="Tahoma"/>
              </a:rPr>
              <a:t>tinta cetak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tanpa</a:t>
            </a:r>
            <a:r>
              <a:rPr sz="1800" dirty="0">
                <a:latin typeface="Tahoma"/>
                <a:cs typeface="Tahoma"/>
              </a:rPr>
              <a:t> pigmen), </a:t>
            </a:r>
            <a:r>
              <a:rPr sz="1800" spc="-10" dirty="0">
                <a:latin typeface="Tahoma"/>
                <a:cs typeface="Tahoma"/>
              </a:rPr>
              <a:t>kelebihannya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mudah,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mudah </a:t>
            </a:r>
            <a:r>
              <a:rPr sz="1800" dirty="0">
                <a:latin typeface="Tahoma"/>
                <a:cs typeface="Tahoma"/>
              </a:rPr>
              <a:t> melapisi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bagian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kosong,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kekurangannya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bisa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menguning,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memerlukan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bubuk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sehingga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tidak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terlalu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mengkilap.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Arial MT"/>
              <a:buChar char="•"/>
            </a:pPr>
            <a:endParaRPr sz="1750">
              <a:latin typeface="Tahoma"/>
              <a:cs typeface="Tahoma"/>
            </a:endParaRPr>
          </a:p>
          <a:p>
            <a:pPr marL="243840" marR="20955" indent="-231775" algn="just">
              <a:lnSpc>
                <a:spcPct val="100000"/>
              </a:lnSpc>
              <a:buFont typeface="Arial MT"/>
              <a:buChar char="•"/>
              <a:tabLst>
                <a:tab pos="244475" algn="l"/>
              </a:tabLst>
            </a:pPr>
            <a:r>
              <a:rPr sz="1800" spc="-20" dirty="0">
                <a:solidFill>
                  <a:srgbClr val="0070C0"/>
                </a:solidFill>
                <a:latin typeface="Tahoma"/>
                <a:cs typeface="Tahoma"/>
              </a:rPr>
              <a:t>Varnish </a:t>
            </a:r>
            <a:r>
              <a:rPr sz="1800" spc="-5" dirty="0">
                <a:solidFill>
                  <a:srgbClr val="0070C0"/>
                </a:solidFill>
                <a:latin typeface="Tahoma"/>
                <a:cs typeface="Tahoma"/>
              </a:rPr>
              <a:t>Berbasis </a:t>
            </a:r>
            <a:r>
              <a:rPr sz="1800" dirty="0">
                <a:solidFill>
                  <a:srgbClr val="0070C0"/>
                </a:solidFill>
                <a:latin typeface="Tahoma"/>
                <a:cs typeface="Tahoma"/>
              </a:rPr>
              <a:t>Air</a:t>
            </a:r>
            <a:r>
              <a:rPr sz="1800" dirty="0">
                <a:latin typeface="Tahoma"/>
                <a:cs typeface="Tahoma"/>
              </a:rPr>
              <a:t>; lapisan </a:t>
            </a:r>
            <a:r>
              <a:rPr sz="1800" spc="-10" dirty="0">
                <a:latin typeface="Tahoma"/>
                <a:cs typeface="Tahoma"/>
              </a:rPr>
              <a:t>mengkilap, </a:t>
            </a:r>
            <a:r>
              <a:rPr sz="1800" spc="-5" dirty="0">
                <a:latin typeface="Tahoma"/>
                <a:cs typeface="Tahoma"/>
              </a:rPr>
              <a:t>tahan </a:t>
            </a:r>
            <a:r>
              <a:rPr sz="1800" dirty="0">
                <a:latin typeface="Tahoma"/>
                <a:cs typeface="Tahoma"/>
              </a:rPr>
              <a:t>gosok </a:t>
            </a:r>
            <a:r>
              <a:rPr sz="1800" spc="-5" dirty="0">
                <a:latin typeface="Tahoma"/>
                <a:cs typeface="Tahoma"/>
              </a:rPr>
              <a:t>tinggi, cepat </a:t>
            </a:r>
            <a:r>
              <a:rPr sz="1800" spc="-10" dirty="0">
                <a:latin typeface="Tahoma"/>
                <a:cs typeface="Tahoma"/>
              </a:rPr>
              <a:t>kering, </a:t>
            </a:r>
            <a:r>
              <a:rPr sz="1800" spc="-5" dirty="0">
                <a:latin typeface="Tahoma"/>
                <a:cs typeface="Tahoma"/>
              </a:rPr>
              <a:t> tidak berbau, </a:t>
            </a:r>
            <a:r>
              <a:rPr sz="1800" spc="-10" dirty="0">
                <a:latin typeface="Tahoma"/>
                <a:cs typeface="Tahoma"/>
              </a:rPr>
              <a:t>kekurangannya </a:t>
            </a:r>
            <a:r>
              <a:rPr sz="1800" spc="-5" dirty="0">
                <a:latin typeface="Tahoma"/>
                <a:cs typeface="Tahoma"/>
              </a:rPr>
              <a:t>sulit mencetak/melapisi </a:t>
            </a:r>
            <a:r>
              <a:rPr sz="1800" dirty="0">
                <a:latin typeface="Tahoma"/>
                <a:cs typeface="Tahoma"/>
              </a:rPr>
              <a:t>bagian </a:t>
            </a:r>
            <a:r>
              <a:rPr sz="1800" spc="-15" dirty="0">
                <a:latin typeface="Tahoma"/>
                <a:cs typeface="Tahoma"/>
              </a:rPr>
              <a:t>yang </a:t>
            </a:r>
            <a:r>
              <a:rPr sz="1800" spc="-5" dirty="0">
                <a:latin typeface="Tahoma"/>
                <a:cs typeface="Tahoma"/>
              </a:rPr>
              <a:t>kosong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menyebabkan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kertas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tipis </a:t>
            </a:r>
            <a:r>
              <a:rPr sz="1800" spc="-10" dirty="0">
                <a:latin typeface="Tahoma"/>
                <a:cs typeface="Tahoma"/>
              </a:rPr>
              <a:t>mengkerut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70C0"/>
              </a:buClr>
              <a:buFont typeface="Arial MT"/>
              <a:buChar char="•"/>
            </a:pPr>
            <a:endParaRPr sz="1750">
              <a:latin typeface="Tahoma"/>
              <a:cs typeface="Tahoma"/>
            </a:endParaRPr>
          </a:p>
          <a:p>
            <a:pPr marL="243840" marR="5080" indent="-231775">
              <a:lnSpc>
                <a:spcPct val="100000"/>
              </a:lnSpc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dirty="0">
                <a:solidFill>
                  <a:srgbClr val="0070C0"/>
                </a:solidFill>
                <a:latin typeface="Tahoma"/>
                <a:cs typeface="Tahoma"/>
              </a:rPr>
              <a:t>UV</a:t>
            </a:r>
            <a:r>
              <a:rPr sz="18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70C0"/>
                </a:solidFill>
                <a:latin typeface="Tahoma"/>
                <a:cs typeface="Tahoma"/>
              </a:rPr>
              <a:t>Varnish</a:t>
            </a:r>
            <a:r>
              <a:rPr sz="1800" spc="-15" dirty="0">
                <a:latin typeface="Tahoma"/>
                <a:cs typeface="Tahoma"/>
              </a:rPr>
              <a:t>;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lapisan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sangat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mengkilap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radiasi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dan </a:t>
            </a:r>
            <a:r>
              <a:rPr sz="1800" spc="-5" dirty="0">
                <a:latin typeface="Tahoma"/>
                <a:cs typeface="Tahoma"/>
              </a:rPr>
              <a:t>langsung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kering,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menggunakan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bubuk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pengering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tahan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gesek.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Kekurangannya;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mahal,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 terpisah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dari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278890" cy="4622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Spot</a:t>
            </a:r>
            <a:r>
              <a:rPr spc="-55" dirty="0"/>
              <a:t> </a:t>
            </a:r>
            <a:r>
              <a:rPr spc="-5" dirty="0"/>
              <a:t>UV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271269"/>
            <a:ext cx="722439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Spot </a:t>
            </a:r>
            <a:r>
              <a:rPr sz="1800" dirty="0">
                <a:latin typeface="Tahoma"/>
                <a:cs typeface="Tahoma"/>
              </a:rPr>
              <a:t>UV </a:t>
            </a:r>
            <a:r>
              <a:rPr sz="1800" spc="-10" dirty="0">
                <a:latin typeface="Tahoma"/>
                <a:cs typeface="Tahoma"/>
              </a:rPr>
              <a:t>varnish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diterapkan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hanya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pada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titik/daerah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tertentu </a:t>
            </a:r>
            <a:r>
              <a:rPr sz="1800" spc="-15" dirty="0">
                <a:latin typeface="Tahoma"/>
                <a:cs typeface="Tahoma"/>
              </a:rPr>
              <a:t>yang 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dicetak/dilapisi.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Teknik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memiliki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kelebihan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menonjolkan </a:t>
            </a:r>
            <a:r>
              <a:rPr sz="1800" spc="-5" dirty="0">
                <a:latin typeface="Tahoma"/>
                <a:cs typeface="Tahoma"/>
              </a:rPr>
              <a:t>perhatian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bagian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tertentu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desain,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dan juga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memberikan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rangsangan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visual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tambahan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yaitu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memiliki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tekstur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bervariasi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pada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satu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permukaan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3727703"/>
            <a:ext cx="9081770" cy="3587750"/>
            <a:chOff x="457200" y="3727703"/>
            <a:chExt cx="9081770" cy="3587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727703"/>
              <a:ext cx="4952377" cy="35874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2297" y="3881627"/>
              <a:ext cx="4106278" cy="3080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02" y="4909058"/>
            <a:ext cx="7033895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latin typeface="Tahoma"/>
                <a:cs typeface="Tahoma"/>
              </a:rPr>
              <a:t>Peranan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finishing</a:t>
            </a:r>
            <a:r>
              <a:rPr sz="2000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sebagai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proses</a:t>
            </a:r>
            <a:r>
              <a:rPr sz="2000" spc="-5" dirty="0">
                <a:latin typeface="Tahoma"/>
                <a:cs typeface="Tahoma"/>
              </a:rPr>
              <a:t> akhir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dari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proses </a:t>
            </a:r>
            <a:r>
              <a:rPr sz="2000" spc="-10" dirty="0">
                <a:latin typeface="Tahoma"/>
                <a:cs typeface="Tahoma"/>
              </a:rPr>
              <a:t>cetak 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sangatlah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penting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dalam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membuat hasil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cetakan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menjadi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lebih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bagus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dan menarik.</a:t>
            </a:r>
            <a:endParaRPr sz="2000">
              <a:latin typeface="Tahoma"/>
              <a:cs typeface="Tahoma"/>
            </a:endParaRPr>
          </a:p>
          <a:p>
            <a:pPr marL="12700" marR="203200">
              <a:lnSpc>
                <a:spcPts val="2300"/>
              </a:lnSpc>
              <a:spcBef>
                <a:spcPts val="160"/>
              </a:spcBef>
            </a:pPr>
            <a:r>
              <a:rPr sz="2000" spc="-5" dirty="0">
                <a:latin typeface="Tahoma"/>
                <a:cs typeface="Tahoma"/>
              </a:rPr>
              <a:t>Proses</a:t>
            </a:r>
            <a:r>
              <a:rPr sz="2000" spc="-10" dirty="0">
                <a:latin typeface="Tahoma"/>
                <a:cs typeface="Tahoma"/>
              </a:rPr>
              <a:t> penyelesaian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pada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proses percetakan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tergantung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dari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fokus/planing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dari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produksi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percetakan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tersebut.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457200"/>
            <a:ext cx="6154470" cy="4194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839296"/>
            <a:ext cx="784669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Macam-macam</a:t>
            </a:r>
            <a:r>
              <a:rPr sz="2800" spc="-5" dirty="0">
                <a:solidFill>
                  <a:srgbClr val="000000"/>
                </a:solidFill>
              </a:rPr>
              <a:t> pengerjaan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950" spc="-70" dirty="0">
                <a:solidFill>
                  <a:srgbClr val="FF0000"/>
                </a:solidFill>
              </a:rPr>
              <a:t>Finishing</a:t>
            </a:r>
            <a:r>
              <a:rPr sz="2950" spc="-5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pasca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cetak: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139" y="2637536"/>
            <a:ext cx="7555865" cy="281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2300" spc="-20" dirty="0">
                <a:latin typeface="Tahoma"/>
                <a:cs typeface="Tahoma"/>
              </a:rPr>
              <a:t>Pada</a:t>
            </a:r>
            <a:r>
              <a:rPr sz="2300" spc="2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percetakan</a:t>
            </a:r>
            <a:r>
              <a:rPr sz="2300" spc="4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buku</a:t>
            </a:r>
            <a:r>
              <a:rPr sz="2300" spc="3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dan</a:t>
            </a:r>
            <a:r>
              <a:rPr sz="2300" spc="3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majalah,</a:t>
            </a:r>
            <a:r>
              <a:rPr sz="2300" spc="5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proses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finishing</a:t>
            </a:r>
            <a:r>
              <a:rPr sz="2300" spc="3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ada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beberapa</a:t>
            </a:r>
            <a:r>
              <a:rPr sz="2300" spc="3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macam;</a:t>
            </a:r>
            <a:r>
              <a:rPr sz="2300" spc="3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seperti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melipat,</a:t>
            </a:r>
            <a:r>
              <a:rPr sz="2300" spc="4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jahit</a:t>
            </a:r>
            <a:r>
              <a:rPr sz="2300" spc="2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00B050"/>
                </a:solidFill>
                <a:latin typeface="Tahoma"/>
                <a:cs typeface="Tahoma"/>
              </a:rPr>
              <a:t>kawat,</a:t>
            </a:r>
            <a:r>
              <a:rPr sz="2300" spc="4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jahit </a:t>
            </a:r>
            <a:r>
              <a:rPr sz="230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benang,</a:t>
            </a:r>
            <a:r>
              <a:rPr sz="2300" spc="3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perfect</a:t>
            </a:r>
            <a:r>
              <a:rPr sz="2300" spc="2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binding</a:t>
            </a:r>
            <a:r>
              <a:rPr sz="2300" spc="2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(lem</a:t>
            </a:r>
            <a:r>
              <a:rPr sz="2300" spc="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punggung),</a:t>
            </a:r>
            <a:r>
              <a:rPr sz="2300" spc="3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00B050"/>
                </a:solidFill>
                <a:latin typeface="Tahoma"/>
                <a:cs typeface="Tahoma"/>
              </a:rPr>
              <a:t>spiral,</a:t>
            </a:r>
            <a:r>
              <a:rPr sz="2300" spc="1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screw </a:t>
            </a:r>
            <a:r>
              <a:rPr sz="230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binding,</a:t>
            </a:r>
            <a:r>
              <a:rPr sz="2300" spc="1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B050"/>
                </a:solidFill>
                <a:latin typeface="Tahoma"/>
                <a:cs typeface="Tahoma"/>
              </a:rPr>
              <a:t>hard</a:t>
            </a:r>
            <a:r>
              <a:rPr sz="2300" spc="2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2300" spc="-65" dirty="0">
                <a:solidFill>
                  <a:srgbClr val="00B050"/>
                </a:solidFill>
                <a:latin typeface="Tahoma"/>
                <a:cs typeface="Tahoma"/>
              </a:rPr>
              <a:t>cover</a:t>
            </a:r>
            <a:r>
              <a:rPr sz="2300" spc="-65" dirty="0">
                <a:latin typeface="Tahoma"/>
                <a:cs typeface="Tahoma"/>
              </a:rPr>
              <a:t>,</a:t>
            </a:r>
            <a:r>
              <a:rPr sz="2300" spc="1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dll.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300">
              <a:latin typeface="Tahoma"/>
              <a:cs typeface="Tahoma"/>
            </a:endParaRPr>
          </a:p>
          <a:p>
            <a:pPr marL="243840" marR="448945" indent="-231775">
              <a:lnSpc>
                <a:spcPct val="98200"/>
              </a:lnSpc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2300" spc="-20" dirty="0">
                <a:latin typeface="Tahoma"/>
                <a:cs typeface="Tahoma"/>
              </a:rPr>
              <a:t>Pada</a:t>
            </a:r>
            <a:r>
              <a:rPr sz="2300" spc="2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percetakan</a:t>
            </a:r>
            <a:r>
              <a:rPr sz="2300" spc="45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dan</a:t>
            </a:r>
            <a:r>
              <a:rPr sz="2300" spc="3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packaging,</a:t>
            </a:r>
            <a:r>
              <a:rPr sz="2300" spc="5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proses</a:t>
            </a:r>
            <a:r>
              <a:rPr sz="2300" spc="1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finishing</a:t>
            </a:r>
            <a:r>
              <a:rPr sz="2300" spc="2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ada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beberapa</a:t>
            </a:r>
            <a:r>
              <a:rPr sz="2300" spc="3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macam;</a:t>
            </a:r>
            <a:r>
              <a:rPr sz="2300" spc="25" dirty="0"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70C0"/>
                </a:solidFill>
                <a:latin typeface="Tahoma"/>
                <a:cs typeface="Tahoma"/>
              </a:rPr>
              <a:t>die</a:t>
            </a:r>
            <a:r>
              <a:rPr sz="2300" spc="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70C0"/>
                </a:solidFill>
                <a:latin typeface="Tahoma"/>
                <a:cs typeface="Tahoma"/>
              </a:rPr>
              <a:t>cutting</a:t>
            </a:r>
            <a:r>
              <a:rPr sz="2300" spc="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70C0"/>
                </a:solidFill>
                <a:latin typeface="Tahoma"/>
                <a:cs typeface="Tahoma"/>
              </a:rPr>
              <a:t>(ponds),</a:t>
            </a:r>
            <a:r>
              <a:rPr sz="2300" spc="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70C0"/>
                </a:solidFill>
                <a:latin typeface="Tahoma"/>
                <a:cs typeface="Tahoma"/>
              </a:rPr>
              <a:t>emboss,</a:t>
            </a:r>
            <a:r>
              <a:rPr sz="2300" spc="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0070C0"/>
                </a:solidFill>
                <a:latin typeface="Tahoma"/>
                <a:cs typeface="Tahoma"/>
              </a:rPr>
              <a:t>hot </a:t>
            </a:r>
            <a:r>
              <a:rPr sz="23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0070C0"/>
                </a:solidFill>
                <a:latin typeface="Tahoma"/>
                <a:cs typeface="Tahoma"/>
              </a:rPr>
              <a:t>stamping,</a:t>
            </a:r>
            <a:r>
              <a:rPr sz="2300" spc="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0070C0"/>
                </a:solidFill>
                <a:latin typeface="Tahoma"/>
                <a:cs typeface="Tahoma"/>
              </a:rPr>
              <a:t>varnish,</a:t>
            </a:r>
            <a:r>
              <a:rPr sz="23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0070C0"/>
                </a:solidFill>
                <a:latin typeface="Tahoma"/>
                <a:cs typeface="Tahoma"/>
              </a:rPr>
              <a:t>laminasi</a:t>
            </a:r>
            <a:r>
              <a:rPr sz="2300" dirty="0">
                <a:latin typeface="Tahoma"/>
                <a:cs typeface="Tahoma"/>
              </a:rPr>
              <a:t>,</a:t>
            </a:r>
            <a:r>
              <a:rPr sz="2300" spc="20" dirty="0">
                <a:latin typeface="Tahoma"/>
                <a:cs typeface="Tahoma"/>
              </a:rPr>
              <a:t> </a:t>
            </a:r>
            <a:r>
              <a:rPr sz="2300" spc="-5" dirty="0">
                <a:latin typeface="Tahoma"/>
                <a:cs typeface="Tahoma"/>
              </a:rPr>
              <a:t>dll.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0301" y="4464050"/>
            <a:ext cx="48190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FF0000"/>
                </a:solidFill>
                <a:latin typeface="Tahoma"/>
                <a:cs typeface="Tahoma"/>
              </a:rPr>
              <a:t>PENJILIDAN</a:t>
            </a:r>
            <a:endParaRPr sz="6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20" y="1799082"/>
            <a:ext cx="5066055" cy="2449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02" y="1728470"/>
            <a:ext cx="315722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163445" algn="l"/>
              </a:tabLst>
            </a:pPr>
            <a:r>
              <a:rPr sz="1800" spc="-10" dirty="0">
                <a:latin typeface="Tahoma"/>
                <a:cs typeface="Tahoma"/>
              </a:rPr>
              <a:t>Isi </a:t>
            </a:r>
            <a:r>
              <a:rPr sz="1800" spc="-5" dirty="0">
                <a:latin typeface="Tahoma"/>
                <a:cs typeface="Tahoma"/>
              </a:rPr>
              <a:t>buku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atau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majalah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terdiri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-5" dirty="0">
                <a:latin typeface="Tahoma"/>
                <a:cs typeface="Tahoma"/>
              </a:rPr>
              <a:t> beberapa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halaman </a:t>
            </a:r>
            <a:r>
              <a:rPr sz="1800" spc="-10" dirty="0">
                <a:latin typeface="Tahoma"/>
                <a:cs typeface="Tahoma"/>
              </a:rPr>
              <a:t>yang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dicetak dari </a:t>
            </a:r>
            <a:r>
              <a:rPr sz="1800" spc="-5" dirty="0">
                <a:latin typeface="Tahoma"/>
                <a:cs typeface="Tahoma"/>
              </a:rPr>
              <a:t>mesin. </a:t>
            </a:r>
            <a:r>
              <a:rPr sz="1800" spc="-15" dirty="0">
                <a:latin typeface="Tahoma"/>
                <a:cs typeface="Tahoma"/>
              </a:rPr>
              <a:t>Pada </a:t>
            </a:r>
            <a:r>
              <a:rPr sz="1800" dirty="0">
                <a:latin typeface="Tahoma"/>
                <a:cs typeface="Tahoma"/>
              </a:rPr>
              <a:t>mesin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web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umumnya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hasil	cetak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sudah berbentuklipatan,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sedangkan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dari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mesin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sheet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hasil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harus </a:t>
            </a:r>
            <a:r>
              <a:rPr sz="1800" dirty="0">
                <a:latin typeface="Tahoma"/>
                <a:cs typeface="Tahoma"/>
              </a:rPr>
              <a:t>dilipat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terlabih </a:t>
            </a:r>
            <a:r>
              <a:rPr sz="1800" dirty="0">
                <a:latin typeface="Tahoma"/>
                <a:cs typeface="Tahoma"/>
              </a:rPr>
              <a:t>dahulu mengikuti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aturan</a:t>
            </a:r>
            <a:r>
              <a:rPr sz="1800" dirty="0">
                <a:latin typeface="Tahoma"/>
                <a:cs typeface="Tahoma"/>
              </a:rPr>
              <a:t> imposisi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sudah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ditentukan.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2407285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dirty="0"/>
              <a:t>Melipat</a:t>
            </a:r>
            <a:r>
              <a:rPr spc="-35" dirty="0"/>
              <a:t> </a:t>
            </a:r>
            <a:r>
              <a:rPr spc="-10" dirty="0"/>
              <a:t>(folding)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7152" y="909827"/>
            <a:ext cx="3813530" cy="5724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336169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Pengumpulan</a:t>
            </a:r>
            <a:r>
              <a:rPr spc="-55" dirty="0"/>
              <a:t> </a:t>
            </a:r>
            <a:r>
              <a:rPr spc="-5" dirty="0"/>
              <a:t>(kollator)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555" y="755904"/>
            <a:ext cx="3338258" cy="32095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1285" marR="4102100">
              <a:lnSpc>
                <a:spcPct val="99400"/>
              </a:lnSpc>
              <a:spcBef>
                <a:spcPts val="110"/>
              </a:spcBef>
            </a:pPr>
            <a:r>
              <a:rPr spc="-5" dirty="0"/>
              <a:t>Setelah seluruh </a:t>
            </a:r>
            <a:r>
              <a:rPr dirty="0"/>
              <a:t>isi buku </a:t>
            </a:r>
            <a:r>
              <a:rPr spc="-5" dirty="0"/>
              <a:t>atau </a:t>
            </a:r>
            <a:r>
              <a:rPr dirty="0"/>
              <a:t> majalah </a:t>
            </a:r>
            <a:r>
              <a:rPr spc="-5" dirty="0"/>
              <a:t>selesai </a:t>
            </a:r>
            <a:r>
              <a:rPr dirty="0"/>
              <a:t>dilipat, hasil lipatan </a:t>
            </a:r>
            <a:r>
              <a:rPr spc="-550" dirty="0"/>
              <a:t> </a:t>
            </a:r>
            <a:r>
              <a:rPr dirty="0"/>
              <a:t>ini disebut </a:t>
            </a:r>
            <a:r>
              <a:rPr spc="-10" dirty="0">
                <a:solidFill>
                  <a:srgbClr val="FF0000"/>
                </a:solidFill>
              </a:rPr>
              <a:t>kateren </a:t>
            </a:r>
            <a:r>
              <a:rPr spc="-5" dirty="0">
                <a:solidFill>
                  <a:srgbClr val="FF0000"/>
                </a:solidFill>
              </a:rPr>
              <a:t>(signature) </a:t>
            </a:r>
            <a:r>
              <a:rPr spc="-5" dirty="0"/>
              <a:t>akan </a:t>
            </a:r>
            <a:r>
              <a:rPr spc="-550" dirty="0"/>
              <a:t> </a:t>
            </a:r>
            <a:r>
              <a:rPr dirty="0"/>
              <a:t>disatukan/ditumpuk mengikuti </a:t>
            </a:r>
            <a:r>
              <a:rPr spc="5" dirty="0"/>
              <a:t> </a:t>
            </a:r>
            <a:r>
              <a:rPr dirty="0"/>
              <a:t>halaman </a:t>
            </a:r>
            <a:r>
              <a:rPr spc="-15" dirty="0"/>
              <a:t>yang</a:t>
            </a:r>
            <a:r>
              <a:rPr spc="10" dirty="0"/>
              <a:t> </a:t>
            </a:r>
            <a:r>
              <a:rPr spc="-5" dirty="0"/>
              <a:t>sudah</a:t>
            </a:r>
            <a:r>
              <a:rPr spc="-15" dirty="0"/>
              <a:t> </a:t>
            </a:r>
            <a:r>
              <a:rPr dirty="0"/>
              <a:t>ditentukan </a:t>
            </a:r>
            <a:r>
              <a:rPr spc="5" dirty="0"/>
              <a:t> </a:t>
            </a:r>
            <a:r>
              <a:rPr spc="-5" dirty="0"/>
              <a:t>sehingga</a:t>
            </a:r>
            <a:r>
              <a:rPr spc="-10" dirty="0"/>
              <a:t> </a:t>
            </a:r>
            <a:r>
              <a:rPr dirty="0"/>
              <a:t>menjadi</a:t>
            </a:r>
            <a:r>
              <a:rPr spc="10" dirty="0"/>
              <a:t> </a:t>
            </a:r>
            <a:r>
              <a:rPr spc="-5" dirty="0"/>
              <a:t>halaman</a:t>
            </a:r>
            <a:r>
              <a:rPr spc="10" dirty="0"/>
              <a:t> </a:t>
            </a:r>
            <a:r>
              <a:rPr spc="-15" dirty="0"/>
              <a:t>yang </a:t>
            </a:r>
            <a:r>
              <a:rPr spc="-10" dirty="0"/>
              <a:t> </a:t>
            </a:r>
            <a:r>
              <a:rPr spc="-5" dirty="0"/>
              <a:t>berurutan.</a:t>
            </a:r>
          </a:p>
          <a:p>
            <a:pPr marL="108585">
              <a:lnSpc>
                <a:spcPct val="100000"/>
              </a:lnSpc>
            </a:pPr>
            <a:endParaRPr sz="2100"/>
          </a:p>
          <a:p>
            <a:pPr marL="121285">
              <a:lnSpc>
                <a:spcPct val="100000"/>
              </a:lnSpc>
              <a:spcBef>
                <a:spcPts val="1625"/>
              </a:spcBef>
            </a:pPr>
            <a:r>
              <a:rPr spc="-10" dirty="0"/>
              <a:t>Proses</a:t>
            </a:r>
            <a:r>
              <a:rPr spc="-15" dirty="0"/>
              <a:t> </a:t>
            </a:r>
            <a:r>
              <a:rPr spc="-10" dirty="0"/>
              <a:t>kollator</a:t>
            </a:r>
            <a:r>
              <a:rPr dirty="0"/>
              <a:t> </a:t>
            </a:r>
            <a:r>
              <a:rPr spc="-5" dirty="0"/>
              <a:t>terdiri</a:t>
            </a:r>
            <a:r>
              <a:rPr spc="5" dirty="0"/>
              <a:t> </a:t>
            </a:r>
            <a:r>
              <a:rPr dirty="0"/>
              <a:t>dari</a:t>
            </a:r>
            <a:r>
              <a:rPr spc="1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spc="-10" dirty="0"/>
              <a:t>cara;</a:t>
            </a:r>
          </a:p>
          <a:p>
            <a:pPr marL="464184" marR="59690" indent="-342900">
              <a:lnSpc>
                <a:spcPct val="100000"/>
              </a:lnSpc>
              <a:buAutoNum type="arabicPeriod"/>
              <a:tabLst>
                <a:tab pos="463550" algn="l"/>
                <a:tab pos="464184" algn="l"/>
              </a:tabLst>
            </a:pPr>
            <a:r>
              <a:rPr dirty="0">
                <a:solidFill>
                  <a:srgbClr val="FF0000"/>
                </a:solidFill>
              </a:rPr>
              <a:t>Sistem</a:t>
            </a:r>
            <a:r>
              <a:rPr spc="-5" dirty="0">
                <a:solidFill>
                  <a:srgbClr val="FF0000"/>
                </a:solidFill>
              </a:rPr>
              <a:t> sisip</a:t>
            </a:r>
            <a:r>
              <a:rPr spc="-5" dirty="0"/>
              <a:t>,</a:t>
            </a:r>
            <a:r>
              <a:rPr dirty="0"/>
              <a:t> </a:t>
            </a:r>
            <a:r>
              <a:rPr spc="-10" dirty="0"/>
              <a:t>yaitu</a:t>
            </a:r>
            <a:r>
              <a:rPr spc="5" dirty="0"/>
              <a:t> </a:t>
            </a:r>
            <a:r>
              <a:rPr spc="-5" dirty="0"/>
              <a:t>dengan</a:t>
            </a:r>
            <a:r>
              <a:rPr spc="10" dirty="0"/>
              <a:t> </a:t>
            </a:r>
            <a:r>
              <a:rPr spc="-10" dirty="0"/>
              <a:t>menyisipkan</a:t>
            </a:r>
            <a:r>
              <a:rPr spc="20" dirty="0"/>
              <a:t> </a:t>
            </a:r>
            <a:r>
              <a:rPr spc="-10" dirty="0"/>
              <a:t>kateren</a:t>
            </a:r>
            <a:r>
              <a:rPr spc="15" dirty="0"/>
              <a:t> </a:t>
            </a:r>
            <a:r>
              <a:rPr spc="-15" dirty="0"/>
              <a:t>ke</a:t>
            </a:r>
            <a:r>
              <a:rPr spc="10" dirty="0"/>
              <a:t> </a:t>
            </a:r>
            <a:r>
              <a:rPr dirty="0"/>
              <a:t>2 </a:t>
            </a:r>
            <a:r>
              <a:rPr spc="-15" dirty="0"/>
              <a:t>ke</a:t>
            </a:r>
            <a:r>
              <a:rPr spc="5" dirty="0"/>
              <a:t> </a:t>
            </a:r>
            <a:r>
              <a:rPr spc="-5" dirty="0"/>
              <a:t>kateren</a:t>
            </a:r>
            <a:r>
              <a:rPr spc="25" dirty="0"/>
              <a:t> </a:t>
            </a:r>
            <a:r>
              <a:rPr dirty="0"/>
              <a:t>1 </a:t>
            </a:r>
            <a:r>
              <a:rPr spc="5" dirty="0"/>
              <a:t> </a:t>
            </a:r>
            <a:r>
              <a:rPr dirty="0"/>
              <a:t>demikian</a:t>
            </a:r>
            <a:r>
              <a:rPr spc="5" dirty="0"/>
              <a:t> </a:t>
            </a:r>
            <a:r>
              <a:rPr spc="-10" dirty="0"/>
              <a:t>selanjutnya,</a:t>
            </a:r>
            <a:r>
              <a:rPr spc="25" dirty="0"/>
              <a:t> </a:t>
            </a:r>
            <a:r>
              <a:rPr spc="-10" dirty="0"/>
              <a:t>kateren</a:t>
            </a:r>
            <a:r>
              <a:rPr spc="10" dirty="0"/>
              <a:t> </a:t>
            </a:r>
            <a:r>
              <a:rPr spc="-10" dirty="0"/>
              <a:t>terakhir</a:t>
            </a:r>
            <a:r>
              <a:rPr spc="10" dirty="0"/>
              <a:t> </a:t>
            </a:r>
            <a:r>
              <a:rPr spc="-5" dirty="0"/>
              <a:t>akan</a:t>
            </a:r>
            <a:r>
              <a:rPr spc="15" dirty="0"/>
              <a:t> </a:t>
            </a:r>
            <a:r>
              <a:rPr spc="-5" dirty="0"/>
              <a:t>menjadi</a:t>
            </a:r>
            <a:r>
              <a:rPr spc="15" dirty="0"/>
              <a:t> </a:t>
            </a:r>
            <a:r>
              <a:rPr dirty="0"/>
              <a:t>sisipan</a:t>
            </a:r>
            <a:r>
              <a:rPr spc="-10" dirty="0"/>
              <a:t> </a:t>
            </a:r>
            <a:r>
              <a:rPr spc="-35" dirty="0"/>
              <a:t>terakhir. </a:t>
            </a:r>
            <a:r>
              <a:rPr spc="-30" dirty="0"/>
              <a:t> </a:t>
            </a:r>
            <a:r>
              <a:rPr spc="-5" dirty="0"/>
              <a:t>Hasil</a:t>
            </a:r>
            <a:r>
              <a:rPr spc="-10" dirty="0"/>
              <a:t> </a:t>
            </a:r>
            <a:r>
              <a:rPr spc="-5" dirty="0"/>
              <a:t>kollator</a:t>
            </a:r>
            <a:r>
              <a:rPr spc="10" dirty="0"/>
              <a:t> </a:t>
            </a:r>
            <a:r>
              <a:rPr dirty="0"/>
              <a:t>sistem</a:t>
            </a:r>
            <a:r>
              <a:rPr spc="-10" dirty="0"/>
              <a:t> </a:t>
            </a:r>
            <a:r>
              <a:rPr dirty="0"/>
              <a:t>sisip</a:t>
            </a:r>
            <a:r>
              <a:rPr spc="-5" dirty="0"/>
              <a:t> </a:t>
            </a:r>
            <a:r>
              <a:rPr dirty="0"/>
              <a:t>ini</a:t>
            </a:r>
            <a:r>
              <a:rPr spc="-5" dirty="0"/>
              <a:t> </a:t>
            </a:r>
            <a:r>
              <a:rPr spc="-10" dirty="0"/>
              <a:t>biasanya</a:t>
            </a:r>
            <a:r>
              <a:rPr spc="20" dirty="0"/>
              <a:t> </a:t>
            </a:r>
            <a:r>
              <a:rPr dirty="0"/>
              <a:t>digunakan</a:t>
            </a:r>
            <a:r>
              <a:rPr spc="20" dirty="0"/>
              <a:t> </a:t>
            </a:r>
            <a:r>
              <a:rPr dirty="0"/>
              <a:t>untuk</a:t>
            </a:r>
            <a:r>
              <a:rPr spc="-5" dirty="0"/>
              <a:t> proses </a:t>
            </a:r>
            <a:r>
              <a:rPr spc="-10" dirty="0"/>
              <a:t>penjilidan </a:t>
            </a:r>
            <a:r>
              <a:rPr spc="-550" dirty="0"/>
              <a:t> </a:t>
            </a:r>
            <a:r>
              <a:rPr spc="-5" dirty="0"/>
              <a:t>jahit </a:t>
            </a:r>
            <a:r>
              <a:rPr spc="-10" dirty="0"/>
              <a:t>kawat</a:t>
            </a:r>
            <a:r>
              <a:rPr spc="20" dirty="0"/>
              <a:t> </a:t>
            </a:r>
            <a:r>
              <a:rPr dirty="0"/>
              <a:t>(center </a:t>
            </a:r>
            <a:r>
              <a:rPr spc="-5" dirty="0"/>
              <a:t>side stitching)</a:t>
            </a:r>
          </a:p>
          <a:p>
            <a:pPr marL="464184" marR="5080" indent="-342900">
              <a:lnSpc>
                <a:spcPct val="98800"/>
              </a:lnSpc>
              <a:spcBef>
                <a:spcPts val="25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pc="-5" dirty="0">
                <a:solidFill>
                  <a:srgbClr val="FF0000"/>
                </a:solidFill>
              </a:rPr>
              <a:t>Sistem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tumpuk</a:t>
            </a:r>
            <a:r>
              <a:rPr spc="-5" dirty="0"/>
              <a:t>,</a:t>
            </a:r>
            <a:r>
              <a:rPr spc="-10" dirty="0"/>
              <a:t> yaitu</a:t>
            </a:r>
            <a:r>
              <a:rPr spc="5" dirty="0"/>
              <a:t> </a:t>
            </a:r>
            <a:r>
              <a:rPr spc="-5" dirty="0"/>
              <a:t>kateren-kateren</a:t>
            </a:r>
            <a:r>
              <a:rPr spc="15" dirty="0"/>
              <a:t> </a:t>
            </a:r>
            <a:r>
              <a:rPr dirty="0"/>
              <a:t>ditumpuk mulai</a:t>
            </a:r>
            <a:r>
              <a:rPr spc="-10" dirty="0"/>
              <a:t> </a:t>
            </a:r>
            <a:r>
              <a:rPr dirty="0"/>
              <a:t>mulai</a:t>
            </a:r>
            <a:r>
              <a:rPr spc="-5" dirty="0"/>
              <a:t> </a:t>
            </a:r>
            <a:r>
              <a:rPr dirty="0"/>
              <a:t>dari</a:t>
            </a:r>
            <a:r>
              <a:rPr spc="5" dirty="0"/>
              <a:t> </a:t>
            </a:r>
            <a:r>
              <a:rPr spc="-5" dirty="0"/>
              <a:t>kateren </a:t>
            </a:r>
            <a:r>
              <a:rPr spc="-545" dirty="0"/>
              <a:t> </a:t>
            </a:r>
            <a:r>
              <a:rPr spc="-10" dirty="0"/>
              <a:t>terakhir</a:t>
            </a:r>
            <a:r>
              <a:rPr spc="10" dirty="0"/>
              <a:t> </a:t>
            </a:r>
            <a:r>
              <a:rPr spc="-5" dirty="0"/>
              <a:t>sampai</a:t>
            </a:r>
            <a:r>
              <a:rPr spc="20" dirty="0"/>
              <a:t> </a:t>
            </a:r>
            <a:r>
              <a:rPr spc="-10" dirty="0"/>
              <a:t>kateren</a:t>
            </a:r>
            <a:r>
              <a:rPr spc="15" dirty="0"/>
              <a:t> </a:t>
            </a:r>
            <a:r>
              <a:rPr dirty="0"/>
              <a:t>1.</a:t>
            </a:r>
            <a:r>
              <a:rPr spc="5" dirty="0"/>
              <a:t> </a:t>
            </a:r>
            <a:r>
              <a:rPr spc="-5" dirty="0"/>
              <a:t>Hasil kollator</a:t>
            </a:r>
            <a:r>
              <a:rPr spc="10" dirty="0"/>
              <a:t> </a:t>
            </a:r>
            <a:r>
              <a:rPr dirty="0"/>
              <a:t>sistem</a:t>
            </a:r>
            <a:r>
              <a:rPr spc="-5" dirty="0"/>
              <a:t> tumpuk</a:t>
            </a:r>
            <a:r>
              <a:rPr spc="5" dirty="0"/>
              <a:t> </a:t>
            </a:r>
            <a:r>
              <a:rPr dirty="0"/>
              <a:t>ini</a:t>
            </a:r>
            <a:r>
              <a:rPr spc="-5" dirty="0"/>
              <a:t> </a:t>
            </a:r>
            <a:r>
              <a:rPr spc="-10" dirty="0"/>
              <a:t>biasanya </a:t>
            </a:r>
            <a:r>
              <a:rPr spc="-5" dirty="0"/>
              <a:t> </a:t>
            </a:r>
            <a:r>
              <a:rPr dirty="0"/>
              <a:t>digunakan</a:t>
            </a:r>
            <a:r>
              <a:rPr spc="10" dirty="0"/>
              <a:t> </a:t>
            </a:r>
            <a:r>
              <a:rPr dirty="0"/>
              <a:t>untuk</a:t>
            </a:r>
            <a:r>
              <a:rPr spc="-15" dirty="0"/>
              <a:t> </a:t>
            </a:r>
            <a:r>
              <a:rPr spc="-5" dirty="0"/>
              <a:t>proses penjilidan</a:t>
            </a:r>
            <a:r>
              <a:rPr spc="5" dirty="0"/>
              <a:t> </a:t>
            </a:r>
            <a:r>
              <a:rPr dirty="0"/>
              <a:t>dengan</a:t>
            </a:r>
            <a:r>
              <a:rPr spc="5" dirty="0"/>
              <a:t> </a:t>
            </a:r>
            <a:r>
              <a:rPr spc="-15" dirty="0"/>
              <a:t>cara</a:t>
            </a:r>
            <a:r>
              <a:rPr spc="5" dirty="0"/>
              <a:t> </a:t>
            </a:r>
            <a:r>
              <a:rPr dirty="0"/>
              <a:t>jahit</a:t>
            </a:r>
            <a:r>
              <a:rPr spc="-10" dirty="0"/>
              <a:t> </a:t>
            </a:r>
            <a:r>
              <a:rPr spc="-5" dirty="0"/>
              <a:t>kawat/benang</a:t>
            </a:r>
            <a:r>
              <a:rPr spc="25" dirty="0"/>
              <a:t> </a:t>
            </a:r>
            <a:r>
              <a:rPr spc="-5" dirty="0"/>
              <a:t>(side </a:t>
            </a:r>
            <a:r>
              <a:rPr spc="-550" dirty="0"/>
              <a:t> </a:t>
            </a:r>
            <a:r>
              <a:rPr dirty="0"/>
              <a:t>stitching),</a:t>
            </a:r>
            <a:r>
              <a:rPr spc="-15" dirty="0"/>
              <a:t> </a:t>
            </a:r>
            <a:r>
              <a:rPr spc="-5" dirty="0"/>
              <a:t>spiral,</a:t>
            </a:r>
            <a:r>
              <a:rPr dirty="0"/>
              <a:t> dll.</a:t>
            </a:r>
            <a:r>
              <a:rPr spc="5" dirty="0"/>
              <a:t> </a:t>
            </a:r>
            <a:r>
              <a:rPr spc="-10" dirty="0"/>
              <a:t>Kecuali</a:t>
            </a:r>
            <a:r>
              <a:rPr dirty="0"/>
              <a:t> </a:t>
            </a:r>
            <a:r>
              <a:rPr spc="-5" dirty="0"/>
              <a:t>jahit</a:t>
            </a:r>
            <a:r>
              <a:rPr dirty="0"/>
              <a:t> </a:t>
            </a:r>
            <a:r>
              <a:rPr spc="-10" dirty="0"/>
              <a:t>kawat</a:t>
            </a:r>
            <a:r>
              <a:rPr spc="20" dirty="0"/>
              <a:t> </a:t>
            </a:r>
            <a:r>
              <a:rPr dirty="0"/>
              <a:t>(center </a:t>
            </a:r>
            <a:r>
              <a:rPr spc="-5" dirty="0"/>
              <a:t>side</a:t>
            </a:r>
            <a:r>
              <a:rPr spc="-10" dirty="0"/>
              <a:t> </a:t>
            </a:r>
            <a:r>
              <a:rPr spc="-5" dirty="0"/>
              <a:t>stitching)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431927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5" dirty="0"/>
              <a:t>Stitching</a:t>
            </a:r>
            <a:r>
              <a:rPr spc="-10" dirty="0"/>
              <a:t> </a:t>
            </a:r>
            <a:r>
              <a:rPr spc="5" dirty="0"/>
              <a:t>(jahit</a:t>
            </a:r>
            <a:r>
              <a:rPr spc="-10" dirty="0"/>
              <a:t> kawat/benang)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79296"/>
            <a:ext cx="7459980" cy="193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Proses </a:t>
            </a:r>
            <a:r>
              <a:rPr sz="1800" spc="-5" dirty="0">
                <a:latin typeface="Tahoma"/>
                <a:cs typeface="Tahoma"/>
              </a:rPr>
              <a:t>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jahit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kawat/benang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terdiri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cara;</a:t>
            </a:r>
            <a:endParaRPr sz="1800">
              <a:latin typeface="Tahoma"/>
              <a:cs typeface="Tahoma"/>
            </a:endParaRPr>
          </a:p>
          <a:p>
            <a:pPr marL="354965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  <a:tab pos="1819275" algn="l"/>
              </a:tabLst>
            </a:pP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Saddle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stitching</a:t>
            </a:r>
            <a:r>
              <a:rPr sz="1800" spc="-5" dirty="0">
                <a:latin typeface="Tahoma"/>
                <a:cs typeface="Tahoma"/>
              </a:rPr>
              <a:t>, </a:t>
            </a:r>
            <a:r>
              <a:rPr sz="1800" spc="-10" dirty="0">
                <a:latin typeface="Tahoma"/>
                <a:cs typeface="Tahoma"/>
              </a:rPr>
              <a:t>yaitu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dilaksanakan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secara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manual</a:t>
            </a:r>
            <a:r>
              <a:rPr sz="1800" spc="-5" dirty="0">
                <a:latin typeface="Tahoma"/>
                <a:cs typeface="Tahoma"/>
              </a:rPr>
              <a:t> maupun</a:t>
            </a:r>
            <a:r>
              <a:rPr sz="1800" dirty="0">
                <a:latin typeface="Tahoma"/>
                <a:cs typeface="Tahoma"/>
              </a:rPr>
              <a:t> masinal.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	</a:t>
            </a:r>
            <a:r>
              <a:rPr sz="1800" spc="-10" dirty="0">
                <a:latin typeface="Tahoma"/>
                <a:cs typeface="Tahoma"/>
              </a:rPr>
              <a:t>secara</a:t>
            </a:r>
            <a:r>
              <a:rPr sz="1800" dirty="0">
                <a:latin typeface="Tahoma"/>
                <a:cs typeface="Tahoma"/>
              </a:rPr>
              <a:t> masinal,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stitching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menyatu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dengan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mesin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collating,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jadi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dalam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satu</a:t>
            </a:r>
            <a:r>
              <a:rPr sz="1800" spc="-5" dirty="0">
                <a:latin typeface="Tahoma"/>
                <a:cs typeface="Tahoma"/>
              </a:rPr>
              <a:t> rangkaian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mesin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jilid</a:t>
            </a:r>
            <a:r>
              <a:rPr sz="1800" spc="-5" dirty="0">
                <a:latin typeface="Tahoma"/>
                <a:cs typeface="Tahoma"/>
              </a:rPr>
              <a:t> tersebut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terdapat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unit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kolasi,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unit jahit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kawat,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unit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potong.</a:t>
            </a:r>
            <a:endParaRPr sz="1800">
              <a:latin typeface="Tahoma"/>
              <a:cs typeface="Tahoma"/>
            </a:endParaRPr>
          </a:p>
          <a:p>
            <a:pPr marL="355600" marR="113664" indent="-342900">
              <a:lnSpc>
                <a:spcPts val="2080"/>
              </a:lnSpc>
              <a:spcBef>
                <a:spcPts val="1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Side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stitching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yaitu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menggunakan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jahit</a:t>
            </a:r>
            <a:r>
              <a:rPr sz="1800" spc="-10" dirty="0">
                <a:latin typeface="Tahoma"/>
                <a:cs typeface="Tahoma"/>
              </a:rPr>
              <a:t> kawat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yang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ditepleskan/dimasukkan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arah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samping.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4110228"/>
            <a:ext cx="4499749" cy="22578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201" y="4110227"/>
            <a:ext cx="2414920" cy="22951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89301" y="6498590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Saddle</a:t>
            </a:r>
            <a:r>
              <a:rPr sz="1800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stitching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7173" y="6498590"/>
            <a:ext cx="137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Side</a:t>
            </a:r>
            <a:r>
              <a:rPr sz="1800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stitching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4594225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pc="-15" dirty="0"/>
              <a:t>Perfect</a:t>
            </a:r>
            <a:r>
              <a:rPr spc="-25" dirty="0"/>
              <a:t> </a:t>
            </a:r>
            <a:r>
              <a:rPr dirty="0"/>
              <a:t>Binding</a:t>
            </a:r>
            <a:r>
              <a:rPr spc="-20" dirty="0"/>
              <a:t> </a:t>
            </a:r>
            <a:r>
              <a:rPr spc="-5" dirty="0"/>
              <a:t>(Lem</a:t>
            </a:r>
            <a:r>
              <a:rPr spc="-15" dirty="0"/>
              <a:t> </a:t>
            </a:r>
            <a:r>
              <a:rPr spc="-5" dirty="0"/>
              <a:t>Punggung)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1403096"/>
            <a:ext cx="741616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8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Merupakan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metode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lem </a:t>
            </a:r>
            <a:r>
              <a:rPr sz="1800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bagian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punggung</a:t>
            </a:r>
            <a:r>
              <a:rPr sz="1800" dirty="0">
                <a:latin typeface="Tahoma"/>
                <a:cs typeface="Tahoma"/>
              </a:rPr>
              <a:t> buku.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Mesin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jilid lem</a:t>
            </a:r>
            <a:r>
              <a:rPr sz="1800" spc="-5" dirty="0">
                <a:latin typeface="Tahoma"/>
                <a:cs typeface="Tahoma"/>
              </a:rPr>
              <a:t> ada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macam,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yaitu: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Semi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Manual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Full Masinal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Semi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manual,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 </a:t>
            </a:r>
            <a:r>
              <a:rPr sz="1800" spc="-10" dirty="0">
                <a:latin typeface="Tahoma"/>
                <a:cs typeface="Tahoma"/>
              </a:rPr>
              <a:t>kolasi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dilakukan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scara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manual,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sedangkan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proses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pengeleman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secara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masinal,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metode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penjilidan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5" dirty="0">
                <a:latin typeface="Tahoma"/>
                <a:cs typeface="Tahoma"/>
              </a:rPr>
              <a:t> cocok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pekerjaan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dengan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jumlah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lebih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60 halaman.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627882"/>
            <a:ext cx="8792857" cy="3537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1020</Words>
  <Application>Microsoft Office PowerPoint</Application>
  <PresentationFormat>Custom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MT</vt:lpstr>
      <vt:lpstr>Calibri</vt:lpstr>
      <vt:lpstr>Tahoma</vt:lpstr>
      <vt:lpstr>Office Theme</vt:lpstr>
      <vt:lpstr>Finishing (Postpress)</vt:lpstr>
      <vt:lpstr>Proses Produksi Percetakan</vt:lpstr>
      <vt:lpstr>PowerPoint Presentation</vt:lpstr>
      <vt:lpstr>Macam-macam pengerjaan Finishing pasca cetak:</vt:lpstr>
      <vt:lpstr>PowerPoint Presentation</vt:lpstr>
      <vt:lpstr>Melipat (folding)</vt:lpstr>
      <vt:lpstr>Pengumpulan (kollator)</vt:lpstr>
      <vt:lpstr>Stitching (jahit kawat/benang)</vt:lpstr>
      <vt:lpstr>Perfect Binding (Lem Punggung)</vt:lpstr>
      <vt:lpstr>Spiral</vt:lpstr>
      <vt:lpstr>Plastic Comb Binding</vt:lpstr>
      <vt:lpstr>Screw Binding</vt:lpstr>
      <vt:lpstr>Ring Binding</vt:lpstr>
      <vt:lpstr>Case Binding (Hard Cover)</vt:lpstr>
      <vt:lpstr>PowerPoint Presentation</vt:lpstr>
      <vt:lpstr>Foil Stamping</vt:lpstr>
      <vt:lpstr>Emboss / Deboss</vt:lpstr>
      <vt:lpstr>Emboss &amp; Foil Stamping</vt:lpstr>
      <vt:lpstr>Die Cutting (Pond)</vt:lpstr>
      <vt:lpstr>Die Cutting (Pond)</vt:lpstr>
      <vt:lpstr>Laminasi</vt:lpstr>
      <vt:lpstr>Varnish</vt:lpstr>
      <vt:lpstr>Spot UV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2024-05-29T01:31:17Z</dcterms:created>
  <dcterms:modified xsi:type="dcterms:W3CDTF">2024-05-29T02:14:40Z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2024-05-29T00:00:00Z</vt:filetime>
  </property>
</Properties>
</file>