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34203" y="4858765"/>
            <a:ext cx="3393440" cy="146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34203" y="4858765"/>
            <a:ext cx="3393440" cy="146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301" y="641095"/>
            <a:ext cx="7381112" cy="2477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2189" y="1688592"/>
            <a:ext cx="7638415" cy="5164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">
              <a:lnSpc>
                <a:spcPts val="9495"/>
              </a:lnSpc>
              <a:spcBef>
                <a:spcPts val="95"/>
              </a:spcBef>
            </a:pPr>
            <a:r>
              <a:rPr sz="8000" b="1" spc="-10" dirty="0">
                <a:solidFill>
                  <a:srgbClr val="C00000"/>
                </a:solidFill>
                <a:latin typeface="Tahoma"/>
                <a:cs typeface="Tahoma"/>
              </a:rPr>
              <a:t>Kertas</a:t>
            </a:r>
            <a:endParaRPr sz="8000" dirty="0">
              <a:latin typeface="Tahoma"/>
              <a:cs typeface="Tahoma"/>
            </a:endParaRPr>
          </a:p>
          <a:p>
            <a:pPr marL="12700">
              <a:lnSpc>
                <a:spcPts val="1814"/>
              </a:lnSpc>
            </a:pP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8939" y="2240533"/>
            <a:ext cx="683831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Berdasarkan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berat</a:t>
            </a:r>
            <a:r>
              <a:rPr sz="2800" spc="-10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/</a:t>
            </a:r>
            <a:r>
              <a:rPr sz="2800" spc="-114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ketebalan</a:t>
            </a:r>
            <a:r>
              <a:rPr sz="2800" spc="-10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diklasifikasikan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menjadi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spcBef>
                <a:spcPts val="3360"/>
              </a:spcBef>
              <a:buAutoNum type="arabicPeriod"/>
              <a:tabLst>
                <a:tab pos="469265" algn="l"/>
                <a:tab pos="2646680" algn="l"/>
              </a:tabLst>
            </a:pPr>
            <a:r>
              <a:rPr sz="2800" spc="-1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	:</a:t>
            </a:r>
            <a:r>
              <a:rPr sz="28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120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ahoma"/>
                <a:cs typeface="Tahoma"/>
              </a:rPr>
              <a:t>gr/m2</a:t>
            </a:r>
            <a:endParaRPr sz="28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8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r>
              <a:rPr sz="2800" spc="-4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sz="28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140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200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ahoma"/>
                <a:cs typeface="Tahoma"/>
              </a:rPr>
              <a:t>gr/m2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8939" y="4374092"/>
            <a:ext cx="15113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469265" algn="l"/>
              </a:tabLst>
            </a:pPr>
            <a:r>
              <a:rPr sz="2800" spc="-1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endParaRPr sz="28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buAutoNum type="arabicPeriod" startAt="3"/>
              <a:tabLst>
                <a:tab pos="469265" algn="l"/>
              </a:tabLst>
            </a:pPr>
            <a:r>
              <a:rPr sz="2800" spc="-10" dirty="0">
                <a:solidFill>
                  <a:srgbClr val="FFFF00"/>
                </a:solidFill>
                <a:latin typeface="Tahoma"/>
                <a:cs typeface="Tahoma"/>
              </a:rPr>
              <a:t>Board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3756" y="4374092"/>
            <a:ext cx="29044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sz="28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224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450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ahoma"/>
                <a:cs typeface="Tahoma"/>
              </a:rPr>
              <a:t>gr/m2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:</a:t>
            </a:r>
            <a:r>
              <a:rPr sz="28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&gt; 500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ahoma"/>
                <a:cs typeface="Tahoma"/>
              </a:rPr>
              <a:t>gr/m2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089" y="4800600"/>
            <a:ext cx="1798320" cy="462280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Jenis</a:t>
            </a:r>
            <a:r>
              <a:rPr sz="24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273" rIns="0" bIns="0" rtlCol="0">
            <a:spAutoFit/>
          </a:bodyPr>
          <a:lstStyle/>
          <a:p>
            <a:pPr marL="468630" marR="5080">
              <a:lnSpc>
                <a:spcPct val="150000"/>
              </a:lnSpc>
              <a:spcBef>
                <a:spcPts val="100"/>
              </a:spcBef>
            </a:pPr>
            <a:r>
              <a:rPr dirty="0"/>
              <a:t>Semua</a:t>
            </a:r>
            <a:r>
              <a:rPr spc="-50" dirty="0"/>
              <a:t> </a:t>
            </a:r>
            <a:r>
              <a:rPr dirty="0"/>
              <a:t>jenis</a:t>
            </a:r>
            <a:r>
              <a:rPr spc="-45" dirty="0"/>
              <a:t> </a:t>
            </a:r>
            <a:r>
              <a:rPr dirty="0"/>
              <a:t>kertas</a:t>
            </a:r>
            <a:r>
              <a:rPr spc="-20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dasarnya</a:t>
            </a:r>
            <a:r>
              <a:rPr spc="-45" dirty="0"/>
              <a:t> </a:t>
            </a:r>
            <a:r>
              <a:rPr dirty="0"/>
              <a:t>dapat</a:t>
            </a:r>
            <a:r>
              <a:rPr spc="-30" dirty="0"/>
              <a:t> </a:t>
            </a:r>
            <a:r>
              <a:rPr dirty="0"/>
              <a:t>dipergunakan</a:t>
            </a:r>
            <a:r>
              <a:rPr spc="-40" dirty="0"/>
              <a:t> </a:t>
            </a:r>
            <a:r>
              <a:rPr spc="-10" dirty="0"/>
              <a:t>dalam </a:t>
            </a:r>
            <a:r>
              <a:rPr dirty="0"/>
              <a:t>percetakan,</a:t>
            </a:r>
            <a:r>
              <a:rPr spc="-45" dirty="0"/>
              <a:t> </a:t>
            </a:r>
            <a:r>
              <a:rPr dirty="0"/>
              <a:t>meskipun</a:t>
            </a:r>
            <a:r>
              <a:rPr spc="-50" dirty="0"/>
              <a:t> </a:t>
            </a:r>
            <a:r>
              <a:rPr dirty="0"/>
              <a:t>tidak</a:t>
            </a:r>
            <a:r>
              <a:rPr spc="-30" dirty="0"/>
              <a:t> </a:t>
            </a:r>
            <a:r>
              <a:rPr dirty="0"/>
              <a:t>semua</a:t>
            </a:r>
            <a:r>
              <a:rPr spc="-60" dirty="0"/>
              <a:t> </a:t>
            </a:r>
            <a:r>
              <a:rPr dirty="0"/>
              <a:t>jenis</a:t>
            </a:r>
            <a:r>
              <a:rPr spc="-50" dirty="0"/>
              <a:t> </a:t>
            </a:r>
            <a:r>
              <a:rPr dirty="0"/>
              <a:t>kertas</a:t>
            </a:r>
            <a:r>
              <a:rPr spc="-30" dirty="0"/>
              <a:t> </a:t>
            </a:r>
            <a:r>
              <a:rPr spc="-10" dirty="0"/>
              <a:t>tersebut </a:t>
            </a:r>
            <a:r>
              <a:rPr dirty="0"/>
              <a:t>menghasilkan</a:t>
            </a:r>
            <a:r>
              <a:rPr spc="-100" dirty="0"/>
              <a:t> </a:t>
            </a:r>
            <a:r>
              <a:rPr dirty="0"/>
              <a:t>cetakan</a:t>
            </a:r>
            <a:r>
              <a:rPr spc="-85" dirty="0"/>
              <a:t> </a:t>
            </a:r>
            <a:r>
              <a:rPr dirty="0"/>
              <a:t>yang</a:t>
            </a:r>
            <a:r>
              <a:rPr spc="-95" dirty="0"/>
              <a:t> </a:t>
            </a:r>
            <a:r>
              <a:rPr dirty="0"/>
              <a:t>berkualitas</a:t>
            </a:r>
            <a:r>
              <a:rPr spc="-85" dirty="0"/>
              <a:t> </a:t>
            </a:r>
            <a:r>
              <a:rPr spc="-10" dirty="0"/>
              <a:t>baik.</a:t>
            </a:r>
          </a:p>
          <a:p>
            <a:pPr marL="468630" marR="417830">
              <a:lnSpc>
                <a:spcPct val="150000"/>
              </a:lnSpc>
            </a:pPr>
            <a:r>
              <a:rPr dirty="0"/>
              <a:t>Berdasarkan</a:t>
            </a:r>
            <a:r>
              <a:rPr spc="-60" dirty="0"/>
              <a:t> </a:t>
            </a:r>
            <a:r>
              <a:rPr dirty="0">
                <a:solidFill>
                  <a:srgbClr val="FFFF00"/>
                </a:solidFill>
              </a:rPr>
              <a:t>bahan</a:t>
            </a:r>
            <a:r>
              <a:rPr spc="-6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baku</a:t>
            </a:r>
            <a:r>
              <a:rPr spc="-5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dan</a:t>
            </a:r>
            <a:r>
              <a:rPr spc="-5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fungsinya</a:t>
            </a:r>
            <a:r>
              <a:rPr spc="-75" dirty="0">
                <a:solidFill>
                  <a:srgbClr val="FFFF00"/>
                </a:solidFill>
              </a:rPr>
              <a:t> </a:t>
            </a:r>
            <a:r>
              <a:rPr dirty="0"/>
              <a:t>jenis</a:t>
            </a:r>
            <a:r>
              <a:rPr spc="-65" dirty="0"/>
              <a:t> </a:t>
            </a:r>
            <a:r>
              <a:rPr dirty="0"/>
              <a:t>kertas</a:t>
            </a:r>
            <a:r>
              <a:rPr spc="-40" dirty="0"/>
              <a:t> </a:t>
            </a:r>
            <a:r>
              <a:rPr spc="-10" dirty="0"/>
              <a:t>dapat </a:t>
            </a:r>
            <a:r>
              <a:rPr dirty="0"/>
              <a:t>diklasifikasikan</a:t>
            </a:r>
            <a:r>
              <a:rPr spc="-45" dirty="0"/>
              <a:t> </a:t>
            </a:r>
            <a:r>
              <a:rPr dirty="0"/>
              <a:t>menjadi</a:t>
            </a:r>
            <a:r>
              <a:rPr spc="-75" dirty="0"/>
              <a:t> </a:t>
            </a:r>
            <a:r>
              <a:rPr spc="-50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3090" y="3425190"/>
            <a:ext cx="1729739" cy="4610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Tahoma"/>
                <a:cs typeface="Tahoma"/>
              </a:rPr>
              <a:t>Tulis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3090" y="4339590"/>
            <a:ext cx="1892935" cy="4610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3090" y="5253990"/>
            <a:ext cx="2099310" cy="4610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Khusus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3090" y="6244590"/>
            <a:ext cx="1072515" cy="4610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600" y="3656075"/>
            <a:ext cx="2015489" cy="2819400"/>
          </a:xfrm>
          <a:custGeom>
            <a:avLst/>
            <a:gdLst/>
            <a:ahLst/>
            <a:cxnLst/>
            <a:rect l="l" t="t" r="r" b="b"/>
            <a:pathLst>
              <a:path w="2015489" h="2819400">
                <a:moveTo>
                  <a:pt x="2015490" y="0"/>
                </a:moveTo>
                <a:lnTo>
                  <a:pt x="1917192" y="6807"/>
                </a:lnTo>
                <a:lnTo>
                  <a:pt x="1913382" y="6858"/>
                </a:lnTo>
                <a:lnTo>
                  <a:pt x="1910334" y="9906"/>
                </a:lnTo>
                <a:lnTo>
                  <a:pt x="1911096" y="13716"/>
                </a:lnTo>
                <a:lnTo>
                  <a:pt x="1911096" y="16764"/>
                </a:lnTo>
                <a:lnTo>
                  <a:pt x="1914144" y="19812"/>
                </a:lnTo>
                <a:lnTo>
                  <a:pt x="1917192" y="19050"/>
                </a:lnTo>
                <a:lnTo>
                  <a:pt x="1982762" y="14528"/>
                </a:lnTo>
                <a:lnTo>
                  <a:pt x="0" y="1370850"/>
                </a:lnTo>
                <a:lnTo>
                  <a:pt x="3797" y="1375803"/>
                </a:lnTo>
                <a:lnTo>
                  <a:pt x="0" y="1380744"/>
                </a:lnTo>
                <a:lnTo>
                  <a:pt x="1982800" y="2803512"/>
                </a:lnTo>
                <a:lnTo>
                  <a:pt x="1917954" y="2797302"/>
                </a:lnTo>
                <a:lnTo>
                  <a:pt x="1914906" y="2796540"/>
                </a:lnTo>
                <a:lnTo>
                  <a:pt x="1911096" y="2799588"/>
                </a:lnTo>
                <a:lnTo>
                  <a:pt x="1911096" y="2806446"/>
                </a:lnTo>
                <a:lnTo>
                  <a:pt x="1913382" y="2809494"/>
                </a:lnTo>
                <a:lnTo>
                  <a:pt x="1917954" y="2809583"/>
                </a:lnTo>
                <a:lnTo>
                  <a:pt x="2008632" y="2818714"/>
                </a:lnTo>
                <a:lnTo>
                  <a:pt x="2015490" y="2819400"/>
                </a:lnTo>
                <a:lnTo>
                  <a:pt x="1975104" y="2728722"/>
                </a:lnTo>
                <a:lnTo>
                  <a:pt x="1973580" y="2725674"/>
                </a:lnTo>
                <a:lnTo>
                  <a:pt x="1969770" y="2724150"/>
                </a:lnTo>
                <a:lnTo>
                  <a:pt x="1966722" y="2725674"/>
                </a:lnTo>
                <a:lnTo>
                  <a:pt x="1963674" y="2726436"/>
                </a:lnTo>
                <a:lnTo>
                  <a:pt x="1962150" y="2730246"/>
                </a:lnTo>
                <a:lnTo>
                  <a:pt x="1963674" y="2734056"/>
                </a:lnTo>
                <a:lnTo>
                  <a:pt x="1990128" y="2793187"/>
                </a:lnTo>
                <a:lnTo>
                  <a:pt x="33248" y="1389240"/>
                </a:lnTo>
                <a:lnTo>
                  <a:pt x="1978863" y="1826704"/>
                </a:lnTo>
                <a:lnTo>
                  <a:pt x="1917192" y="1846326"/>
                </a:lnTo>
                <a:lnTo>
                  <a:pt x="1914144" y="1847088"/>
                </a:lnTo>
                <a:lnTo>
                  <a:pt x="1911858" y="1850898"/>
                </a:lnTo>
                <a:lnTo>
                  <a:pt x="1913382" y="1853946"/>
                </a:lnTo>
                <a:lnTo>
                  <a:pt x="1914144" y="1857756"/>
                </a:lnTo>
                <a:lnTo>
                  <a:pt x="1917954" y="1859280"/>
                </a:lnTo>
                <a:lnTo>
                  <a:pt x="1921002" y="1858518"/>
                </a:lnTo>
                <a:lnTo>
                  <a:pt x="2004822" y="1832165"/>
                </a:lnTo>
                <a:lnTo>
                  <a:pt x="2015490" y="1828800"/>
                </a:lnTo>
                <a:lnTo>
                  <a:pt x="1943100" y="1760982"/>
                </a:lnTo>
                <a:lnTo>
                  <a:pt x="1940052" y="1758696"/>
                </a:lnTo>
                <a:lnTo>
                  <a:pt x="1936242" y="1758696"/>
                </a:lnTo>
                <a:lnTo>
                  <a:pt x="1981619" y="1814436"/>
                </a:lnTo>
                <a:lnTo>
                  <a:pt x="33820" y="1375740"/>
                </a:lnTo>
                <a:lnTo>
                  <a:pt x="1981733" y="928090"/>
                </a:lnTo>
                <a:lnTo>
                  <a:pt x="2001012" y="923658"/>
                </a:lnTo>
                <a:lnTo>
                  <a:pt x="2004822" y="922794"/>
                </a:lnTo>
                <a:lnTo>
                  <a:pt x="1981733" y="928090"/>
                </a:lnTo>
                <a:lnTo>
                  <a:pt x="1934718" y="972324"/>
                </a:lnTo>
                <a:lnTo>
                  <a:pt x="1931670" y="975372"/>
                </a:lnTo>
                <a:lnTo>
                  <a:pt x="1931670" y="979182"/>
                </a:lnTo>
                <a:lnTo>
                  <a:pt x="1937004" y="984516"/>
                </a:lnTo>
                <a:lnTo>
                  <a:pt x="1940814" y="984516"/>
                </a:lnTo>
                <a:lnTo>
                  <a:pt x="1943100" y="982230"/>
                </a:lnTo>
                <a:lnTo>
                  <a:pt x="2004822" y="924394"/>
                </a:lnTo>
                <a:lnTo>
                  <a:pt x="2015490" y="914412"/>
                </a:lnTo>
                <a:lnTo>
                  <a:pt x="1921002" y="884694"/>
                </a:lnTo>
                <a:lnTo>
                  <a:pt x="1917192" y="883170"/>
                </a:lnTo>
                <a:lnTo>
                  <a:pt x="1914144" y="885456"/>
                </a:lnTo>
                <a:lnTo>
                  <a:pt x="1912620" y="888504"/>
                </a:lnTo>
                <a:lnTo>
                  <a:pt x="1911858" y="892314"/>
                </a:lnTo>
                <a:lnTo>
                  <a:pt x="1914144" y="895362"/>
                </a:lnTo>
                <a:lnTo>
                  <a:pt x="1917192" y="896886"/>
                </a:lnTo>
                <a:lnTo>
                  <a:pt x="1978685" y="915885"/>
                </a:lnTo>
                <a:lnTo>
                  <a:pt x="35458" y="1361719"/>
                </a:lnTo>
                <a:lnTo>
                  <a:pt x="1989150" y="25527"/>
                </a:lnTo>
                <a:lnTo>
                  <a:pt x="1961388" y="83820"/>
                </a:lnTo>
                <a:lnTo>
                  <a:pt x="1959864" y="86868"/>
                </a:lnTo>
                <a:lnTo>
                  <a:pt x="1961388" y="90678"/>
                </a:lnTo>
                <a:lnTo>
                  <a:pt x="1967484" y="93726"/>
                </a:lnTo>
                <a:lnTo>
                  <a:pt x="1971294" y="92202"/>
                </a:lnTo>
                <a:lnTo>
                  <a:pt x="1972818" y="89154"/>
                </a:lnTo>
                <a:lnTo>
                  <a:pt x="2008632" y="14338"/>
                </a:lnTo>
                <a:lnTo>
                  <a:pt x="20154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902" y="5136895"/>
            <a:ext cx="82042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89635" algn="l"/>
              </a:tabLst>
            </a:pPr>
            <a:r>
              <a:rPr sz="1800" b="1" spc="-1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b="1" dirty="0">
                <a:solidFill>
                  <a:srgbClr val="FFFF00"/>
                </a:solidFill>
                <a:latin typeface="Tahoma"/>
                <a:cs typeface="Tahoma"/>
              </a:rPr>
              <a:t>	tulis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dipergunakan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keperluan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tulis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menulis.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Sebenarnya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inipun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baik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dicetak.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Terbukti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bahwa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sedikit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jenis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tulis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sebelum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dipasarkan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mengalami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pencetakan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terlebih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dahulu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untuk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mempermudah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pemakai.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tulis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mempunyai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sifat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terang,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tembus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tinta,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tembus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cahaya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mengembang.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tergolong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adalah: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HVS,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doorslag,</a:t>
            </a:r>
            <a:r>
              <a:rPr sz="18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bankpost,</a:t>
            </a:r>
            <a:r>
              <a:rPr sz="18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floospost,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mailpost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dll.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480" y="758190"/>
            <a:ext cx="1798320" cy="46100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</a:rPr>
              <a:t>Jenis</a:t>
            </a:r>
            <a:r>
              <a:rPr sz="2400" spc="-5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92480" y="1371600"/>
            <a:ext cx="1731010" cy="4622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Tahoma"/>
                <a:cs typeface="Tahoma"/>
              </a:rPr>
              <a:t>Tulis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4428" y="457200"/>
            <a:ext cx="6176772" cy="41193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902" y="5517895"/>
            <a:ext cx="78327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b="1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Meskipun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dikatakan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muka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bahwa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semua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dapat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dicetak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tetapi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mendapatkan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hasil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cetakan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baik,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berkualitas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baik,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bertekstur,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kuat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tidak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robek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daya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serap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cukup.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Kecuali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jarang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digunakan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pencetakan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misalnya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daur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ulang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lain-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lain.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480" y="758190"/>
            <a:ext cx="1798320" cy="46100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</a:rPr>
              <a:t>Jenis</a:t>
            </a:r>
            <a:r>
              <a:rPr sz="2400" spc="-5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92480" y="1371600"/>
            <a:ext cx="1893570" cy="4622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Cetak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4428" y="457200"/>
            <a:ext cx="6176772" cy="46680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339" y="1418336"/>
            <a:ext cx="7922895" cy="55118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umumnya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pencetakan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spc="38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HVS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terang,</a:t>
            </a:r>
            <a:r>
              <a:rPr sz="180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robek,</a:t>
            </a:r>
            <a:r>
              <a:rPr sz="180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daya</a:t>
            </a:r>
            <a:r>
              <a:rPr sz="1800" spc="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serap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sedang,</a:t>
            </a:r>
            <a:r>
              <a:rPr sz="180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gramatur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berkisar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antara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60-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80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gr.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Biasanya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untuk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majalah,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buku,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brosur.</a:t>
            </a:r>
            <a:endParaRPr sz="1800">
              <a:latin typeface="Tahoma"/>
              <a:cs typeface="Tahom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spc="39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duplicator.</a:t>
            </a:r>
            <a:r>
              <a:rPr sz="1800" spc="40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bahan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baku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jerami</a:t>
            </a:r>
            <a:r>
              <a:rPr sz="1800" spc="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kualitasnya</a:t>
            </a:r>
            <a:r>
              <a:rPr sz="1800" spc="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0" spc="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bawah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HVS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tetapi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cukup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baik</a:t>
            </a:r>
            <a:r>
              <a:rPr sz="1800" spc="4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produksi</a:t>
            </a:r>
            <a:r>
              <a:rPr sz="1800" spc="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cetak.</a:t>
            </a:r>
            <a:r>
              <a:rPr sz="1800" spc="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ciri-ciri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4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permukaan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agak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kasar,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berdaya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serap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tinggi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sedikit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kaku.</a:t>
            </a:r>
            <a:endParaRPr sz="1800">
              <a:latin typeface="Tahoma"/>
              <a:cs typeface="Tahoma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spc="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CD</a:t>
            </a:r>
            <a:r>
              <a:rPr sz="1800" spc="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koran,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majalah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buku.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Ciri-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ciri: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buram/tidak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terang,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daya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serap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tinggi,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kuat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mudah robek.</a:t>
            </a:r>
            <a:endParaRPr sz="1800">
              <a:latin typeface="Tahoma"/>
              <a:cs typeface="Tahoma"/>
            </a:endParaRPr>
          </a:p>
          <a:p>
            <a:pPr marL="354330" marR="7620" indent="-341630" algn="just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spc="38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Ivory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80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permukaan</a:t>
            </a:r>
            <a:r>
              <a:rPr sz="1800" spc="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mengkilat,</a:t>
            </a:r>
            <a:r>
              <a:rPr sz="180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kokoh</a:t>
            </a:r>
            <a:r>
              <a:rPr sz="1800" spc="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berdaya</a:t>
            </a:r>
            <a:r>
              <a:rPr sz="1800" spc="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serap</a:t>
            </a:r>
            <a:r>
              <a:rPr sz="1800" spc="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rendah. 	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Banyak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cover,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lain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Art</a:t>
            </a:r>
            <a:r>
              <a:rPr sz="1800" spc="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Paper</a:t>
            </a:r>
            <a:r>
              <a:rPr sz="1800" spc="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dan</a:t>
            </a:r>
            <a:r>
              <a:rPr sz="1800" spc="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Mat</a:t>
            </a:r>
            <a:r>
              <a:rPr sz="1800" spc="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Paper. 	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kedua</a:t>
            </a:r>
            <a:r>
              <a:rPr sz="1800" spc="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paling</a:t>
            </a:r>
            <a:r>
              <a:rPr sz="1800" spc="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banyak</a:t>
            </a:r>
            <a:r>
              <a:rPr sz="1800" spc="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pekerjaan</a:t>
            </a:r>
            <a:r>
              <a:rPr sz="18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cetak 	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mewah,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bergramatur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antara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90-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120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gr.</a:t>
            </a:r>
            <a:endParaRPr sz="1800">
              <a:latin typeface="Tahoma"/>
              <a:cs typeface="Tahoma"/>
            </a:endParaRPr>
          </a:p>
          <a:p>
            <a:pPr marL="355600" marR="10160" indent="-342900" algn="just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Fancy</a:t>
            </a:r>
            <a:r>
              <a:rPr sz="1800" spc="-15" dirty="0">
                <a:solidFill>
                  <a:srgbClr val="FFFF00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Paper.</a:t>
            </a:r>
            <a:r>
              <a:rPr sz="1800" spc="-5" dirty="0">
                <a:solidFill>
                  <a:srgbClr val="FFFF00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sangat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beragam,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bertekstur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aktual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bertekstur</a:t>
            </a:r>
            <a:r>
              <a:rPr sz="1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semu.</a:t>
            </a:r>
            <a:r>
              <a:rPr sz="1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tergolong</a:t>
            </a:r>
            <a:r>
              <a:rPr sz="1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linen,</a:t>
            </a:r>
            <a:r>
              <a:rPr sz="1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hamer,</a:t>
            </a:r>
            <a:r>
              <a:rPr sz="1800" spc="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hawaii,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concorde,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recycle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paper,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dll.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480" y="834389"/>
            <a:ext cx="1893570" cy="4610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</a:rPr>
              <a:t>Kertas</a:t>
            </a:r>
            <a:r>
              <a:rPr sz="2400" spc="-13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Cetak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702" y="6204458"/>
            <a:ext cx="7183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b="1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ahoma"/>
                <a:cs typeface="Tahoma"/>
              </a:rPr>
              <a:t>Khusus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kurang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baik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pencetakan.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Biasanya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keperluan-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keperluan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khusus.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480" y="758190"/>
            <a:ext cx="1798320" cy="46100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</a:rPr>
              <a:t>Jenis</a:t>
            </a:r>
            <a:r>
              <a:rPr sz="2400" spc="-5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92480" y="1371600"/>
            <a:ext cx="2100580" cy="4622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Khusus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2073401"/>
            <a:ext cx="5267769" cy="39494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2546553"/>
            <a:ext cx="7633970" cy="4140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tergolong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khusus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00355" marR="303530" indent="-28829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emas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dilapisi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croom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berwarna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emas,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perak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dilapisi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logam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(alumunium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foil).</a:t>
            </a:r>
            <a:endParaRPr sz="2000">
              <a:latin typeface="Tahoma"/>
              <a:cs typeface="Tahoma"/>
            </a:endParaRPr>
          </a:p>
          <a:p>
            <a:pPr marL="300355" marR="128270" indent="-28829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7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penyaring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terdiri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selulosa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seratnya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pendek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berperekat.</a:t>
            </a:r>
            <a:endParaRPr sz="2000">
              <a:latin typeface="Tahoma"/>
              <a:cs typeface="Tahoma"/>
            </a:endParaRPr>
          </a:p>
          <a:p>
            <a:pPr marL="300355" marR="5080" indent="-28829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7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karbon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dilapisi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carbon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keperluan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mesin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tik.</a:t>
            </a:r>
            <a:endParaRPr sz="2000">
              <a:latin typeface="Tahoma"/>
              <a:cs typeface="Tahoma"/>
            </a:endParaRPr>
          </a:p>
          <a:p>
            <a:pPr marL="300355" indent="-28765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kaca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tembus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pandang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seperti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kaca.</a:t>
            </a:r>
            <a:endParaRPr sz="2000">
              <a:latin typeface="Tahoma"/>
              <a:cs typeface="Tahoma"/>
            </a:endParaRPr>
          </a:p>
          <a:p>
            <a:pPr marL="300355" indent="-28765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5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foto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dilapisi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obat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peka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cahaya.</a:t>
            </a:r>
            <a:endParaRPr sz="2000">
              <a:latin typeface="Tahoma"/>
              <a:cs typeface="Tahoma"/>
            </a:endParaRPr>
          </a:p>
          <a:p>
            <a:pPr marL="300355" indent="-28765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0355" algn="l"/>
              </a:tabLst>
            </a:pP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dll.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480" y="758190"/>
            <a:ext cx="1798320" cy="46100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</a:rPr>
              <a:t>Jenis</a:t>
            </a:r>
            <a:r>
              <a:rPr sz="2400" spc="-5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92480" y="1371600"/>
            <a:ext cx="2100580" cy="4622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Khusus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480" y="758190"/>
            <a:ext cx="1798320" cy="46100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</a:rPr>
              <a:t>Jenis</a:t>
            </a:r>
            <a:r>
              <a:rPr sz="2400" spc="-5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92480" y="1371600"/>
            <a:ext cx="2016760" cy="4622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102" y="5898895"/>
            <a:ext cx="76796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dunia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grafika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jarang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digunakan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sebagai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cetak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tetapi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merupakan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pendukung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produk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baik,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misalnya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hard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cover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pack/kemasan.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427" y="1978151"/>
            <a:ext cx="7553769" cy="3816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2165857"/>
            <a:ext cx="8018145" cy="472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bermacam-macam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baik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jenis,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ketebalan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kualitasnya,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antara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lain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700">
              <a:latin typeface="Tahoma"/>
              <a:cs typeface="Tahoma"/>
            </a:endParaRPr>
          </a:p>
          <a:p>
            <a:pPr marL="300355" marR="238760" indent="-288290">
              <a:lnSpc>
                <a:spcPct val="100000"/>
              </a:lnSpc>
              <a:spcBef>
                <a:spcPts val="1320"/>
              </a:spcBef>
              <a:buAutoNum type="alphaLcPeriod"/>
              <a:tabLst>
                <a:tab pos="300355" algn="l"/>
                <a:tab pos="301625" algn="l"/>
              </a:tabLst>
            </a:pP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	Nature</a:t>
            </a:r>
            <a:r>
              <a:rPr sz="17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Carton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asli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berupa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tunggal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karton.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ini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cukup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kokoh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serta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lapisannya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7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dipisahkan.</a:t>
            </a:r>
            <a:endParaRPr sz="1700">
              <a:latin typeface="Tahoma"/>
              <a:cs typeface="Tahoma"/>
            </a:endParaRPr>
          </a:p>
          <a:p>
            <a:pPr marL="300355" marR="284480" indent="-288290">
              <a:lnSpc>
                <a:spcPct val="100000"/>
              </a:lnSpc>
              <a:spcBef>
                <a:spcPts val="1019"/>
              </a:spcBef>
              <a:buAutoNum type="alphaLcPeriod"/>
              <a:tabLst>
                <a:tab pos="300355" algn="l"/>
                <a:tab pos="301625" algn="l"/>
              </a:tabLst>
            </a:pP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	Postcard</a:t>
            </a:r>
            <a:r>
              <a:rPr sz="1700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carton,</a:t>
            </a:r>
            <a:r>
              <a:rPr sz="17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cukup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kuat/tidak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robek,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terhadap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tinta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tulis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mudah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berkembang.</a:t>
            </a:r>
            <a:endParaRPr sz="1700">
              <a:latin typeface="Tahoma"/>
              <a:cs typeface="Tahoma"/>
            </a:endParaRPr>
          </a:p>
          <a:p>
            <a:pPr marL="300355" marR="572770" indent="-288290">
              <a:lnSpc>
                <a:spcPct val="100000"/>
              </a:lnSpc>
              <a:spcBef>
                <a:spcPts val="1019"/>
              </a:spcBef>
              <a:buAutoNum type="alphaLcPeriod"/>
              <a:tabLst>
                <a:tab pos="300355" algn="l"/>
              </a:tabLst>
            </a:pP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r>
              <a:rPr sz="17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Bristol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terdiri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dua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tiga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ditempel.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bagian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tengah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mengandung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kayu.</a:t>
            </a:r>
            <a:endParaRPr sz="1700">
              <a:latin typeface="Tahoma"/>
              <a:cs typeface="Tahoma"/>
            </a:endParaRPr>
          </a:p>
          <a:p>
            <a:pPr marL="300355" marR="607695" indent="-288290">
              <a:lnSpc>
                <a:spcPct val="100000"/>
              </a:lnSpc>
              <a:spcBef>
                <a:spcPts val="1019"/>
              </a:spcBef>
              <a:buAutoNum type="alphaLcPeriod"/>
              <a:tabLst>
                <a:tab pos="300355" algn="l"/>
                <a:tab pos="301625" algn="l"/>
              </a:tabLst>
            </a:pP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	Karton</a:t>
            </a:r>
            <a:r>
              <a:rPr sz="17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Manila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jenis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baik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dicetak.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mempunyai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permukaan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rata,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halus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kikis.</a:t>
            </a:r>
            <a:endParaRPr sz="1700">
              <a:latin typeface="Tahoma"/>
              <a:cs typeface="Tahoma"/>
            </a:endParaRPr>
          </a:p>
          <a:p>
            <a:pPr marL="300355" marR="5080" indent="-288290">
              <a:lnSpc>
                <a:spcPct val="100000"/>
              </a:lnSpc>
              <a:spcBef>
                <a:spcPts val="1019"/>
              </a:spcBef>
              <a:buAutoNum type="alphaLcPeriod"/>
              <a:tabLst>
                <a:tab pos="300355" algn="l"/>
              </a:tabLst>
            </a:pP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r>
              <a:rPr sz="17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duplex/marga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dua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yaitu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halus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berwarna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putih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bagian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muka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berkayu,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sedangkan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satu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sisi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bagian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belakang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mengandung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kayu,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biasanya</a:t>
            </a:r>
            <a:r>
              <a:rPr sz="17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berwarna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krem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atau</a:t>
            </a:r>
            <a:r>
              <a:rPr sz="17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abu-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abu.</a:t>
            </a:r>
            <a:endParaRPr sz="1700">
              <a:latin typeface="Tahoma"/>
              <a:cs typeface="Tahoma"/>
            </a:endParaRPr>
          </a:p>
          <a:p>
            <a:pPr marL="300355" marR="237490" indent="-288290">
              <a:lnSpc>
                <a:spcPct val="100000"/>
              </a:lnSpc>
              <a:spcBef>
                <a:spcPts val="1019"/>
              </a:spcBef>
              <a:buAutoNum type="alphaLcPeriod"/>
              <a:tabLst>
                <a:tab pos="300355" algn="l"/>
              </a:tabLst>
            </a:pP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r>
              <a:rPr sz="17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lapis</a:t>
            </a:r>
            <a:r>
              <a:rPr sz="1700" spc="-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00"/>
                </a:solidFill>
                <a:latin typeface="Tahoma"/>
                <a:cs typeface="Tahoma"/>
              </a:rPr>
              <a:t>gelombang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paling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umum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kita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jumpai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segala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kemasan.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Karton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mempunyai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tiga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lapisan.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Dua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luar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rata,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sedangkan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 bergelombang.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2480" y="758190"/>
            <a:ext cx="1798320" cy="461009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2400" dirty="0">
                <a:solidFill>
                  <a:srgbClr val="FFFF00"/>
                </a:solidFill>
              </a:rPr>
              <a:t>Jenis</a:t>
            </a:r>
            <a:r>
              <a:rPr sz="2400" spc="-5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92480" y="1371600"/>
            <a:ext cx="2016760" cy="46228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400" spc="-1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Karton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264" y="457200"/>
            <a:ext cx="3678936" cy="3204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702" y="869695"/>
            <a:ext cx="2893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ARAH</a:t>
            </a:r>
            <a:r>
              <a:rPr sz="2400" spc="-10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SERAT</a:t>
            </a:r>
            <a:r>
              <a:rPr sz="2400" spc="-100" dirty="0">
                <a:solidFill>
                  <a:srgbClr val="FF0000"/>
                </a:solidFill>
              </a:rPr>
              <a:t> </a:t>
            </a:r>
            <a:r>
              <a:rPr sz="2400" spc="-20" dirty="0">
                <a:solidFill>
                  <a:srgbClr val="FF0000"/>
                </a:solidFill>
              </a:rPr>
              <a:t>KERTAS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93902" y="1189736"/>
            <a:ext cx="7811134" cy="53594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Arah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Serat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dapat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diketahui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cara:</a:t>
            </a:r>
            <a:endParaRPr sz="1800">
              <a:latin typeface="Tahoma"/>
              <a:cs typeface="Tahoma"/>
            </a:endParaRPr>
          </a:p>
          <a:p>
            <a:pPr marL="300355" marR="3337560" indent="-28829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300355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Merobek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lembar</a:t>
            </a:r>
            <a:r>
              <a:rPr sz="18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apabila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hasil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sobekan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lurus,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berarti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sobekan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mengikuti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arah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serat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endParaRPr sz="1800">
              <a:latin typeface="Tahoma"/>
              <a:cs typeface="Tahoma"/>
            </a:endParaRPr>
          </a:p>
          <a:p>
            <a:pPr marL="300355" marR="3500120" indent="-28829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300355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Menekan</a:t>
            </a:r>
            <a:r>
              <a:rPr sz="18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pinggir</a:t>
            </a:r>
            <a:r>
              <a:rPr sz="18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kertas,</a:t>
            </a:r>
            <a:r>
              <a:rPr sz="18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pinggir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kertas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dijepit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kuku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kemudian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ditarik,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apabila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pinggiran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bergelombang,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berarti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serat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melintang</a:t>
            </a:r>
            <a:endParaRPr sz="1800">
              <a:latin typeface="Tahoma"/>
              <a:cs typeface="Tahoma"/>
            </a:endParaRPr>
          </a:p>
          <a:p>
            <a:pPr marL="300355" marR="220979" indent="-28829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300355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Menekuk</a:t>
            </a:r>
            <a:r>
              <a:rPr sz="18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lembar</a:t>
            </a:r>
            <a:r>
              <a:rPr sz="18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apabila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ditekuk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terasa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berat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kembali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sendiri,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berarti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arah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serat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melintang</a:t>
            </a:r>
            <a:endParaRPr sz="1800">
              <a:latin typeface="Tahoma"/>
              <a:cs typeface="Tahoma"/>
            </a:endParaRPr>
          </a:p>
          <a:p>
            <a:pPr marL="300355" marR="641985" indent="-28829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300355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Membasahi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setelah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dibasahi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dibiarkan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beberapa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menit,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kelihatan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lurus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menunjukkan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bahan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arah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endParaRPr sz="1800">
              <a:latin typeface="Tahoma"/>
              <a:cs typeface="Tahoma"/>
            </a:endParaRPr>
          </a:p>
          <a:p>
            <a:pPr marL="300355" marR="303530" indent="-28829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300355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Menurut</a:t>
            </a:r>
            <a:r>
              <a:rPr sz="18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arah</a:t>
            </a:r>
            <a:r>
              <a:rPr sz="1800" spc="-2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gulungan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gulungan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linen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jilid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arahserat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mengikuti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arah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gulungan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endParaRPr sz="1800">
              <a:latin typeface="Tahoma"/>
              <a:cs typeface="Tahoma"/>
            </a:endParaRPr>
          </a:p>
          <a:p>
            <a:pPr marL="300355" marR="5080" indent="-28829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300355" algn="l"/>
              </a:tabLst>
            </a:pP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Petunjuk</a:t>
            </a:r>
            <a:r>
              <a:rPr sz="18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pembungkus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bagian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tepi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bungkusan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terdapat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tanda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panah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menunjukkan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arah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serat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7897" y="2813304"/>
            <a:ext cx="5083302" cy="45018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8702" y="960069"/>
            <a:ext cx="6917055" cy="589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Kertas</a:t>
            </a:r>
            <a:r>
              <a:rPr sz="2000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Calibri"/>
                <a:cs typeface="Calibri"/>
              </a:rPr>
              <a:t>bahan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tipis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dihasilkan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dengan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kompresi </a:t>
            </a:r>
            <a:r>
              <a:rPr sz="2000" dirty="0">
                <a:latin typeface="Calibri"/>
                <a:cs typeface="Calibri"/>
              </a:rPr>
              <a:t>serat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berasal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dari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pulp.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digunakan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biasanya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adalah </a:t>
            </a:r>
            <a:r>
              <a:rPr sz="2000" dirty="0">
                <a:latin typeface="Calibri"/>
                <a:cs typeface="Calibri"/>
              </a:rPr>
              <a:t>alami,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mengandung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selulosa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hemiselulosa.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2000">
              <a:latin typeface="Calibri"/>
              <a:cs typeface="Calibri"/>
            </a:endParaRPr>
          </a:p>
          <a:p>
            <a:pPr marL="88265" marR="3678554">
              <a:lnSpc>
                <a:spcPct val="150000"/>
              </a:lnSpc>
            </a:pPr>
            <a:r>
              <a:rPr sz="2000" dirty="0">
                <a:latin typeface="Calibri"/>
                <a:cs typeface="Calibri"/>
              </a:rPr>
              <a:t>Kertas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dikenal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sebagai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media </a:t>
            </a:r>
            <a:r>
              <a:rPr sz="2000" dirty="0">
                <a:latin typeface="Calibri"/>
                <a:cs typeface="Calibri"/>
              </a:rPr>
              <a:t>utama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untuk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menulis, </a:t>
            </a:r>
            <a:r>
              <a:rPr sz="2000" dirty="0">
                <a:latin typeface="Calibri"/>
                <a:cs typeface="Calibri"/>
              </a:rPr>
              <a:t>mencetak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serta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melukis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dan </a:t>
            </a:r>
            <a:r>
              <a:rPr sz="2000" spc="-10" dirty="0">
                <a:latin typeface="Calibri"/>
                <a:cs typeface="Calibri"/>
              </a:rPr>
              <a:t>banyak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kegunaan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yang </a:t>
            </a:r>
            <a:r>
              <a:rPr sz="2000" dirty="0">
                <a:latin typeface="Calibri"/>
                <a:cs typeface="Calibri"/>
              </a:rPr>
              <a:t>dapat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dilakukan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dengan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kertas misalnya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kertas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pembersih </a:t>
            </a:r>
            <a:r>
              <a:rPr sz="2000" dirty="0">
                <a:latin typeface="Calibri"/>
                <a:cs typeface="Calibri"/>
              </a:rPr>
              <a:t>(tissue)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digunakan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untuk </a:t>
            </a:r>
            <a:r>
              <a:rPr sz="2000" spc="-10" dirty="0">
                <a:latin typeface="Calibri"/>
                <a:cs typeface="Calibri"/>
              </a:rPr>
              <a:t>hidangan,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kebersihan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ataupun toilet.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869695"/>
            <a:ext cx="4323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FF0000"/>
                </a:solidFill>
              </a:rPr>
              <a:t>SYARAT-</a:t>
            </a:r>
            <a:r>
              <a:rPr sz="2400" spc="-20" dirty="0">
                <a:solidFill>
                  <a:srgbClr val="FF0000"/>
                </a:solidFill>
              </a:rPr>
              <a:t>SYARAT</a:t>
            </a:r>
            <a:r>
              <a:rPr sz="2400" spc="-114" dirty="0">
                <a:solidFill>
                  <a:srgbClr val="FF0000"/>
                </a:solidFill>
              </a:rPr>
              <a:t> </a:t>
            </a:r>
            <a:r>
              <a:rPr sz="2400" spc="-20" dirty="0">
                <a:solidFill>
                  <a:srgbClr val="FF0000"/>
                </a:solidFill>
              </a:rPr>
              <a:t>KERTAS</a:t>
            </a:r>
            <a:r>
              <a:rPr sz="2400" spc="-11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CETAK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69339" y="1479296"/>
            <a:ext cx="7889875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menerima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tinta</a:t>
            </a:r>
            <a:endParaRPr sz="1800">
              <a:latin typeface="Tahoma"/>
              <a:cs typeface="Tahoma"/>
            </a:endParaRPr>
          </a:p>
          <a:p>
            <a:pPr marL="469900" marR="1149985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mempengaruhi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pengeringan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tinta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dicetakkan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permukaannya</a:t>
            </a:r>
            <a:endParaRPr sz="1800">
              <a:latin typeface="Tahoma"/>
              <a:cs typeface="Tahoma"/>
            </a:endParaRPr>
          </a:p>
          <a:p>
            <a:pPr marL="469900" marR="110363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kehalusan/kelicinan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keporian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sesuai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dikehendaki</a:t>
            </a:r>
            <a:endParaRPr sz="18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sifat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reologi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baik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seperti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kemampatan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elastisitas</a:t>
            </a:r>
            <a:endParaRPr sz="1800">
              <a:latin typeface="Tahoma"/>
              <a:cs typeface="Tahoma"/>
            </a:endParaRPr>
          </a:p>
          <a:p>
            <a:pPr marL="469900" marR="64389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sifat-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sifat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optik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sesuai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dikehendaki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(opasitas,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warna,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derajat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putih,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gloss/kilapan)</a:t>
            </a:r>
            <a:endParaRPr sz="1800">
              <a:latin typeface="Tahoma"/>
              <a:cs typeface="Tahoma"/>
            </a:endParaRPr>
          </a:p>
          <a:p>
            <a:pPr marL="469900" marR="49149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permukaan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kuat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tahan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terhadap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pencabutan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tinta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(picking)</a:t>
            </a:r>
            <a:endParaRPr sz="1800">
              <a:latin typeface="Tahoma"/>
              <a:cs typeface="Tahoma"/>
            </a:endParaRPr>
          </a:p>
          <a:p>
            <a:pPr marL="469900" marR="752475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peka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terhadap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perubahan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kelembaban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udara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(kadar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air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dimensinal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stabitlity)</a:t>
            </a:r>
            <a:endParaRPr sz="1800">
              <a:latin typeface="Tahoma"/>
              <a:cs typeface="Tahoma"/>
            </a:endParaRPr>
          </a:p>
          <a:p>
            <a:pPr marL="469900" marR="16891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sifat-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sifat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kimia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dapat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memberikan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pengaruh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buruk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terhadap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acuan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endParaRPr sz="18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Mempunyai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permukaan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datar</a:t>
            </a:r>
            <a:endParaRPr sz="1800">
              <a:latin typeface="Tahoma"/>
              <a:cs typeface="Tahoma"/>
            </a:endParaRPr>
          </a:p>
          <a:p>
            <a:pPr marL="468630" marR="5080" indent="-45593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Apabila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bentuk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roll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harus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terbungkus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rata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tetap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dalam 	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bentuk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sirkularnya</a:t>
            </a:r>
            <a:endParaRPr sz="18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Serat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partikelnya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lepas</a:t>
            </a:r>
            <a:endParaRPr sz="1800">
              <a:latin typeface="Tahoma"/>
              <a:cs typeface="Tahoma"/>
            </a:endParaRPr>
          </a:p>
          <a:p>
            <a:pPr marL="468630" indent="-455930">
              <a:lnSpc>
                <a:spcPct val="100000"/>
              </a:lnSpc>
              <a:buAutoNum type="arabicPeriod"/>
              <a:tabLst>
                <a:tab pos="46863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menimbulkan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listrik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statis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919225"/>
            <a:ext cx="2437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UKURAN</a:t>
            </a:r>
            <a:r>
              <a:rPr sz="2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KERTAS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783029"/>
            <a:ext cx="7769859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didapatkan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pasaran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mempunyai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berbeda‐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beda.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Dahulu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setiap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pembuat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membuat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menurut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ukuran berdasarkan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saringan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(schepzeef)</a:t>
            </a:r>
            <a:r>
              <a:rPr sz="2000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padanya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sekaligus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ingin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menunjukkan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identitas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masing‐masing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pabrik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pembuatnya.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Begitu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pula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pemberian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nama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disesuaikan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watermerk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terdapat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kertas.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Misalnya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diberi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watermerk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sarang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tawon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dengan ukuran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tertentu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disebutnya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bijenkorf</a:t>
            </a:r>
            <a:r>
              <a:rPr sz="20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(37</a:t>
            </a:r>
            <a:r>
              <a:rPr sz="2000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½</a:t>
            </a:r>
            <a:r>
              <a:rPr sz="2000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sz="2000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27</a:t>
            </a:r>
            <a:r>
              <a:rPr sz="2000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00"/>
                </a:solidFill>
                <a:latin typeface="Calibri"/>
                <a:cs typeface="Calibri"/>
              </a:rPr>
              <a:t>cm).</a:t>
            </a:r>
            <a:endParaRPr sz="2000">
              <a:latin typeface="Calibri"/>
              <a:cs typeface="Calibri"/>
            </a:endParaRPr>
          </a:p>
          <a:p>
            <a:pPr marL="12700" marR="36576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Lama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kelamaan,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mengingat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makin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banyaknya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macam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kertas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ada,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diadakan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kesepakatan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membuat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(standard</a:t>
            </a:r>
            <a:r>
              <a:rPr sz="2000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format)</a:t>
            </a:r>
            <a:r>
              <a:rPr sz="2000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meliputi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16</a:t>
            </a:r>
            <a:r>
              <a:rPr sz="2000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macam</a:t>
            </a:r>
            <a:r>
              <a:rPr sz="2000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ukuran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Disamping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itu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ada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juga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satuan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meliputi</a:t>
            </a:r>
            <a:r>
              <a:rPr sz="2000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r>
              <a:rPr sz="2000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00"/>
                </a:solidFill>
                <a:latin typeface="Calibri"/>
                <a:cs typeface="Calibri"/>
              </a:rPr>
              <a:t>macam</a:t>
            </a:r>
            <a:r>
              <a:rPr sz="200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Calibri"/>
                <a:cs typeface="Calibri"/>
              </a:rPr>
              <a:t>ukuran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699007"/>
            <a:ext cx="219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1.</a:t>
            </a:r>
            <a:r>
              <a:rPr sz="24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Ukuran</a:t>
            </a:r>
            <a:r>
              <a:rPr sz="240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Satuan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1344421"/>
            <a:ext cx="687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satuan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terdiri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macam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disebut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deretan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A,B,C,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50289" y="1688592"/>
          <a:ext cx="7564755" cy="516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4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rangkap</a:t>
                      </a:r>
                      <a:r>
                        <a:rPr sz="1800" spc="-5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71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71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841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1189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ts val="171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71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1414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4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rangkap</a:t>
                      </a:r>
                      <a:r>
                        <a:rPr sz="1800" spc="-5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594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841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707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utuh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420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594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707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Setengah</a:t>
                      </a:r>
                      <a:r>
                        <a:rPr sz="1800" spc="-4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297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420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353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Seperempat</a:t>
                      </a:r>
                      <a:r>
                        <a:rPr sz="1800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297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250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353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148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250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Setengah</a:t>
                      </a:r>
                      <a:r>
                        <a:rPr sz="1800" spc="-3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6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125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176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Seperempat</a:t>
                      </a:r>
                      <a:r>
                        <a:rPr sz="1800" spc="-3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4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74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88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125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Seperdelapan</a:t>
                      </a:r>
                      <a:r>
                        <a:rPr sz="1800" spc="-1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2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52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74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4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rangkap</a:t>
                      </a:r>
                      <a:r>
                        <a:rPr sz="1800" spc="-5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917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1297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771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1090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4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rangkap</a:t>
                      </a:r>
                      <a:r>
                        <a:rPr sz="1800" spc="-5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648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917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545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771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utuh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408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648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385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545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Setengah</a:t>
                      </a:r>
                      <a:r>
                        <a:rPr sz="1800" spc="-4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314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272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385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Seperempat</a:t>
                      </a:r>
                      <a:r>
                        <a:rPr sz="1800" spc="-2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204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314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197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272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5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157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204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197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Setengah</a:t>
                      </a:r>
                      <a:r>
                        <a:rPr sz="1800" spc="-3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6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157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98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136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Seperempat</a:t>
                      </a:r>
                      <a:r>
                        <a:rPr sz="1800" spc="-3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4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ts val="1889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889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Seperdelapan</a:t>
                      </a:r>
                      <a:r>
                        <a:rPr sz="1800" spc="-1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lembar</a:t>
                      </a:r>
                      <a:r>
                        <a:rPr sz="1800" spc="-2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kecil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8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51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88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49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68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0601" y="457200"/>
            <a:ext cx="50030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927607"/>
            <a:ext cx="2459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2.</a:t>
            </a:r>
            <a:r>
              <a:rPr sz="24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Ukuran</a:t>
            </a:r>
            <a:r>
              <a:rPr sz="240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Standard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1573021"/>
            <a:ext cx="3405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meliputi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macam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terdiri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2121661"/>
            <a:ext cx="216789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indent="-51943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Schrijf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Bijkorf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Klein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Mediaan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Mediaan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Grootpost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Mediaan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Groot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mediaan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Royaal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Klein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royaal</a:t>
            </a:r>
            <a:endParaRPr sz="1800">
              <a:latin typeface="Calibri"/>
              <a:cs typeface="Calibri"/>
            </a:endParaRPr>
          </a:p>
          <a:p>
            <a:pPr marL="532765" indent="-520065">
              <a:lnSpc>
                <a:spcPct val="100000"/>
              </a:lnSpc>
              <a:buAutoNum type="arabicParenR"/>
              <a:tabLst>
                <a:tab pos="5327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Super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royaal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Imperial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Olifants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Atlas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Colombier</a:t>
            </a:r>
            <a:endParaRPr sz="1800">
              <a:latin typeface="Calibri"/>
              <a:cs typeface="Calibri"/>
            </a:endParaRPr>
          </a:p>
          <a:p>
            <a:pPr marL="532130" indent="-519430">
              <a:lnSpc>
                <a:spcPct val="100000"/>
              </a:lnSpc>
              <a:buAutoNum type="arabicParenR"/>
              <a:tabLst>
                <a:tab pos="53213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Adelaar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3335" y="2121661"/>
            <a:ext cx="114173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56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46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59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56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64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0340" y="927607"/>
            <a:ext cx="307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3.</a:t>
            </a:r>
            <a:r>
              <a:rPr sz="2400" b="1" spc="-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Ukuran</a:t>
            </a:r>
            <a:r>
              <a:rPr sz="2400" b="1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kertas</a:t>
            </a:r>
            <a:r>
              <a:rPr sz="2400" b="1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lainnya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0340" y="1573021"/>
            <a:ext cx="36734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Disamping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ukuran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satuan,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masih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beberapa</a:t>
            </a:r>
            <a:endParaRPr sz="1800">
              <a:latin typeface="Calibri"/>
              <a:cs typeface="Calibri"/>
            </a:endParaRPr>
          </a:p>
          <a:p>
            <a:pPr marL="12700" marR="952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lagi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dipakai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pasaran (percetakan).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cetak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Inggris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0340" y="2944621"/>
            <a:ext cx="16922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369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Royal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Demy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Double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demy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Crown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Double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Crown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Foolscap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Imperial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98288" y="2944621"/>
            <a:ext cx="134366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508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635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445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571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889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572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381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508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762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508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343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432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457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584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559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762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0340" y="5413502"/>
            <a:ext cx="369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tulis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Inggris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0340" y="5687821"/>
            <a:ext cx="173037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3695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buAutoNum type="arabicParenR"/>
              <a:tabLst>
                <a:tab pos="3536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Foolscap</a:t>
            </a:r>
            <a:endParaRPr sz="18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3536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Demy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8676" y="5687821"/>
            <a:ext cx="134239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387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482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419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533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336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419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394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508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4267200" cy="6858000"/>
            </a:xfrm>
            <a:custGeom>
              <a:avLst/>
              <a:gdLst/>
              <a:ahLst/>
              <a:cxnLst/>
              <a:rect l="l" t="t" r="r" b="b"/>
              <a:pathLst>
                <a:path w="4267200" h="6858000">
                  <a:moveTo>
                    <a:pt x="0" y="6858000"/>
                  </a:moveTo>
                  <a:lnTo>
                    <a:pt x="4267200" y="6858000"/>
                  </a:lnTo>
                  <a:lnTo>
                    <a:pt x="426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24400" y="457200"/>
              <a:ext cx="4876800" cy="6858000"/>
            </a:xfrm>
            <a:custGeom>
              <a:avLst/>
              <a:gdLst/>
              <a:ahLst/>
              <a:cxnLst/>
              <a:rect l="l" t="t" r="r" b="b"/>
              <a:pathLst>
                <a:path w="4876800" h="6858000">
                  <a:moveTo>
                    <a:pt x="4876800" y="6858000"/>
                  </a:moveTo>
                  <a:lnTo>
                    <a:pt x="48768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4876800" y="685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118360"/>
            <a:ext cx="2794253" cy="182880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90600" y="1752600"/>
          <a:ext cx="2794000" cy="2192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×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Letter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×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216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×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Junior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203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×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Ledger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432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×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Tabloid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279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×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93909" y="1100589"/>
            <a:ext cx="3470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Ukuran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kertas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cetak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Amerika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Utara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4628" y="1138427"/>
            <a:ext cx="4426737" cy="54955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6028" y="1063752"/>
            <a:ext cx="4805171" cy="30015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6302" y="1880870"/>
            <a:ext cx="365760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Sebelum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ditemukan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bangsa-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bangsa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dahulu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menggunakan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tablet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tanah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lempung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dibakar.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Hal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bisa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dijumpai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peradaban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bangsa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Sumeria,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Prasasti</a:t>
            </a:r>
            <a:r>
              <a:rPr sz="1800" spc="-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dari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Tahoma"/>
                <a:cs typeface="Tahoma"/>
              </a:rPr>
              <a:t>batu,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kayu,</a:t>
            </a:r>
            <a:r>
              <a:rPr sz="18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bambu,</a:t>
            </a:r>
            <a:r>
              <a:rPr sz="1800" spc="-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kulit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atau</a:t>
            </a:r>
            <a:r>
              <a:rPr sz="18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tulang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binatang,</a:t>
            </a:r>
            <a:r>
              <a:rPr sz="1800" spc="-5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sutra,</a:t>
            </a:r>
            <a:r>
              <a:rPr sz="1800" spc="-7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bahkan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daun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lontar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dirangkai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seperti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dijumpai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naskah-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naskah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Nusantara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beberapa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abad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lampau.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6302" y="945895"/>
            <a:ext cx="239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</a:rPr>
              <a:t>SEJARAH</a:t>
            </a:r>
            <a:r>
              <a:rPr sz="2400" spc="-13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0703" y="4110227"/>
            <a:ext cx="4481321" cy="3055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1652270"/>
            <a:ext cx="7609840" cy="455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862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Kebutuhan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mungkin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dihilangkan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kehidupan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manusia,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diciptakan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kira-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kira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3000</a:t>
            </a:r>
            <a:r>
              <a:rPr sz="1800" spc="-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SM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di</a:t>
            </a:r>
            <a:r>
              <a:rPr sz="18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Mesir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bahan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mentah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tanaman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papyrus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terdapat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tepi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sungai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Nil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Tahoma"/>
              <a:cs typeface="Tahoma"/>
            </a:endParaRPr>
          </a:p>
          <a:p>
            <a:pPr marL="12700" marR="49530">
              <a:lnSpc>
                <a:spcPct val="15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tahun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105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1800" spc="-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bangsa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Cina</a:t>
            </a:r>
            <a:r>
              <a:rPr sz="1800" spc="-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(Tsai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Lun)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menemukan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cara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pembuatan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lebih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baik,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yaitu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bamboo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pengisi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kaolin</a:t>
            </a:r>
            <a:r>
              <a:rPr sz="18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(semacam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tanah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liat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putih).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Budaya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membuat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disebut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“The</a:t>
            </a:r>
            <a:r>
              <a:rPr sz="18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00"/>
                </a:solidFill>
                <a:latin typeface="Tahoma"/>
                <a:cs typeface="Tahoma"/>
              </a:rPr>
              <a:t>White</a:t>
            </a:r>
            <a:r>
              <a:rPr sz="1800" spc="-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Tahoma"/>
                <a:cs typeface="Tahoma"/>
              </a:rPr>
              <a:t>Art”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Asia,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budaya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sampai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Eropa,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selanjutnya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melalui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pelaut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yang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mencari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rempah-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rempah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akhirnya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sampai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Indonesia.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Pabrik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Kertas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pertama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Indonesia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adalah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ahoma"/>
                <a:cs typeface="Tahoma"/>
              </a:rPr>
              <a:t>“Padalarang”</a:t>
            </a:r>
            <a:r>
              <a:rPr sz="180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berdiri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tahun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Tahoma"/>
                <a:cs typeface="Tahoma"/>
              </a:rPr>
              <a:t>1920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945895"/>
            <a:ext cx="239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</a:rPr>
              <a:t>SEJARAH</a:t>
            </a:r>
            <a:r>
              <a:rPr sz="2400" spc="-135" dirty="0">
                <a:solidFill>
                  <a:srgbClr val="FFFF00"/>
                </a:solidFill>
              </a:rPr>
              <a:t> </a:t>
            </a:r>
            <a:r>
              <a:rPr sz="2400" spc="-10" dirty="0">
                <a:solidFill>
                  <a:srgbClr val="FFFF00"/>
                </a:solidFill>
              </a:rPr>
              <a:t>KERTAS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885697"/>
            <a:ext cx="42875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Sejarah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Teknologi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Pembuatan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KERTAS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17" y="1451102"/>
            <a:ext cx="7484109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tahun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1799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seorang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Prancis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bernama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Nicholas</a:t>
            </a: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Louis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Robert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menemukan </a:t>
            </a:r>
            <a:r>
              <a:rPr sz="1800" dirty="0">
                <a:latin typeface="Calibri"/>
                <a:cs typeface="Calibri"/>
              </a:rPr>
              <a:t>proses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untuk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membuat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lembaran‐lembaran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kertas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satu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wire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screen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yang </a:t>
            </a:r>
            <a:r>
              <a:rPr sz="1800" spc="-10" dirty="0">
                <a:latin typeface="Calibri"/>
                <a:cs typeface="Calibri"/>
              </a:rPr>
              <a:t>bergerak,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dikenal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sebagai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mesin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Fourdrinier.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Penemuan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mesin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silinder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oleh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John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Dickinson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tahun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1809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telah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menyebabkan meningkatnya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penggunaan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mesin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Fourdrinier.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Tahun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1826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steam</a:t>
            </a:r>
            <a:r>
              <a:rPr sz="18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cylinder</a:t>
            </a:r>
            <a:r>
              <a:rPr sz="1800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untuk </a:t>
            </a:r>
            <a:r>
              <a:rPr sz="1800" dirty="0">
                <a:latin typeface="Calibri"/>
                <a:cs typeface="Calibri"/>
              </a:rPr>
              <a:t>pertama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kalinya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digunakan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dalam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pengeringan.</a:t>
            </a:r>
            <a:endParaRPr sz="1800">
              <a:latin typeface="Calibri"/>
              <a:cs typeface="Calibri"/>
            </a:endParaRPr>
          </a:p>
          <a:p>
            <a:pPr marL="12700" marR="47625">
              <a:lnSpc>
                <a:spcPct val="150000"/>
              </a:lnSpc>
            </a:pPr>
            <a:r>
              <a:rPr sz="1800" spc="-20" dirty="0">
                <a:latin typeface="Calibri"/>
                <a:cs typeface="Calibri"/>
              </a:rPr>
              <a:t>Tahun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1814,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Friedrich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Gottlob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Keller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menemukan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proses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mekanik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pembuatan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pulp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dari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kayu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tapi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kualitas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kertas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dihasilkan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masih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rendah.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Sekitar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tahun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1853‐1854,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Charles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Watt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Hugh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Burgess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mengembangkan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pembuatan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kertas </a:t>
            </a:r>
            <a:r>
              <a:rPr sz="1800" dirty="0">
                <a:latin typeface="Calibri"/>
                <a:cs typeface="Calibri"/>
              </a:rPr>
              <a:t>dengan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menggunakan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proses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soda.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Tahun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1857,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Benjamin</a:t>
            </a:r>
            <a:r>
              <a:rPr sz="1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Chew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Tilghman </a:t>
            </a:r>
            <a:r>
              <a:rPr sz="1800" spc="-10" dirty="0">
                <a:latin typeface="Calibri"/>
                <a:cs typeface="Calibri"/>
              </a:rPr>
              <a:t>mendapatkan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British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Patent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untuk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proses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sulfit.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dihasilkan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dari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proses </a:t>
            </a:r>
            <a:r>
              <a:rPr sz="1800" dirty="0">
                <a:latin typeface="Calibri"/>
                <a:cs typeface="Calibri"/>
              </a:rPr>
              <a:t>sulfit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bagus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siap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diputihkan.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PROSES</a:t>
            </a:r>
            <a:r>
              <a:rPr sz="2400" spc="-130" dirty="0">
                <a:solidFill>
                  <a:srgbClr val="FF0000"/>
                </a:solidFill>
              </a:rPr>
              <a:t> </a:t>
            </a:r>
            <a:r>
              <a:rPr sz="2400" spc="-25" dirty="0">
                <a:solidFill>
                  <a:srgbClr val="FF0000"/>
                </a:solidFill>
              </a:rPr>
              <a:t>PEMBUATAN</a:t>
            </a:r>
            <a:r>
              <a:rPr sz="2400" spc="-13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KERTAS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606551" y="1219200"/>
            <a:ext cx="8989695" cy="5872480"/>
            <a:chOff x="606551" y="1219200"/>
            <a:chExt cx="8989695" cy="5872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1" y="1292351"/>
              <a:ext cx="8989517" cy="57988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8599" y="1219200"/>
              <a:ext cx="3657600" cy="533400"/>
            </a:xfrm>
            <a:custGeom>
              <a:avLst/>
              <a:gdLst/>
              <a:ahLst/>
              <a:cxnLst/>
              <a:rect l="l" t="t" r="r" b="b"/>
              <a:pathLst>
                <a:path w="3657600" h="533400">
                  <a:moveTo>
                    <a:pt x="3657600" y="533399"/>
                  </a:moveTo>
                  <a:lnTo>
                    <a:pt x="3657600" y="0"/>
                  </a:lnTo>
                  <a:lnTo>
                    <a:pt x="0" y="0"/>
                  </a:lnTo>
                  <a:lnTo>
                    <a:pt x="0" y="533399"/>
                  </a:lnTo>
                  <a:lnTo>
                    <a:pt x="3657600" y="533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Sirkulasi</a:t>
            </a:r>
            <a:r>
              <a:rPr sz="2400" spc="-6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Proses</a:t>
            </a:r>
            <a:r>
              <a:rPr sz="2400" spc="-8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Pembuatan</a:t>
            </a:r>
            <a:r>
              <a:rPr sz="2400" spc="-85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Kertas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1595627"/>
            <a:ext cx="8843149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339" y="1112469"/>
            <a:ext cx="712978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6845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Berdasarkan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keadaan</a:t>
            </a:r>
            <a:r>
              <a:rPr sz="2000" spc="-4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permukaan</a:t>
            </a:r>
            <a:r>
              <a:rPr sz="20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dapat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diklasifikasikan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menjadi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385"/>
              </a:spcBef>
            </a:pP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8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tak</a:t>
            </a:r>
            <a:r>
              <a:rPr sz="2000" spc="-7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berlapis</a:t>
            </a:r>
            <a:r>
              <a:rPr sz="2000" spc="-7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(uncoated</a:t>
            </a:r>
            <a:r>
              <a:rPr sz="2000" spc="-8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paper)</a:t>
            </a:r>
            <a:endParaRPr sz="2000">
              <a:latin typeface="Tahoma"/>
              <a:cs typeface="Tahoma"/>
            </a:endParaRPr>
          </a:p>
          <a:p>
            <a:pPr marL="469265" marR="508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diberi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lapisan,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ciri-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ciri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permukaan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berpori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mempunyai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daya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serap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tinggi.</a:t>
            </a:r>
            <a:endParaRPr sz="20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Contoh: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koran,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tulis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(HVS),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ilustrasi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469900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1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Berlapis</a:t>
            </a:r>
            <a:endParaRPr sz="2000">
              <a:latin typeface="Tahoma"/>
              <a:cs typeface="Tahoma"/>
            </a:endParaRPr>
          </a:p>
          <a:p>
            <a:pPr marL="469265" marR="189230">
              <a:lnSpc>
                <a:spcPct val="15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permukaannya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diberi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lapisan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terdiri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dari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zat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kapur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perekat.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Ciri-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ciri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permukaan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halus,licin,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mengkilat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mempunyai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daya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serap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tinta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rendah.</a:t>
            </a:r>
            <a:endParaRPr sz="20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Contoh: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cetak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seni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(art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paper),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matt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coated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paper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339" y="1327657"/>
            <a:ext cx="7158990" cy="5194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Berdasarkan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jenis</a:t>
            </a:r>
            <a:r>
              <a:rPr sz="2000" spc="-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serat</a:t>
            </a:r>
            <a:r>
              <a:rPr sz="2000" spc="-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dapat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diklasifikasikan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menjadi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470534" indent="-457834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70534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mengandung</a:t>
            </a:r>
            <a:r>
              <a:rPr sz="2000" spc="-8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kayu</a:t>
            </a:r>
            <a:endParaRPr sz="2000">
              <a:latin typeface="Tahoma"/>
              <a:cs typeface="Tahoma"/>
            </a:endParaRPr>
          </a:p>
          <a:p>
            <a:pPr marL="469265" marR="3098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mengandung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serat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selulosa,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tapi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masih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mengandung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unsur-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unsur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kayu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lainnya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seperti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lignin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getah.</a:t>
            </a:r>
            <a:endParaRPr sz="2000">
              <a:latin typeface="Tahoma"/>
              <a:cs typeface="Tahoma"/>
            </a:endParaRPr>
          </a:p>
          <a:p>
            <a:pPr marL="469265" marR="508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Ciri-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ciri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tidak tahan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disimpan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lama,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menguning,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nilai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opasitas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tinggi,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harga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murah.</a:t>
            </a:r>
            <a:endParaRPr sz="20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Contoh: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koran,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telepon,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stensil</a:t>
            </a:r>
            <a:endParaRPr sz="20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400"/>
              </a:spcBef>
              <a:buAutoNum type="arabicPeriod" startAt="2"/>
              <a:tabLst>
                <a:tab pos="469900" algn="l"/>
              </a:tabLst>
            </a:pP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Kertas</a:t>
            </a:r>
            <a:r>
              <a:rPr sz="2000" spc="-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00"/>
                </a:solidFill>
                <a:latin typeface="Tahoma"/>
                <a:cs typeface="Tahoma"/>
              </a:rPr>
              <a:t>bebas</a:t>
            </a:r>
            <a:r>
              <a:rPr sz="2000" spc="-8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FF00"/>
                </a:solidFill>
                <a:latin typeface="Tahoma"/>
                <a:cs typeface="Tahoma"/>
              </a:rPr>
              <a:t>kayu</a:t>
            </a:r>
            <a:endParaRPr sz="2000">
              <a:latin typeface="Tahoma"/>
              <a:cs typeface="Tahoma"/>
            </a:endParaRPr>
          </a:p>
          <a:p>
            <a:pPr marL="469265" marR="40513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terbebas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dari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unsur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kayu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kecuali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serat selulosa.</a:t>
            </a:r>
            <a:endParaRPr sz="2000">
              <a:latin typeface="Tahoma"/>
              <a:cs typeface="Tahoma"/>
            </a:endParaRPr>
          </a:p>
          <a:p>
            <a:pPr marL="469265" marR="8826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Ciri-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ciri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tahan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lama,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mudah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menguning,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nilai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opasitas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rendah,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harga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lebih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mahal.</a:t>
            </a:r>
            <a:endParaRPr sz="2000">
              <a:latin typeface="Tahoma"/>
              <a:cs typeface="Tahoma"/>
            </a:endParaRPr>
          </a:p>
          <a:p>
            <a:pPr marL="469265" marR="127635">
              <a:lnSpc>
                <a:spcPts val="2300"/>
              </a:lnSpc>
              <a:spcBef>
                <a:spcPts val="16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Contoh: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HVS,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HVO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khusus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seperti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kertas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uang,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kertas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rokok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2068</Words>
  <Application>Microsoft Office PowerPoint</Application>
  <PresentationFormat>Custom</PresentationFormat>
  <Paragraphs>279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 MT</vt:lpstr>
      <vt:lpstr>Calibri</vt:lpstr>
      <vt:lpstr>Tahoma</vt:lpstr>
      <vt:lpstr>Wingdings</vt:lpstr>
      <vt:lpstr>Office Theme</vt:lpstr>
      <vt:lpstr>PowerPoint Presentation</vt:lpstr>
      <vt:lpstr>PowerPoint Presentation</vt:lpstr>
      <vt:lpstr>SEJARAH KERTAS</vt:lpstr>
      <vt:lpstr>SEJARAH KERTAS</vt:lpstr>
      <vt:lpstr>Sejarah Teknologi Pembuatan KERTAS</vt:lpstr>
      <vt:lpstr>PROSES PEMBUATAN KERTAS</vt:lpstr>
      <vt:lpstr>Sirkulasi Proses Pembuatan Kertas</vt:lpstr>
      <vt:lpstr>PowerPoint Presentation</vt:lpstr>
      <vt:lpstr>PowerPoint Presentation</vt:lpstr>
      <vt:lpstr>PowerPoint Presentation</vt:lpstr>
      <vt:lpstr>Semua jenis kertas pada dasarnya dapat dipergunakan dalam percetakan, meskipun tidak semua jenis kertas tersebut menghasilkan cetakan yang berkualitas baik. Berdasarkan bahan baku dan fungsinya jenis kertas dapat diklasifikasikan menjadi :</vt:lpstr>
      <vt:lpstr>Jenis Kertas</vt:lpstr>
      <vt:lpstr>Jenis Kertas</vt:lpstr>
      <vt:lpstr>Kertas Cetak</vt:lpstr>
      <vt:lpstr>Jenis Kertas</vt:lpstr>
      <vt:lpstr>Jenis Kertas</vt:lpstr>
      <vt:lpstr>Jenis Kertas</vt:lpstr>
      <vt:lpstr>Jenis Kertas</vt:lpstr>
      <vt:lpstr>ARAH SERAT KERTAS</vt:lpstr>
      <vt:lpstr>SYARAT-SYARAT KERTAS CETAK</vt:lpstr>
      <vt:lpstr>UKURAN KERTAS</vt:lpstr>
      <vt:lpstr>1. Ukuran Satuan</vt:lpstr>
      <vt:lpstr>PowerPoint Presentation</vt:lpstr>
      <vt:lpstr>2. Ukuran Standard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Rika Febri</cp:lastModifiedBy>
  <cp:revision>1</cp:revision>
  <dcterms:created xsi:type="dcterms:W3CDTF">2024-05-29T01:32:12Z</dcterms:created>
  <dcterms:modified xsi:type="dcterms:W3CDTF">2024-06-12T02:11:36Z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2024-05-29T00:00:00Z</vt:filetime>
  </property>
  <property fmtid="{D5CDD505-2E9C-101B-9397-08002B2CF9AE}" pid="4" name="Producer">
    <vt:lpwstr>Acrobat Distiller 11.0 (Windows)</vt:lpwstr>
  </property>
</Properties>
</file>