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2872" y="1229360"/>
            <a:ext cx="5232654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5427" y="2028698"/>
            <a:ext cx="7527544" cy="459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6794" y="4960111"/>
            <a:ext cx="4553585" cy="1277913"/>
          </a:xfrm>
          <a:prstGeom prst="rect">
            <a:avLst/>
          </a:prstGeom>
        </p:spPr>
        <p:txBody>
          <a:bodyPr vert="horz" wrap="square" lIns="0" tIns="442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84"/>
              </a:spcBef>
            </a:pPr>
            <a:r>
              <a:rPr sz="5400" b="1" spc="-30" dirty="0">
                <a:solidFill>
                  <a:srgbClr val="E46C0A"/>
                </a:solidFill>
                <a:latin typeface="Calibri"/>
                <a:cs typeface="Calibri"/>
              </a:rPr>
              <a:t>C</a:t>
            </a:r>
            <a:r>
              <a:rPr sz="54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5400" b="1" spc="-30" dirty="0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sz="54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5400" b="1" spc="-3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5400" b="1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5400" b="1" spc="-10" dirty="0">
                <a:solidFill>
                  <a:srgbClr val="E46C0A"/>
                </a:solidFill>
                <a:latin typeface="Calibri"/>
                <a:cs typeface="Calibri"/>
              </a:rPr>
              <a:t>proofing</a:t>
            </a:r>
            <a:endParaRPr sz="5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227" y="457200"/>
            <a:ext cx="6493002" cy="4959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933" y="914654"/>
            <a:ext cx="54902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0070C0"/>
                </a:solidFill>
              </a:rPr>
              <a:t>PROOFING</a:t>
            </a:r>
            <a:r>
              <a:rPr sz="4000" spc="-35" dirty="0">
                <a:solidFill>
                  <a:srgbClr val="0070C0"/>
                </a:solidFill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(digital</a:t>
            </a:r>
            <a:r>
              <a:rPr sz="36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proofing)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1102" y="2026869"/>
            <a:ext cx="330327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Untuk mensimulasikan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warna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cetak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printer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mendekati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hasil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cetak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offset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konsisten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perlu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beberapa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antara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lain: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libri"/>
              <a:cs typeface="Calibri"/>
            </a:endParaRPr>
          </a:p>
          <a:p>
            <a:pPr marL="261620" indent="-24955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2255" algn="l"/>
              </a:tabLst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Color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Proofing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Software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262890" algn="l"/>
              </a:tabLst>
            </a:pP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Konsistensi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mesin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cetak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262890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Printer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yang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mendukung.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427" y="2510027"/>
            <a:ext cx="5724969" cy="42778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00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Sistem</a:t>
            </a:r>
            <a:r>
              <a:rPr spc="-35" dirty="0"/>
              <a:t> </a:t>
            </a:r>
            <a:r>
              <a:rPr spc="-5" dirty="0"/>
              <a:t>Digital</a:t>
            </a:r>
            <a:r>
              <a:rPr spc="-30" dirty="0"/>
              <a:t> </a:t>
            </a:r>
            <a:r>
              <a:rPr spc="-5" dirty="0"/>
              <a:t>Proofing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7520" marR="425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Ada</a:t>
            </a:r>
            <a:r>
              <a:rPr dirty="0"/>
              <a:t> </a:t>
            </a:r>
            <a:r>
              <a:rPr spc="-10" dirty="0"/>
              <a:t>beberapa</a:t>
            </a:r>
            <a:r>
              <a:rPr spc="15" dirty="0"/>
              <a:t> </a:t>
            </a:r>
            <a:r>
              <a:rPr spc="-15" dirty="0"/>
              <a:t>catatan</a:t>
            </a:r>
            <a:r>
              <a:rPr spc="10" dirty="0"/>
              <a:t> </a:t>
            </a:r>
            <a:r>
              <a:rPr spc="-10" dirty="0"/>
              <a:t>yang</a:t>
            </a:r>
            <a:r>
              <a:rPr spc="-15" dirty="0"/>
              <a:t> </a:t>
            </a:r>
            <a:r>
              <a:rPr spc="-10" dirty="0"/>
              <a:t>patut </a:t>
            </a:r>
            <a:r>
              <a:rPr spc="-5" dirty="0"/>
              <a:t> </a:t>
            </a:r>
            <a:r>
              <a:rPr spc="-10" dirty="0"/>
              <a:t>diperhatikan</a:t>
            </a:r>
            <a:r>
              <a:rPr spc="25" dirty="0"/>
              <a:t> </a:t>
            </a:r>
            <a:r>
              <a:rPr spc="-10" dirty="0"/>
              <a:t>saat</a:t>
            </a:r>
            <a:r>
              <a:rPr spc="15" dirty="0"/>
              <a:t> </a:t>
            </a:r>
            <a:r>
              <a:rPr spc="-10" dirty="0"/>
              <a:t>proofing</a:t>
            </a:r>
            <a:r>
              <a:rPr spc="-15" dirty="0"/>
              <a:t> </a:t>
            </a:r>
            <a:r>
              <a:rPr spc="-10" dirty="0"/>
              <a:t>dilakukan</a:t>
            </a:r>
            <a:r>
              <a:rPr spc="30" dirty="0"/>
              <a:t> </a:t>
            </a:r>
            <a:r>
              <a:rPr spc="-5" dirty="0"/>
              <a:t>dalam </a:t>
            </a:r>
            <a:r>
              <a:rPr spc="-440" dirty="0"/>
              <a:t> </a:t>
            </a:r>
            <a:r>
              <a:rPr spc="-10" dirty="0"/>
              <a:t>sistem</a:t>
            </a:r>
            <a:r>
              <a:rPr spc="20" dirty="0"/>
              <a:t> </a:t>
            </a:r>
            <a:r>
              <a:rPr spc="-10" dirty="0"/>
              <a:t>digital:</a:t>
            </a:r>
          </a:p>
          <a:p>
            <a:pPr marL="3004820">
              <a:lnSpc>
                <a:spcPct val="100000"/>
              </a:lnSpc>
              <a:spcBef>
                <a:spcPts val="20"/>
              </a:spcBef>
            </a:pPr>
            <a:endParaRPr sz="1950"/>
          </a:p>
          <a:p>
            <a:pPr marL="3474085" marR="5080" indent="-457200">
              <a:lnSpc>
                <a:spcPct val="100000"/>
              </a:lnSpc>
              <a:buAutoNum type="arabicPeriod"/>
              <a:tabLst>
                <a:tab pos="3474085" algn="l"/>
                <a:tab pos="3475354" algn="l"/>
              </a:tabLst>
            </a:pPr>
            <a:r>
              <a:rPr spc="-15" dirty="0"/>
              <a:t>Pemanfaatan</a:t>
            </a:r>
            <a:r>
              <a:rPr spc="20" dirty="0"/>
              <a:t> </a:t>
            </a:r>
            <a:r>
              <a:rPr spc="-15" dirty="0"/>
              <a:t>Sistem</a:t>
            </a:r>
            <a:r>
              <a:rPr spc="20" dirty="0"/>
              <a:t> </a:t>
            </a:r>
            <a:r>
              <a:rPr spc="-5" dirty="0"/>
              <a:t>Digital</a:t>
            </a:r>
            <a:r>
              <a:rPr spc="10" dirty="0"/>
              <a:t> </a:t>
            </a:r>
            <a:r>
              <a:rPr spc="-20" dirty="0"/>
              <a:t>hanya</a:t>
            </a:r>
            <a:r>
              <a:rPr spc="-15" dirty="0"/>
              <a:t> akan </a:t>
            </a:r>
            <a:r>
              <a:rPr spc="-440" dirty="0"/>
              <a:t> </a:t>
            </a:r>
            <a:r>
              <a:rPr spc="-10" dirty="0"/>
              <a:t>berhasil</a:t>
            </a:r>
            <a:r>
              <a:rPr spc="20" dirty="0"/>
              <a:t> </a:t>
            </a:r>
            <a:r>
              <a:rPr spc="-5" dirty="0"/>
              <a:t>baik</a:t>
            </a:r>
            <a:r>
              <a:rPr spc="10" dirty="0"/>
              <a:t> </a:t>
            </a:r>
            <a:r>
              <a:rPr spc="-10" dirty="0"/>
              <a:t>apabila</a:t>
            </a:r>
            <a:r>
              <a:rPr spc="35" dirty="0"/>
              <a:t> </a:t>
            </a:r>
            <a:r>
              <a:rPr spc="-15" dirty="0">
                <a:solidFill>
                  <a:srgbClr val="FF0000"/>
                </a:solidFill>
              </a:rPr>
              <a:t>kondisi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material 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10" dirty="0"/>
              <a:t>yang</a:t>
            </a:r>
            <a:r>
              <a:rPr spc="-15" dirty="0"/>
              <a:t> </a:t>
            </a:r>
            <a:r>
              <a:rPr spc="-10" dirty="0"/>
              <a:t>dipakai</a:t>
            </a:r>
            <a:r>
              <a:rPr spc="15" dirty="0"/>
              <a:t> </a:t>
            </a:r>
            <a:r>
              <a:rPr spc="-5" dirty="0"/>
              <a:t>dan</a:t>
            </a:r>
            <a:r>
              <a:rPr spc="-10" dirty="0"/>
              <a:t> proses</a:t>
            </a:r>
            <a:r>
              <a:rPr spc="10" dirty="0"/>
              <a:t> </a:t>
            </a:r>
            <a:r>
              <a:rPr spc="-5" dirty="0"/>
              <a:t>(apabila </a:t>
            </a:r>
            <a:r>
              <a:rPr dirty="0"/>
              <a:t> </a:t>
            </a:r>
            <a:r>
              <a:rPr spc="-10" dirty="0"/>
              <a:t>dilakukan</a:t>
            </a:r>
            <a:r>
              <a:rPr spc="20" dirty="0"/>
              <a:t> </a:t>
            </a:r>
            <a:r>
              <a:rPr spc="-15" dirty="0"/>
              <a:t>secara</a:t>
            </a:r>
            <a:r>
              <a:rPr spc="30" dirty="0"/>
              <a:t> </a:t>
            </a:r>
            <a:r>
              <a:rPr spc="-5" dirty="0"/>
              <a:t>manual)</a:t>
            </a:r>
            <a:r>
              <a:rPr spc="15" dirty="0"/>
              <a:t> </a:t>
            </a:r>
            <a:r>
              <a:rPr spc="-15" dirty="0">
                <a:solidFill>
                  <a:srgbClr val="FF0000"/>
                </a:solidFill>
              </a:rPr>
              <a:t>stabil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dan 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konstant</a:t>
            </a:r>
            <a:r>
              <a:rPr spc="-20" dirty="0"/>
              <a:t>.</a:t>
            </a:r>
          </a:p>
          <a:p>
            <a:pPr marL="3004820"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950"/>
          </a:p>
          <a:p>
            <a:pPr marL="3474085" marR="109220" indent="-457200">
              <a:lnSpc>
                <a:spcPct val="100000"/>
              </a:lnSpc>
              <a:buAutoNum type="arabicPeriod"/>
              <a:tabLst>
                <a:tab pos="3474085" algn="l"/>
                <a:tab pos="3474720" algn="l"/>
              </a:tabLst>
            </a:pPr>
            <a:r>
              <a:rPr spc="-5" dirty="0"/>
              <a:t>Penggunaan</a:t>
            </a:r>
            <a:r>
              <a:rPr spc="-10" dirty="0"/>
              <a:t> </a:t>
            </a:r>
            <a:r>
              <a:rPr spc="-15" dirty="0"/>
              <a:t>Sistem</a:t>
            </a:r>
            <a:r>
              <a:rPr spc="20" dirty="0"/>
              <a:t> </a:t>
            </a:r>
            <a:r>
              <a:rPr spc="-10" dirty="0"/>
              <a:t>Digital</a:t>
            </a:r>
            <a:r>
              <a:rPr spc="5" dirty="0"/>
              <a:t> </a:t>
            </a:r>
            <a:r>
              <a:rPr spc="-5" dirty="0"/>
              <a:t>(baik</a:t>
            </a:r>
            <a:r>
              <a:rPr spc="10" dirty="0"/>
              <a:t> </a:t>
            </a:r>
            <a:r>
              <a:rPr spc="-10" dirty="0"/>
              <a:t>Color </a:t>
            </a:r>
            <a:r>
              <a:rPr spc="-440" dirty="0"/>
              <a:t> </a:t>
            </a:r>
            <a:r>
              <a:rPr spc="-10" dirty="0"/>
              <a:t>Matching</a:t>
            </a:r>
            <a:r>
              <a:rPr dirty="0"/>
              <a:t> </a:t>
            </a:r>
            <a:r>
              <a:rPr spc="-5" dirty="0"/>
              <a:t>maupun Color </a:t>
            </a:r>
            <a:r>
              <a:rPr spc="-10" dirty="0"/>
              <a:t>Management </a:t>
            </a:r>
            <a:r>
              <a:rPr spc="-440" dirty="0"/>
              <a:t> </a:t>
            </a:r>
            <a:r>
              <a:rPr spc="-20" dirty="0"/>
              <a:t>System)</a:t>
            </a:r>
            <a:r>
              <a:rPr spc="20" dirty="0"/>
              <a:t> </a:t>
            </a:r>
            <a:r>
              <a:rPr spc="-10" dirty="0"/>
              <a:t>saat</a:t>
            </a:r>
            <a:r>
              <a:rPr spc="5" dirty="0"/>
              <a:t> </a:t>
            </a:r>
            <a:r>
              <a:rPr spc="-5" dirty="0"/>
              <a:t>ini</a:t>
            </a:r>
            <a:r>
              <a:rPr spc="15" dirty="0"/>
              <a:t> </a:t>
            </a:r>
            <a:r>
              <a:rPr spc="-5" dirty="0">
                <a:solidFill>
                  <a:srgbClr val="FF0000"/>
                </a:solidFill>
              </a:rPr>
              <a:t>belum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dapat 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diaplikasikan</a:t>
            </a:r>
            <a:r>
              <a:rPr spc="2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pada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warna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15" dirty="0"/>
              <a:t>(tinta</a:t>
            </a:r>
            <a:r>
              <a:rPr spc="20" dirty="0"/>
              <a:t> </a:t>
            </a:r>
            <a:r>
              <a:rPr spc="-10" dirty="0"/>
              <a:t>dan </a:t>
            </a:r>
            <a:r>
              <a:rPr spc="-5" dirty="0"/>
              <a:t> bahan </a:t>
            </a:r>
            <a:r>
              <a:rPr spc="-10" dirty="0"/>
              <a:t>cetak)</a:t>
            </a:r>
            <a:r>
              <a:rPr spc="25" dirty="0"/>
              <a:t> </a:t>
            </a:r>
            <a:r>
              <a:rPr spc="-10" dirty="0">
                <a:solidFill>
                  <a:srgbClr val="FF0000"/>
                </a:solidFill>
              </a:rPr>
              <a:t>metallic</a:t>
            </a:r>
            <a:r>
              <a:rPr spc="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dan </a:t>
            </a:r>
            <a:r>
              <a:rPr dirty="0">
                <a:solidFill>
                  <a:srgbClr val="FF0000"/>
                </a:solidFill>
              </a:rPr>
              <a:t>pearl</a:t>
            </a:r>
            <a:r>
              <a:rPr dirty="0"/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3881628"/>
            <a:ext cx="3256089" cy="26776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1957832"/>
            <a:ext cx="7529195" cy="46888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Kemampuan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untuk</a:t>
            </a:r>
            <a:r>
              <a:rPr sz="18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mencetak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ulang</a:t>
            </a:r>
            <a:endParaRPr sz="1800">
              <a:latin typeface="Tahoma"/>
              <a:cs typeface="Tahoma"/>
            </a:endParaRPr>
          </a:p>
          <a:p>
            <a:pPr marL="355600" marR="25146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Tahoma"/>
                <a:cs typeface="Tahoma"/>
              </a:rPr>
              <a:t>Menjamin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hasil</a:t>
            </a:r>
            <a:r>
              <a:rPr sz="1800" spc="-5" dirty="0">
                <a:latin typeface="Tahoma"/>
                <a:cs typeface="Tahoma"/>
              </a:rPr>
              <a:t> proofing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sama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dari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file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digital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yang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sama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setiap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waktu.</a:t>
            </a:r>
            <a:endParaRPr sz="18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434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Simulasi</a:t>
            </a:r>
            <a:r>
              <a:rPr sz="18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ahoma"/>
                <a:cs typeface="Tahoma"/>
              </a:rPr>
              <a:t>kurva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dot</a:t>
            </a:r>
            <a:r>
              <a:rPr sz="1800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gain</a:t>
            </a:r>
            <a:endParaRPr sz="1800">
              <a:latin typeface="Tahoma"/>
              <a:cs typeface="Tahoma"/>
            </a:endParaRPr>
          </a:p>
          <a:p>
            <a:pPr marL="355600" marR="20637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Tahoma"/>
                <a:cs typeface="Tahoma"/>
              </a:rPr>
              <a:t>Mesin </a:t>
            </a:r>
            <a:r>
              <a:rPr sz="1800" spc="-5" dirty="0">
                <a:latin typeface="Tahoma"/>
                <a:cs typeface="Tahoma"/>
              </a:rPr>
              <a:t>DCP mampu mensimulasi dot </a:t>
            </a:r>
            <a:r>
              <a:rPr sz="1800" dirty="0">
                <a:latin typeface="Tahoma"/>
                <a:cs typeface="Tahoma"/>
              </a:rPr>
              <a:t>gain </a:t>
            </a:r>
            <a:r>
              <a:rPr sz="1800" spc="-5" dirty="0">
                <a:latin typeface="Tahoma"/>
                <a:cs typeface="Tahoma"/>
              </a:rPr>
              <a:t>terutama </a:t>
            </a:r>
            <a:r>
              <a:rPr sz="1800" dirty="0">
                <a:latin typeface="Tahoma"/>
                <a:cs typeface="Tahoma"/>
              </a:rPr>
              <a:t>untuk jenis </a:t>
            </a:r>
            <a:r>
              <a:rPr sz="1800" spc="-10" dirty="0">
                <a:latin typeface="Tahoma"/>
                <a:cs typeface="Tahoma"/>
              </a:rPr>
              <a:t>kertas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berbeda</a:t>
            </a:r>
            <a:endParaRPr sz="18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434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FF0000"/>
                </a:solidFill>
                <a:latin typeface="Tahoma"/>
                <a:cs typeface="Tahoma"/>
              </a:rPr>
              <a:t>Keakurasian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warna</a:t>
            </a:r>
            <a:endParaRPr sz="1800">
              <a:latin typeface="Tahoma"/>
              <a:cs typeface="Tahoma"/>
            </a:endParaRPr>
          </a:p>
          <a:p>
            <a:pPr marL="355600" marR="373380">
              <a:lnSpc>
                <a:spcPct val="100000"/>
              </a:lnSpc>
              <a:spcBef>
                <a:spcPts val="430"/>
              </a:spcBef>
            </a:pPr>
            <a:r>
              <a:rPr sz="1800" spc="-15" dirty="0">
                <a:latin typeface="Tahoma"/>
                <a:cs typeface="Tahoma"/>
              </a:rPr>
              <a:t>Keakuratan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dalam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mencocokkan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target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warna,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dengan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sistem</a:t>
            </a:r>
            <a:r>
              <a:rPr sz="1800" spc="-5" dirty="0">
                <a:latin typeface="Tahoma"/>
                <a:cs typeface="Tahoma"/>
              </a:rPr>
              <a:t> color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management</a:t>
            </a:r>
            <a:endParaRPr sz="18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43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Kecepatan</a:t>
            </a:r>
            <a:endParaRPr sz="1800"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Tahoma"/>
                <a:cs typeface="Tahoma"/>
              </a:rPr>
              <a:t>Kecepatan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mesin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DCP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untuk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jenis</a:t>
            </a:r>
            <a:r>
              <a:rPr sz="1800" spc="-10" dirty="0">
                <a:latin typeface="Tahoma"/>
                <a:cs typeface="Tahoma"/>
              </a:rPr>
              <a:t> pekerjaan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mempunyai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deadline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ketat,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seperti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surat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kabar,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iklan,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lain-lain.</a:t>
            </a:r>
            <a:endParaRPr sz="18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43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Efektif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Tidak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memerlukan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ruangan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luas</a:t>
            </a:r>
            <a:endParaRPr sz="18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434"/>
              </a:spcBef>
              <a:buAutoNum type="arabicPeriod" startAt="6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Investasi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lebih</a:t>
            </a:r>
            <a:r>
              <a:rPr sz="18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murah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339" y="918464"/>
            <a:ext cx="405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Kelebihan</a:t>
            </a:r>
            <a:r>
              <a:rPr sz="2400" spc="-15" dirty="0"/>
              <a:t> </a:t>
            </a:r>
            <a:r>
              <a:rPr sz="2400" spc="-5" dirty="0"/>
              <a:t>Digital</a:t>
            </a:r>
            <a:r>
              <a:rPr sz="2400" spc="-15" dirty="0"/>
              <a:t> </a:t>
            </a:r>
            <a:r>
              <a:rPr sz="2400" spc="-5" dirty="0"/>
              <a:t>Color</a:t>
            </a:r>
            <a:r>
              <a:rPr sz="2400" spc="-20" dirty="0"/>
              <a:t> </a:t>
            </a:r>
            <a:r>
              <a:rPr sz="2400" spc="-5" dirty="0"/>
              <a:t>Proofing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302" y="1308608"/>
            <a:ext cx="5065395" cy="447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Kelemahan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Digital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Color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Proof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527050" marR="5080" indent="-514350">
              <a:lnSpc>
                <a:spcPct val="10000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400" spc="-5" dirty="0">
                <a:latin typeface="Calibri"/>
                <a:cs typeface="Calibri"/>
              </a:rPr>
              <a:t>Harus menggunakan RIP Color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Management dan </a:t>
            </a:r>
            <a:r>
              <a:rPr sz="2400" spc="-15" dirty="0">
                <a:latin typeface="Calibri"/>
                <a:cs typeface="Calibri"/>
              </a:rPr>
              <a:t>dilakukan kalibrasi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jika </a:t>
            </a:r>
            <a:r>
              <a:rPr sz="2400" spc="-5" dirty="0">
                <a:latin typeface="Calibri"/>
                <a:cs typeface="Calibri"/>
              </a:rPr>
              <a:t>ingin </a:t>
            </a:r>
            <a:r>
              <a:rPr sz="2400" spc="-10" dirty="0">
                <a:latin typeface="Calibri"/>
                <a:cs typeface="Calibri"/>
              </a:rPr>
              <a:t>digunakan untuk </a:t>
            </a:r>
            <a:r>
              <a:rPr sz="2400" spc="-5" dirty="0">
                <a:latin typeface="Calibri"/>
                <a:cs typeface="Calibri"/>
              </a:rPr>
              <a:t>panduan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warna</a:t>
            </a:r>
            <a:endParaRPr sz="2400">
              <a:latin typeface="Calibri"/>
              <a:cs typeface="Calibri"/>
            </a:endParaRPr>
          </a:p>
          <a:p>
            <a:pPr marL="469900" marR="509905" indent="-457200">
              <a:lnSpc>
                <a:spcPct val="100000"/>
              </a:lnSpc>
              <a:buAutoNum type="arabicPeriod"/>
              <a:tabLst>
                <a:tab pos="469900" algn="l"/>
                <a:tab pos="471170" algn="l"/>
                <a:tab pos="1920875" algn="l"/>
              </a:tabLst>
            </a:pPr>
            <a:r>
              <a:rPr sz="2400" spc="-15" dirty="0">
                <a:latin typeface="Calibri"/>
                <a:cs typeface="Calibri"/>
              </a:rPr>
              <a:t>Kalibrasi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5" dirty="0">
                <a:latin typeface="Calibri"/>
                <a:cs typeface="Calibri"/>
              </a:rPr>
              <a:t>dilakukan secara </a:t>
            </a:r>
            <a:r>
              <a:rPr sz="2400" spc="-10" dirty="0">
                <a:latin typeface="Calibri"/>
                <a:cs typeface="Calibri"/>
              </a:rPr>
              <a:t> berkala </a:t>
            </a:r>
            <a:r>
              <a:rPr sz="2400" spc="-15" dirty="0">
                <a:latin typeface="Calibri"/>
                <a:cs typeface="Calibri"/>
              </a:rPr>
              <a:t>karena kualitas peralatan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cetak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	</a:t>
            </a:r>
            <a:r>
              <a:rPr sz="2400" spc="-5" dirty="0">
                <a:latin typeface="Calibri"/>
                <a:cs typeface="Calibri"/>
              </a:rPr>
              <a:t>cenderung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menurun</a:t>
            </a:r>
            <a:endParaRPr sz="2400">
              <a:latin typeface="Calibri"/>
              <a:cs typeface="Calibri"/>
            </a:endParaRPr>
          </a:p>
          <a:p>
            <a:pPr marL="469900" marR="38735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Menggunakan </a:t>
            </a:r>
            <a:r>
              <a:rPr sz="2400" spc="-15" dirty="0">
                <a:latin typeface="Calibri"/>
                <a:cs typeface="Calibri"/>
              </a:rPr>
              <a:t>komponen </a:t>
            </a:r>
            <a:r>
              <a:rPr sz="2400" spc="-10" dirty="0">
                <a:latin typeface="Calibri"/>
                <a:cs typeface="Calibri"/>
              </a:rPr>
              <a:t>cetak </a:t>
            </a:r>
            <a:r>
              <a:rPr sz="2400" spc="-15" dirty="0">
                <a:latin typeface="Calibri"/>
                <a:cs typeface="Calibri"/>
              </a:rPr>
              <a:t>yang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tidak sama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dirty="0">
                <a:latin typeface="Calibri"/>
                <a:cs typeface="Calibri"/>
              </a:rPr>
              <a:t>mesin </a:t>
            </a:r>
            <a:r>
              <a:rPr sz="2400" spc="-10" dirty="0">
                <a:latin typeface="Calibri"/>
                <a:cs typeface="Calibri"/>
              </a:rPr>
              <a:t>cetak </a:t>
            </a:r>
            <a:r>
              <a:rPr sz="2400" spc="-5" dirty="0">
                <a:latin typeface="Calibri"/>
                <a:cs typeface="Calibri"/>
              </a:rPr>
              <a:t> (teknologi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offset,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flexo,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atau </a:t>
            </a:r>
            <a:r>
              <a:rPr sz="2400" spc="-20" dirty="0">
                <a:latin typeface="Calibri"/>
                <a:cs typeface="Calibri"/>
              </a:rPr>
              <a:t>gravure)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2281427"/>
            <a:ext cx="2606738" cy="3895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227" y="1824227"/>
            <a:ext cx="6182169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569" y="3124454"/>
            <a:ext cx="22898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70C0"/>
                </a:solidFill>
              </a:rPr>
              <a:t>P</a:t>
            </a:r>
            <a:r>
              <a:rPr sz="4000" spc="-45" dirty="0">
                <a:solidFill>
                  <a:srgbClr val="0070C0"/>
                </a:solidFill>
              </a:rPr>
              <a:t>R</a:t>
            </a:r>
            <a:r>
              <a:rPr sz="4000" spc="-5" dirty="0">
                <a:solidFill>
                  <a:srgbClr val="0070C0"/>
                </a:solidFill>
              </a:rPr>
              <a:t>OOFING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74902" y="3975608"/>
            <a:ext cx="7437755" cy="295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79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Pada </a:t>
            </a:r>
            <a:r>
              <a:rPr sz="2400" spc="-10" dirty="0">
                <a:latin typeface="Calibri"/>
                <a:cs typeface="Calibri"/>
              </a:rPr>
              <a:t>proses cetak, </a:t>
            </a:r>
            <a:r>
              <a:rPr sz="2400" spc="-15" dirty="0">
                <a:latin typeface="Calibri"/>
                <a:cs typeface="Calibri"/>
              </a:rPr>
              <a:t>biasanya </a:t>
            </a:r>
            <a:r>
              <a:rPr sz="2400" spc="-5" dirty="0">
                <a:latin typeface="Calibri"/>
                <a:cs typeface="Calibri"/>
              </a:rPr>
              <a:t>memerlukan </a:t>
            </a:r>
            <a:r>
              <a:rPr sz="2400" spc="-10" dirty="0">
                <a:latin typeface="Calibri"/>
                <a:cs typeface="Calibri"/>
              </a:rPr>
              <a:t>proofing. Istilah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proofing </a:t>
            </a:r>
            <a:r>
              <a:rPr sz="2400" spc="-5" dirty="0">
                <a:latin typeface="Calibri"/>
                <a:cs typeface="Calibri"/>
              </a:rPr>
              <a:t>sendiri </a:t>
            </a:r>
            <a:r>
              <a:rPr sz="2400" spc="-10" dirty="0">
                <a:latin typeface="Calibri"/>
                <a:cs typeface="Calibri"/>
              </a:rPr>
              <a:t>mengacu </a:t>
            </a:r>
            <a:r>
              <a:rPr sz="2400" spc="-15" dirty="0">
                <a:latin typeface="Calibri"/>
                <a:cs typeface="Calibri"/>
              </a:rPr>
              <a:t>kepada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simulasi hasil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cetak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sebelum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naik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cetak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sebenarnya.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Diharapkan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hasil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proofing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tidak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terlalu jauh berbeda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dengan </a:t>
            </a:r>
            <a:r>
              <a:rPr sz="2400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hasil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cetakan aslinya</a:t>
            </a:r>
            <a:r>
              <a:rPr sz="2400" spc="-15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Tidak </a:t>
            </a:r>
            <a:r>
              <a:rPr sz="2400" spc="-10" dirty="0">
                <a:latin typeface="Calibri"/>
                <a:cs typeface="Calibri"/>
              </a:rPr>
              <a:t>selamanya </a:t>
            </a:r>
            <a:r>
              <a:rPr sz="2400" spc="-5" dirty="0">
                <a:latin typeface="Calibri"/>
                <a:cs typeface="Calibri"/>
              </a:rPr>
              <a:t>hasil </a:t>
            </a:r>
            <a:r>
              <a:rPr sz="2400" spc="-10" dirty="0">
                <a:latin typeface="Calibri"/>
                <a:cs typeface="Calibri"/>
              </a:rPr>
              <a:t>proofing dapat </a:t>
            </a:r>
            <a:r>
              <a:rPr sz="2400" spc="-5" dirty="0">
                <a:latin typeface="Calibri"/>
                <a:cs typeface="Calibri"/>
              </a:rPr>
              <a:t> sesuai </a:t>
            </a:r>
            <a:r>
              <a:rPr sz="2400" spc="-15" dirty="0">
                <a:latin typeface="Calibri"/>
                <a:cs typeface="Calibri"/>
              </a:rPr>
              <a:t>seratus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dengan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hasil</a:t>
            </a:r>
            <a:r>
              <a:rPr sz="2400" spc="-10" dirty="0">
                <a:latin typeface="Calibri"/>
                <a:cs typeface="Calibri"/>
              </a:rPr>
              <a:t> cetak, disebabkan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beberapa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hal.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427" y="909828"/>
            <a:ext cx="4389882" cy="18585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70304"/>
            <a:ext cx="4522406" cy="56448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0800" y="1295400"/>
            <a:ext cx="2851785" cy="70802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333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105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PROOFING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6302" y="3627069"/>
            <a:ext cx="374904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Proofing</a:t>
            </a:r>
            <a:r>
              <a:rPr sz="2000" spc="-5" dirty="0">
                <a:latin typeface="Calibri"/>
                <a:cs typeface="Calibri"/>
              </a:rPr>
              <a:t> memiliki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beberapa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tujuan,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secara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umum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sebagai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proses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menselaraskan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keinginan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konsumen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spc="-25" dirty="0">
                <a:latin typeface="Calibri"/>
                <a:cs typeface="Calibri"/>
              </a:rPr>
              <a:t>designer,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sebagai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standar </a:t>
            </a:r>
            <a:r>
              <a:rPr sz="2000" spc="-5" dirty="0">
                <a:latin typeface="Calibri"/>
                <a:cs typeface="Calibri"/>
              </a:rPr>
              <a:t> acuan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warna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67400" y="986789"/>
            <a:ext cx="2895600" cy="46100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40"/>
              </a:spcBef>
            </a:pPr>
            <a:r>
              <a:rPr sz="2400" b="0" spc="-10" dirty="0">
                <a:solidFill>
                  <a:srgbClr val="000000"/>
                </a:solidFill>
                <a:latin typeface="Tahoma"/>
                <a:cs typeface="Tahoma"/>
              </a:rPr>
              <a:t>Conventional</a:t>
            </a:r>
            <a:r>
              <a:rPr sz="24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ahoma"/>
                <a:cs typeface="Tahoma"/>
              </a:rPr>
              <a:t>Proof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7400" y="1748789"/>
            <a:ext cx="2895600" cy="46100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625475">
              <a:lnSpc>
                <a:spcPct val="100000"/>
              </a:lnSpc>
              <a:spcBef>
                <a:spcPts val="340"/>
              </a:spcBef>
            </a:pPr>
            <a:r>
              <a:rPr sz="2400" spc="-5" dirty="0">
                <a:latin typeface="Tahoma"/>
                <a:cs typeface="Tahoma"/>
              </a:rPr>
              <a:t>Digital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Proof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2298" y="1216913"/>
            <a:ext cx="436245" cy="763270"/>
          </a:xfrm>
          <a:custGeom>
            <a:avLst/>
            <a:gdLst/>
            <a:ahLst/>
            <a:cxnLst/>
            <a:rect l="l" t="t" r="r" b="b"/>
            <a:pathLst>
              <a:path w="436245" h="763269">
                <a:moveTo>
                  <a:pt x="435864" y="0"/>
                </a:moveTo>
                <a:lnTo>
                  <a:pt x="316230" y="32766"/>
                </a:lnTo>
                <a:lnTo>
                  <a:pt x="308610" y="35052"/>
                </a:lnTo>
                <a:lnTo>
                  <a:pt x="304038" y="42672"/>
                </a:lnTo>
                <a:lnTo>
                  <a:pt x="306324" y="50292"/>
                </a:lnTo>
                <a:lnTo>
                  <a:pt x="307848" y="57912"/>
                </a:lnTo>
                <a:lnTo>
                  <a:pt x="316230" y="62484"/>
                </a:lnTo>
                <a:lnTo>
                  <a:pt x="323850" y="60198"/>
                </a:lnTo>
                <a:lnTo>
                  <a:pt x="368655" y="48018"/>
                </a:lnTo>
                <a:lnTo>
                  <a:pt x="0" y="422910"/>
                </a:lnTo>
                <a:lnTo>
                  <a:pt x="10287" y="432816"/>
                </a:lnTo>
                <a:lnTo>
                  <a:pt x="1524" y="444246"/>
                </a:lnTo>
                <a:lnTo>
                  <a:pt x="362242" y="723823"/>
                </a:lnTo>
                <a:lnTo>
                  <a:pt x="316230" y="717804"/>
                </a:lnTo>
                <a:lnTo>
                  <a:pt x="308610" y="717042"/>
                </a:lnTo>
                <a:lnTo>
                  <a:pt x="301752" y="722376"/>
                </a:lnTo>
                <a:lnTo>
                  <a:pt x="300228" y="729996"/>
                </a:lnTo>
                <a:lnTo>
                  <a:pt x="299466" y="738378"/>
                </a:lnTo>
                <a:lnTo>
                  <a:pt x="304800" y="745236"/>
                </a:lnTo>
                <a:lnTo>
                  <a:pt x="313182" y="745998"/>
                </a:lnTo>
                <a:lnTo>
                  <a:pt x="422148" y="760895"/>
                </a:lnTo>
                <a:lnTo>
                  <a:pt x="435864" y="762762"/>
                </a:lnTo>
                <a:lnTo>
                  <a:pt x="386334" y="640080"/>
                </a:lnTo>
                <a:lnTo>
                  <a:pt x="377952" y="637032"/>
                </a:lnTo>
                <a:lnTo>
                  <a:pt x="370332" y="640080"/>
                </a:lnTo>
                <a:lnTo>
                  <a:pt x="363474" y="642366"/>
                </a:lnTo>
                <a:lnTo>
                  <a:pt x="359664" y="650748"/>
                </a:lnTo>
                <a:lnTo>
                  <a:pt x="380047" y="701179"/>
                </a:lnTo>
                <a:lnTo>
                  <a:pt x="31813" y="431292"/>
                </a:lnTo>
                <a:lnTo>
                  <a:pt x="388518" y="68554"/>
                </a:lnTo>
                <a:lnTo>
                  <a:pt x="377190" y="113538"/>
                </a:lnTo>
                <a:lnTo>
                  <a:pt x="375666" y="121158"/>
                </a:lnTo>
                <a:lnTo>
                  <a:pt x="380238" y="128778"/>
                </a:lnTo>
                <a:lnTo>
                  <a:pt x="387858" y="130302"/>
                </a:lnTo>
                <a:lnTo>
                  <a:pt x="395478" y="132588"/>
                </a:lnTo>
                <a:lnTo>
                  <a:pt x="403098" y="128016"/>
                </a:lnTo>
                <a:lnTo>
                  <a:pt x="405384" y="120396"/>
                </a:lnTo>
                <a:lnTo>
                  <a:pt x="425958" y="39128"/>
                </a:lnTo>
                <a:lnTo>
                  <a:pt x="435864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0413" y="1954783"/>
            <a:ext cx="7226934" cy="398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ahoma"/>
                <a:cs typeface="Tahoma"/>
              </a:rPr>
              <a:t>Jenis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Proofing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dan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45" dirty="0">
                <a:latin typeface="Tahoma"/>
                <a:cs typeface="Tahoma"/>
              </a:rPr>
              <a:t>Tujuannya</a:t>
            </a:r>
            <a:endParaRPr sz="2800">
              <a:latin typeface="Tahoma"/>
              <a:cs typeface="Tahoma"/>
            </a:endParaRPr>
          </a:p>
          <a:p>
            <a:pPr marL="469265" marR="483234" indent="-457200">
              <a:lnSpc>
                <a:spcPct val="150000"/>
              </a:lnSpc>
              <a:spcBef>
                <a:spcPts val="2605"/>
              </a:spcBef>
              <a:buAutoNum type="alphaLcPeriod"/>
              <a:tabLst>
                <a:tab pos="469265" algn="l"/>
                <a:tab pos="469900" algn="l"/>
                <a:tab pos="2112010" algn="l"/>
              </a:tabLst>
            </a:pPr>
            <a:r>
              <a:rPr sz="2000" spc="-10" dirty="0">
                <a:solidFill>
                  <a:srgbClr val="0070C0"/>
                </a:solidFill>
                <a:latin typeface="Tahoma"/>
                <a:cs typeface="Tahoma"/>
              </a:rPr>
              <a:t>Design</a:t>
            </a:r>
            <a:r>
              <a:rPr sz="2000" spc="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Tahoma"/>
                <a:cs typeface="Tahoma"/>
              </a:rPr>
              <a:t>Proof</a:t>
            </a:r>
            <a:r>
              <a:rPr sz="2000" spc="-30" dirty="0">
                <a:latin typeface="Tahoma"/>
                <a:cs typeface="Tahoma"/>
              </a:rPr>
              <a:t>,	</a:t>
            </a:r>
            <a:r>
              <a:rPr sz="2000" spc="-5" dirty="0">
                <a:latin typeface="Tahoma"/>
                <a:cs typeface="Tahoma"/>
              </a:rPr>
              <a:t>untuk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memperlihatkan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konsep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dan isi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desainnya, biasanya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untuk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cek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kebenaran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materi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design</a:t>
            </a:r>
            <a:endParaRPr sz="2000">
              <a:latin typeface="Tahoma"/>
              <a:cs typeface="Tahoma"/>
            </a:endParaRPr>
          </a:p>
          <a:p>
            <a:pPr marL="470534" indent="-45847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470534" algn="l"/>
                <a:tab pos="471170" algn="l"/>
                <a:tab pos="2207260" algn="l"/>
              </a:tabLst>
            </a:pPr>
            <a:r>
              <a:rPr sz="2000" spc="-5" dirty="0">
                <a:solidFill>
                  <a:srgbClr val="0070C0"/>
                </a:solidFill>
                <a:latin typeface="Tahoma"/>
                <a:cs typeface="Tahoma"/>
              </a:rPr>
              <a:t>Contact</a:t>
            </a:r>
            <a:r>
              <a:rPr sz="2000" spc="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0070C0"/>
                </a:solidFill>
                <a:latin typeface="Tahoma"/>
                <a:cs typeface="Tahoma"/>
              </a:rPr>
              <a:t>Proof</a:t>
            </a:r>
            <a:r>
              <a:rPr sz="2000" spc="-35" dirty="0">
                <a:latin typeface="Tahoma"/>
                <a:cs typeface="Tahoma"/>
              </a:rPr>
              <a:t>,	</a:t>
            </a:r>
            <a:r>
              <a:rPr sz="2000" spc="-10" dirty="0">
                <a:latin typeface="Tahoma"/>
                <a:cs typeface="Tahoma"/>
              </a:rPr>
              <a:t>sebagai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lampiran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kesepakatan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pekerjaan</a:t>
            </a:r>
            <a:endParaRPr sz="2000">
              <a:latin typeface="Tahoma"/>
              <a:cs typeface="Tahoma"/>
            </a:endParaRPr>
          </a:p>
          <a:p>
            <a:pPr marL="469265" marR="5080" indent="-457200">
              <a:lnSpc>
                <a:spcPct val="150000"/>
              </a:lnSpc>
              <a:buAutoNum type="alphaLcPeriod"/>
              <a:tabLst>
                <a:tab pos="469265" algn="l"/>
                <a:tab pos="469900" algn="l"/>
                <a:tab pos="1893570" algn="l"/>
              </a:tabLst>
            </a:pPr>
            <a:r>
              <a:rPr sz="2000" spc="-15" dirty="0">
                <a:solidFill>
                  <a:srgbClr val="0070C0"/>
                </a:solidFill>
                <a:latin typeface="Tahoma"/>
                <a:cs typeface="Tahoma"/>
              </a:rPr>
              <a:t>Page</a:t>
            </a:r>
            <a:r>
              <a:rPr sz="2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Tahoma"/>
                <a:cs typeface="Tahoma"/>
              </a:rPr>
              <a:t>Proof</a:t>
            </a:r>
            <a:r>
              <a:rPr sz="2000" spc="-30" dirty="0">
                <a:latin typeface="Tahoma"/>
                <a:cs typeface="Tahoma"/>
              </a:rPr>
              <a:t>,	</a:t>
            </a:r>
            <a:r>
              <a:rPr sz="2000" spc="-10" dirty="0">
                <a:latin typeface="Tahoma"/>
                <a:cs typeface="Tahoma"/>
              </a:rPr>
              <a:t>sebagai</a:t>
            </a:r>
            <a:r>
              <a:rPr sz="2000" spc="-5" dirty="0">
                <a:latin typeface="Tahoma"/>
                <a:cs typeface="Tahoma"/>
              </a:rPr>
              <a:t> panduan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reproduksi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akhir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(untuk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single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page)</a:t>
            </a:r>
            <a:endParaRPr sz="2000">
              <a:latin typeface="Tahoma"/>
              <a:cs typeface="Tahoma"/>
            </a:endParaRPr>
          </a:p>
          <a:p>
            <a:pPr marL="469265" marR="48260" indent="-457200">
              <a:lnSpc>
                <a:spcPct val="150000"/>
              </a:lnSpc>
              <a:buAutoNum type="alphaLcPeriod"/>
              <a:tabLst>
                <a:tab pos="470534" algn="l"/>
                <a:tab pos="471170" algn="l"/>
                <a:tab pos="2280920" algn="l"/>
                <a:tab pos="4179570" algn="l"/>
              </a:tabLst>
            </a:pPr>
            <a:r>
              <a:rPr sz="2000" spc="-5" dirty="0">
                <a:solidFill>
                  <a:srgbClr val="0070C0"/>
                </a:solidFill>
                <a:latin typeface="Tahoma"/>
                <a:cs typeface="Tahoma"/>
              </a:rPr>
              <a:t>Imposisi</a:t>
            </a:r>
            <a:r>
              <a:rPr sz="2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Tahoma"/>
                <a:cs typeface="Tahoma"/>
              </a:rPr>
              <a:t>proof</a:t>
            </a:r>
            <a:r>
              <a:rPr sz="2000" spc="-30" dirty="0">
                <a:latin typeface="Tahoma"/>
                <a:cs typeface="Tahoma"/>
              </a:rPr>
              <a:t>,	</a:t>
            </a:r>
            <a:r>
              <a:rPr sz="2000" spc="-5" dirty="0">
                <a:latin typeface="Tahoma"/>
                <a:cs typeface="Tahoma"/>
              </a:rPr>
              <a:t>sebagai panduan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posisi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cetak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agar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halaman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sesuai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dengan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sistem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penjilidan	(untuk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mutiple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page)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2408" y="914654"/>
            <a:ext cx="22898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70C0"/>
                </a:solidFill>
              </a:rPr>
              <a:t>P</a:t>
            </a:r>
            <a:r>
              <a:rPr sz="4000" spc="-45" dirty="0">
                <a:solidFill>
                  <a:srgbClr val="0070C0"/>
                </a:solidFill>
              </a:rPr>
              <a:t>R</a:t>
            </a:r>
            <a:r>
              <a:rPr sz="4000" spc="-5" dirty="0">
                <a:solidFill>
                  <a:srgbClr val="0070C0"/>
                </a:solidFill>
              </a:rPr>
              <a:t>OOFING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902" y="1143254"/>
            <a:ext cx="343979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3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ONVENTIONAL 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PROOFING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38627"/>
            <a:ext cx="4769497" cy="26776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6294" y="2622296"/>
            <a:ext cx="7893050" cy="412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Istilah</a:t>
            </a:r>
            <a:r>
              <a:rPr sz="1800" dirty="0">
                <a:latin typeface="Tahoma"/>
                <a:cs typeface="Tahoma"/>
              </a:rPr>
              <a:t> lain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Conventional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Proofing </a:t>
            </a:r>
            <a:r>
              <a:rPr sz="1800" spc="-5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adalah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Progresif Proof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atau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Manual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Proof </a:t>
            </a:r>
            <a:r>
              <a:rPr sz="1800" spc="-10" dirty="0">
                <a:latin typeface="Tahoma"/>
                <a:cs typeface="Tahoma"/>
              </a:rPr>
              <a:t>yaitu </a:t>
            </a:r>
            <a:r>
              <a:rPr sz="1800" dirty="0">
                <a:latin typeface="Tahoma"/>
                <a:cs typeface="Tahoma"/>
              </a:rPr>
              <a:t>suatu </a:t>
            </a:r>
            <a:r>
              <a:rPr sz="1800" spc="-5" dirty="0">
                <a:latin typeface="Tahoma"/>
                <a:cs typeface="Tahoma"/>
              </a:rPr>
              <a:t>proses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proof </a:t>
            </a:r>
            <a:r>
              <a:rPr sz="1800" spc="-5" dirty="0">
                <a:latin typeface="Tahoma"/>
                <a:cs typeface="Tahoma"/>
              </a:rPr>
              <a:t>cetak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dilakukan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dengan menggunakan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sistem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 sederhana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(hampir sama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dengan cetak </a:t>
            </a:r>
            <a:r>
              <a:rPr sz="1800" spc="-10" dirty="0">
                <a:latin typeface="Tahoma"/>
                <a:cs typeface="Tahoma"/>
              </a:rPr>
              <a:t>offset sebenarnya).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Proses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dilakukan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satu per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satu seperti mesin cetak satu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warna.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L="12700" marR="358775">
              <a:lnSpc>
                <a:spcPct val="100000"/>
              </a:lnSpc>
              <a:spcBef>
                <a:spcPts val="1664"/>
              </a:spcBef>
            </a:pPr>
            <a:r>
              <a:rPr sz="1800" dirty="0">
                <a:latin typeface="Tahoma"/>
                <a:cs typeface="Tahoma"/>
              </a:rPr>
              <a:t>Alat </a:t>
            </a:r>
            <a:r>
              <a:rPr sz="1800" spc="-10" dirty="0">
                <a:latin typeface="Tahoma"/>
                <a:cs typeface="Tahoma"/>
              </a:rPr>
              <a:t>Proof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sekarang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kurang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optimal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karena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sudah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lama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tidak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diproduksi.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Banyak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suku cadang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tidak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menunjang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lagi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sehingga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biaya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perawatan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menjadi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lebih </a:t>
            </a:r>
            <a:r>
              <a:rPr sz="1800" dirty="0">
                <a:latin typeface="Tahoma"/>
                <a:cs typeface="Tahoma"/>
              </a:rPr>
              <a:t>mahal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9753" y="457200"/>
            <a:ext cx="444500" cy="70802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1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502" y="2103069"/>
            <a:ext cx="372427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Lebih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dijadikan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contact </a:t>
            </a:r>
            <a:r>
              <a:rPr sz="2000" spc="-10" dirty="0">
                <a:latin typeface="Calibri"/>
                <a:cs typeface="Calibri"/>
              </a:rPr>
              <a:t> proof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karena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produksi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juga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menggunakan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separasi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sama</a:t>
            </a:r>
            <a:endParaRPr sz="2000">
              <a:latin typeface="Calibri"/>
              <a:cs typeface="Calibri"/>
            </a:endParaRPr>
          </a:p>
          <a:p>
            <a:pPr marL="469265" marR="15240" indent="-457200">
              <a:lnSpc>
                <a:spcPct val="15000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Simulasi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untuk hasil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cetak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sebenarnya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lebih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mendekati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karena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sama‐sama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menggunakan </a:t>
            </a:r>
            <a:r>
              <a:rPr sz="2000" spc="-10" dirty="0">
                <a:latin typeface="Calibri"/>
                <a:cs typeface="Calibri"/>
              </a:rPr>
              <a:t>komponen cetak </a:t>
            </a:r>
            <a:r>
              <a:rPr sz="2000" spc="-4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479296"/>
            <a:ext cx="473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ahoma"/>
                <a:cs typeface="Tahoma"/>
              </a:rPr>
              <a:t>Beberapa</a:t>
            </a:r>
            <a:r>
              <a:rPr sz="2400" b="0" spc="-25" dirty="0">
                <a:latin typeface="Tahoma"/>
                <a:cs typeface="Tahoma"/>
              </a:rPr>
              <a:t> </a:t>
            </a:r>
            <a:r>
              <a:rPr sz="2400" b="0" spc="-5" dirty="0">
                <a:latin typeface="Tahoma"/>
                <a:cs typeface="Tahoma"/>
              </a:rPr>
              <a:t>kelebihan </a:t>
            </a:r>
            <a:r>
              <a:rPr sz="2400" b="0" spc="-10" dirty="0">
                <a:latin typeface="Tahoma"/>
                <a:cs typeface="Tahoma"/>
              </a:rPr>
              <a:t>Progresif</a:t>
            </a:r>
            <a:r>
              <a:rPr sz="2400" b="0" spc="-20" dirty="0">
                <a:latin typeface="Tahoma"/>
                <a:cs typeface="Tahoma"/>
              </a:rPr>
              <a:t> </a:t>
            </a:r>
            <a:r>
              <a:rPr sz="2400" b="0" spc="-5" dirty="0">
                <a:latin typeface="Tahoma"/>
                <a:cs typeface="Tahoma"/>
              </a:rPr>
              <a:t>Proof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9917" y="2356103"/>
            <a:ext cx="4161282" cy="2145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139" y="1722069"/>
            <a:ext cx="7193280" cy="4597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70534" indent="-45847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470534" algn="l"/>
                <a:tab pos="471170" algn="l"/>
              </a:tabLst>
            </a:pPr>
            <a:r>
              <a:rPr sz="2000" spc="-5" dirty="0">
                <a:latin typeface="Tahoma"/>
                <a:cs typeface="Tahoma"/>
              </a:rPr>
              <a:t>Dilakukan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secara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manual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sehingga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sulit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dicapai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standarisasi</a:t>
            </a:r>
            <a:endParaRPr sz="2000">
              <a:latin typeface="Tahoma"/>
              <a:cs typeface="Tahoma"/>
            </a:endParaRPr>
          </a:p>
          <a:p>
            <a:pPr marL="469265" marR="185420" indent="-457200">
              <a:lnSpc>
                <a:spcPct val="150000"/>
              </a:lnSpc>
              <a:buAutoNum type="arabicPeriod"/>
              <a:tabLst>
                <a:tab pos="469900" algn="l"/>
                <a:tab pos="471170" algn="l"/>
              </a:tabLst>
            </a:pPr>
            <a:r>
              <a:rPr sz="2000" spc="-5" dirty="0">
                <a:latin typeface="Tahoma"/>
                <a:cs typeface="Tahoma"/>
              </a:rPr>
              <a:t>Memiliki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masalah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pada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kerataan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tinta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pada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seluruh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bidang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cetak</a:t>
            </a:r>
            <a:endParaRPr sz="2000">
              <a:latin typeface="Tahoma"/>
              <a:cs typeface="Tahoma"/>
            </a:endParaRPr>
          </a:p>
          <a:p>
            <a:pPr marL="469265" marR="5080" indent="-457200">
              <a:lnSpc>
                <a:spcPct val="150000"/>
              </a:lnSpc>
              <a:buAutoNum type="arabicPeriod"/>
              <a:tabLst>
                <a:tab pos="469900" algn="l"/>
                <a:tab pos="471170" algn="l"/>
              </a:tabLst>
            </a:pPr>
            <a:r>
              <a:rPr sz="2000" spc="-5" dirty="0">
                <a:latin typeface="Tahoma"/>
                <a:cs typeface="Tahoma"/>
              </a:rPr>
              <a:t>Tidak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stabil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dalam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hal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warna,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sehingga </a:t>
            </a:r>
            <a:r>
              <a:rPr sz="2000" spc="-5" dirty="0">
                <a:latin typeface="Tahoma"/>
                <a:cs typeface="Tahoma"/>
              </a:rPr>
              <a:t>tiap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lembar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memiliki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warna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yang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berbeda</a:t>
            </a:r>
            <a:endParaRPr sz="2000">
              <a:latin typeface="Tahoma"/>
              <a:cs typeface="Tahoma"/>
            </a:endParaRPr>
          </a:p>
          <a:p>
            <a:pPr marL="470534" indent="-45847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1170" algn="l"/>
              </a:tabLst>
            </a:pPr>
            <a:r>
              <a:rPr sz="2000" spc="-20" dirty="0">
                <a:latin typeface="Tahoma"/>
                <a:cs typeface="Tahoma"/>
              </a:rPr>
              <a:t>Kurang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efisien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karena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tetap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memerlukan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faktor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separasi</a:t>
            </a:r>
            <a:endParaRPr sz="20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15" dirty="0">
                <a:latin typeface="Tahoma"/>
                <a:cs typeface="Tahoma"/>
              </a:rPr>
              <a:t>Perlu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tempat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yang </a:t>
            </a:r>
            <a:r>
              <a:rPr sz="2000" spc="-10" dirty="0">
                <a:latin typeface="Tahoma"/>
                <a:cs typeface="Tahoma"/>
              </a:rPr>
              <a:t>besar</a:t>
            </a:r>
            <a:endParaRPr sz="2000">
              <a:latin typeface="Tahoma"/>
              <a:cs typeface="Tahoma"/>
            </a:endParaRPr>
          </a:p>
          <a:p>
            <a:pPr marL="469265" marR="361950" indent="-457200">
              <a:lnSpc>
                <a:spcPct val="150000"/>
              </a:lnSpc>
              <a:buAutoNum type="arabicPeriod"/>
              <a:tabLst>
                <a:tab pos="470534" algn="l"/>
                <a:tab pos="471170" algn="l"/>
              </a:tabLst>
            </a:pPr>
            <a:r>
              <a:rPr sz="2000" spc="-15" dirty="0">
                <a:latin typeface="Tahoma"/>
                <a:cs typeface="Tahoma"/>
              </a:rPr>
              <a:t>Biaya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produksi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tinggi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karena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memakai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bahan baku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pelat,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kertas,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tinta,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chemical,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dan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banyak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memerlukan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tenaga 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operator.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945133"/>
            <a:ext cx="57391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Tahoma"/>
                <a:cs typeface="Tahoma"/>
              </a:rPr>
              <a:t>Beberapa</a:t>
            </a:r>
            <a:r>
              <a:rPr b="0" spc="-5" dirty="0">
                <a:latin typeface="Tahoma"/>
                <a:cs typeface="Tahoma"/>
              </a:rPr>
              <a:t> kelemahan</a:t>
            </a:r>
            <a:r>
              <a:rPr b="0" spc="-10" dirty="0">
                <a:latin typeface="Tahoma"/>
                <a:cs typeface="Tahoma"/>
              </a:rPr>
              <a:t> </a:t>
            </a:r>
            <a:r>
              <a:rPr b="0" spc="-5" dirty="0">
                <a:latin typeface="Tahoma"/>
                <a:cs typeface="Tahoma"/>
              </a:rPr>
              <a:t>Progresif</a:t>
            </a:r>
            <a:r>
              <a:rPr b="0" spc="-20" dirty="0">
                <a:latin typeface="Tahoma"/>
                <a:cs typeface="Tahoma"/>
              </a:rPr>
              <a:t> </a:t>
            </a:r>
            <a:r>
              <a:rPr b="0" spc="-5" dirty="0">
                <a:latin typeface="Tahoma"/>
                <a:cs typeface="Tahoma"/>
              </a:rPr>
              <a:t>Proof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902" y="1143254"/>
            <a:ext cx="228981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50" dirty="0">
                <a:solidFill>
                  <a:srgbClr val="C00000"/>
                </a:solidFill>
                <a:latin typeface="Calibri"/>
                <a:cs typeface="Calibri"/>
              </a:rPr>
              <a:t>DIGITAL </a:t>
            </a:r>
            <a:r>
              <a:rPr sz="4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4000" b="1" spc="-4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OOFING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102" y="2622296"/>
            <a:ext cx="336931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Adalah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suatu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proses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proof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dilakukan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dengan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menggunakan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digital printing </a:t>
            </a:r>
            <a:r>
              <a:rPr sz="1800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(inkjet, laser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color,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dye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sublimation, </a:t>
            </a:r>
            <a:r>
              <a:rPr sz="1800" dirty="0">
                <a:latin typeface="Tahoma"/>
                <a:cs typeface="Tahoma"/>
              </a:rPr>
              <a:t>atau </a:t>
            </a:r>
            <a:r>
              <a:rPr sz="1800" spc="-5" dirty="0">
                <a:latin typeface="Tahoma"/>
                <a:cs typeface="Tahoma"/>
              </a:rPr>
              <a:t>thermal wax)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Dapat mencetak sesuai jumlah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kebutuhan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dan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dapat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disetting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/disesuaikan </a:t>
            </a:r>
            <a:r>
              <a:rPr sz="1800" dirty="0">
                <a:latin typeface="Tahoma"/>
                <a:cs typeface="Tahoma"/>
              </a:rPr>
              <a:t>dengan </a:t>
            </a:r>
            <a:r>
              <a:rPr sz="1800" spc="-5" dirty="0">
                <a:latin typeface="Tahoma"/>
                <a:cs typeface="Tahoma"/>
              </a:rPr>
              <a:t>mesin cetak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melalui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ICC</a:t>
            </a:r>
            <a:r>
              <a:rPr sz="1800" spc="-5" dirty="0">
                <a:latin typeface="Tahoma"/>
                <a:cs typeface="Tahoma"/>
              </a:rPr>
              <a:t> Profile.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294" y="5898888"/>
            <a:ext cx="7379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Digital </a:t>
            </a:r>
            <a:r>
              <a:rPr sz="1800" spc="-10" dirty="0">
                <a:latin typeface="Tahoma"/>
                <a:cs typeface="Tahoma"/>
              </a:rPr>
              <a:t>Proofing </a:t>
            </a:r>
            <a:r>
              <a:rPr sz="1800" dirty="0">
                <a:latin typeface="Tahoma"/>
                <a:cs typeface="Tahoma"/>
              </a:rPr>
              <a:t>ini </a:t>
            </a:r>
            <a:r>
              <a:rPr sz="1800" spc="-5" dirty="0">
                <a:latin typeface="Tahoma"/>
                <a:cs typeface="Tahoma"/>
              </a:rPr>
              <a:t>termasuk screen </a:t>
            </a:r>
            <a:r>
              <a:rPr sz="1800" dirty="0">
                <a:latin typeface="Tahoma"/>
                <a:cs typeface="Tahoma"/>
              </a:rPr>
              <a:t>monitor </a:t>
            </a:r>
            <a:r>
              <a:rPr sz="1800" spc="-5" dirty="0">
                <a:latin typeface="Tahoma"/>
                <a:cs typeface="Tahoma"/>
              </a:rPr>
              <a:t>proofing </a:t>
            </a:r>
            <a:r>
              <a:rPr sz="1800" dirty="0">
                <a:latin typeface="Tahoma"/>
                <a:cs typeface="Tahoma"/>
              </a:rPr>
              <a:t>atau </a:t>
            </a:r>
            <a:r>
              <a:rPr sz="1800" spc="-5" dirty="0">
                <a:latin typeface="Tahoma"/>
                <a:cs typeface="Tahoma"/>
              </a:rPr>
              <a:t>sering </a:t>
            </a:r>
            <a:r>
              <a:rPr sz="1800" dirty="0">
                <a:latin typeface="Tahoma"/>
                <a:cs typeface="Tahoma"/>
              </a:rPr>
              <a:t>disebut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dengan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soft proofing </a:t>
            </a:r>
            <a:r>
              <a:rPr sz="1800" spc="-15" dirty="0">
                <a:latin typeface="Tahoma"/>
                <a:cs typeface="Tahoma"/>
              </a:rPr>
              <a:t>yang </a:t>
            </a:r>
            <a:r>
              <a:rPr sz="1800" dirty="0">
                <a:latin typeface="Tahoma"/>
                <a:cs typeface="Tahoma"/>
              </a:rPr>
              <a:t>disesuaikan dengan digital printing dan mesin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cetak.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485" y="2684526"/>
            <a:ext cx="4586712" cy="303504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9753" y="457200"/>
            <a:ext cx="444500" cy="70802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2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302" y="1814576"/>
            <a:ext cx="77660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Digital </a:t>
            </a:r>
            <a:r>
              <a:rPr sz="1800" spc="-5" dirty="0">
                <a:latin typeface="Tahoma"/>
                <a:cs typeface="Tahoma"/>
              </a:rPr>
              <a:t>Color Proofing </a:t>
            </a:r>
            <a:r>
              <a:rPr sz="1800" dirty="0">
                <a:latin typeface="Tahoma"/>
                <a:cs typeface="Tahoma"/>
              </a:rPr>
              <a:t>merupakan Digital </a:t>
            </a:r>
            <a:r>
              <a:rPr sz="1800" spc="-5" dirty="0">
                <a:latin typeface="Tahoma"/>
                <a:cs typeface="Tahoma"/>
              </a:rPr>
              <a:t>Printing </a:t>
            </a:r>
            <a:r>
              <a:rPr sz="1800" spc="-10" dirty="0">
                <a:latin typeface="Tahoma"/>
                <a:cs typeface="Tahoma"/>
              </a:rPr>
              <a:t>yang </a:t>
            </a:r>
            <a:r>
              <a:rPr sz="1800" dirty="0">
                <a:latin typeface="Tahoma"/>
                <a:cs typeface="Tahoma"/>
              </a:rPr>
              <a:t>digunakan </a:t>
            </a:r>
            <a:r>
              <a:rPr sz="1800" spc="-5" dirty="0">
                <a:latin typeface="Tahoma"/>
                <a:cs typeface="Tahoma"/>
              </a:rPr>
              <a:t>sebagai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kontrol </a:t>
            </a:r>
            <a:r>
              <a:rPr sz="1800" spc="-5" dirty="0">
                <a:latin typeface="Tahoma"/>
                <a:cs typeface="Tahoma"/>
              </a:rPr>
              <a:t>atau </a:t>
            </a:r>
            <a:r>
              <a:rPr sz="1800" dirty="0">
                <a:latin typeface="Tahoma"/>
                <a:cs typeface="Tahoma"/>
              </a:rPr>
              <a:t>sebagai simulasi </a:t>
            </a:r>
            <a:r>
              <a:rPr sz="1800" spc="-5" dirty="0">
                <a:latin typeface="Tahoma"/>
                <a:cs typeface="Tahoma"/>
              </a:rPr>
              <a:t>target warna </a:t>
            </a:r>
            <a:r>
              <a:rPr sz="1800" dirty="0">
                <a:latin typeface="Tahoma"/>
                <a:cs typeface="Tahoma"/>
              </a:rPr>
              <a:t>pada </a:t>
            </a:r>
            <a:r>
              <a:rPr sz="1800" spc="-5" dirty="0">
                <a:latin typeface="Tahoma"/>
                <a:cs typeface="Tahoma"/>
              </a:rPr>
              <a:t>cetak </a:t>
            </a:r>
            <a:r>
              <a:rPr sz="1800" dirty="0">
                <a:latin typeface="Tahoma"/>
                <a:cs typeface="Tahoma"/>
              </a:rPr>
              <a:t>masal seperti </a:t>
            </a:r>
            <a:r>
              <a:rPr sz="1800" spc="-5" dirty="0">
                <a:latin typeface="Tahoma"/>
                <a:cs typeface="Tahoma"/>
              </a:rPr>
              <a:t>offset,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flexo,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ataupun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gravure.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0102" y="936752"/>
            <a:ext cx="3752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ahoma"/>
                <a:cs typeface="Tahoma"/>
              </a:rPr>
              <a:t>Digital</a:t>
            </a:r>
            <a:r>
              <a:rPr sz="2400" b="0" spc="-35" dirty="0">
                <a:latin typeface="Tahoma"/>
                <a:cs typeface="Tahoma"/>
              </a:rPr>
              <a:t> </a:t>
            </a:r>
            <a:r>
              <a:rPr sz="2400" b="0" dirty="0">
                <a:latin typeface="Tahoma"/>
                <a:cs typeface="Tahoma"/>
              </a:rPr>
              <a:t>Color</a:t>
            </a:r>
            <a:r>
              <a:rPr sz="2400" b="0" spc="-30" dirty="0">
                <a:latin typeface="Tahoma"/>
                <a:cs typeface="Tahoma"/>
              </a:rPr>
              <a:t> </a:t>
            </a:r>
            <a:r>
              <a:rPr sz="2400" b="0" spc="-5" dirty="0">
                <a:latin typeface="Tahoma"/>
                <a:cs typeface="Tahoma"/>
              </a:rPr>
              <a:t>Proofing</a:t>
            </a:r>
            <a:r>
              <a:rPr sz="2400" b="0" spc="-30" dirty="0">
                <a:latin typeface="Tahoma"/>
                <a:cs typeface="Tahoma"/>
              </a:rPr>
              <a:t> </a:t>
            </a:r>
            <a:r>
              <a:rPr sz="2400" b="0" spc="-5" dirty="0">
                <a:latin typeface="Tahoma"/>
                <a:cs typeface="Tahoma"/>
              </a:rPr>
              <a:t>(DCP)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427" y="3041904"/>
            <a:ext cx="4353369" cy="24406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46302" y="5822695"/>
            <a:ext cx="76231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Cara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kerja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mesin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proof</a:t>
            </a:r>
            <a:r>
              <a:rPr sz="1800" dirty="0">
                <a:latin typeface="Tahoma"/>
                <a:cs typeface="Tahoma"/>
              </a:rPr>
              <a:t> digital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adalah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menyelaraskan</a:t>
            </a:r>
            <a:r>
              <a:rPr sz="1800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ICC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profile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 mesin </a:t>
            </a:r>
            <a:r>
              <a:rPr sz="1800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cetak</a:t>
            </a:r>
            <a:r>
              <a:rPr sz="1800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dengan</a:t>
            </a:r>
            <a:r>
              <a:rPr sz="1800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warna</a:t>
            </a:r>
            <a:r>
              <a:rPr sz="18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pada</a:t>
            </a:r>
            <a:r>
              <a:rPr sz="1800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file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digital</a:t>
            </a:r>
            <a:r>
              <a:rPr sz="1800" dirty="0">
                <a:latin typeface="Tahoma"/>
                <a:cs typeface="Tahoma"/>
              </a:rPr>
              <a:t>.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Dengan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cara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kerja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seperti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itu </a:t>
            </a:r>
            <a:r>
              <a:rPr sz="1800" dirty="0">
                <a:latin typeface="Tahoma"/>
                <a:cs typeface="Tahoma"/>
              </a:rPr>
              <a:t> dapat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meminimalkan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terjadinya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perbedaan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warna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antara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file digital </a:t>
            </a:r>
            <a:r>
              <a:rPr sz="1800" spc="-5" dirty="0">
                <a:latin typeface="Tahoma"/>
                <a:cs typeface="Tahoma"/>
              </a:rPr>
              <a:t>dengan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hasil cetak.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Custom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Tahoma</vt:lpstr>
      <vt:lpstr>Office Theme</vt:lpstr>
      <vt:lpstr>PowerPoint Presentation</vt:lpstr>
      <vt:lpstr>PROOFING</vt:lpstr>
      <vt:lpstr>Conventional Proof</vt:lpstr>
      <vt:lpstr>PROOFING</vt:lpstr>
      <vt:lpstr>1</vt:lpstr>
      <vt:lpstr>Beberapa kelebihan Progresif Proof</vt:lpstr>
      <vt:lpstr>Beberapa kelemahan Progresif Proof</vt:lpstr>
      <vt:lpstr>2</vt:lpstr>
      <vt:lpstr>Digital Color Proofing (DCP)</vt:lpstr>
      <vt:lpstr>PROOFING (digital proofing)</vt:lpstr>
      <vt:lpstr>Sistem Digital Proofing</vt:lpstr>
      <vt:lpstr>Kelebihan Digital Color Proofing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Rika Febri</cp:lastModifiedBy>
  <cp:revision>1</cp:revision>
  <dcterms:created xsi:type="dcterms:W3CDTF">2024-06-12T03:52:35Z</dcterms:created>
  <dcterms:modified xsi:type="dcterms:W3CDTF">2024-06-12T03:59:34Z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LastSaved">
    <vt:filetime>2024-06-12T00:00:00Z</vt:filetime>
  </property>
</Properties>
</file>