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76" r:id="rId3"/>
    <p:sldId id="311" r:id="rId4"/>
    <p:sldId id="369" r:id="rId5"/>
    <p:sldId id="367" r:id="rId6"/>
    <p:sldId id="368" r:id="rId7"/>
    <p:sldId id="370" r:id="rId8"/>
    <p:sldId id="371" r:id="rId9"/>
    <p:sldId id="372" r:id="rId10"/>
    <p:sldId id="373" r:id="rId11"/>
    <p:sldId id="366" r:id="rId12"/>
    <p:sldId id="339" r:id="rId13"/>
  </p:sldIdLst>
  <p:sldSz cx="9144000" cy="6858000" type="screen4x3"/>
  <p:notesSz cx="6761163" cy="9942513"/>
  <p:custDataLst>
    <p:tags r:id="rId1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2" autoAdjust="0"/>
    <p:restoredTop sz="94656" autoAdjust="0"/>
  </p:normalViewPr>
  <p:slideViewPr>
    <p:cSldViewPr>
      <p:cViewPr varScale="1">
        <p:scale>
          <a:sx n="72" d="100"/>
          <a:sy n="72" d="100"/>
        </p:scale>
        <p:origin x="142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29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73DAB3BF-3DA2-4F92-9FA0-05A852DBD8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3897170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A2394085-F658-4DC4-9F98-A5D64401B1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5609345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653" name="Slide Number Placeholder 2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A54495B-2588-408D-ACD4-7C88D7B38377}" type="slidenum">
              <a:rPr lang="en-US" altLang="en-US">
                <a:latin typeface="Calibri" panose="020F0502020204030204" pitchFamily="34" charset="0"/>
              </a:rPr>
              <a:pPr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656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>
            <a:spLocks noChangeArrowheads="1"/>
          </p:cNvSpPr>
          <p:nvPr userDrawn="1"/>
        </p:nvSpPr>
        <p:spPr bwMode="auto">
          <a:xfrm>
            <a:off x="6553200" y="6362700"/>
            <a:ext cx="2133600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id-ID" sz="1200"/>
              <a:t>Revisi: 00</a:t>
            </a:r>
            <a:endParaRPr lang="id-ID" sz="16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61CD3D9-0D73-4C37-B6E0-0C6CA75831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0985993"/>
      </p:ext>
    </p:extLst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6B91F7-C6FB-467F-9B2D-35738816F4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0151486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9485EA-5060-4271-82D5-41E56E720B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9213426"/>
      </p:ext>
    </p:extLst>
  </p:cSld>
  <p:clrMapOvr>
    <a:masterClrMapping/>
  </p:clrMapOvr>
  <p:transition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30773ED-2CDC-4563-BB4F-0A1108099725}" type="datetimeFigureOut">
              <a:rPr lang="id-ID"/>
              <a:pPr>
                <a:defRPr/>
              </a:pPr>
              <a:t>23/04/2024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D2AB21-652A-487B-88EE-F572C43985FD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6229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>
            <a:spLocks noChangeArrowheads="1"/>
          </p:cNvSpPr>
          <p:nvPr userDrawn="1"/>
        </p:nvSpPr>
        <p:spPr bwMode="auto">
          <a:xfrm>
            <a:off x="6553200" y="6362700"/>
            <a:ext cx="2133600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id-ID" sz="1200"/>
              <a:t>Revisi: 00</a:t>
            </a:r>
            <a:endParaRPr lang="id-ID" sz="1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D84708B-1C5C-4E8B-A59A-EF7BD7568C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3723631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>
            <a:spLocks noChangeArrowheads="1"/>
          </p:cNvSpPr>
          <p:nvPr userDrawn="1"/>
        </p:nvSpPr>
        <p:spPr bwMode="auto">
          <a:xfrm>
            <a:off x="6553200" y="6362700"/>
            <a:ext cx="2133600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id-ID" sz="1200"/>
              <a:t>Versi : 01</a:t>
            </a:r>
            <a:endParaRPr lang="id-ID" sz="16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C33893-4BF5-41AB-ABCB-E918E3C4D2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182348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>
            <a:spLocks noChangeArrowheads="1"/>
          </p:cNvSpPr>
          <p:nvPr userDrawn="1"/>
        </p:nvSpPr>
        <p:spPr bwMode="auto">
          <a:xfrm>
            <a:off x="6553200" y="6362700"/>
            <a:ext cx="2133600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id-ID" sz="1200"/>
              <a:t>Versi : 01</a:t>
            </a:r>
            <a:endParaRPr lang="id-ID" sz="16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A0C001-61E9-47E4-8A01-16B225C871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9608808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A04949-E405-42E7-A129-D8214CA5AF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3722341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9C7816-4E27-41CB-AC6D-DB03568B51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628387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30E96-117D-481C-A3A6-1DD9DE4753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6207407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093546-0763-439A-BDCC-C019D843E5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7786294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2FDECD-7D27-4BB1-B4D4-DFBBCA2BE6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5644457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F34152CB-9717-422A-A799-4EFCB6107B2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6553200" y="6362700"/>
            <a:ext cx="2133600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id-ID" sz="1200"/>
              <a:t>Versi : 01</a:t>
            </a:r>
            <a:endParaRPr lang="id-ID" sz="1600"/>
          </a:p>
        </p:txBody>
      </p:sp>
      <p:sp>
        <p:nvSpPr>
          <p:cNvPr id="1030" name="TextBox 7"/>
          <p:cNvSpPr txBox="1">
            <a:spLocks noChangeArrowheads="1"/>
          </p:cNvSpPr>
          <p:nvPr/>
        </p:nvSpPr>
        <p:spPr bwMode="auto">
          <a:xfrm>
            <a:off x="323850" y="404813"/>
            <a:ext cx="1655763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 b="1"/>
              <a:t>I.</a:t>
            </a:r>
            <a:fld id="{9D748186-EBDA-4499-AAE3-C3C8C66B38D7}" type="slidenum">
              <a:rPr lang="id-ID" altLang="en-US" sz="1200" b="1"/>
              <a:pPr eaLnBrk="1" hangingPunct="1"/>
              <a:t>‹#›</a:t>
            </a:fld>
            <a:endParaRPr lang="id-ID" altLang="en-US" sz="1200" b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196" r:id="rId2"/>
    <p:sldLayoutId id="2147484197" r:id="rId3"/>
    <p:sldLayoutId id="2147484198" r:id="rId4"/>
    <p:sldLayoutId id="2147484199" r:id="rId5"/>
    <p:sldLayoutId id="2147484200" r:id="rId6"/>
    <p:sldLayoutId id="2147484201" r:id="rId7"/>
    <p:sldLayoutId id="2147484202" r:id="rId8"/>
    <p:sldLayoutId id="2147484203" r:id="rId9"/>
    <p:sldLayoutId id="2147484204" r:id="rId10"/>
    <p:sldLayoutId id="2147484205" r:id="rId11"/>
    <p:sldLayoutId id="2147484206" r:id="rId12"/>
  </p:sldLayoutIdLst>
  <p:transition spd="slow">
    <p:fade thruBlk="1"/>
  </p:transition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0" y="2060848"/>
            <a:ext cx="9144000" cy="31085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DIKSI (PILIHAN KATA) 2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Rika Febri </a:t>
            </a:r>
            <a:r>
              <a:rPr lang="en-US" sz="4000" b="1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Sasmita</a:t>
            </a:r>
            <a:r>
              <a:rPr lang="en-US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S.Kom</a:t>
            </a:r>
            <a:r>
              <a:rPr lang="en-US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., M.T.I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u="sng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</a:endParaRPr>
          </a:p>
        </p:txBody>
      </p:sp>
      <p:pic>
        <p:nvPicPr>
          <p:cNvPr id="14339" name="Picture 2" descr="D:\Picture\logo ibi small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142875"/>
            <a:ext cx="12446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</a:p>
          <a:p>
            <a:pPr algn="ctr"/>
            <a:endParaRPr lang="id-ID" altLang="en-US" sz="1200"/>
          </a:p>
          <a:p>
            <a:pPr algn="ctr" eaLnBrk="1" hangingPunct="1"/>
            <a:endParaRPr lang="en-US" altLang="en-US" sz="1200"/>
          </a:p>
        </p:txBody>
      </p:sp>
      <p:sp>
        <p:nvSpPr>
          <p:cNvPr id="14341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</a:p>
          <a:p>
            <a:pPr algn="ctr" eaLnBrk="1" hangingPunct="1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  <a:endParaRPr lang="id-ID" altLang="en-US" sz="1200"/>
          </a:p>
        </p:txBody>
      </p:sp>
      <p:sp>
        <p:nvSpPr>
          <p:cNvPr id="23555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/>
              <a:t>23-03-2020</a:t>
            </a:r>
          </a:p>
        </p:txBody>
      </p:sp>
      <p:pic>
        <p:nvPicPr>
          <p:cNvPr id="2355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28775"/>
            <a:ext cx="8856662" cy="374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1"/>
          <p:cNvSpPr/>
          <p:nvPr/>
        </p:nvSpPr>
        <p:spPr>
          <a:xfrm>
            <a:off x="107505" y="1"/>
            <a:ext cx="6767958" cy="764704"/>
          </a:xfrm>
          <a:custGeom>
            <a:avLst/>
            <a:gdLst>
              <a:gd name="connsiteX0" fmla="*/ 0 w 8280920"/>
              <a:gd name="connsiteY0" fmla="*/ 0 h 792088"/>
              <a:gd name="connsiteX1" fmla="*/ 8280920 w 8280920"/>
              <a:gd name="connsiteY1" fmla="*/ 0 h 792088"/>
              <a:gd name="connsiteX2" fmla="*/ 8280920 w 8280920"/>
              <a:gd name="connsiteY2" fmla="*/ 792088 h 792088"/>
              <a:gd name="connsiteX3" fmla="*/ 0 w 8280920"/>
              <a:gd name="connsiteY3" fmla="*/ 792088 h 792088"/>
              <a:gd name="connsiteX4" fmla="*/ 0 w 8280920"/>
              <a:gd name="connsiteY4" fmla="*/ 0 h 792088"/>
              <a:gd name="connsiteX0" fmla="*/ 0 w 8294568"/>
              <a:gd name="connsiteY0" fmla="*/ 0 h 792088"/>
              <a:gd name="connsiteX1" fmla="*/ 8280920 w 8294568"/>
              <a:gd name="connsiteY1" fmla="*/ 0 h 792088"/>
              <a:gd name="connsiteX2" fmla="*/ 8294568 w 8294568"/>
              <a:gd name="connsiteY2" fmla="*/ 792088 h 792088"/>
              <a:gd name="connsiteX3" fmla="*/ 0 w 8294568"/>
              <a:gd name="connsiteY3" fmla="*/ 792088 h 792088"/>
              <a:gd name="connsiteX4" fmla="*/ 0 w 8294568"/>
              <a:gd name="connsiteY4" fmla="*/ 0 h 792088"/>
              <a:gd name="connsiteX0" fmla="*/ 0 w 8294568"/>
              <a:gd name="connsiteY0" fmla="*/ 0 h 792088"/>
              <a:gd name="connsiteX1" fmla="*/ 8280920 w 8294568"/>
              <a:gd name="connsiteY1" fmla="*/ 0 h 792088"/>
              <a:gd name="connsiteX2" fmla="*/ 8294568 w 8294568"/>
              <a:gd name="connsiteY2" fmla="*/ 409950 h 792088"/>
              <a:gd name="connsiteX3" fmla="*/ 0 w 8294568"/>
              <a:gd name="connsiteY3" fmla="*/ 792088 h 792088"/>
              <a:gd name="connsiteX4" fmla="*/ 0 w 8294568"/>
              <a:gd name="connsiteY4" fmla="*/ 0 h 792088"/>
              <a:gd name="connsiteX0" fmla="*/ 0 w 8294568"/>
              <a:gd name="connsiteY0" fmla="*/ 0 h 792088"/>
              <a:gd name="connsiteX1" fmla="*/ 8280920 w 8294568"/>
              <a:gd name="connsiteY1" fmla="*/ 0 h 792088"/>
              <a:gd name="connsiteX2" fmla="*/ 8294568 w 8294568"/>
              <a:gd name="connsiteY2" fmla="*/ 409950 h 792088"/>
              <a:gd name="connsiteX3" fmla="*/ 5595706 w 8294568"/>
              <a:gd name="connsiteY3" fmla="*/ 712112 h 792088"/>
              <a:gd name="connsiteX4" fmla="*/ 0 w 8294568"/>
              <a:gd name="connsiteY4" fmla="*/ 792088 h 792088"/>
              <a:gd name="connsiteX5" fmla="*/ 0 w 8294568"/>
              <a:gd name="connsiteY5" fmla="*/ 0 h 792088"/>
              <a:gd name="connsiteX0" fmla="*/ 0 w 8349159"/>
              <a:gd name="connsiteY0" fmla="*/ 13131 h 805219"/>
              <a:gd name="connsiteX1" fmla="*/ 8280920 w 8349159"/>
              <a:gd name="connsiteY1" fmla="*/ 13131 h 805219"/>
              <a:gd name="connsiteX2" fmla="*/ 8349159 w 8349159"/>
              <a:gd name="connsiteY2" fmla="*/ 0 h 805219"/>
              <a:gd name="connsiteX3" fmla="*/ 5595706 w 8349159"/>
              <a:gd name="connsiteY3" fmla="*/ 725243 h 805219"/>
              <a:gd name="connsiteX4" fmla="*/ 0 w 8349159"/>
              <a:gd name="connsiteY4" fmla="*/ 805219 h 805219"/>
              <a:gd name="connsiteX5" fmla="*/ 0 w 8349159"/>
              <a:gd name="connsiteY5" fmla="*/ 13131 h 805219"/>
              <a:gd name="connsiteX0" fmla="*/ 0 w 8349159"/>
              <a:gd name="connsiteY0" fmla="*/ 13131 h 805219"/>
              <a:gd name="connsiteX1" fmla="*/ 8280920 w 8349159"/>
              <a:gd name="connsiteY1" fmla="*/ 13131 h 805219"/>
              <a:gd name="connsiteX2" fmla="*/ 8349159 w 8349159"/>
              <a:gd name="connsiteY2" fmla="*/ 0 h 805219"/>
              <a:gd name="connsiteX3" fmla="*/ 6864948 w 8349159"/>
              <a:gd name="connsiteY3" fmla="*/ 534176 h 805219"/>
              <a:gd name="connsiteX4" fmla="*/ 5595706 w 8349159"/>
              <a:gd name="connsiteY4" fmla="*/ 725243 h 805219"/>
              <a:gd name="connsiteX5" fmla="*/ 0 w 8349159"/>
              <a:gd name="connsiteY5" fmla="*/ 805219 h 805219"/>
              <a:gd name="connsiteX6" fmla="*/ 0 w 8349159"/>
              <a:gd name="connsiteY6" fmla="*/ 13131 h 805219"/>
              <a:gd name="connsiteX0" fmla="*/ 0 w 8349159"/>
              <a:gd name="connsiteY0" fmla="*/ 13131 h 805219"/>
              <a:gd name="connsiteX1" fmla="*/ 8280920 w 8349159"/>
              <a:gd name="connsiteY1" fmla="*/ 13131 h 805219"/>
              <a:gd name="connsiteX2" fmla="*/ 8349159 w 8349159"/>
              <a:gd name="connsiteY2" fmla="*/ 0 h 805219"/>
              <a:gd name="connsiteX3" fmla="*/ 8099594 w 8349159"/>
              <a:gd name="connsiteY3" fmla="*/ 679319 h 805219"/>
              <a:gd name="connsiteX4" fmla="*/ 5595706 w 8349159"/>
              <a:gd name="connsiteY4" fmla="*/ 725243 h 805219"/>
              <a:gd name="connsiteX5" fmla="*/ 0 w 8349159"/>
              <a:gd name="connsiteY5" fmla="*/ 805219 h 805219"/>
              <a:gd name="connsiteX6" fmla="*/ 0 w 8349159"/>
              <a:gd name="connsiteY6" fmla="*/ 13131 h 805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49159" h="805219">
                <a:moveTo>
                  <a:pt x="0" y="13131"/>
                </a:moveTo>
                <a:lnTo>
                  <a:pt x="8280920" y="13131"/>
                </a:lnTo>
                <a:lnTo>
                  <a:pt x="8349159" y="0"/>
                </a:lnTo>
                <a:cubicBezTo>
                  <a:pt x="8094967" y="68644"/>
                  <a:pt x="8558503" y="558445"/>
                  <a:pt x="8099594" y="679319"/>
                </a:cubicBezTo>
                <a:cubicBezTo>
                  <a:pt x="7640685" y="800193"/>
                  <a:pt x="6721667" y="661872"/>
                  <a:pt x="5595706" y="725243"/>
                </a:cubicBezTo>
                <a:lnTo>
                  <a:pt x="0" y="805219"/>
                </a:lnTo>
                <a:lnTo>
                  <a:pt x="0" y="1313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3600" b="1" dirty="0" err="1">
                <a:latin typeface="Arial" pitchFamily="34" charset="0"/>
                <a:cs typeface="Arial" pitchFamily="34" charset="0"/>
              </a:rPr>
              <a:t>Perbedaannya</a:t>
            </a:r>
            <a:endParaRPr lang="id-ID" sz="3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  <a:endParaRPr lang="id-ID" altLang="en-US" sz="1200"/>
          </a:p>
        </p:txBody>
      </p:sp>
      <p:sp>
        <p:nvSpPr>
          <p:cNvPr id="24579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  <a:p>
            <a:pPr eaLnBrk="1" hangingPunct="1"/>
            <a:endParaRPr lang="en-US" altLang="en-US" sz="1200"/>
          </a:p>
        </p:txBody>
      </p:sp>
      <p:sp>
        <p:nvSpPr>
          <p:cNvPr id="24580" name="AutoShape 7" descr="Hasil gambar untuk DISIPLIN KER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81" name="AutoShape 9" descr="Hasil gambar untuk DISIPLIN KERJA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82" name="AutoShape 11" descr="Hasil gambar untuk DISIPLIN KERJA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Snip Single Corner Rectangle 6"/>
          <p:cNvSpPr/>
          <p:nvPr/>
        </p:nvSpPr>
        <p:spPr>
          <a:xfrm>
            <a:off x="10117138" y="5732463"/>
            <a:ext cx="914400" cy="914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Font typeface="Wingdings" pitchFamily="2" charset="2"/>
              <a:buChar char="Ø"/>
              <a:defRPr/>
            </a:pPr>
            <a:endParaRPr lang="id-ID" dirty="0"/>
          </a:p>
        </p:txBody>
      </p:sp>
      <p:sp>
        <p:nvSpPr>
          <p:cNvPr id="24584" name="AutoShape 16" descr="Ejaan Kosakata Bahasa Indonesia yang Sering Keliru ~ Penerjemah ...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24585" name="AutoShape 18" descr="Ejaan Kosakata Bahasa Indonesia yang Sering Keliru ~ Penerjemah ..."/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pic>
        <p:nvPicPr>
          <p:cNvPr id="24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513"/>
            <a:ext cx="9144000" cy="513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"/>
          <p:cNvSpPr/>
          <p:nvPr/>
        </p:nvSpPr>
        <p:spPr>
          <a:xfrm>
            <a:off x="107505" y="175508"/>
            <a:ext cx="8424935" cy="805219"/>
          </a:xfrm>
          <a:custGeom>
            <a:avLst/>
            <a:gdLst>
              <a:gd name="connsiteX0" fmla="*/ 0 w 8280920"/>
              <a:gd name="connsiteY0" fmla="*/ 0 h 792088"/>
              <a:gd name="connsiteX1" fmla="*/ 8280920 w 8280920"/>
              <a:gd name="connsiteY1" fmla="*/ 0 h 792088"/>
              <a:gd name="connsiteX2" fmla="*/ 8280920 w 8280920"/>
              <a:gd name="connsiteY2" fmla="*/ 792088 h 792088"/>
              <a:gd name="connsiteX3" fmla="*/ 0 w 8280920"/>
              <a:gd name="connsiteY3" fmla="*/ 792088 h 792088"/>
              <a:gd name="connsiteX4" fmla="*/ 0 w 8280920"/>
              <a:gd name="connsiteY4" fmla="*/ 0 h 792088"/>
              <a:gd name="connsiteX0" fmla="*/ 0 w 8294568"/>
              <a:gd name="connsiteY0" fmla="*/ 0 h 792088"/>
              <a:gd name="connsiteX1" fmla="*/ 8280920 w 8294568"/>
              <a:gd name="connsiteY1" fmla="*/ 0 h 792088"/>
              <a:gd name="connsiteX2" fmla="*/ 8294568 w 8294568"/>
              <a:gd name="connsiteY2" fmla="*/ 792088 h 792088"/>
              <a:gd name="connsiteX3" fmla="*/ 0 w 8294568"/>
              <a:gd name="connsiteY3" fmla="*/ 792088 h 792088"/>
              <a:gd name="connsiteX4" fmla="*/ 0 w 8294568"/>
              <a:gd name="connsiteY4" fmla="*/ 0 h 792088"/>
              <a:gd name="connsiteX0" fmla="*/ 0 w 8294568"/>
              <a:gd name="connsiteY0" fmla="*/ 0 h 792088"/>
              <a:gd name="connsiteX1" fmla="*/ 8280920 w 8294568"/>
              <a:gd name="connsiteY1" fmla="*/ 0 h 792088"/>
              <a:gd name="connsiteX2" fmla="*/ 8294568 w 8294568"/>
              <a:gd name="connsiteY2" fmla="*/ 409950 h 792088"/>
              <a:gd name="connsiteX3" fmla="*/ 0 w 8294568"/>
              <a:gd name="connsiteY3" fmla="*/ 792088 h 792088"/>
              <a:gd name="connsiteX4" fmla="*/ 0 w 8294568"/>
              <a:gd name="connsiteY4" fmla="*/ 0 h 792088"/>
              <a:gd name="connsiteX0" fmla="*/ 0 w 8294568"/>
              <a:gd name="connsiteY0" fmla="*/ 0 h 792088"/>
              <a:gd name="connsiteX1" fmla="*/ 8280920 w 8294568"/>
              <a:gd name="connsiteY1" fmla="*/ 0 h 792088"/>
              <a:gd name="connsiteX2" fmla="*/ 8294568 w 8294568"/>
              <a:gd name="connsiteY2" fmla="*/ 409950 h 792088"/>
              <a:gd name="connsiteX3" fmla="*/ 5595706 w 8294568"/>
              <a:gd name="connsiteY3" fmla="*/ 712112 h 792088"/>
              <a:gd name="connsiteX4" fmla="*/ 0 w 8294568"/>
              <a:gd name="connsiteY4" fmla="*/ 792088 h 792088"/>
              <a:gd name="connsiteX5" fmla="*/ 0 w 8294568"/>
              <a:gd name="connsiteY5" fmla="*/ 0 h 792088"/>
              <a:gd name="connsiteX0" fmla="*/ 0 w 8349159"/>
              <a:gd name="connsiteY0" fmla="*/ 13131 h 805219"/>
              <a:gd name="connsiteX1" fmla="*/ 8280920 w 8349159"/>
              <a:gd name="connsiteY1" fmla="*/ 13131 h 805219"/>
              <a:gd name="connsiteX2" fmla="*/ 8349159 w 8349159"/>
              <a:gd name="connsiteY2" fmla="*/ 0 h 805219"/>
              <a:gd name="connsiteX3" fmla="*/ 5595706 w 8349159"/>
              <a:gd name="connsiteY3" fmla="*/ 725243 h 805219"/>
              <a:gd name="connsiteX4" fmla="*/ 0 w 8349159"/>
              <a:gd name="connsiteY4" fmla="*/ 805219 h 805219"/>
              <a:gd name="connsiteX5" fmla="*/ 0 w 8349159"/>
              <a:gd name="connsiteY5" fmla="*/ 13131 h 805219"/>
              <a:gd name="connsiteX0" fmla="*/ 0 w 8349159"/>
              <a:gd name="connsiteY0" fmla="*/ 13131 h 805219"/>
              <a:gd name="connsiteX1" fmla="*/ 8280920 w 8349159"/>
              <a:gd name="connsiteY1" fmla="*/ 13131 h 805219"/>
              <a:gd name="connsiteX2" fmla="*/ 8349159 w 8349159"/>
              <a:gd name="connsiteY2" fmla="*/ 0 h 805219"/>
              <a:gd name="connsiteX3" fmla="*/ 6864948 w 8349159"/>
              <a:gd name="connsiteY3" fmla="*/ 534176 h 805219"/>
              <a:gd name="connsiteX4" fmla="*/ 5595706 w 8349159"/>
              <a:gd name="connsiteY4" fmla="*/ 725243 h 805219"/>
              <a:gd name="connsiteX5" fmla="*/ 0 w 8349159"/>
              <a:gd name="connsiteY5" fmla="*/ 805219 h 805219"/>
              <a:gd name="connsiteX6" fmla="*/ 0 w 8349159"/>
              <a:gd name="connsiteY6" fmla="*/ 13131 h 805219"/>
              <a:gd name="connsiteX0" fmla="*/ 0 w 8349159"/>
              <a:gd name="connsiteY0" fmla="*/ 13131 h 805219"/>
              <a:gd name="connsiteX1" fmla="*/ 8280920 w 8349159"/>
              <a:gd name="connsiteY1" fmla="*/ 13131 h 805219"/>
              <a:gd name="connsiteX2" fmla="*/ 8349159 w 8349159"/>
              <a:gd name="connsiteY2" fmla="*/ 0 h 805219"/>
              <a:gd name="connsiteX3" fmla="*/ 8099594 w 8349159"/>
              <a:gd name="connsiteY3" fmla="*/ 679319 h 805219"/>
              <a:gd name="connsiteX4" fmla="*/ 5595706 w 8349159"/>
              <a:gd name="connsiteY4" fmla="*/ 725243 h 805219"/>
              <a:gd name="connsiteX5" fmla="*/ 0 w 8349159"/>
              <a:gd name="connsiteY5" fmla="*/ 805219 h 805219"/>
              <a:gd name="connsiteX6" fmla="*/ 0 w 8349159"/>
              <a:gd name="connsiteY6" fmla="*/ 13131 h 805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49159" h="805219">
                <a:moveTo>
                  <a:pt x="0" y="13131"/>
                </a:moveTo>
                <a:lnTo>
                  <a:pt x="8280920" y="13131"/>
                </a:lnTo>
                <a:lnTo>
                  <a:pt x="8349159" y="0"/>
                </a:lnTo>
                <a:cubicBezTo>
                  <a:pt x="8094967" y="68644"/>
                  <a:pt x="8558503" y="558445"/>
                  <a:pt x="8099594" y="679319"/>
                </a:cubicBezTo>
                <a:cubicBezTo>
                  <a:pt x="7640685" y="800193"/>
                  <a:pt x="6721667" y="661872"/>
                  <a:pt x="5595706" y="725243"/>
                </a:cubicBezTo>
                <a:lnTo>
                  <a:pt x="0" y="805219"/>
                </a:lnTo>
                <a:lnTo>
                  <a:pt x="0" y="1313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800" b="1" dirty="0" err="1">
                <a:latin typeface="Arial" pitchFamily="34" charset="0"/>
                <a:cs typeface="Arial" pitchFamily="34" charset="0"/>
              </a:rPr>
              <a:t>Masih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banyak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pertalian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makna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lainnya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….</a:t>
            </a:r>
            <a:endParaRPr lang="id-ID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60350"/>
            <a:ext cx="82296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id-ID" sz="3600" b="1" dirty="0">
              <a:ea typeface="+mj-ea"/>
            </a:endParaRPr>
          </a:p>
        </p:txBody>
      </p:sp>
      <p:sp>
        <p:nvSpPr>
          <p:cNvPr id="25603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Manajemen Sumber Daya Manusia Lanjutan</a:t>
            </a:r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MAN19425</a:t>
            </a:r>
          </a:p>
        </p:txBody>
      </p:sp>
      <p:sp>
        <p:nvSpPr>
          <p:cNvPr id="25604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  <a:p>
            <a:pPr eaLnBrk="1" hangingPunct="1"/>
            <a:endParaRPr lang="en-US" altLang="en-US" sz="1200"/>
          </a:p>
        </p:txBody>
      </p:sp>
      <p:sp>
        <p:nvSpPr>
          <p:cNvPr id="6" name="Rectangle 1"/>
          <p:cNvSpPr/>
          <p:nvPr/>
        </p:nvSpPr>
        <p:spPr>
          <a:xfrm>
            <a:off x="107505" y="175508"/>
            <a:ext cx="6912767" cy="805219"/>
          </a:xfrm>
          <a:custGeom>
            <a:avLst/>
            <a:gdLst>
              <a:gd name="connsiteX0" fmla="*/ 0 w 8280920"/>
              <a:gd name="connsiteY0" fmla="*/ 0 h 792088"/>
              <a:gd name="connsiteX1" fmla="*/ 8280920 w 8280920"/>
              <a:gd name="connsiteY1" fmla="*/ 0 h 792088"/>
              <a:gd name="connsiteX2" fmla="*/ 8280920 w 8280920"/>
              <a:gd name="connsiteY2" fmla="*/ 792088 h 792088"/>
              <a:gd name="connsiteX3" fmla="*/ 0 w 8280920"/>
              <a:gd name="connsiteY3" fmla="*/ 792088 h 792088"/>
              <a:gd name="connsiteX4" fmla="*/ 0 w 8280920"/>
              <a:gd name="connsiteY4" fmla="*/ 0 h 792088"/>
              <a:gd name="connsiteX0" fmla="*/ 0 w 8294568"/>
              <a:gd name="connsiteY0" fmla="*/ 0 h 792088"/>
              <a:gd name="connsiteX1" fmla="*/ 8280920 w 8294568"/>
              <a:gd name="connsiteY1" fmla="*/ 0 h 792088"/>
              <a:gd name="connsiteX2" fmla="*/ 8294568 w 8294568"/>
              <a:gd name="connsiteY2" fmla="*/ 792088 h 792088"/>
              <a:gd name="connsiteX3" fmla="*/ 0 w 8294568"/>
              <a:gd name="connsiteY3" fmla="*/ 792088 h 792088"/>
              <a:gd name="connsiteX4" fmla="*/ 0 w 8294568"/>
              <a:gd name="connsiteY4" fmla="*/ 0 h 792088"/>
              <a:gd name="connsiteX0" fmla="*/ 0 w 8294568"/>
              <a:gd name="connsiteY0" fmla="*/ 0 h 792088"/>
              <a:gd name="connsiteX1" fmla="*/ 8280920 w 8294568"/>
              <a:gd name="connsiteY1" fmla="*/ 0 h 792088"/>
              <a:gd name="connsiteX2" fmla="*/ 8294568 w 8294568"/>
              <a:gd name="connsiteY2" fmla="*/ 409950 h 792088"/>
              <a:gd name="connsiteX3" fmla="*/ 0 w 8294568"/>
              <a:gd name="connsiteY3" fmla="*/ 792088 h 792088"/>
              <a:gd name="connsiteX4" fmla="*/ 0 w 8294568"/>
              <a:gd name="connsiteY4" fmla="*/ 0 h 792088"/>
              <a:gd name="connsiteX0" fmla="*/ 0 w 8294568"/>
              <a:gd name="connsiteY0" fmla="*/ 0 h 792088"/>
              <a:gd name="connsiteX1" fmla="*/ 8280920 w 8294568"/>
              <a:gd name="connsiteY1" fmla="*/ 0 h 792088"/>
              <a:gd name="connsiteX2" fmla="*/ 8294568 w 8294568"/>
              <a:gd name="connsiteY2" fmla="*/ 409950 h 792088"/>
              <a:gd name="connsiteX3" fmla="*/ 5595706 w 8294568"/>
              <a:gd name="connsiteY3" fmla="*/ 712112 h 792088"/>
              <a:gd name="connsiteX4" fmla="*/ 0 w 8294568"/>
              <a:gd name="connsiteY4" fmla="*/ 792088 h 792088"/>
              <a:gd name="connsiteX5" fmla="*/ 0 w 8294568"/>
              <a:gd name="connsiteY5" fmla="*/ 0 h 792088"/>
              <a:gd name="connsiteX0" fmla="*/ 0 w 8349159"/>
              <a:gd name="connsiteY0" fmla="*/ 13131 h 805219"/>
              <a:gd name="connsiteX1" fmla="*/ 8280920 w 8349159"/>
              <a:gd name="connsiteY1" fmla="*/ 13131 h 805219"/>
              <a:gd name="connsiteX2" fmla="*/ 8349159 w 8349159"/>
              <a:gd name="connsiteY2" fmla="*/ 0 h 805219"/>
              <a:gd name="connsiteX3" fmla="*/ 5595706 w 8349159"/>
              <a:gd name="connsiteY3" fmla="*/ 725243 h 805219"/>
              <a:gd name="connsiteX4" fmla="*/ 0 w 8349159"/>
              <a:gd name="connsiteY4" fmla="*/ 805219 h 805219"/>
              <a:gd name="connsiteX5" fmla="*/ 0 w 8349159"/>
              <a:gd name="connsiteY5" fmla="*/ 13131 h 805219"/>
              <a:gd name="connsiteX0" fmla="*/ 0 w 8349159"/>
              <a:gd name="connsiteY0" fmla="*/ 13131 h 805219"/>
              <a:gd name="connsiteX1" fmla="*/ 8280920 w 8349159"/>
              <a:gd name="connsiteY1" fmla="*/ 13131 h 805219"/>
              <a:gd name="connsiteX2" fmla="*/ 8349159 w 8349159"/>
              <a:gd name="connsiteY2" fmla="*/ 0 h 805219"/>
              <a:gd name="connsiteX3" fmla="*/ 6864948 w 8349159"/>
              <a:gd name="connsiteY3" fmla="*/ 534176 h 805219"/>
              <a:gd name="connsiteX4" fmla="*/ 5595706 w 8349159"/>
              <a:gd name="connsiteY4" fmla="*/ 725243 h 805219"/>
              <a:gd name="connsiteX5" fmla="*/ 0 w 8349159"/>
              <a:gd name="connsiteY5" fmla="*/ 805219 h 805219"/>
              <a:gd name="connsiteX6" fmla="*/ 0 w 8349159"/>
              <a:gd name="connsiteY6" fmla="*/ 13131 h 805219"/>
              <a:gd name="connsiteX0" fmla="*/ 0 w 8349159"/>
              <a:gd name="connsiteY0" fmla="*/ 13131 h 805219"/>
              <a:gd name="connsiteX1" fmla="*/ 8280920 w 8349159"/>
              <a:gd name="connsiteY1" fmla="*/ 13131 h 805219"/>
              <a:gd name="connsiteX2" fmla="*/ 8349159 w 8349159"/>
              <a:gd name="connsiteY2" fmla="*/ 0 h 805219"/>
              <a:gd name="connsiteX3" fmla="*/ 8099594 w 8349159"/>
              <a:gd name="connsiteY3" fmla="*/ 679319 h 805219"/>
              <a:gd name="connsiteX4" fmla="*/ 5595706 w 8349159"/>
              <a:gd name="connsiteY4" fmla="*/ 725243 h 805219"/>
              <a:gd name="connsiteX5" fmla="*/ 0 w 8349159"/>
              <a:gd name="connsiteY5" fmla="*/ 805219 h 805219"/>
              <a:gd name="connsiteX6" fmla="*/ 0 w 8349159"/>
              <a:gd name="connsiteY6" fmla="*/ 13131 h 805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49159" h="805219">
                <a:moveTo>
                  <a:pt x="0" y="13131"/>
                </a:moveTo>
                <a:lnTo>
                  <a:pt x="8280920" y="13131"/>
                </a:lnTo>
                <a:lnTo>
                  <a:pt x="8349159" y="0"/>
                </a:lnTo>
                <a:cubicBezTo>
                  <a:pt x="8094967" y="68644"/>
                  <a:pt x="8558503" y="558445"/>
                  <a:pt x="8099594" y="679319"/>
                </a:cubicBezTo>
                <a:cubicBezTo>
                  <a:pt x="7640685" y="800193"/>
                  <a:pt x="6721667" y="661872"/>
                  <a:pt x="5595706" y="725243"/>
                </a:cubicBezTo>
                <a:lnTo>
                  <a:pt x="0" y="805219"/>
                </a:lnTo>
                <a:lnTo>
                  <a:pt x="0" y="1313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FAKTOR </a:t>
            </a:r>
            <a:endParaRPr lang="id-ID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608" name="AutoShape 9" descr="Hasil gambar untuk DISIPLIN KERJA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09" name="AutoShape 11" descr="Hasil gambar untuk DISIPLIN KERJA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Snip Single Corner Rectangle 6"/>
          <p:cNvSpPr/>
          <p:nvPr/>
        </p:nvSpPr>
        <p:spPr>
          <a:xfrm>
            <a:off x="10117138" y="5732463"/>
            <a:ext cx="914400" cy="914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Font typeface="Wingdings" pitchFamily="2" charset="2"/>
              <a:buChar char="Ø"/>
              <a:defRPr/>
            </a:pPr>
            <a:endParaRPr lang="id-ID" dirty="0"/>
          </a:p>
        </p:txBody>
      </p:sp>
      <p:pic>
        <p:nvPicPr>
          <p:cNvPr id="25611" name="Picture 2" descr="C:\Users\ASUS\Pictures\download (9)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388" y="14288"/>
            <a:ext cx="2106612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ubtitle 1"/>
          <p:cNvSpPr txBox="1">
            <a:spLocks/>
          </p:cNvSpPr>
          <p:nvPr/>
        </p:nvSpPr>
        <p:spPr bwMode="auto">
          <a:xfrm>
            <a:off x="452438" y="1773238"/>
            <a:ext cx="7745412" cy="416083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itchFamily="2" charset="2"/>
              <a:buChar char="Ø"/>
              <a:defRPr/>
            </a:pPr>
            <a:r>
              <a:rPr lang="id-ID" sz="2400" dirty="0">
                <a:solidFill>
                  <a:schemeClr val="tx1"/>
                </a:solidFill>
              </a:rPr>
              <a:t>Kepuasan kerja dan kedisiplinan</a:t>
            </a:r>
          </a:p>
          <a:p>
            <a:pPr algn="l">
              <a:defRPr/>
            </a:pPr>
            <a:endParaRPr lang="id-ID" sz="2400" dirty="0">
              <a:solidFill>
                <a:schemeClr val="tx1"/>
              </a:solidFill>
            </a:endParaRPr>
          </a:p>
          <a:p>
            <a:pPr marL="342900" indent="-342900" algn="l">
              <a:buFont typeface="Wingdings" pitchFamily="2" charset="2"/>
              <a:buChar char="Ø"/>
              <a:defRPr/>
            </a:pPr>
            <a:r>
              <a:rPr lang="id-ID" sz="2400" dirty="0">
                <a:solidFill>
                  <a:schemeClr val="tx1"/>
                </a:solidFill>
              </a:rPr>
              <a:t>Kepuasan kerja dan umur karyawan </a:t>
            </a:r>
          </a:p>
          <a:p>
            <a:pPr algn="l">
              <a:defRPr/>
            </a:pPr>
            <a:endParaRPr lang="id-ID" sz="2400" dirty="0">
              <a:solidFill>
                <a:schemeClr val="tx1"/>
              </a:solidFill>
            </a:endParaRPr>
          </a:p>
          <a:p>
            <a:pPr marL="342900" indent="-342900" algn="l">
              <a:buFont typeface="Wingdings" pitchFamily="2" charset="2"/>
              <a:buChar char="Ø"/>
              <a:defRPr/>
            </a:pPr>
            <a:r>
              <a:rPr lang="id-ID" sz="2400" dirty="0">
                <a:solidFill>
                  <a:schemeClr val="tx1"/>
                </a:solidFill>
              </a:rPr>
              <a:t>Kepuasan kerja dan organisasi </a:t>
            </a:r>
          </a:p>
          <a:p>
            <a:pPr algn="l">
              <a:defRPr/>
            </a:pPr>
            <a:endParaRPr lang="id-ID" sz="2400" dirty="0">
              <a:solidFill>
                <a:schemeClr val="tx1"/>
              </a:solidFill>
            </a:endParaRPr>
          </a:p>
          <a:p>
            <a:pPr marL="342900" indent="-342900" algn="l">
              <a:buFont typeface="Wingdings" pitchFamily="2" charset="2"/>
              <a:buChar char="Ø"/>
              <a:defRPr/>
            </a:pPr>
            <a:r>
              <a:rPr lang="id-ID" sz="2400" dirty="0">
                <a:solidFill>
                  <a:schemeClr val="tx1"/>
                </a:solidFill>
              </a:rPr>
              <a:t>Kepuasan kerja dan kepemimpinan </a:t>
            </a:r>
          </a:p>
          <a:p>
            <a:pPr algn="l" eaLnBrk="1" hangingPunct="1">
              <a:buFont typeface="Wingdings" pitchFamily="2" charset="2"/>
              <a:buChar char="Ø"/>
              <a:defRPr/>
            </a:pPr>
            <a:endParaRPr lang="id-ID" sz="26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2561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8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nip Single Corner Rectangle 12"/>
          <p:cNvSpPr/>
          <p:nvPr/>
        </p:nvSpPr>
        <p:spPr>
          <a:xfrm>
            <a:off x="0" y="0"/>
            <a:ext cx="8244408" cy="1268760"/>
          </a:xfrm>
          <a:prstGeom prst="snip1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d-ID" sz="2800" b="1" dirty="0">
                <a:solidFill>
                  <a:schemeClr val="tx1"/>
                </a:solidFill>
                <a:latin typeface="Arial Black" pitchFamily="34" charset="0"/>
              </a:rPr>
              <a:t>Faktor yang menyebabkan terjadinya perubahan makna adalah: </a:t>
            </a:r>
          </a:p>
        </p:txBody>
      </p:sp>
      <p:sp>
        <p:nvSpPr>
          <p:cNvPr id="46" name="Pentagon 45"/>
          <p:cNvSpPr/>
          <p:nvPr/>
        </p:nvSpPr>
        <p:spPr>
          <a:xfrm>
            <a:off x="251520" y="2060848"/>
            <a:ext cx="7128792" cy="720080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60363" indent="-93663">
              <a:defRPr/>
            </a:pPr>
            <a:r>
              <a:rPr lang="en-US" sz="2400" b="1" dirty="0">
                <a:solidFill>
                  <a:schemeClr val="tx1"/>
                </a:solidFill>
              </a:rPr>
              <a:t>1. </a:t>
            </a:r>
            <a:r>
              <a:rPr lang="en-US" sz="2400" b="1" dirty="0" err="1">
                <a:solidFill>
                  <a:schemeClr val="tx1"/>
                </a:solidFill>
              </a:rPr>
              <a:t>Perkembangan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bidang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ilmu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teknologi</a:t>
            </a:r>
            <a:endParaRPr lang="id-ID" sz="2400" b="1" dirty="0">
              <a:solidFill>
                <a:schemeClr val="tx1"/>
              </a:solidFill>
            </a:endParaRPr>
          </a:p>
        </p:txBody>
      </p:sp>
      <p:sp>
        <p:nvSpPr>
          <p:cNvPr id="49" name="Pentagon 48"/>
          <p:cNvSpPr/>
          <p:nvPr/>
        </p:nvSpPr>
        <p:spPr>
          <a:xfrm>
            <a:off x="251520" y="2924944"/>
            <a:ext cx="7128792" cy="648072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69875">
              <a:defRPr/>
            </a:pPr>
            <a:r>
              <a:rPr lang="en-US" sz="2400" b="1" dirty="0">
                <a:solidFill>
                  <a:schemeClr val="tx1"/>
                </a:solidFill>
              </a:rPr>
              <a:t>2. </a:t>
            </a:r>
            <a:r>
              <a:rPr lang="en-US" sz="2400" b="1" dirty="0" err="1">
                <a:solidFill>
                  <a:schemeClr val="tx1"/>
                </a:solidFill>
              </a:rPr>
              <a:t>Perkembangan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sosial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budaya</a:t>
            </a:r>
            <a:endParaRPr lang="id-ID" sz="2400" b="1" dirty="0">
              <a:solidFill>
                <a:schemeClr val="tx1"/>
              </a:solidFill>
            </a:endParaRPr>
          </a:p>
        </p:txBody>
      </p:sp>
      <p:sp>
        <p:nvSpPr>
          <p:cNvPr id="50" name="Pentagon 49"/>
          <p:cNvSpPr/>
          <p:nvPr/>
        </p:nvSpPr>
        <p:spPr>
          <a:xfrm>
            <a:off x="251520" y="3789040"/>
            <a:ext cx="7128792" cy="648072"/>
          </a:xfrm>
          <a:prstGeom prst="homePlate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69875" indent="-3175">
              <a:defRPr/>
            </a:pPr>
            <a:r>
              <a:rPr lang="en-US" sz="2400" b="1" dirty="0">
                <a:solidFill>
                  <a:schemeClr val="tx1"/>
                </a:solidFill>
              </a:rPr>
              <a:t>3. </a:t>
            </a:r>
            <a:r>
              <a:rPr lang="en-US" sz="2400" b="1" dirty="0" err="1">
                <a:solidFill>
                  <a:schemeClr val="tx1"/>
                </a:solidFill>
              </a:rPr>
              <a:t>Perkembangan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bidang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pemakaian</a:t>
            </a:r>
            <a:endParaRPr lang="id-ID" sz="2400" b="1" dirty="0">
              <a:solidFill>
                <a:schemeClr val="tx1"/>
              </a:solidFill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251520" y="5589240"/>
            <a:ext cx="7128792" cy="648072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266700">
              <a:defRPr/>
            </a:pPr>
            <a:r>
              <a:rPr lang="en-US" sz="2400" b="1" dirty="0">
                <a:solidFill>
                  <a:schemeClr val="tx1"/>
                </a:solidFill>
              </a:rPr>
              <a:t>5. </a:t>
            </a:r>
            <a:r>
              <a:rPr lang="en-US" sz="2400" b="1" dirty="0" err="1">
                <a:solidFill>
                  <a:schemeClr val="tx1"/>
                </a:solidFill>
              </a:rPr>
              <a:t>Adanya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penyingkatan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dan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pengembangan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istilah</a:t>
            </a:r>
            <a:endParaRPr lang="id-ID" sz="2400" b="1" dirty="0">
              <a:solidFill>
                <a:schemeClr val="tx1"/>
              </a:solidFill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251520" y="4653136"/>
            <a:ext cx="7128792" cy="720080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60363" indent="-93663">
              <a:defRPr/>
            </a:pPr>
            <a:r>
              <a:rPr lang="en-US" sz="2400" b="1" dirty="0">
                <a:solidFill>
                  <a:schemeClr val="tx1"/>
                </a:solidFill>
              </a:rPr>
              <a:t>4. </a:t>
            </a:r>
            <a:r>
              <a:rPr lang="en-US" sz="2400" b="1" dirty="0" err="1">
                <a:solidFill>
                  <a:schemeClr val="tx1"/>
                </a:solidFill>
              </a:rPr>
              <a:t>Pertukaran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tanggapan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indra</a:t>
            </a:r>
            <a:endParaRPr lang="id-ID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603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id-ID" sz="3600" b="1" dirty="0">
              <a:ea typeface="+mj-ea"/>
            </a:endParaRPr>
          </a:p>
        </p:txBody>
      </p:sp>
      <p:sp>
        <p:nvSpPr>
          <p:cNvPr id="16387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  <a:endParaRPr lang="id-ID" altLang="en-US" sz="1200"/>
          </a:p>
        </p:txBody>
      </p:sp>
      <p:sp>
        <p:nvSpPr>
          <p:cNvPr id="16388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  <a:p>
            <a:pPr eaLnBrk="1" hangingPunct="1"/>
            <a:endParaRPr lang="en-US" altLang="en-US" sz="1200"/>
          </a:p>
        </p:txBody>
      </p:sp>
      <p:sp>
        <p:nvSpPr>
          <p:cNvPr id="16389" name="AutoShape 7" descr="Hasil gambar untuk DISIPLIN KER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0" name="AutoShape 9" descr="Hasil gambar untuk DISIPLIN KERJA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1" name="AutoShape 11" descr="Hasil gambar untuk DISIPLIN KERJA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Snip Single Corner Rectangle 6"/>
          <p:cNvSpPr/>
          <p:nvPr/>
        </p:nvSpPr>
        <p:spPr>
          <a:xfrm>
            <a:off x="10117138" y="5732463"/>
            <a:ext cx="914400" cy="914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Font typeface="Wingdings" pitchFamily="2" charset="2"/>
              <a:buChar char="Ø"/>
              <a:defRPr/>
            </a:pPr>
            <a:endParaRPr lang="id-ID" dirty="0"/>
          </a:p>
        </p:txBody>
      </p:sp>
      <p:sp>
        <p:nvSpPr>
          <p:cNvPr id="16393" name="AutoShape 16" descr="Ejaan Kosakata Bahasa Indonesia yang Sering Keliru ~ Penerjemah ...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16394" name="AutoShape 18" descr="Ejaan Kosakata Bahasa Indonesia yang Sering Keliru ~ Penerjemah ..."/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pic>
        <p:nvPicPr>
          <p:cNvPr id="16395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036050" cy="618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60350"/>
            <a:ext cx="82296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id-ID" sz="3600" b="1" dirty="0">
              <a:ea typeface="+mj-ea"/>
            </a:endParaRPr>
          </a:p>
        </p:txBody>
      </p:sp>
      <p:sp>
        <p:nvSpPr>
          <p:cNvPr id="17411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  <a:endParaRPr lang="id-ID" altLang="en-US" sz="1200"/>
          </a:p>
        </p:txBody>
      </p:sp>
      <p:sp>
        <p:nvSpPr>
          <p:cNvPr id="17412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  <a:p>
            <a:pPr eaLnBrk="1" hangingPunct="1"/>
            <a:endParaRPr lang="en-US" altLang="en-US" sz="1200"/>
          </a:p>
        </p:txBody>
      </p:sp>
      <p:sp>
        <p:nvSpPr>
          <p:cNvPr id="6" name="Rectangle 1"/>
          <p:cNvSpPr/>
          <p:nvPr/>
        </p:nvSpPr>
        <p:spPr>
          <a:xfrm>
            <a:off x="107505" y="175508"/>
            <a:ext cx="4859783" cy="805219"/>
          </a:xfrm>
          <a:custGeom>
            <a:avLst/>
            <a:gdLst>
              <a:gd name="connsiteX0" fmla="*/ 0 w 8280920"/>
              <a:gd name="connsiteY0" fmla="*/ 0 h 792088"/>
              <a:gd name="connsiteX1" fmla="*/ 8280920 w 8280920"/>
              <a:gd name="connsiteY1" fmla="*/ 0 h 792088"/>
              <a:gd name="connsiteX2" fmla="*/ 8280920 w 8280920"/>
              <a:gd name="connsiteY2" fmla="*/ 792088 h 792088"/>
              <a:gd name="connsiteX3" fmla="*/ 0 w 8280920"/>
              <a:gd name="connsiteY3" fmla="*/ 792088 h 792088"/>
              <a:gd name="connsiteX4" fmla="*/ 0 w 8280920"/>
              <a:gd name="connsiteY4" fmla="*/ 0 h 792088"/>
              <a:gd name="connsiteX0" fmla="*/ 0 w 8294568"/>
              <a:gd name="connsiteY0" fmla="*/ 0 h 792088"/>
              <a:gd name="connsiteX1" fmla="*/ 8280920 w 8294568"/>
              <a:gd name="connsiteY1" fmla="*/ 0 h 792088"/>
              <a:gd name="connsiteX2" fmla="*/ 8294568 w 8294568"/>
              <a:gd name="connsiteY2" fmla="*/ 792088 h 792088"/>
              <a:gd name="connsiteX3" fmla="*/ 0 w 8294568"/>
              <a:gd name="connsiteY3" fmla="*/ 792088 h 792088"/>
              <a:gd name="connsiteX4" fmla="*/ 0 w 8294568"/>
              <a:gd name="connsiteY4" fmla="*/ 0 h 792088"/>
              <a:gd name="connsiteX0" fmla="*/ 0 w 8294568"/>
              <a:gd name="connsiteY0" fmla="*/ 0 h 792088"/>
              <a:gd name="connsiteX1" fmla="*/ 8280920 w 8294568"/>
              <a:gd name="connsiteY1" fmla="*/ 0 h 792088"/>
              <a:gd name="connsiteX2" fmla="*/ 8294568 w 8294568"/>
              <a:gd name="connsiteY2" fmla="*/ 409950 h 792088"/>
              <a:gd name="connsiteX3" fmla="*/ 0 w 8294568"/>
              <a:gd name="connsiteY3" fmla="*/ 792088 h 792088"/>
              <a:gd name="connsiteX4" fmla="*/ 0 w 8294568"/>
              <a:gd name="connsiteY4" fmla="*/ 0 h 792088"/>
              <a:gd name="connsiteX0" fmla="*/ 0 w 8294568"/>
              <a:gd name="connsiteY0" fmla="*/ 0 h 792088"/>
              <a:gd name="connsiteX1" fmla="*/ 8280920 w 8294568"/>
              <a:gd name="connsiteY1" fmla="*/ 0 h 792088"/>
              <a:gd name="connsiteX2" fmla="*/ 8294568 w 8294568"/>
              <a:gd name="connsiteY2" fmla="*/ 409950 h 792088"/>
              <a:gd name="connsiteX3" fmla="*/ 5595706 w 8294568"/>
              <a:gd name="connsiteY3" fmla="*/ 712112 h 792088"/>
              <a:gd name="connsiteX4" fmla="*/ 0 w 8294568"/>
              <a:gd name="connsiteY4" fmla="*/ 792088 h 792088"/>
              <a:gd name="connsiteX5" fmla="*/ 0 w 8294568"/>
              <a:gd name="connsiteY5" fmla="*/ 0 h 792088"/>
              <a:gd name="connsiteX0" fmla="*/ 0 w 8349159"/>
              <a:gd name="connsiteY0" fmla="*/ 13131 h 805219"/>
              <a:gd name="connsiteX1" fmla="*/ 8280920 w 8349159"/>
              <a:gd name="connsiteY1" fmla="*/ 13131 h 805219"/>
              <a:gd name="connsiteX2" fmla="*/ 8349159 w 8349159"/>
              <a:gd name="connsiteY2" fmla="*/ 0 h 805219"/>
              <a:gd name="connsiteX3" fmla="*/ 5595706 w 8349159"/>
              <a:gd name="connsiteY3" fmla="*/ 725243 h 805219"/>
              <a:gd name="connsiteX4" fmla="*/ 0 w 8349159"/>
              <a:gd name="connsiteY4" fmla="*/ 805219 h 805219"/>
              <a:gd name="connsiteX5" fmla="*/ 0 w 8349159"/>
              <a:gd name="connsiteY5" fmla="*/ 13131 h 805219"/>
              <a:gd name="connsiteX0" fmla="*/ 0 w 8349159"/>
              <a:gd name="connsiteY0" fmla="*/ 13131 h 805219"/>
              <a:gd name="connsiteX1" fmla="*/ 8280920 w 8349159"/>
              <a:gd name="connsiteY1" fmla="*/ 13131 h 805219"/>
              <a:gd name="connsiteX2" fmla="*/ 8349159 w 8349159"/>
              <a:gd name="connsiteY2" fmla="*/ 0 h 805219"/>
              <a:gd name="connsiteX3" fmla="*/ 6864948 w 8349159"/>
              <a:gd name="connsiteY3" fmla="*/ 534176 h 805219"/>
              <a:gd name="connsiteX4" fmla="*/ 5595706 w 8349159"/>
              <a:gd name="connsiteY4" fmla="*/ 725243 h 805219"/>
              <a:gd name="connsiteX5" fmla="*/ 0 w 8349159"/>
              <a:gd name="connsiteY5" fmla="*/ 805219 h 805219"/>
              <a:gd name="connsiteX6" fmla="*/ 0 w 8349159"/>
              <a:gd name="connsiteY6" fmla="*/ 13131 h 805219"/>
              <a:gd name="connsiteX0" fmla="*/ 0 w 8349159"/>
              <a:gd name="connsiteY0" fmla="*/ 13131 h 805219"/>
              <a:gd name="connsiteX1" fmla="*/ 8280920 w 8349159"/>
              <a:gd name="connsiteY1" fmla="*/ 13131 h 805219"/>
              <a:gd name="connsiteX2" fmla="*/ 8349159 w 8349159"/>
              <a:gd name="connsiteY2" fmla="*/ 0 h 805219"/>
              <a:gd name="connsiteX3" fmla="*/ 8099594 w 8349159"/>
              <a:gd name="connsiteY3" fmla="*/ 679319 h 805219"/>
              <a:gd name="connsiteX4" fmla="*/ 5595706 w 8349159"/>
              <a:gd name="connsiteY4" fmla="*/ 725243 h 805219"/>
              <a:gd name="connsiteX5" fmla="*/ 0 w 8349159"/>
              <a:gd name="connsiteY5" fmla="*/ 805219 h 805219"/>
              <a:gd name="connsiteX6" fmla="*/ 0 w 8349159"/>
              <a:gd name="connsiteY6" fmla="*/ 13131 h 805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49159" h="805219">
                <a:moveTo>
                  <a:pt x="0" y="13131"/>
                </a:moveTo>
                <a:lnTo>
                  <a:pt x="8280920" y="13131"/>
                </a:lnTo>
                <a:lnTo>
                  <a:pt x="8349159" y="0"/>
                </a:lnTo>
                <a:cubicBezTo>
                  <a:pt x="8094967" y="68644"/>
                  <a:pt x="8558503" y="558445"/>
                  <a:pt x="8099594" y="679319"/>
                </a:cubicBezTo>
                <a:cubicBezTo>
                  <a:pt x="7640685" y="800193"/>
                  <a:pt x="6721667" y="661872"/>
                  <a:pt x="5595706" y="725243"/>
                </a:cubicBezTo>
                <a:lnTo>
                  <a:pt x="0" y="805219"/>
                </a:lnTo>
                <a:lnTo>
                  <a:pt x="0" y="1313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3600" b="1" dirty="0" err="1">
                <a:latin typeface="Arial" pitchFamily="34" charset="0"/>
                <a:cs typeface="Arial" pitchFamily="34" charset="0"/>
              </a:rPr>
              <a:t>Sinonim</a:t>
            </a:r>
            <a:endParaRPr lang="id-ID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16" name="AutoShape 7" descr="Hasil gambar untuk DISIPLIN KER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7" name="AutoShape 9" descr="Hasil gambar untuk DISIPLIN KERJA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8" name="AutoShape 11" descr="Hasil gambar untuk DISIPLIN KERJA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Snip Single Corner Rectangle 6"/>
          <p:cNvSpPr/>
          <p:nvPr/>
        </p:nvSpPr>
        <p:spPr>
          <a:xfrm>
            <a:off x="10117138" y="5732463"/>
            <a:ext cx="914400" cy="914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Font typeface="Wingdings" pitchFamily="2" charset="2"/>
              <a:buChar char="Ø"/>
              <a:defRPr/>
            </a:pPr>
            <a:endParaRPr lang="id-ID" dirty="0"/>
          </a:p>
        </p:txBody>
      </p:sp>
      <p:sp>
        <p:nvSpPr>
          <p:cNvPr id="17420" name="Rectangle 7"/>
          <p:cNvSpPr>
            <a:spLocks noChangeArrowheads="1"/>
          </p:cNvSpPr>
          <p:nvPr/>
        </p:nvSpPr>
        <p:spPr bwMode="auto">
          <a:xfrm>
            <a:off x="2268538" y="2060575"/>
            <a:ext cx="6446837" cy="2246313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latin typeface="Adobe Caslon Pro Bold" panose="0205070206050A020403" pitchFamily="18" charset="0"/>
              </a:rPr>
              <a:t>Sinonim adalah persamaan kata atau kata yang mempunyai makna yang sama/mirip dengan kata yang lain.</a:t>
            </a:r>
          </a:p>
          <a:p>
            <a:pPr eaLnBrk="1" hangingPunct="1"/>
            <a:r>
              <a:rPr lang="en-US" altLang="en-US" sz="2800">
                <a:latin typeface="Adobe Caslon Pro Bold" panose="0205070206050A020403" pitchFamily="18" charset="0"/>
              </a:rPr>
              <a:t>Contoh: 	cantik=indah</a:t>
            </a:r>
          </a:p>
          <a:p>
            <a:pPr eaLnBrk="1" hangingPunct="1"/>
            <a:r>
              <a:rPr lang="en-US" altLang="en-US" sz="2800">
                <a:latin typeface="Adobe Caslon Pro Bold" panose="0205070206050A020403" pitchFamily="18" charset="0"/>
              </a:rPr>
              <a:t>		faedah=manfaat</a:t>
            </a:r>
            <a:endParaRPr lang="id-ID" altLang="en-US" sz="2800">
              <a:latin typeface="Adobe Caslon Pro Bold" panose="0205070206050A020403" pitchFamily="18" charset="0"/>
            </a:endParaRPr>
          </a:p>
        </p:txBody>
      </p:sp>
      <p:pic>
        <p:nvPicPr>
          <p:cNvPr id="174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060575"/>
            <a:ext cx="1608138" cy="310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4421188"/>
            <a:ext cx="6675438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60350"/>
            <a:ext cx="82296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id-ID" sz="3600" b="1" dirty="0">
              <a:ea typeface="+mj-ea"/>
            </a:endParaRPr>
          </a:p>
        </p:txBody>
      </p:sp>
      <p:sp>
        <p:nvSpPr>
          <p:cNvPr id="18435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  <a:endParaRPr lang="id-ID" altLang="en-US" sz="1200"/>
          </a:p>
        </p:txBody>
      </p:sp>
      <p:sp>
        <p:nvSpPr>
          <p:cNvPr id="18436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  <a:p>
            <a:pPr eaLnBrk="1" hangingPunct="1"/>
            <a:endParaRPr lang="en-US" altLang="en-US" sz="1200"/>
          </a:p>
        </p:txBody>
      </p:sp>
      <p:sp>
        <p:nvSpPr>
          <p:cNvPr id="6" name="Rectangle 1"/>
          <p:cNvSpPr/>
          <p:nvPr/>
        </p:nvSpPr>
        <p:spPr>
          <a:xfrm>
            <a:off x="107505" y="175508"/>
            <a:ext cx="4859783" cy="805219"/>
          </a:xfrm>
          <a:custGeom>
            <a:avLst/>
            <a:gdLst>
              <a:gd name="connsiteX0" fmla="*/ 0 w 8280920"/>
              <a:gd name="connsiteY0" fmla="*/ 0 h 792088"/>
              <a:gd name="connsiteX1" fmla="*/ 8280920 w 8280920"/>
              <a:gd name="connsiteY1" fmla="*/ 0 h 792088"/>
              <a:gd name="connsiteX2" fmla="*/ 8280920 w 8280920"/>
              <a:gd name="connsiteY2" fmla="*/ 792088 h 792088"/>
              <a:gd name="connsiteX3" fmla="*/ 0 w 8280920"/>
              <a:gd name="connsiteY3" fmla="*/ 792088 h 792088"/>
              <a:gd name="connsiteX4" fmla="*/ 0 w 8280920"/>
              <a:gd name="connsiteY4" fmla="*/ 0 h 792088"/>
              <a:gd name="connsiteX0" fmla="*/ 0 w 8294568"/>
              <a:gd name="connsiteY0" fmla="*/ 0 h 792088"/>
              <a:gd name="connsiteX1" fmla="*/ 8280920 w 8294568"/>
              <a:gd name="connsiteY1" fmla="*/ 0 h 792088"/>
              <a:gd name="connsiteX2" fmla="*/ 8294568 w 8294568"/>
              <a:gd name="connsiteY2" fmla="*/ 792088 h 792088"/>
              <a:gd name="connsiteX3" fmla="*/ 0 w 8294568"/>
              <a:gd name="connsiteY3" fmla="*/ 792088 h 792088"/>
              <a:gd name="connsiteX4" fmla="*/ 0 w 8294568"/>
              <a:gd name="connsiteY4" fmla="*/ 0 h 792088"/>
              <a:gd name="connsiteX0" fmla="*/ 0 w 8294568"/>
              <a:gd name="connsiteY0" fmla="*/ 0 h 792088"/>
              <a:gd name="connsiteX1" fmla="*/ 8280920 w 8294568"/>
              <a:gd name="connsiteY1" fmla="*/ 0 h 792088"/>
              <a:gd name="connsiteX2" fmla="*/ 8294568 w 8294568"/>
              <a:gd name="connsiteY2" fmla="*/ 409950 h 792088"/>
              <a:gd name="connsiteX3" fmla="*/ 0 w 8294568"/>
              <a:gd name="connsiteY3" fmla="*/ 792088 h 792088"/>
              <a:gd name="connsiteX4" fmla="*/ 0 w 8294568"/>
              <a:gd name="connsiteY4" fmla="*/ 0 h 792088"/>
              <a:gd name="connsiteX0" fmla="*/ 0 w 8294568"/>
              <a:gd name="connsiteY0" fmla="*/ 0 h 792088"/>
              <a:gd name="connsiteX1" fmla="*/ 8280920 w 8294568"/>
              <a:gd name="connsiteY1" fmla="*/ 0 h 792088"/>
              <a:gd name="connsiteX2" fmla="*/ 8294568 w 8294568"/>
              <a:gd name="connsiteY2" fmla="*/ 409950 h 792088"/>
              <a:gd name="connsiteX3" fmla="*/ 5595706 w 8294568"/>
              <a:gd name="connsiteY3" fmla="*/ 712112 h 792088"/>
              <a:gd name="connsiteX4" fmla="*/ 0 w 8294568"/>
              <a:gd name="connsiteY4" fmla="*/ 792088 h 792088"/>
              <a:gd name="connsiteX5" fmla="*/ 0 w 8294568"/>
              <a:gd name="connsiteY5" fmla="*/ 0 h 792088"/>
              <a:gd name="connsiteX0" fmla="*/ 0 w 8349159"/>
              <a:gd name="connsiteY0" fmla="*/ 13131 h 805219"/>
              <a:gd name="connsiteX1" fmla="*/ 8280920 w 8349159"/>
              <a:gd name="connsiteY1" fmla="*/ 13131 h 805219"/>
              <a:gd name="connsiteX2" fmla="*/ 8349159 w 8349159"/>
              <a:gd name="connsiteY2" fmla="*/ 0 h 805219"/>
              <a:gd name="connsiteX3" fmla="*/ 5595706 w 8349159"/>
              <a:gd name="connsiteY3" fmla="*/ 725243 h 805219"/>
              <a:gd name="connsiteX4" fmla="*/ 0 w 8349159"/>
              <a:gd name="connsiteY4" fmla="*/ 805219 h 805219"/>
              <a:gd name="connsiteX5" fmla="*/ 0 w 8349159"/>
              <a:gd name="connsiteY5" fmla="*/ 13131 h 805219"/>
              <a:gd name="connsiteX0" fmla="*/ 0 w 8349159"/>
              <a:gd name="connsiteY0" fmla="*/ 13131 h 805219"/>
              <a:gd name="connsiteX1" fmla="*/ 8280920 w 8349159"/>
              <a:gd name="connsiteY1" fmla="*/ 13131 h 805219"/>
              <a:gd name="connsiteX2" fmla="*/ 8349159 w 8349159"/>
              <a:gd name="connsiteY2" fmla="*/ 0 h 805219"/>
              <a:gd name="connsiteX3" fmla="*/ 6864948 w 8349159"/>
              <a:gd name="connsiteY3" fmla="*/ 534176 h 805219"/>
              <a:gd name="connsiteX4" fmla="*/ 5595706 w 8349159"/>
              <a:gd name="connsiteY4" fmla="*/ 725243 h 805219"/>
              <a:gd name="connsiteX5" fmla="*/ 0 w 8349159"/>
              <a:gd name="connsiteY5" fmla="*/ 805219 h 805219"/>
              <a:gd name="connsiteX6" fmla="*/ 0 w 8349159"/>
              <a:gd name="connsiteY6" fmla="*/ 13131 h 805219"/>
              <a:gd name="connsiteX0" fmla="*/ 0 w 8349159"/>
              <a:gd name="connsiteY0" fmla="*/ 13131 h 805219"/>
              <a:gd name="connsiteX1" fmla="*/ 8280920 w 8349159"/>
              <a:gd name="connsiteY1" fmla="*/ 13131 h 805219"/>
              <a:gd name="connsiteX2" fmla="*/ 8349159 w 8349159"/>
              <a:gd name="connsiteY2" fmla="*/ 0 h 805219"/>
              <a:gd name="connsiteX3" fmla="*/ 8099594 w 8349159"/>
              <a:gd name="connsiteY3" fmla="*/ 679319 h 805219"/>
              <a:gd name="connsiteX4" fmla="*/ 5595706 w 8349159"/>
              <a:gd name="connsiteY4" fmla="*/ 725243 h 805219"/>
              <a:gd name="connsiteX5" fmla="*/ 0 w 8349159"/>
              <a:gd name="connsiteY5" fmla="*/ 805219 h 805219"/>
              <a:gd name="connsiteX6" fmla="*/ 0 w 8349159"/>
              <a:gd name="connsiteY6" fmla="*/ 13131 h 805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49159" h="805219">
                <a:moveTo>
                  <a:pt x="0" y="13131"/>
                </a:moveTo>
                <a:lnTo>
                  <a:pt x="8280920" y="13131"/>
                </a:lnTo>
                <a:lnTo>
                  <a:pt x="8349159" y="0"/>
                </a:lnTo>
                <a:cubicBezTo>
                  <a:pt x="8094967" y="68644"/>
                  <a:pt x="8558503" y="558445"/>
                  <a:pt x="8099594" y="679319"/>
                </a:cubicBezTo>
                <a:cubicBezTo>
                  <a:pt x="7640685" y="800193"/>
                  <a:pt x="6721667" y="661872"/>
                  <a:pt x="5595706" y="725243"/>
                </a:cubicBezTo>
                <a:lnTo>
                  <a:pt x="0" y="805219"/>
                </a:lnTo>
                <a:lnTo>
                  <a:pt x="0" y="1313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3600" b="1" dirty="0" err="1">
                <a:latin typeface="Arial" pitchFamily="34" charset="0"/>
                <a:cs typeface="Arial" pitchFamily="34" charset="0"/>
              </a:rPr>
              <a:t>Antonim</a:t>
            </a:r>
            <a:endParaRPr lang="id-ID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440" name="AutoShape 7" descr="Hasil gambar untuk DISIPLIN KER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1" name="AutoShape 9" descr="Hasil gambar untuk DISIPLIN KERJA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2" name="AutoShape 11" descr="Hasil gambar untuk DISIPLIN KERJA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Snip Single Corner Rectangle 6"/>
          <p:cNvSpPr/>
          <p:nvPr/>
        </p:nvSpPr>
        <p:spPr>
          <a:xfrm>
            <a:off x="10117138" y="5732463"/>
            <a:ext cx="914400" cy="914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Font typeface="Wingdings" pitchFamily="2" charset="2"/>
              <a:buChar char="Ø"/>
              <a:defRPr/>
            </a:pPr>
            <a:endParaRPr lang="id-ID" dirty="0"/>
          </a:p>
        </p:txBody>
      </p:sp>
      <p:sp>
        <p:nvSpPr>
          <p:cNvPr id="18444" name="Rectangle 7"/>
          <p:cNvSpPr>
            <a:spLocks noChangeArrowheads="1"/>
          </p:cNvSpPr>
          <p:nvPr/>
        </p:nvSpPr>
        <p:spPr bwMode="auto">
          <a:xfrm>
            <a:off x="2268538" y="2060575"/>
            <a:ext cx="6446837" cy="1816100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latin typeface="Adobe Caslon Pro Bold" panose="0205070206050A020403" pitchFamily="18" charset="0"/>
              </a:rPr>
              <a:t>Antonim adalah lawan kata atau kata yang berlawanan makna dengan kata yang lain.</a:t>
            </a:r>
          </a:p>
          <a:p>
            <a:pPr eaLnBrk="1" hangingPunct="1"/>
            <a:r>
              <a:rPr lang="en-US" altLang="en-US" sz="2800">
                <a:latin typeface="Adobe Caslon Pro Bold" panose="0205070206050A020403" pitchFamily="18" charset="0"/>
              </a:rPr>
              <a:t>Contoh: 	makan&gt;&lt;minum</a:t>
            </a:r>
          </a:p>
          <a:p>
            <a:pPr eaLnBrk="1" hangingPunct="1"/>
            <a:r>
              <a:rPr lang="en-US" altLang="en-US" sz="2800">
                <a:latin typeface="Adobe Caslon Pro Bold" panose="0205070206050A020403" pitchFamily="18" charset="0"/>
              </a:rPr>
              <a:t>		datang&gt;&lt;pergi</a:t>
            </a:r>
            <a:endParaRPr lang="id-ID" altLang="en-US" sz="2800">
              <a:latin typeface="Adobe Caslon Pro Bold" panose="0205070206050A020403" pitchFamily="18" charset="0"/>
            </a:endParaRPr>
          </a:p>
        </p:txBody>
      </p:sp>
      <p:pic>
        <p:nvPicPr>
          <p:cNvPr id="1844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113"/>
            <a:ext cx="2051050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076700"/>
            <a:ext cx="666432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4354513"/>
            <a:ext cx="8362950" cy="1522412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/>
          <a:p>
            <a:pPr marL="514350" indent="-514350" eaLnBrk="1" hangingPunct="1">
              <a:buFontTx/>
              <a:buAutoNum type="arabicPeriod"/>
              <a:defRPr/>
            </a:pPr>
            <a:endParaRPr lang="en-US" sz="2800" dirty="0">
              <a:ea typeface="+mj-ea"/>
            </a:endParaRP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US" sz="2800" dirty="0" err="1">
                <a:ea typeface="+mj-ea"/>
              </a:rPr>
              <a:t>Kebun</a:t>
            </a:r>
            <a:r>
              <a:rPr lang="en-US" sz="2800" dirty="0">
                <a:ea typeface="+mj-ea"/>
              </a:rPr>
              <a:t> Raya </a:t>
            </a:r>
            <a:r>
              <a:rPr lang="en-US" sz="2800" dirty="0" err="1">
                <a:ea typeface="+mj-ea"/>
              </a:rPr>
              <a:t>Liwa</a:t>
            </a:r>
            <a:r>
              <a:rPr lang="en-US" sz="2800" dirty="0">
                <a:ea typeface="+mj-ea"/>
              </a:rPr>
              <a:t> </a:t>
            </a:r>
            <a:r>
              <a:rPr lang="en-US" sz="2800" dirty="0" err="1">
                <a:ea typeface="+mj-ea"/>
              </a:rPr>
              <a:t>banyak</a:t>
            </a:r>
            <a:r>
              <a:rPr lang="en-US" sz="2800" dirty="0">
                <a:ea typeface="+mj-ea"/>
              </a:rPr>
              <a:t> </a:t>
            </a:r>
            <a:r>
              <a:rPr lang="en-US" sz="2800" u="sng" dirty="0" err="1">
                <a:ea typeface="+mj-ea"/>
              </a:rPr>
              <a:t>bunga</a:t>
            </a:r>
            <a:r>
              <a:rPr lang="en-US" sz="2800" dirty="0">
                <a:ea typeface="+mj-ea"/>
              </a:rPr>
              <a:t> yang </a:t>
            </a:r>
            <a:r>
              <a:rPr lang="en-US" sz="2800" dirty="0" err="1">
                <a:ea typeface="+mj-ea"/>
              </a:rPr>
              <a:t>indah</a:t>
            </a:r>
            <a:r>
              <a:rPr lang="en-US" sz="2800" dirty="0">
                <a:ea typeface="+mj-ea"/>
              </a:rPr>
              <a:t>.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US" sz="2800" dirty="0">
                <a:ea typeface="+mj-ea"/>
              </a:rPr>
              <a:t>Masa yang </a:t>
            </a:r>
            <a:r>
              <a:rPr lang="en-US" sz="2800" dirty="0" err="1">
                <a:ea typeface="+mj-ea"/>
              </a:rPr>
              <a:t>sulit</a:t>
            </a:r>
            <a:r>
              <a:rPr lang="en-US" sz="2800" dirty="0">
                <a:ea typeface="+mj-ea"/>
              </a:rPr>
              <a:t> </a:t>
            </a:r>
            <a:r>
              <a:rPr lang="en-US" sz="2800" dirty="0" err="1">
                <a:ea typeface="+mj-ea"/>
              </a:rPr>
              <a:t>seperti</a:t>
            </a:r>
            <a:r>
              <a:rPr lang="en-US" sz="2800" dirty="0">
                <a:ea typeface="+mj-ea"/>
              </a:rPr>
              <a:t> </a:t>
            </a:r>
            <a:r>
              <a:rPr lang="en-US" sz="2800" dirty="0" err="1">
                <a:ea typeface="+mj-ea"/>
              </a:rPr>
              <a:t>saat</a:t>
            </a:r>
            <a:r>
              <a:rPr lang="en-US" sz="2800" dirty="0">
                <a:ea typeface="+mj-ea"/>
              </a:rPr>
              <a:t> </a:t>
            </a:r>
            <a:r>
              <a:rPr lang="en-US" sz="2800" dirty="0" err="1">
                <a:ea typeface="+mj-ea"/>
              </a:rPr>
              <a:t>ini</a:t>
            </a:r>
            <a:r>
              <a:rPr lang="en-US" sz="2800" dirty="0">
                <a:ea typeface="+mj-ea"/>
              </a:rPr>
              <a:t>, bank </a:t>
            </a:r>
            <a:r>
              <a:rPr lang="en-US" sz="2800" dirty="0" err="1">
                <a:ea typeface="+mj-ea"/>
              </a:rPr>
              <a:t>menurunkan</a:t>
            </a:r>
            <a:r>
              <a:rPr lang="en-US" sz="2800" dirty="0">
                <a:ea typeface="+mj-ea"/>
              </a:rPr>
              <a:t> </a:t>
            </a:r>
            <a:r>
              <a:rPr lang="en-US" sz="2800" dirty="0" err="1">
                <a:ea typeface="+mj-ea"/>
              </a:rPr>
              <a:t>suku</a:t>
            </a:r>
            <a:r>
              <a:rPr lang="en-US" sz="2800" dirty="0">
                <a:ea typeface="+mj-ea"/>
              </a:rPr>
              <a:t> </a:t>
            </a:r>
            <a:r>
              <a:rPr lang="en-US" sz="2800" u="sng" dirty="0" err="1">
                <a:ea typeface="+mj-ea"/>
              </a:rPr>
              <a:t>bunga</a:t>
            </a:r>
            <a:r>
              <a:rPr lang="en-US" sz="2800" dirty="0">
                <a:ea typeface="+mj-ea"/>
              </a:rPr>
              <a:t>.</a:t>
            </a:r>
          </a:p>
          <a:p>
            <a:pPr eaLnBrk="1" hangingPunct="1">
              <a:defRPr/>
            </a:pPr>
            <a:endParaRPr lang="id-ID" sz="2800" dirty="0">
              <a:ea typeface="+mj-ea"/>
            </a:endParaRPr>
          </a:p>
        </p:txBody>
      </p:sp>
      <p:sp>
        <p:nvSpPr>
          <p:cNvPr id="19459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  <a:endParaRPr lang="id-ID" altLang="en-US" sz="1200"/>
          </a:p>
        </p:txBody>
      </p:sp>
      <p:sp>
        <p:nvSpPr>
          <p:cNvPr id="19460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  <a:p>
            <a:pPr eaLnBrk="1" hangingPunct="1"/>
            <a:endParaRPr lang="en-US" altLang="en-US" sz="1200"/>
          </a:p>
        </p:txBody>
      </p:sp>
      <p:sp>
        <p:nvSpPr>
          <p:cNvPr id="6" name="Rectangle 1"/>
          <p:cNvSpPr/>
          <p:nvPr/>
        </p:nvSpPr>
        <p:spPr>
          <a:xfrm>
            <a:off x="107505" y="175508"/>
            <a:ext cx="4752527" cy="805219"/>
          </a:xfrm>
          <a:custGeom>
            <a:avLst/>
            <a:gdLst>
              <a:gd name="connsiteX0" fmla="*/ 0 w 8280920"/>
              <a:gd name="connsiteY0" fmla="*/ 0 h 792088"/>
              <a:gd name="connsiteX1" fmla="*/ 8280920 w 8280920"/>
              <a:gd name="connsiteY1" fmla="*/ 0 h 792088"/>
              <a:gd name="connsiteX2" fmla="*/ 8280920 w 8280920"/>
              <a:gd name="connsiteY2" fmla="*/ 792088 h 792088"/>
              <a:gd name="connsiteX3" fmla="*/ 0 w 8280920"/>
              <a:gd name="connsiteY3" fmla="*/ 792088 h 792088"/>
              <a:gd name="connsiteX4" fmla="*/ 0 w 8280920"/>
              <a:gd name="connsiteY4" fmla="*/ 0 h 792088"/>
              <a:gd name="connsiteX0" fmla="*/ 0 w 8294568"/>
              <a:gd name="connsiteY0" fmla="*/ 0 h 792088"/>
              <a:gd name="connsiteX1" fmla="*/ 8280920 w 8294568"/>
              <a:gd name="connsiteY1" fmla="*/ 0 h 792088"/>
              <a:gd name="connsiteX2" fmla="*/ 8294568 w 8294568"/>
              <a:gd name="connsiteY2" fmla="*/ 792088 h 792088"/>
              <a:gd name="connsiteX3" fmla="*/ 0 w 8294568"/>
              <a:gd name="connsiteY3" fmla="*/ 792088 h 792088"/>
              <a:gd name="connsiteX4" fmla="*/ 0 w 8294568"/>
              <a:gd name="connsiteY4" fmla="*/ 0 h 792088"/>
              <a:gd name="connsiteX0" fmla="*/ 0 w 8294568"/>
              <a:gd name="connsiteY0" fmla="*/ 0 h 792088"/>
              <a:gd name="connsiteX1" fmla="*/ 8280920 w 8294568"/>
              <a:gd name="connsiteY1" fmla="*/ 0 h 792088"/>
              <a:gd name="connsiteX2" fmla="*/ 8294568 w 8294568"/>
              <a:gd name="connsiteY2" fmla="*/ 409950 h 792088"/>
              <a:gd name="connsiteX3" fmla="*/ 0 w 8294568"/>
              <a:gd name="connsiteY3" fmla="*/ 792088 h 792088"/>
              <a:gd name="connsiteX4" fmla="*/ 0 w 8294568"/>
              <a:gd name="connsiteY4" fmla="*/ 0 h 792088"/>
              <a:gd name="connsiteX0" fmla="*/ 0 w 8294568"/>
              <a:gd name="connsiteY0" fmla="*/ 0 h 792088"/>
              <a:gd name="connsiteX1" fmla="*/ 8280920 w 8294568"/>
              <a:gd name="connsiteY1" fmla="*/ 0 h 792088"/>
              <a:gd name="connsiteX2" fmla="*/ 8294568 w 8294568"/>
              <a:gd name="connsiteY2" fmla="*/ 409950 h 792088"/>
              <a:gd name="connsiteX3" fmla="*/ 5595706 w 8294568"/>
              <a:gd name="connsiteY3" fmla="*/ 712112 h 792088"/>
              <a:gd name="connsiteX4" fmla="*/ 0 w 8294568"/>
              <a:gd name="connsiteY4" fmla="*/ 792088 h 792088"/>
              <a:gd name="connsiteX5" fmla="*/ 0 w 8294568"/>
              <a:gd name="connsiteY5" fmla="*/ 0 h 792088"/>
              <a:gd name="connsiteX0" fmla="*/ 0 w 8349159"/>
              <a:gd name="connsiteY0" fmla="*/ 13131 h 805219"/>
              <a:gd name="connsiteX1" fmla="*/ 8280920 w 8349159"/>
              <a:gd name="connsiteY1" fmla="*/ 13131 h 805219"/>
              <a:gd name="connsiteX2" fmla="*/ 8349159 w 8349159"/>
              <a:gd name="connsiteY2" fmla="*/ 0 h 805219"/>
              <a:gd name="connsiteX3" fmla="*/ 5595706 w 8349159"/>
              <a:gd name="connsiteY3" fmla="*/ 725243 h 805219"/>
              <a:gd name="connsiteX4" fmla="*/ 0 w 8349159"/>
              <a:gd name="connsiteY4" fmla="*/ 805219 h 805219"/>
              <a:gd name="connsiteX5" fmla="*/ 0 w 8349159"/>
              <a:gd name="connsiteY5" fmla="*/ 13131 h 805219"/>
              <a:gd name="connsiteX0" fmla="*/ 0 w 8349159"/>
              <a:gd name="connsiteY0" fmla="*/ 13131 h 805219"/>
              <a:gd name="connsiteX1" fmla="*/ 8280920 w 8349159"/>
              <a:gd name="connsiteY1" fmla="*/ 13131 h 805219"/>
              <a:gd name="connsiteX2" fmla="*/ 8349159 w 8349159"/>
              <a:gd name="connsiteY2" fmla="*/ 0 h 805219"/>
              <a:gd name="connsiteX3" fmla="*/ 6864948 w 8349159"/>
              <a:gd name="connsiteY3" fmla="*/ 534176 h 805219"/>
              <a:gd name="connsiteX4" fmla="*/ 5595706 w 8349159"/>
              <a:gd name="connsiteY4" fmla="*/ 725243 h 805219"/>
              <a:gd name="connsiteX5" fmla="*/ 0 w 8349159"/>
              <a:gd name="connsiteY5" fmla="*/ 805219 h 805219"/>
              <a:gd name="connsiteX6" fmla="*/ 0 w 8349159"/>
              <a:gd name="connsiteY6" fmla="*/ 13131 h 805219"/>
              <a:gd name="connsiteX0" fmla="*/ 0 w 8349159"/>
              <a:gd name="connsiteY0" fmla="*/ 13131 h 805219"/>
              <a:gd name="connsiteX1" fmla="*/ 8280920 w 8349159"/>
              <a:gd name="connsiteY1" fmla="*/ 13131 h 805219"/>
              <a:gd name="connsiteX2" fmla="*/ 8349159 w 8349159"/>
              <a:gd name="connsiteY2" fmla="*/ 0 h 805219"/>
              <a:gd name="connsiteX3" fmla="*/ 8099594 w 8349159"/>
              <a:gd name="connsiteY3" fmla="*/ 679319 h 805219"/>
              <a:gd name="connsiteX4" fmla="*/ 5595706 w 8349159"/>
              <a:gd name="connsiteY4" fmla="*/ 725243 h 805219"/>
              <a:gd name="connsiteX5" fmla="*/ 0 w 8349159"/>
              <a:gd name="connsiteY5" fmla="*/ 805219 h 805219"/>
              <a:gd name="connsiteX6" fmla="*/ 0 w 8349159"/>
              <a:gd name="connsiteY6" fmla="*/ 13131 h 805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49159" h="805219">
                <a:moveTo>
                  <a:pt x="0" y="13131"/>
                </a:moveTo>
                <a:lnTo>
                  <a:pt x="8280920" y="13131"/>
                </a:lnTo>
                <a:lnTo>
                  <a:pt x="8349159" y="0"/>
                </a:lnTo>
                <a:cubicBezTo>
                  <a:pt x="8094967" y="68644"/>
                  <a:pt x="8558503" y="558445"/>
                  <a:pt x="8099594" y="679319"/>
                </a:cubicBezTo>
                <a:cubicBezTo>
                  <a:pt x="7640685" y="800193"/>
                  <a:pt x="6721667" y="661872"/>
                  <a:pt x="5595706" y="725243"/>
                </a:cubicBezTo>
                <a:lnTo>
                  <a:pt x="0" y="805219"/>
                </a:lnTo>
                <a:lnTo>
                  <a:pt x="0" y="1313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3600" b="1" dirty="0" err="1">
                <a:latin typeface="Arial" pitchFamily="34" charset="0"/>
                <a:cs typeface="Arial" pitchFamily="34" charset="0"/>
              </a:rPr>
              <a:t>Homonim</a:t>
            </a:r>
            <a:endParaRPr lang="id-ID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464" name="AutoShape 7" descr="Hasil gambar untuk DISIPLIN KER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5" name="AutoShape 9" descr="Hasil gambar untuk DISIPLIN KERJA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6" name="AutoShape 11" descr="Hasil gambar untuk DISIPLIN KERJA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Snip Single Corner Rectangle 6"/>
          <p:cNvSpPr/>
          <p:nvPr/>
        </p:nvSpPr>
        <p:spPr>
          <a:xfrm>
            <a:off x="10117138" y="5732463"/>
            <a:ext cx="914400" cy="914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Font typeface="Wingdings" pitchFamily="2" charset="2"/>
              <a:buChar char="Ø"/>
              <a:defRPr/>
            </a:pPr>
            <a:endParaRPr lang="id-ID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57200" y="2060575"/>
            <a:ext cx="8362950" cy="1816100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2800" dirty="0" err="1">
                <a:latin typeface="Adobe Caslon Pro Bold" pitchFamily="18" charset="0"/>
                <a:cs typeface="Arial" charset="0"/>
              </a:rPr>
              <a:t>Homonim</a:t>
            </a:r>
            <a:r>
              <a:rPr lang="en-US" altLang="en-US" sz="2800" dirty="0">
                <a:latin typeface="Adobe Caslon Pro Bold" pitchFamily="18" charset="0"/>
                <a:cs typeface="Arial" charset="0"/>
              </a:rPr>
              <a:t> </a:t>
            </a:r>
            <a:r>
              <a:rPr lang="en-US" altLang="en-US" sz="2800" dirty="0" err="1">
                <a:latin typeface="Adobe Caslon Pro Bold" pitchFamily="18" charset="0"/>
                <a:cs typeface="Arial" charset="0"/>
              </a:rPr>
              <a:t>adalah</a:t>
            </a:r>
            <a:r>
              <a:rPr lang="en-US" altLang="en-US" sz="2800" dirty="0">
                <a:latin typeface="Adobe Caslon Pro Bold" pitchFamily="18" charset="0"/>
                <a:cs typeface="Arial" charset="0"/>
              </a:rPr>
              <a:t> kata yang </a:t>
            </a:r>
            <a:r>
              <a:rPr lang="en-US" altLang="en-US" sz="2800" dirty="0" err="1">
                <a:latin typeface="Adobe Caslon Pro Bold" pitchFamily="18" charset="0"/>
                <a:cs typeface="Arial" charset="0"/>
              </a:rPr>
              <a:t>mempunyai</a:t>
            </a:r>
            <a:r>
              <a:rPr lang="en-US" altLang="en-US" sz="2800" dirty="0">
                <a:latin typeface="Adobe Caslon Pro Bold" pitchFamily="18" charset="0"/>
                <a:cs typeface="Arial" charset="0"/>
              </a:rPr>
              <a:t> </a:t>
            </a:r>
            <a:r>
              <a:rPr lang="en-US" altLang="en-US" sz="2800" dirty="0" err="1">
                <a:latin typeface="Adobe Caslon Pro Bold" pitchFamily="18" charset="0"/>
                <a:cs typeface="Arial" charset="0"/>
              </a:rPr>
              <a:t>tulisan</a:t>
            </a:r>
            <a:r>
              <a:rPr lang="en-US" altLang="en-US" sz="2800" dirty="0">
                <a:latin typeface="Adobe Caslon Pro Bold" pitchFamily="18" charset="0"/>
                <a:cs typeface="Arial" charset="0"/>
              </a:rPr>
              <a:t> </a:t>
            </a:r>
            <a:r>
              <a:rPr lang="en-US" altLang="en-US" sz="2800" dirty="0" err="1">
                <a:latin typeface="Adobe Caslon Pro Bold" pitchFamily="18" charset="0"/>
                <a:cs typeface="Arial" charset="0"/>
              </a:rPr>
              <a:t>dan</a:t>
            </a:r>
            <a:r>
              <a:rPr lang="en-US" altLang="en-US" sz="2800" dirty="0">
                <a:latin typeface="Adobe Caslon Pro Bold" pitchFamily="18" charset="0"/>
                <a:cs typeface="Arial" charset="0"/>
              </a:rPr>
              <a:t> </a:t>
            </a:r>
            <a:r>
              <a:rPr lang="en-US" altLang="en-US" sz="2800" dirty="0" err="1">
                <a:latin typeface="Adobe Caslon Pro Bold" pitchFamily="18" charset="0"/>
                <a:cs typeface="Arial" charset="0"/>
              </a:rPr>
              <a:t>bunyi</a:t>
            </a:r>
            <a:r>
              <a:rPr lang="en-US" altLang="en-US" sz="2800" dirty="0">
                <a:latin typeface="Adobe Caslon Pro Bold" pitchFamily="18" charset="0"/>
                <a:cs typeface="Arial" charset="0"/>
              </a:rPr>
              <a:t> yang </a:t>
            </a:r>
            <a:r>
              <a:rPr lang="en-US" altLang="en-US" sz="2800" dirty="0" err="1">
                <a:latin typeface="Adobe Caslon Pro Bold" pitchFamily="18" charset="0"/>
                <a:cs typeface="Arial" charset="0"/>
              </a:rPr>
              <a:t>sama</a:t>
            </a:r>
            <a:r>
              <a:rPr lang="en-US" altLang="en-US" sz="2800" dirty="0">
                <a:latin typeface="Adobe Caslon Pro Bold" pitchFamily="18" charset="0"/>
                <a:cs typeface="Arial" charset="0"/>
              </a:rPr>
              <a:t>, </a:t>
            </a:r>
            <a:r>
              <a:rPr lang="en-US" altLang="en-US" sz="2800" dirty="0" err="1">
                <a:latin typeface="Adobe Caslon Pro Bold" pitchFamily="18" charset="0"/>
                <a:cs typeface="Arial" charset="0"/>
              </a:rPr>
              <a:t>tetapi</a:t>
            </a:r>
            <a:r>
              <a:rPr lang="en-US" altLang="en-US" sz="2800" dirty="0">
                <a:latin typeface="Adobe Caslon Pro Bold" pitchFamily="18" charset="0"/>
                <a:cs typeface="Arial" charset="0"/>
              </a:rPr>
              <a:t> </a:t>
            </a:r>
            <a:r>
              <a:rPr lang="en-US" altLang="en-US" sz="2800" dirty="0" err="1">
                <a:latin typeface="Adobe Caslon Pro Bold" pitchFamily="18" charset="0"/>
                <a:cs typeface="Arial" charset="0"/>
              </a:rPr>
              <a:t>maknanya</a:t>
            </a:r>
            <a:r>
              <a:rPr lang="en-US" altLang="en-US" sz="2800" dirty="0">
                <a:latin typeface="Adobe Caslon Pro Bold" pitchFamily="18" charset="0"/>
                <a:cs typeface="Arial" charset="0"/>
              </a:rPr>
              <a:t> </a:t>
            </a:r>
            <a:r>
              <a:rPr lang="en-US" altLang="en-US" sz="2800" dirty="0" err="1">
                <a:latin typeface="Adobe Caslon Pro Bold" pitchFamily="18" charset="0"/>
                <a:cs typeface="Arial" charset="0"/>
              </a:rPr>
              <a:t>berbeda</a:t>
            </a:r>
            <a:r>
              <a:rPr lang="en-US" altLang="en-US" sz="2800" dirty="0">
                <a:latin typeface="Adobe Caslon Pro Bold" pitchFamily="18" charset="0"/>
                <a:cs typeface="Arial" charset="0"/>
              </a:rPr>
              <a:t>.</a:t>
            </a:r>
          </a:p>
          <a:p>
            <a:pPr marL="534988" indent="-534988" eaLnBrk="1" hangingPunct="1">
              <a:defRPr/>
            </a:pPr>
            <a:r>
              <a:rPr lang="en-US" altLang="en-US" sz="2800" dirty="0" err="1">
                <a:latin typeface="Adobe Caslon Pro Bold" pitchFamily="18" charset="0"/>
                <a:cs typeface="Arial" charset="0"/>
              </a:rPr>
              <a:t>Contoh</a:t>
            </a:r>
            <a:r>
              <a:rPr lang="en-US" altLang="en-US" sz="2800" dirty="0">
                <a:latin typeface="Adobe Caslon Pro Bold" pitchFamily="18" charset="0"/>
                <a:cs typeface="Arial" charset="0"/>
              </a:rPr>
              <a:t>: 	1. </a:t>
            </a:r>
            <a:r>
              <a:rPr lang="en-US" altLang="en-US" sz="2800" dirty="0" err="1">
                <a:latin typeface="Adobe Caslon Pro Bold" pitchFamily="18" charset="0"/>
                <a:cs typeface="Arial" charset="0"/>
              </a:rPr>
              <a:t>bunga</a:t>
            </a:r>
            <a:r>
              <a:rPr lang="en-US" altLang="en-US" sz="2800" dirty="0">
                <a:latin typeface="Adobe Caslon Pro Bold" pitchFamily="18" charset="0"/>
                <a:cs typeface="Arial" charset="0"/>
              </a:rPr>
              <a:t> (</a:t>
            </a:r>
            <a:r>
              <a:rPr lang="en-US" altLang="en-US" sz="2800" dirty="0" err="1">
                <a:latin typeface="Adobe Caslon Pro Bold" pitchFamily="18" charset="0"/>
                <a:cs typeface="Arial" charset="0"/>
              </a:rPr>
              <a:t>tumbuhan</a:t>
            </a:r>
            <a:r>
              <a:rPr lang="en-US" altLang="en-US" sz="2800" dirty="0">
                <a:latin typeface="Adobe Caslon Pro Bold" pitchFamily="18" charset="0"/>
                <a:cs typeface="Arial" charset="0"/>
              </a:rPr>
              <a:t>)	2. </a:t>
            </a:r>
            <a:r>
              <a:rPr lang="en-US" altLang="en-US" sz="2800" dirty="0" err="1">
                <a:latin typeface="Adobe Caslon Pro Bold" pitchFamily="18" charset="0"/>
                <a:cs typeface="Arial" charset="0"/>
              </a:rPr>
              <a:t>malang</a:t>
            </a:r>
            <a:r>
              <a:rPr lang="en-US" altLang="en-US" sz="2800" dirty="0">
                <a:latin typeface="Adobe Caslon Pro Bold" pitchFamily="18" charset="0"/>
                <a:cs typeface="Arial" charset="0"/>
              </a:rPr>
              <a:t> (</a:t>
            </a:r>
            <a:r>
              <a:rPr lang="en-US" altLang="en-US" sz="2800" dirty="0" err="1">
                <a:latin typeface="Adobe Caslon Pro Bold" pitchFamily="18" charset="0"/>
                <a:cs typeface="Arial" charset="0"/>
              </a:rPr>
              <a:t>kota</a:t>
            </a:r>
            <a:r>
              <a:rPr lang="en-US" altLang="en-US" sz="2800" dirty="0">
                <a:latin typeface="Adobe Caslon Pro Bold" pitchFamily="18" charset="0"/>
                <a:cs typeface="Arial" charset="0"/>
              </a:rPr>
              <a:t>)</a:t>
            </a:r>
          </a:p>
          <a:p>
            <a:pPr marL="534988" indent="-534988" eaLnBrk="1" hangingPunct="1">
              <a:defRPr/>
            </a:pPr>
            <a:r>
              <a:rPr lang="en-US" altLang="en-US" sz="2800" dirty="0">
                <a:latin typeface="Adobe Caslon Pro Bold" pitchFamily="18" charset="0"/>
                <a:cs typeface="Arial" charset="0"/>
              </a:rPr>
              <a:t>			     </a:t>
            </a:r>
            <a:r>
              <a:rPr lang="en-US" altLang="en-US" sz="2800" dirty="0" err="1">
                <a:latin typeface="Adobe Caslon Pro Bold" pitchFamily="18" charset="0"/>
                <a:cs typeface="Arial" charset="0"/>
              </a:rPr>
              <a:t>bunga</a:t>
            </a:r>
            <a:r>
              <a:rPr lang="en-US" altLang="en-US" sz="2800" dirty="0">
                <a:latin typeface="Adobe Caslon Pro Bold" pitchFamily="18" charset="0"/>
                <a:cs typeface="Arial" charset="0"/>
              </a:rPr>
              <a:t> (bank)		     </a:t>
            </a:r>
            <a:r>
              <a:rPr lang="en-US" altLang="en-US" sz="2800" dirty="0" err="1">
                <a:latin typeface="Adobe Caslon Pro Bold" pitchFamily="18" charset="0"/>
                <a:cs typeface="Arial" charset="0"/>
              </a:rPr>
              <a:t>malang</a:t>
            </a:r>
            <a:r>
              <a:rPr lang="en-US" altLang="en-US" sz="2800" dirty="0">
                <a:latin typeface="Adobe Caslon Pro Bold" pitchFamily="18" charset="0"/>
                <a:cs typeface="Arial" charset="0"/>
              </a:rPr>
              <a:t> (</a:t>
            </a:r>
            <a:r>
              <a:rPr lang="en-US" altLang="en-US" sz="2800" dirty="0" err="1">
                <a:latin typeface="Adobe Caslon Pro Bold" pitchFamily="18" charset="0"/>
                <a:cs typeface="Arial" charset="0"/>
              </a:rPr>
              <a:t>nasib</a:t>
            </a:r>
            <a:r>
              <a:rPr lang="en-US" altLang="en-US" sz="2800" dirty="0">
                <a:latin typeface="Adobe Caslon Pro Bold" pitchFamily="18" charset="0"/>
                <a:cs typeface="Arial" charset="0"/>
              </a:rPr>
              <a:t>)</a:t>
            </a:r>
            <a:endParaRPr lang="id-ID" altLang="en-US" sz="2800" dirty="0">
              <a:latin typeface="Adobe Caslon Pro Bold" pitchFamily="18" charset="0"/>
              <a:cs typeface="Arial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4354513"/>
            <a:ext cx="8362950" cy="1522412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/>
          <a:p>
            <a:pPr marL="514350" indent="-514350" eaLnBrk="1" hangingPunct="1">
              <a:buFontTx/>
              <a:buAutoNum type="arabicPeriod"/>
              <a:defRPr/>
            </a:pPr>
            <a:endParaRPr lang="en-US" sz="2800" dirty="0">
              <a:ea typeface="+mj-ea"/>
            </a:endParaRP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US" sz="2800" dirty="0" err="1">
                <a:ea typeface="+mj-ea"/>
              </a:rPr>
              <a:t>Sungguh</a:t>
            </a:r>
            <a:r>
              <a:rPr lang="en-US" sz="2800" dirty="0">
                <a:ea typeface="+mj-ea"/>
              </a:rPr>
              <a:t> </a:t>
            </a:r>
            <a:r>
              <a:rPr lang="en-US" sz="2800" dirty="0" err="1">
                <a:ea typeface="+mj-ea"/>
              </a:rPr>
              <a:t>anggun</a:t>
            </a:r>
            <a:r>
              <a:rPr lang="en-US" sz="2800" dirty="0">
                <a:ea typeface="+mj-ea"/>
              </a:rPr>
              <a:t> </a:t>
            </a:r>
            <a:r>
              <a:rPr lang="en-US" sz="2800" dirty="0" err="1">
                <a:ea typeface="+mj-ea"/>
              </a:rPr>
              <a:t>kalau</a:t>
            </a:r>
            <a:r>
              <a:rPr lang="en-US" sz="2800" dirty="0">
                <a:ea typeface="+mj-ea"/>
              </a:rPr>
              <a:t> </a:t>
            </a:r>
            <a:r>
              <a:rPr lang="en-US" sz="2800" dirty="0" err="1">
                <a:ea typeface="+mj-ea"/>
              </a:rPr>
              <a:t>Anda</a:t>
            </a:r>
            <a:r>
              <a:rPr lang="en-US" sz="2800" dirty="0">
                <a:ea typeface="+mj-ea"/>
              </a:rPr>
              <a:t> </a:t>
            </a:r>
            <a:r>
              <a:rPr lang="en-US" sz="2800" dirty="0" err="1">
                <a:ea typeface="+mj-ea"/>
              </a:rPr>
              <a:t>memakai</a:t>
            </a:r>
            <a:r>
              <a:rPr lang="en-US" sz="2800" dirty="0">
                <a:ea typeface="+mj-ea"/>
              </a:rPr>
              <a:t> </a:t>
            </a:r>
            <a:r>
              <a:rPr lang="en-US" sz="2800" u="sng" dirty="0" err="1">
                <a:ea typeface="+mj-ea"/>
              </a:rPr>
              <a:t>rok</a:t>
            </a:r>
            <a:r>
              <a:rPr lang="en-US" sz="2800" dirty="0">
                <a:ea typeface="+mj-ea"/>
              </a:rPr>
              <a:t>.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US" sz="2800" dirty="0">
                <a:ea typeface="+mj-ea"/>
              </a:rPr>
              <a:t>Muhammad </a:t>
            </a:r>
            <a:r>
              <a:rPr lang="en-US" sz="2800" dirty="0" err="1">
                <a:ea typeface="+mj-ea"/>
              </a:rPr>
              <a:t>Solekhuddin</a:t>
            </a:r>
            <a:r>
              <a:rPr lang="en-US" sz="2800" dirty="0">
                <a:ea typeface="+mj-ea"/>
              </a:rPr>
              <a:t> </a:t>
            </a:r>
            <a:r>
              <a:rPr lang="en-US" sz="2800" dirty="0" err="1">
                <a:ea typeface="+mj-ea"/>
              </a:rPr>
              <a:t>beraliran</a:t>
            </a:r>
            <a:r>
              <a:rPr lang="en-US" sz="2800" dirty="0">
                <a:ea typeface="+mj-ea"/>
              </a:rPr>
              <a:t> </a:t>
            </a:r>
            <a:r>
              <a:rPr lang="en-US" sz="2800" dirty="0" err="1">
                <a:ea typeface="+mj-ea"/>
              </a:rPr>
              <a:t>musik</a:t>
            </a:r>
            <a:r>
              <a:rPr lang="en-US" sz="2800" dirty="0">
                <a:ea typeface="+mj-ea"/>
              </a:rPr>
              <a:t> </a:t>
            </a:r>
            <a:r>
              <a:rPr lang="en-US" sz="2800" u="sng" dirty="0">
                <a:ea typeface="+mj-ea"/>
              </a:rPr>
              <a:t>rock</a:t>
            </a:r>
            <a:r>
              <a:rPr lang="en-US" sz="2800" dirty="0">
                <a:ea typeface="+mj-ea"/>
              </a:rPr>
              <a:t>.</a:t>
            </a:r>
          </a:p>
          <a:p>
            <a:pPr eaLnBrk="1" hangingPunct="1">
              <a:defRPr/>
            </a:pPr>
            <a:endParaRPr lang="id-ID" sz="2800" dirty="0">
              <a:ea typeface="+mj-ea"/>
            </a:endParaRPr>
          </a:p>
        </p:txBody>
      </p:sp>
      <p:sp>
        <p:nvSpPr>
          <p:cNvPr id="20483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  <a:endParaRPr lang="id-ID" altLang="en-US" sz="1200"/>
          </a:p>
        </p:txBody>
      </p:sp>
      <p:sp>
        <p:nvSpPr>
          <p:cNvPr id="20484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  <a:p>
            <a:pPr eaLnBrk="1" hangingPunct="1"/>
            <a:endParaRPr lang="en-US" altLang="en-US" sz="1200"/>
          </a:p>
        </p:txBody>
      </p:sp>
      <p:sp>
        <p:nvSpPr>
          <p:cNvPr id="6" name="Rectangle 1"/>
          <p:cNvSpPr/>
          <p:nvPr/>
        </p:nvSpPr>
        <p:spPr>
          <a:xfrm>
            <a:off x="107505" y="175508"/>
            <a:ext cx="4752527" cy="805219"/>
          </a:xfrm>
          <a:custGeom>
            <a:avLst/>
            <a:gdLst>
              <a:gd name="connsiteX0" fmla="*/ 0 w 8280920"/>
              <a:gd name="connsiteY0" fmla="*/ 0 h 792088"/>
              <a:gd name="connsiteX1" fmla="*/ 8280920 w 8280920"/>
              <a:gd name="connsiteY1" fmla="*/ 0 h 792088"/>
              <a:gd name="connsiteX2" fmla="*/ 8280920 w 8280920"/>
              <a:gd name="connsiteY2" fmla="*/ 792088 h 792088"/>
              <a:gd name="connsiteX3" fmla="*/ 0 w 8280920"/>
              <a:gd name="connsiteY3" fmla="*/ 792088 h 792088"/>
              <a:gd name="connsiteX4" fmla="*/ 0 w 8280920"/>
              <a:gd name="connsiteY4" fmla="*/ 0 h 792088"/>
              <a:gd name="connsiteX0" fmla="*/ 0 w 8294568"/>
              <a:gd name="connsiteY0" fmla="*/ 0 h 792088"/>
              <a:gd name="connsiteX1" fmla="*/ 8280920 w 8294568"/>
              <a:gd name="connsiteY1" fmla="*/ 0 h 792088"/>
              <a:gd name="connsiteX2" fmla="*/ 8294568 w 8294568"/>
              <a:gd name="connsiteY2" fmla="*/ 792088 h 792088"/>
              <a:gd name="connsiteX3" fmla="*/ 0 w 8294568"/>
              <a:gd name="connsiteY3" fmla="*/ 792088 h 792088"/>
              <a:gd name="connsiteX4" fmla="*/ 0 w 8294568"/>
              <a:gd name="connsiteY4" fmla="*/ 0 h 792088"/>
              <a:gd name="connsiteX0" fmla="*/ 0 w 8294568"/>
              <a:gd name="connsiteY0" fmla="*/ 0 h 792088"/>
              <a:gd name="connsiteX1" fmla="*/ 8280920 w 8294568"/>
              <a:gd name="connsiteY1" fmla="*/ 0 h 792088"/>
              <a:gd name="connsiteX2" fmla="*/ 8294568 w 8294568"/>
              <a:gd name="connsiteY2" fmla="*/ 409950 h 792088"/>
              <a:gd name="connsiteX3" fmla="*/ 0 w 8294568"/>
              <a:gd name="connsiteY3" fmla="*/ 792088 h 792088"/>
              <a:gd name="connsiteX4" fmla="*/ 0 w 8294568"/>
              <a:gd name="connsiteY4" fmla="*/ 0 h 792088"/>
              <a:gd name="connsiteX0" fmla="*/ 0 w 8294568"/>
              <a:gd name="connsiteY0" fmla="*/ 0 h 792088"/>
              <a:gd name="connsiteX1" fmla="*/ 8280920 w 8294568"/>
              <a:gd name="connsiteY1" fmla="*/ 0 h 792088"/>
              <a:gd name="connsiteX2" fmla="*/ 8294568 w 8294568"/>
              <a:gd name="connsiteY2" fmla="*/ 409950 h 792088"/>
              <a:gd name="connsiteX3" fmla="*/ 5595706 w 8294568"/>
              <a:gd name="connsiteY3" fmla="*/ 712112 h 792088"/>
              <a:gd name="connsiteX4" fmla="*/ 0 w 8294568"/>
              <a:gd name="connsiteY4" fmla="*/ 792088 h 792088"/>
              <a:gd name="connsiteX5" fmla="*/ 0 w 8294568"/>
              <a:gd name="connsiteY5" fmla="*/ 0 h 792088"/>
              <a:gd name="connsiteX0" fmla="*/ 0 w 8349159"/>
              <a:gd name="connsiteY0" fmla="*/ 13131 h 805219"/>
              <a:gd name="connsiteX1" fmla="*/ 8280920 w 8349159"/>
              <a:gd name="connsiteY1" fmla="*/ 13131 h 805219"/>
              <a:gd name="connsiteX2" fmla="*/ 8349159 w 8349159"/>
              <a:gd name="connsiteY2" fmla="*/ 0 h 805219"/>
              <a:gd name="connsiteX3" fmla="*/ 5595706 w 8349159"/>
              <a:gd name="connsiteY3" fmla="*/ 725243 h 805219"/>
              <a:gd name="connsiteX4" fmla="*/ 0 w 8349159"/>
              <a:gd name="connsiteY4" fmla="*/ 805219 h 805219"/>
              <a:gd name="connsiteX5" fmla="*/ 0 w 8349159"/>
              <a:gd name="connsiteY5" fmla="*/ 13131 h 805219"/>
              <a:gd name="connsiteX0" fmla="*/ 0 w 8349159"/>
              <a:gd name="connsiteY0" fmla="*/ 13131 h 805219"/>
              <a:gd name="connsiteX1" fmla="*/ 8280920 w 8349159"/>
              <a:gd name="connsiteY1" fmla="*/ 13131 h 805219"/>
              <a:gd name="connsiteX2" fmla="*/ 8349159 w 8349159"/>
              <a:gd name="connsiteY2" fmla="*/ 0 h 805219"/>
              <a:gd name="connsiteX3" fmla="*/ 6864948 w 8349159"/>
              <a:gd name="connsiteY3" fmla="*/ 534176 h 805219"/>
              <a:gd name="connsiteX4" fmla="*/ 5595706 w 8349159"/>
              <a:gd name="connsiteY4" fmla="*/ 725243 h 805219"/>
              <a:gd name="connsiteX5" fmla="*/ 0 w 8349159"/>
              <a:gd name="connsiteY5" fmla="*/ 805219 h 805219"/>
              <a:gd name="connsiteX6" fmla="*/ 0 w 8349159"/>
              <a:gd name="connsiteY6" fmla="*/ 13131 h 805219"/>
              <a:gd name="connsiteX0" fmla="*/ 0 w 8349159"/>
              <a:gd name="connsiteY0" fmla="*/ 13131 h 805219"/>
              <a:gd name="connsiteX1" fmla="*/ 8280920 w 8349159"/>
              <a:gd name="connsiteY1" fmla="*/ 13131 h 805219"/>
              <a:gd name="connsiteX2" fmla="*/ 8349159 w 8349159"/>
              <a:gd name="connsiteY2" fmla="*/ 0 h 805219"/>
              <a:gd name="connsiteX3" fmla="*/ 8099594 w 8349159"/>
              <a:gd name="connsiteY3" fmla="*/ 679319 h 805219"/>
              <a:gd name="connsiteX4" fmla="*/ 5595706 w 8349159"/>
              <a:gd name="connsiteY4" fmla="*/ 725243 h 805219"/>
              <a:gd name="connsiteX5" fmla="*/ 0 w 8349159"/>
              <a:gd name="connsiteY5" fmla="*/ 805219 h 805219"/>
              <a:gd name="connsiteX6" fmla="*/ 0 w 8349159"/>
              <a:gd name="connsiteY6" fmla="*/ 13131 h 805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49159" h="805219">
                <a:moveTo>
                  <a:pt x="0" y="13131"/>
                </a:moveTo>
                <a:lnTo>
                  <a:pt x="8280920" y="13131"/>
                </a:lnTo>
                <a:lnTo>
                  <a:pt x="8349159" y="0"/>
                </a:lnTo>
                <a:cubicBezTo>
                  <a:pt x="8094967" y="68644"/>
                  <a:pt x="8558503" y="558445"/>
                  <a:pt x="8099594" y="679319"/>
                </a:cubicBezTo>
                <a:cubicBezTo>
                  <a:pt x="7640685" y="800193"/>
                  <a:pt x="6721667" y="661872"/>
                  <a:pt x="5595706" y="725243"/>
                </a:cubicBezTo>
                <a:lnTo>
                  <a:pt x="0" y="805219"/>
                </a:lnTo>
                <a:lnTo>
                  <a:pt x="0" y="1313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3600" b="1" dirty="0" err="1">
                <a:latin typeface="Arial" pitchFamily="34" charset="0"/>
                <a:cs typeface="Arial" pitchFamily="34" charset="0"/>
              </a:rPr>
              <a:t>Homofon</a:t>
            </a:r>
            <a:endParaRPr lang="id-ID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88" name="AutoShape 7" descr="Hasil gambar untuk DISIPLIN KER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89" name="AutoShape 9" descr="Hasil gambar untuk DISIPLIN KERJA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90" name="AutoShape 11" descr="Hasil gambar untuk DISIPLIN KERJA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Snip Single Corner Rectangle 6"/>
          <p:cNvSpPr/>
          <p:nvPr/>
        </p:nvSpPr>
        <p:spPr>
          <a:xfrm>
            <a:off x="10117138" y="5732463"/>
            <a:ext cx="914400" cy="914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Font typeface="Wingdings" pitchFamily="2" charset="2"/>
              <a:buChar char="Ø"/>
              <a:defRPr/>
            </a:pPr>
            <a:endParaRPr lang="id-ID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57200" y="2060575"/>
            <a:ext cx="8362950" cy="1816100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2800" dirty="0" err="1">
                <a:latin typeface="Adobe Caslon Pro Bold" pitchFamily="18" charset="0"/>
                <a:cs typeface="Arial" charset="0"/>
              </a:rPr>
              <a:t>Homofon</a:t>
            </a:r>
            <a:r>
              <a:rPr lang="en-US" altLang="en-US" sz="2800" dirty="0">
                <a:latin typeface="Adobe Caslon Pro Bold" pitchFamily="18" charset="0"/>
                <a:cs typeface="Arial" charset="0"/>
              </a:rPr>
              <a:t> </a:t>
            </a:r>
            <a:r>
              <a:rPr lang="en-US" altLang="en-US" sz="2800" dirty="0" err="1">
                <a:latin typeface="Adobe Caslon Pro Bold" pitchFamily="18" charset="0"/>
                <a:cs typeface="Arial" charset="0"/>
              </a:rPr>
              <a:t>adalah</a:t>
            </a:r>
            <a:r>
              <a:rPr lang="en-US" altLang="en-US" sz="2800" dirty="0">
                <a:latin typeface="Adobe Caslon Pro Bold" pitchFamily="18" charset="0"/>
                <a:cs typeface="Arial" charset="0"/>
              </a:rPr>
              <a:t> </a:t>
            </a:r>
            <a:r>
              <a:rPr lang="en-US" altLang="en-US" sz="2800" dirty="0" err="1">
                <a:latin typeface="Adobe Caslon Pro Bold" pitchFamily="18" charset="0"/>
                <a:cs typeface="Arial" charset="0"/>
              </a:rPr>
              <a:t>suatu</a:t>
            </a:r>
            <a:r>
              <a:rPr lang="en-US" altLang="en-US" sz="2800" dirty="0">
                <a:latin typeface="Adobe Caslon Pro Bold" pitchFamily="18" charset="0"/>
                <a:cs typeface="Arial" charset="0"/>
              </a:rPr>
              <a:t> kata yang </a:t>
            </a:r>
            <a:r>
              <a:rPr lang="en-US" altLang="en-US" sz="2800" dirty="0" err="1">
                <a:latin typeface="Adobe Caslon Pro Bold" pitchFamily="18" charset="0"/>
                <a:cs typeface="Arial" charset="0"/>
              </a:rPr>
              <a:t>mempunyai</a:t>
            </a:r>
            <a:r>
              <a:rPr lang="en-US" altLang="en-US" sz="2800" dirty="0">
                <a:latin typeface="Adobe Caslon Pro Bold" pitchFamily="18" charset="0"/>
                <a:cs typeface="Arial" charset="0"/>
              </a:rPr>
              <a:t> </a:t>
            </a:r>
            <a:r>
              <a:rPr lang="en-US" altLang="en-US" sz="2800" dirty="0" err="1">
                <a:latin typeface="Adobe Caslon Pro Bold" pitchFamily="18" charset="0"/>
                <a:cs typeface="Arial" charset="0"/>
              </a:rPr>
              <a:t>bunyi</a:t>
            </a:r>
            <a:r>
              <a:rPr lang="en-US" altLang="en-US" sz="2800" dirty="0">
                <a:latin typeface="Adobe Caslon Pro Bold" pitchFamily="18" charset="0"/>
                <a:cs typeface="Arial" charset="0"/>
              </a:rPr>
              <a:t> yang </a:t>
            </a:r>
            <a:r>
              <a:rPr lang="en-US" altLang="en-US" sz="2800" dirty="0" err="1">
                <a:latin typeface="Adobe Caslon Pro Bold" pitchFamily="18" charset="0"/>
                <a:cs typeface="Arial" charset="0"/>
              </a:rPr>
              <a:t>sama</a:t>
            </a:r>
            <a:r>
              <a:rPr lang="en-US" altLang="en-US" sz="2800" dirty="0">
                <a:latin typeface="Adobe Caslon Pro Bold" pitchFamily="18" charset="0"/>
                <a:cs typeface="Arial" charset="0"/>
              </a:rPr>
              <a:t>, </a:t>
            </a:r>
            <a:r>
              <a:rPr lang="en-US" altLang="en-US" sz="2800" dirty="0" err="1">
                <a:latin typeface="Adobe Caslon Pro Bold" pitchFamily="18" charset="0"/>
                <a:cs typeface="Arial" charset="0"/>
              </a:rPr>
              <a:t>tetapi</a:t>
            </a:r>
            <a:r>
              <a:rPr lang="en-US" altLang="en-US" sz="2800" dirty="0">
                <a:latin typeface="Adobe Caslon Pro Bold" pitchFamily="18" charset="0"/>
                <a:cs typeface="Arial" charset="0"/>
              </a:rPr>
              <a:t> </a:t>
            </a:r>
            <a:r>
              <a:rPr lang="en-US" altLang="en-US" sz="2800" dirty="0" err="1">
                <a:latin typeface="Adobe Caslon Pro Bold" pitchFamily="18" charset="0"/>
                <a:cs typeface="Arial" charset="0"/>
              </a:rPr>
              <a:t>tulisan</a:t>
            </a:r>
            <a:r>
              <a:rPr lang="en-US" altLang="en-US" sz="2800" dirty="0">
                <a:latin typeface="Adobe Caslon Pro Bold" pitchFamily="18" charset="0"/>
                <a:cs typeface="Arial" charset="0"/>
              </a:rPr>
              <a:t> </a:t>
            </a:r>
            <a:r>
              <a:rPr lang="en-US" altLang="en-US" sz="2800" dirty="0" err="1">
                <a:latin typeface="Adobe Caslon Pro Bold" pitchFamily="18" charset="0"/>
                <a:cs typeface="Arial" charset="0"/>
              </a:rPr>
              <a:t>dan</a:t>
            </a:r>
            <a:r>
              <a:rPr lang="en-US" altLang="en-US" sz="2800" dirty="0">
                <a:latin typeface="Adobe Caslon Pro Bold" pitchFamily="18" charset="0"/>
                <a:cs typeface="Arial" charset="0"/>
              </a:rPr>
              <a:t> </a:t>
            </a:r>
            <a:r>
              <a:rPr lang="en-US" altLang="en-US" sz="2800" dirty="0" err="1">
                <a:latin typeface="Adobe Caslon Pro Bold" pitchFamily="18" charset="0"/>
                <a:cs typeface="Arial" charset="0"/>
              </a:rPr>
              <a:t>maknanya</a:t>
            </a:r>
            <a:r>
              <a:rPr lang="en-US" altLang="en-US" sz="2800" dirty="0">
                <a:latin typeface="Adobe Caslon Pro Bold" pitchFamily="18" charset="0"/>
                <a:cs typeface="Arial" charset="0"/>
              </a:rPr>
              <a:t> </a:t>
            </a:r>
            <a:r>
              <a:rPr lang="en-US" altLang="en-US" sz="2800" dirty="0" err="1">
                <a:latin typeface="Adobe Caslon Pro Bold" pitchFamily="18" charset="0"/>
                <a:cs typeface="Arial" charset="0"/>
              </a:rPr>
              <a:t>berbeda</a:t>
            </a:r>
            <a:r>
              <a:rPr lang="en-US" altLang="en-US" sz="2800" dirty="0">
                <a:latin typeface="Adobe Caslon Pro Bold" pitchFamily="18" charset="0"/>
                <a:cs typeface="Arial" charset="0"/>
              </a:rPr>
              <a:t>.</a:t>
            </a:r>
          </a:p>
          <a:p>
            <a:pPr marL="534988" indent="-534988" eaLnBrk="1" hangingPunct="1">
              <a:defRPr/>
            </a:pPr>
            <a:r>
              <a:rPr lang="en-US" altLang="en-US" sz="2800" dirty="0" err="1">
                <a:latin typeface="Adobe Caslon Pro Bold" pitchFamily="18" charset="0"/>
                <a:cs typeface="Arial" charset="0"/>
              </a:rPr>
              <a:t>Contoh</a:t>
            </a:r>
            <a:r>
              <a:rPr lang="en-US" altLang="en-US" sz="2800" dirty="0">
                <a:latin typeface="Adobe Caslon Pro Bold" pitchFamily="18" charset="0"/>
                <a:cs typeface="Arial" charset="0"/>
              </a:rPr>
              <a:t>: 	1. </a:t>
            </a:r>
            <a:r>
              <a:rPr lang="en-US" altLang="en-US" sz="2800" dirty="0" err="1">
                <a:latin typeface="Adobe Caslon Pro Bold" pitchFamily="18" charset="0"/>
                <a:cs typeface="Arial" charset="0"/>
              </a:rPr>
              <a:t>masa</a:t>
            </a:r>
            <a:r>
              <a:rPr lang="en-US" altLang="en-US" sz="2800" dirty="0">
                <a:latin typeface="Adobe Caslon Pro Bold" pitchFamily="18" charset="0"/>
                <a:cs typeface="Arial" charset="0"/>
              </a:rPr>
              <a:t> (</a:t>
            </a:r>
            <a:r>
              <a:rPr lang="en-US" altLang="en-US" sz="2800" dirty="0" err="1">
                <a:latin typeface="Adobe Caslon Pro Bold" pitchFamily="18" charset="0"/>
                <a:cs typeface="Arial" charset="0"/>
              </a:rPr>
              <a:t>waktu</a:t>
            </a:r>
            <a:r>
              <a:rPr lang="en-US" altLang="en-US" sz="2800" dirty="0">
                <a:latin typeface="Adobe Caslon Pro Bold" pitchFamily="18" charset="0"/>
                <a:cs typeface="Arial" charset="0"/>
              </a:rPr>
              <a:t>)	2. </a:t>
            </a:r>
            <a:r>
              <a:rPr lang="en-US" altLang="en-US" sz="2800" dirty="0" err="1">
                <a:latin typeface="Adobe Caslon Pro Bold" pitchFamily="18" charset="0"/>
                <a:cs typeface="Arial" charset="0"/>
              </a:rPr>
              <a:t>rok</a:t>
            </a:r>
            <a:r>
              <a:rPr lang="en-US" altLang="en-US" sz="2800" dirty="0">
                <a:latin typeface="Adobe Caslon Pro Bold" pitchFamily="18" charset="0"/>
                <a:cs typeface="Arial" charset="0"/>
              </a:rPr>
              <a:t> (</a:t>
            </a:r>
            <a:r>
              <a:rPr lang="en-US" altLang="en-US" sz="2800" dirty="0" err="1">
                <a:latin typeface="Adobe Caslon Pro Bold" pitchFamily="18" charset="0"/>
                <a:cs typeface="Arial" charset="0"/>
              </a:rPr>
              <a:t>pakaian</a:t>
            </a:r>
            <a:r>
              <a:rPr lang="en-US" altLang="en-US" sz="2800" dirty="0">
                <a:latin typeface="Adobe Caslon Pro Bold" pitchFamily="18" charset="0"/>
                <a:cs typeface="Arial" charset="0"/>
              </a:rPr>
              <a:t>)</a:t>
            </a:r>
          </a:p>
          <a:p>
            <a:pPr marL="534988" indent="-534988" eaLnBrk="1" hangingPunct="1">
              <a:defRPr/>
            </a:pPr>
            <a:r>
              <a:rPr lang="en-US" altLang="en-US" sz="2800" dirty="0">
                <a:latin typeface="Adobe Caslon Pro Bold" pitchFamily="18" charset="0"/>
                <a:cs typeface="Arial" charset="0"/>
              </a:rPr>
              <a:t>			     </a:t>
            </a:r>
            <a:r>
              <a:rPr lang="en-US" altLang="en-US" sz="2800" dirty="0" err="1">
                <a:latin typeface="Adobe Caslon Pro Bold" pitchFamily="18" charset="0"/>
                <a:cs typeface="Arial" charset="0"/>
              </a:rPr>
              <a:t>massa</a:t>
            </a:r>
            <a:r>
              <a:rPr lang="en-US" altLang="en-US" sz="2800" dirty="0">
                <a:latin typeface="Adobe Caslon Pro Bold" pitchFamily="18" charset="0"/>
                <a:cs typeface="Arial" charset="0"/>
              </a:rPr>
              <a:t> (</a:t>
            </a:r>
            <a:r>
              <a:rPr lang="en-US" altLang="en-US" sz="2800" dirty="0" err="1">
                <a:latin typeface="Adobe Caslon Pro Bold" pitchFamily="18" charset="0"/>
                <a:cs typeface="Arial" charset="0"/>
              </a:rPr>
              <a:t>berat</a:t>
            </a:r>
            <a:r>
              <a:rPr lang="en-US" altLang="en-US" sz="2800" dirty="0">
                <a:latin typeface="Adobe Caslon Pro Bold" pitchFamily="18" charset="0"/>
                <a:cs typeface="Arial" charset="0"/>
              </a:rPr>
              <a:t>)	     rock (</a:t>
            </a:r>
            <a:r>
              <a:rPr lang="en-US" altLang="en-US" sz="2800" dirty="0" err="1">
                <a:latin typeface="Adobe Caslon Pro Bold" pitchFamily="18" charset="0"/>
                <a:cs typeface="Arial" charset="0"/>
              </a:rPr>
              <a:t>aliran</a:t>
            </a:r>
            <a:r>
              <a:rPr lang="en-US" altLang="en-US" sz="2800" dirty="0">
                <a:latin typeface="Adobe Caslon Pro Bold" pitchFamily="18" charset="0"/>
                <a:cs typeface="Arial" charset="0"/>
              </a:rPr>
              <a:t> </a:t>
            </a:r>
            <a:r>
              <a:rPr lang="en-US" altLang="en-US" sz="2800" dirty="0" err="1">
                <a:latin typeface="Adobe Caslon Pro Bold" pitchFamily="18" charset="0"/>
                <a:cs typeface="Arial" charset="0"/>
              </a:rPr>
              <a:t>musik</a:t>
            </a:r>
            <a:r>
              <a:rPr lang="en-US" altLang="en-US" sz="2800" dirty="0">
                <a:latin typeface="Adobe Caslon Pro Bold" pitchFamily="18" charset="0"/>
                <a:cs typeface="Arial" charset="0"/>
              </a:rPr>
              <a:t>)</a:t>
            </a:r>
            <a:endParaRPr lang="id-ID" altLang="en-US" sz="2800" dirty="0">
              <a:latin typeface="Adobe Caslon Pro Bold" pitchFamily="18" charset="0"/>
              <a:cs typeface="Arial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4354513"/>
            <a:ext cx="8362950" cy="1522412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/>
          <a:p>
            <a:pPr marL="514350" indent="-514350" eaLnBrk="1" hangingPunct="1">
              <a:buFontTx/>
              <a:buAutoNum type="arabicPeriod"/>
              <a:defRPr/>
            </a:pPr>
            <a:endParaRPr lang="en-US" sz="2800" dirty="0">
              <a:ea typeface="+mj-ea"/>
            </a:endParaRP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US" sz="2800" dirty="0" err="1">
                <a:ea typeface="+mj-ea"/>
              </a:rPr>
              <a:t>Warna</a:t>
            </a:r>
            <a:r>
              <a:rPr lang="en-US" sz="2800" dirty="0">
                <a:ea typeface="+mj-ea"/>
              </a:rPr>
              <a:t> </a:t>
            </a:r>
            <a:r>
              <a:rPr lang="en-US" sz="2800" u="sng" dirty="0" err="1">
                <a:ea typeface="+mj-ea"/>
              </a:rPr>
              <a:t>apel</a:t>
            </a:r>
            <a:r>
              <a:rPr lang="en-US" sz="2800" dirty="0">
                <a:ea typeface="+mj-ea"/>
              </a:rPr>
              <a:t> </a:t>
            </a:r>
            <a:r>
              <a:rPr lang="en-US" sz="2800" dirty="0" err="1">
                <a:ea typeface="+mj-ea"/>
              </a:rPr>
              <a:t>sangat</a:t>
            </a:r>
            <a:r>
              <a:rPr lang="en-US" sz="2800" dirty="0">
                <a:ea typeface="+mj-ea"/>
              </a:rPr>
              <a:t> </a:t>
            </a:r>
            <a:r>
              <a:rPr lang="en-US" sz="2800" dirty="0" err="1">
                <a:ea typeface="+mj-ea"/>
              </a:rPr>
              <a:t>kontras</a:t>
            </a:r>
            <a:r>
              <a:rPr lang="en-US" sz="2800" dirty="0">
                <a:ea typeface="+mj-ea"/>
              </a:rPr>
              <a:t> </a:t>
            </a:r>
            <a:r>
              <a:rPr lang="en-US" sz="2800" dirty="0" err="1">
                <a:ea typeface="+mj-ea"/>
              </a:rPr>
              <a:t>dengan</a:t>
            </a:r>
            <a:r>
              <a:rPr lang="en-US" sz="2800" dirty="0">
                <a:ea typeface="+mj-ea"/>
              </a:rPr>
              <a:t> </a:t>
            </a:r>
            <a:r>
              <a:rPr lang="en-US" sz="2800" dirty="0" err="1">
                <a:ea typeface="+mj-ea"/>
              </a:rPr>
              <a:t>pisang</a:t>
            </a:r>
            <a:r>
              <a:rPr lang="en-US" sz="2800" dirty="0">
                <a:ea typeface="+mj-ea"/>
              </a:rPr>
              <a:t> </a:t>
            </a:r>
            <a:r>
              <a:rPr lang="en-US" sz="2800" dirty="0" err="1">
                <a:ea typeface="+mj-ea"/>
              </a:rPr>
              <a:t>muli</a:t>
            </a:r>
            <a:r>
              <a:rPr lang="en-US" sz="2800" dirty="0">
                <a:ea typeface="+mj-ea"/>
              </a:rPr>
              <a:t>.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US" sz="2800" dirty="0" err="1">
                <a:ea typeface="+mj-ea"/>
              </a:rPr>
              <a:t>Setiap</a:t>
            </a:r>
            <a:r>
              <a:rPr lang="en-US" sz="2800" dirty="0">
                <a:ea typeface="+mj-ea"/>
              </a:rPr>
              <a:t> </a:t>
            </a:r>
            <a:r>
              <a:rPr lang="en-US" sz="2800" dirty="0" err="1">
                <a:ea typeface="+mj-ea"/>
              </a:rPr>
              <a:t>pagi</a:t>
            </a:r>
            <a:r>
              <a:rPr lang="en-US" sz="2800" dirty="0">
                <a:ea typeface="+mj-ea"/>
              </a:rPr>
              <a:t> </a:t>
            </a:r>
            <a:r>
              <a:rPr lang="en-US" sz="2800" dirty="0" err="1">
                <a:ea typeface="+mj-ea"/>
              </a:rPr>
              <a:t>kantorku</a:t>
            </a:r>
            <a:r>
              <a:rPr lang="en-US" sz="2800" dirty="0">
                <a:ea typeface="+mj-ea"/>
              </a:rPr>
              <a:t> </a:t>
            </a:r>
            <a:r>
              <a:rPr lang="en-US" sz="2800" dirty="0" err="1">
                <a:ea typeface="+mj-ea"/>
              </a:rPr>
              <a:t>selalu</a:t>
            </a:r>
            <a:r>
              <a:rPr lang="en-US" sz="2800" dirty="0">
                <a:ea typeface="+mj-ea"/>
              </a:rPr>
              <a:t> </a:t>
            </a:r>
            <a:r>
              <a:rPr lang="en-US" sz="2800" u="sng" dirty="0" err="1">
                <a:ea typeface="+mj-ea"/>
              </a:rPr>
              <a:t>apel</a:t>
            </a:r>
            <a:r>
              <a:rPr lang="en-US" sz="2800" dirty="0">
                <a:ea typeface="+mj-ea"/>
              </a:rPr>
              <a:t>.</a:t>
            </a:r>
          </a:p>
          <a:p>
            <a:pPr eaLnBrk="1" hangingPunct="1">
              <a:defRPr/>
            </a:pPr>
            <a:endParaRPr lang="id-ID" sz="2800" dirty="0">
              <a:ea typeface="+mj-ea"/>
            </a:endParaRPr>
          </a:p>
        </p:txBody>
      </p:sp>
      <p:sp>
        <p:nvSpPr>
          <p:cNvPr id="21507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  <a:endParaRPr lang="id-ID" altLang="en-US" sz="1200"/>
          </a:p>
        </p:txBody>
      </p:sp>
      <p:sp>
        <p:nvSpPr>
          <p:cNvPr id="21508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  <a:p>
            <a:pPr eaLnBrk="1" hangingPunct="1"/>
            <a:endParaRPr lang="en-US" altLang="en-US" sz="1200"/>
          </a:p>
        </p:txBody>
      </p:sp>
      <p:sp>
        <p:nvSpPr>
          <p:cNvPr id="6" name="Rectangle 1"/>
          <p:cNvSpPr/>
          <p:nvPr/>
        </p:nvSpPr>
        <p:spPr>
          <a:xfrm>
            <a:off x="107505" y="175508"/>
            <a:ext cx="4752527" cy="805219"/>
          </a:xfrm>
          <a:custGeom>
            <a:avLst/>
            <a:gdLst>
              <a:gd name="connsiteX0" fmla="*/ 0 w 8280920"/>
              <a:gd name="connsiteY0" fmla="*/ 0 h 792088"/>
              <a:gd name="connsiteX1" fmla="*/ 8280920 w 8280920"/>
              <a:gd name="connsiteY1" fmla="*/ 0 h 792088"/>
              <a:gd name="connsiteX2" fmla="*/ 8280920 w 8280920"/>
              <a:gd name="connsiteY2" fmla="*/ 792088 h 792088"/>
              <a:gd name="connsiteX3" fmla="*/ 0 w 8280920"/>
              <a:gd name="connsiteY3" fmla="*/ 792088 h 792088"/>
              <a:gd name="connsiteX4" fmla="*/ 0 w 8280920"/>
              <a:gd name="connsiteY4" fmla="*/ 0 h 792088"/>
              <a:gd name="connsiteX0" fmla="*/ 0 w 8294568"/>
              <a:gd name="connsiteY0" fmla="*/ 0 h 792088"/>
              <a:gd name="connsiteX1" fmla="*/ 8280920 w 8294568"/>
              <a:gd name="connsiteY1" fmla="*/ 0 h 792088"/>
              <a:gd name="connsiteX2" fmla="*/ 8294568 w 8294568"/>
              <a:gd name="connsiteY2" fmla="*/ 792088 h 792088"/>
              <a:gd name="connsiteX3" fmla="*/ 0 w 8294568"/>
              <a:gd name="connsiteY3" fmla="*/ 792088 h 792088"/>
              <a:gd name="connsiteX4" fmla="*/ 0 w 8294568"/>
              <a:gd name="connsiteY4" fmla="*/ 0 h 792088"/>
              <a:gd name="connsiteX0" fmla="*/ 0 w 8294568"/>
              <a:gd name="connsiteY0" fmla="*/ 0 h 792088"/>
              <a:gd name="connsiteX1" fmla="*/ 8280920 w 8294568"/>
              <a:gd name="connsiteY1" fmla="*/ 0 h 792088"/>
              <a:gd name="connsiteX2" fmla="*/ 8294568 w 8294568"/>
              <a:gd name="connsiteY2" fmla="*/ 409950 h 792088"/>
              <a:gd name="connsiteX3" fmla="*/ 0 w 8294568"/>
              <a:gd name="connsiteY3" fmla="*/ 792088 h 792088"/>
              <a:gd name="connsiteX4" fmla="*/ 0 w 8294568"/>
              <a:gd name="connsiteY4" fmla="*/ 0 h 792088"/>
              <a:gd name="connsiteX0" fmla="*/ 0 w 8294568"/>
              <a:gd name="connsiteY0" fmla="*/ 0 h 792088"/>
              <a:gd name="connsiteX1" fmla="*/ 8280920 w 8294568"/>
              <a:gd name="connsiteY1" fmla="*/ 0 h 792088"/>
              <a:gd name="connsiteX2" fmla="*/ 8294568 w 8294568"/>
              <a:gd name="connsiteY2" fmla="*/ 409950 h 792088"/>
              <a:gd name="connsiteX3" fmla="*/ 5595706 w 8294568"/>
              <a:gd name="connsiteY3" fmla="*/ 712112 h 792088"/>
              <a:gd name="connsiteX4" fmla="*/ 0 w 8294568"/>
              <a:gd name="connsiteY4" fmla="*/ 792088 h 792088"/>
              <a:gd name="connsiteX5" fmla="*/ 0 w 8294568"/>
              <a:gd name="connsiteY5" fmla="*/ 0 h 792088"/>
              <a:gd name="connsiteX0" fmla="*/ 0 w 8349159"/>
              <a:gd name="connsiteY0" fmla="*/ 13131 h 805219"/>
              <a:gd name="connsiteX1" fmla="*/ 8280920 w 8349159"/>
              <a:gd name="connsiteY1" fmla="*/ 13131 h 805219"/>
              <a:gd name="connsiteX2" fmla="*/ 8349159 w 8349159"/>
              <a:gd name="connsiteY2" fmla="*/ 0 h 805219"/>
              <a:gd name="connsiteX3" fmla="*/ 5595706 w 8349159"/>
              <a:gd name="connsiteY3" fmla="*/ 725243 h 805219"/>
              <a:gd name="connsiteX4" fmla="*/ 0 w 8349159"/>
              <a:gd name="connsiteY4" fmla="*/ 805219 h 805219"/>
              <a:gd name="connsiteX5" fmla="*/ 0 w 8349159"/>
              <a:gd name="connsiteY5" fmla="*/ 13131 h 805219"/>
              <a:gd name="connsiteX0" fmla="*/ 0 w 8349159"/>
              <a:gd name="connsiteY0" fmla="*/ 13131 h 805219"/>
              <a:gd name="connsiteX1" fmla="*/ 8280920 w 8349159"/>
              <a:gd name="connsiteY1" fmla="*/ 13131 h 805219"/>
              <a:gd name="connsiteX2" fmla="*/ 8349159 w 8349159"/>
              <a:gd name="connsiteY2" fmla="*/ 0 h 805219"/>
              <a:gd name="connsiteX3" fmla="*/ 6864948 w 8349159"/>
              <a:gd name="connsiteY3" fmla="*/ 534176 h 805219"/>
              <a:gd name="connsiteX4" fmla="*/ 5595706 w 8349159"/>
              <a:gd name="connsiteY4" fmla="*/ 725243 h 805219"/>
              <a:gd name="connsiteX5" fmla="*/ 0 w 8349159"/>
              <a:gd name="connsiteY5" fmla="*/ 805219 h 805219"/>
              <a:gd name="connsiteX6" fmla="*/ 0 w 8349159"/>
              <a:gd name="connsiteY6" fmla="*/ 13131 h 805219"/>
              <a:gd name="connsiteX0" fmla="*/ 0 w 8349159"/>
              <a:gd name="connsiteY0" fmla="*/ 13131 h 805219"/>
              <a:gd name="connsiteX1" fmla="*/ 8280920 w 8349159"/>
              <a:gd name="connsiteY1" fmla="*/ 13131 h 805219"/>
              <a:gd name="connsiteX2" fmla="*/ 8349159 w 8349159"/>
              <a:gd name="connsiteY2" fmla="*/ 0 h 805219"/>
              <a:gd name="connsiteX3" fmla="*/ 8099594 w 8349159"/>
              <a:gd name="connsiteY3" fmla="*/ 679319 h 805219"/>
              <a:gd name="connsiteX4" fmla="*/ 5595706 w 8349159"/>
              <a:gd name="connsiteY4" fmla="*/ 725243 h 805219"/>
              <a:gd name="connsiteX5" fmla="*/ 0 w 8349159"/>
              <a:gd name="connsiteY5" fmla="*/ 805219 h 805219"/>
              <a:gd name="connsiteX6" fmla="*/ 0 w 8349159"/>
              <a:gd name="connsiteY6" fmla="*/ 13131 h 805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49159" h="805219">
                <a:moveTo>
                  <a:pt x="0" y="13131"/>
                </a:moveTo>
                <a:lnTo>
                  <a:pt x="8280920" y="13131"/>
                </a:lnTo>
                <a:lnTo>
                  <a:pt x="8349159" y="0"/>
                </a:lnTo>
                <a:cubicBezTo>
                  <a:pt x="8094967" y="68644"/>
                  <a:pt x="8558503" y="558445"/>
                  <a:pt x="8099594" y="679319"/>
                </a:cubicBezTo>
                <a:cubicBezTo>
                  <a:pt x="7640685" y="800193"/>
                  <a:pt x="6721667" y="661872"/>
                  <a:pt x="5595706" y="725243"/>
                </a:cubicBezTo>
                <a:lnTo>
                  <a:pt x="0" y="805219"/>
                </a:lnTo>
                <a:lnTo>
                  <a:pt x="0" y="1313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3600" b="1" dirty="0" err="1">
                <a:latin typeface="Arial" pitchFamily="34" charset="0"/>
                <a:cs typeface="Arial" pitchFamily="34" charset="0"/>
              </a:rPr>
              <a:t>Homograf</a:t>
            </a:r>
            <a:endParaRPr lang="id-ID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512" name="AutoShape 7" descr="Hasil gambar untuk DISIPLIN KER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3" name="AutoShape 9" descr="Hasil gambar untuk DISIPLIN KERJA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4" name="AutoShape 11" descr="Hasil gambar untuk DISIPLIN KERJA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Snip Single Corner Rectangle 6"/>
          <p:cNvSpPr/>
          <p:nvPr/>
        </p:nvSpPr>
        <p:spPr>
          <a:xfrm>
            <a:off x="10117138" y="5732463"/>
            <a:ext cx="914400" cy="914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Font typeface="Wingdings" pitchFamily="2" charset="2"/>
              <a:buChar char="Ø"/>
              <a:defRPr/>
            </a:pPr>
            <a:endParaRPr lang="id-ID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57200" y="2060575"/>
            <a:ext cx="8362950" cy="1816100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2800" dirty="0" err="1">
                <a:latin typeface="Adobe Caslon Pro Bold" pitchFamily="18" charset="0"/>
                <a:cs typeface="Arial" charset="0"/>
              </a:rPr>
              <a:t>Homograf</a:t>
            </a:r>
            <a:r>
              <a:rPr lang="en-US" altLang="en-US" sz="2800" dirty="0">
                <a:latin typeface="Adobe Caslon Pro Bold" pitchFamily="18" charset="0"/>
                <a:cs typeface="Arial" charset="0"/>
              </a:rPr>
              <a:t> </a:t>
            </a:r>
            <a:r>
              <a:rPr lang="en-US" altLang="en-US" sz="2800" dirty="0" err="1">
                <a:latin typeface="Adobe Caslon Pro Bold" pitchFamily="18" charset="0"/>
                <a:cs typeface="Arial" charset="0"/>
              </a:rPr>
              <a:t>adalah</a:t>
            </a:r>
            <a:r>
              <a:rPr lang="en-US" altLang="en-US" sz="2800" dirty="0">
                <a:latin typeface="Adobe Caslon Pro Bold" pitchFamily="18" charset="0"/>
                <a:cs typeface="Arial" charset="0"/>
              </a:rPr>
              <a:t> </a:t>
            </a:r>
            <a:r>
              <a:rPr lang="en-US" altLang="en-US" sz="2800" dirty="0" err="1">
                <a:latin typeface="Adobe Caslon Pro Bold" pitchFamily="18" charset="0"/>
                <a:cs typeface="Arial" charset="0"/>
              </a:rPr>
              <a:t>suatu</a:t>
            </a:r>
            <a:r>
              <a:rPr lang="en-US" altLang="en-US" sz="2800" dirty="0">
                <a:latin typeface="Adobe Caslon Pro Bold" pitchFamily="18" charset="0"/>
                <a:cs typeface="Arial" charset="0"/>
              </a:rPr>
              <a:t> kata yang </a:t>
            </a:r>
            <a:r>
              <a:rPr lang="en-US" altLang="en-US" sz="2800" dirty="0" err="1">
                <a:latin typeface="Adobe Caslon Pro Bold" pitchFamily="18" charset="0"/>
                <a:cs typeface="Arial" charset="0"/>
              </a:rPr>
              <a:t>mempunyai</a:t>
            </a:r>
            <a:r>
              <a:rPr lang="en-US" altLang="en-US" sz="2800" dirty="0">
                <a:latin typeface="Adobe Caslon Pro Bold" pitchFamily="18" charset="0"/>
                <a:cs typeface="Arial" charset="0"/>
              </a:rPr>
              <a:t> </a:t>
            </a:r>
            <a:r>
              <a:rPr lang="en-US" altLang="en-US" sz="2800" dirty="0" err="1">
                <a:latin typeface="Adobe Caslon Pro Bold" pitchFamily="18" charset="0"/>
                <a:cs typeface="Arial" charset="0"/>
              </a:rPr>
              <a:t>tulisan</a:t>
            </a:r>
            <a:r>
              <a:rPr lang="en-US" altLang="en-US" sz="2800" dirty="0">
                <a:latin typeface="Adobe Caslon Pro Bold" pitchFamily="18" charset="0"/>
                <a:cs typeface="Arial" charset="0"/>
              </a:rPr>
              <a:t> yang </a:t>
            </a:r>
            <a:r>
              <a:rPr lang="en-US" altLang="en-US" sz="2800" dirty="0" err="1">
                <a:latin typeface="Adobe Caslon Pro Bold" pitchFamily="18" charset="0"/>
                <a:cs typeface="Arial" charset="0"/>
              </a:rPr>
              <a:t>sama</a:t>
            </a:r>
            <a:r>
              <a:rPr lang="en-US" altLang="en-US" sz="2800" dirty="0">
                <a:latin typeface="Adobe Caslon Pro Bold" pitchFamily="18" charset="0"/>
                <a:cs typeface="Arial" charset="0"/>
              </a:rPr>
              <a:t>, </a:t>
            </a:r>
            <a:r>
              <a:rPr lang="en-US" altLang="en-US" sz="2800" dirty="0" err="1">
                <a:latin typeface="Adobe Caslon Pro Bold" pitchFamily="18" charset="0"/>
                <a:cs typeface="Arial" charset="0"/>
              </a:rPr>
              <a:t>tetapi</a:t>
            </a:r>
            <a:r>
              <a:rPr lang="en-US" altLang="en-US" sz="2800" dirty="0">
                <a:latin typeface="Adobe Caslon Pro Bold" pitchFamily="18" charset="0"/>
                <a:cs typeface="Arial" charset="0"/>
              </a:rPr>
              <a:t> </a:t>
            </a:r>
            <a:r>
              <a:rPr lang="en-US" altLang="en-US" sz="2800" dirty="0" err="1">
                <a:latin typeface="Adobe Caslon Pro Bold" pitchFamily="18" charset="0"/>
                <a:cs typeface="Arial" charset="0"/>
              </a:rPr>
              <a:t>bunyi</a:t>
            </a:r>
            <a:r>
              <a:rPr lang="en-US" altLang="en-US" sz="2800" dirty="0">
                <a:latin typeface="Adobe Caslon Pro Bold" pitchFamily="18" charset="0"/>
                <a:cs typeface="Arial" charset="0"/>
              </a:rPr>
              <a:t> </a:t>
            </a:r>
            <a:r>
              <a:rPr lang="en-US" altLang="en-US" sz="2800" dirty="0" err="1">
                <a:latin typeface="Adobe Caslon Pro Bold" pitchFamily="18" charset="0"/>
                <a:cs typeface="Arial" charset="0"/>
              </a:rPr>
              <a:t>dan</a:t>
            </a:r>
            <a:r>
              <a:rPr lang="en-US" altLang="en-US" sz="2800" dirty="0">
                <a:latin typeface="Adobe Caslon Pro Bold" pitchFamily="18" charset="0"/>
                <a:cs typeface="Arial" charset="0"/>
              </a:rPr>
              <a:t> </a:t>
            </a:r>
            <a:r>
              <a:rPr lang="en-US" altLang="en-US" sz="2800" dirty="0" err="1">
                <a:latin typeface="Adobe Caslon Pro Bold" pitchFamily="18" charset="0"/>
                <a:cs typeface="Arial" charset="0"/>
              </a:rPr>
              <a:t>maknanya</a:t>
            </a:r>
            <a:r>
              <a:rPr lang="en-US" altLang="en-US" sz="2800" dirty="0">
                <a:latin typeface="Adobe Caslon Pro Bold" pitchFamily="18" charset="0"/>
                <a:cs typeface="Arial" charset="0"/>
              </a:rPr>
              <a:t> </a:t>
            </a:r>
            <a:r>
              <a:rPr lang="en-US" altLang="en-US" sz="2800" dirty="0" err="1">
                <a:latin typeface="Adobe Caslon Pro Bold" pitchFamily="18" charset="0"/>
                <a:cs typeface="Arial" charset="0"/>
              </a:rPr>
              <a:t>berbeda</a:t>
            </a:r>
            <a:r>
              <a:rPr lang="en-US" altLang="en-US" sz="2800" dirty="0">
                <a:latin typeface="Adobe Caslon Pro Bold" pitchFamily="18" charset="0"/>
                <a:cs typeface="Arial" charset="0"/>
              </a:rPr>
              <a:t>.</a:t>
            </a:r>
          </a:p>
          <a:p>
            <a:pPr marL="534988" indent="-534988" eaLnBrk="1" hangingPunct="1">
              <a:defRPr/>
            </a:pPr>
            <a:r>
              <a:rPr lang="en-US" altLang="en-US" sz="2800" dirty="0" err="1">
                <a:latin typeface="Adobe Caslon Pro Bold" pitchFamily="18" charset="0"/>
                <a:cs typeface="Arial" charset="0"/>
              </a:rPr>
              <a:t>Contoh</a:t>
            </a:r>
            <a:r>
              <a:rPr lang="en-US" altLang="en-US" sz="2800" dirty="0">
                <a:latin typeface="Adobe Caslon Pro Bold" pitchFamily="18" charset="0"/>
                <a:cs typeface="Arial" charset="0"/>
              </a:rPr>
              <a:t>: 	1. </a:t>
            </a:r>
            <a:r>
              <a:rPr lang="en-US" altLang="en-US" sz="2800" dirty="0" err="1">
                <a:latin typeface="Adobe Caslon Pro Bold" pitchFamily="18" charset="0"/>
                <a:cs typeface="Arial" charset="0"/>
              </a:rPr>
              <a:t>apel</a:t>
            </a:r>
            <a:r>
              <a:rPr lang="en-US" altLang="en-US" sz="2800" dirty="0">
                <a:latin typeface="Adobe Caslon Pro Bold" pitchFamily="18" charset="0"/>
                <a:cs typeface="Arial" charset="0"/>
              </a:rPr>
              <a:t> (</a:t>
            </a:r>
            <a:r>
              <a:rPr lang="en-US" altLang="en-US" sz="2800" dirty="0" err="1">
                <a:latin typeface="Adobe Caslon Pro Bold" pitchFamily="18" charset="0"/>
                <a:cs typeface="Arial" charset="0"/>
              </a:rPr>
              <a:t>buah</a:t>
            </a:r>
            <a:r>
              <a:rPr lang="en-US" altLang="en-US" sz="2800" dirty="0">
                <a:latin typeface="Adobe Caslon Pro Bold" pitchFamily="18" charset="0"/>
                <a:cs typeface="Arial" charset="0"/>
              </a:rPr>
              <a:t>)	2. </a:t>
            </a:r>
            <a:r>
              <a:rPr lang="en-US" altLang="en-US" sz="2800" dirty="0" err="1">
                <a:latin typeface="Adobe Caslon Pro Bold" pitchFamily="18" charset="0"/>
                <a:cs typeface="Arial" charset="0"/>
              </a:rPr>
              <a:t>seri</a:t>
            </a:r>
            <a:r>
              <a:rPr lang="en-US" altLang="en-US" sz="2800" dirty="0">
                <a:latin typeface="Adobe Caslon Pro Bold" pitchFamily="18" charset="0"/>
                <a:cs typeface="Arial" charset="0"/>
              </a:rPr>
              <a:t> (</a:t>
            </a:r>
            <a:r>
              <a:rPr lang="en-US" altLang="en-US" sz="2800" dirty="0" err="1">
                <a:latin typeface="Adobe Caslon Pro Bold" pitchFamily="18" charset="0"/>
                <a:cs typeface="Arial" charset="0"/>
              </a:rPr>
              <a:t>imbang</a:t>
            </a:r>
            <a:r>
              <a:rPr lang="en-US" altLang="en-US" sz="2800" dirty="0">
                <a:latin typeface="Adobe Caslon Pro Bold" pitchFamily="18" charset="0"/>
                <a:cs typeface="Arial" charset="0"/>
              </a:rPr>
              <a:t>)</a:t>
            </a:r>
          </a:p>
          <a:p>
            <a:pPr marL="534988" indent="-534988" eaLnBrk="1" hangingPunct="1">
              <a:defRPr/>
            </a:pPr>
            <a:r>
              <a:rPr lang="en-US" altLang="en-US" sz="2800" dirty="0">
                <a:latin typeface="Adobe Caslon Pro Bold" pitchFamily="18" charset="0"/>
                <a:cs typeface="Arial" charset="0"/>
              </a:rPr>
              <a:t>			     </a:t>
            </a:r>
            <a:r>
              <a:rPr lang="en-US" altLang="en-US" sz="2800" dirty="0" err="1">
                <a:latin typeface="Adobe Caslon Pro Bold" pitchFamily="18" charset="0"/>
                <a:cs typeface="Arial" charset="0"/>
              </a:rPr>
              <a:t>apel</a:t>
            </a:r>
            <a:r>
              <a:rPr lang="en-US" altLang="en-US" sz="2800" dirty="0">
                <a:latin typeface="Adobe Caslon Pro Bold" pitchFamily="18" charset="0"/>
                <a:cs typeface="Arial" charset="0"/>
              </a:rPr>
              <a:t> (</a:t>
            </a:r>
            <a:r>
              <a:rPr lang="en-US" altLang="en-US" sz="2800" dirty="0" err="1">
                <a:latin typeface="Adobe Caslon Pro Bold" pitchFamily="18" charset="0"/>
                <a:cs typeface="Arial" charset="0"/>
              </a:rPr>
              <a:t>upacara</a:t>
            </a:r>
            <a:r>
              <a:rPr lang="en-US" altLang="en-US" sz="2800" dirty="0">
                <a:latin typeface="Adobe Caslon Pro Bold" pitchFamily="18" charset="0"/>
                <a:cs typeface="Arial" charset="0"/>
              </a:rPr>
              <a:t>)	     </a:t>
            </a:r>
            <a:r>
              <a:rPr lang="en-US" altLang="en-US" sz="2800" dirty="0" err="1">
                <a:latin typeface="Adobe Caslon Pro Bold" pitchFamily="18" charset="0"/>
                <a:cs typeface="Arial" charset="0"/>
              </a:rPr>
              <a:t>seri</a:t>
            </a:r>
            <a:r>
              <a:rPr lang="en-US" altLang="en-US" sz="2800" dirty="0">
                <a:latin typeface="Adobe Caslon Pro Bold" pitchFamily="18" charset="0"/>
                <a:cs typeface="Arial" charset="0"/>
              </a:rPr>
              <a:t> (</a:t>
            </a:r>
            <a:r>
              <a:rPr lang="en-US" altLang="en-US" sz="2800" dirty="0" err="1">
                <a:latin typeface="Adobe Caslon Pro Bold" pitchFamily="18" charset="0"/>
                <a:cs typeface="Arial" charset="0"/>
              </a:rPr>
              <a:t>gigi</a:t>
            </a:r>
            <a:r>
              <a:rPr lang="en-US" altLang="en-US" sz="2800" dirty="0">
                <a:latin typeface="Adobe Caslon Pro Bold" pitchFamily="18" charset="0"/>
                <a:cs typeface="Arial" charset="0"/>
              </a:rPr>
              <a:t>)</a:t>
            </a:r>
            <a:endParaRPr lang="id-ID" altLang="en-US" sz="2800" dirty="0">
              <a:latin typeface="Adobe Caslon Pro Bold" pitchFamily="18" charset="0"/>
              <a:cs typeface="Arial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4437063"/>
            <a:ext cx="8362950" cy="175260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/>
          <a:p>
            <a:pPr marL="514350" indent="-514350" eaLnBrk="1" hangingPunct="1">
              <a:buFontTx/>
              <a:buAutoNum type="arabicPeriod"/>
              <a:defRPr/>
            </a:pPr>
            <a:endParaRPr lang="en-US" sz="2800" dirty="0">
              <a:ea typeface="+mj-ea"/>
            </a:endParaRP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US" sz="2800" dirty="0" err="1">
                <a:ea typeface="+mj-ea"/>
              </a:rPr>
              <a:t>Dengan</a:t>
            </a:r>
            <a:r>
              <a:rPr lang="en-US" sz="2800" dirty="0">
                <a:ea typeface="+mj-ea"/>
              </a:rPr>
              <a:t> </a:t>
            </a:r>
            <a:r>
              <a:rPr lang="en-US" sz="2800" dirty="0" err="1">
                <a:ea typeface="+mj-ea"/>
              </a:rPr>
              <a:t>kepala</a:t>
            </a:r>
            <a:r>
              <a:rPr lang="en-US" sz="2800" dirty="0">
                <a:ea typeface="+mj-ea"/>
              </a:rPr>
              <a:t> </a:t>
            </a:r>
            <a:r>
              <a:rPr lang="en-US" sz="2800" dirty="0" err="1">
                <a:ea typeface="+mj-ea"/>
              </a:rPr>
              <a:t>menunduk</a:t>
            </a:r>
            <a:r>
              <a:rPr lang="en-US" sz="2800" dirty="0">
                <a:ea typeface="+mj-ea"/>
              </a:rPr>
              <a:t>, </a:t>
            </a:r>
            <a:r>
              <a:rPr lang="en-US" sz="2800" dirty="0" err="1">
                <a:ea typeface="+mj-ea"/>
              </a:rPr>
              <a:t>ia</a:t>
            </a:r>
            <a:r>
              <a:rPr lang="en-US" sz="2800" dirty="0">
                <a:ea typeface="+mj-ea"/>
              </a:rPr>
              <a:t> </a:t>
            </a:r>
            <a:r>
              <a:rPr lang="en-US" sz="2800" dirty="0" err="1">
                <a:ea typeface="+mj-ea"/>
              </a:rPr>
              <a:t>mendengar</a:t>
            </a:r>
            <a:r>
              <a:rPr lang="en-US" sz="2800" dirty="0">
                <a:ea typeface="+mj-ea"/>
              </a:rPr>
              <a:t> </a:t>
            </a:r>
            <a:r>
              <a:rPr lang="en-US" sz="2800" dirty="0" err="1">
                <a:ea typeface="+mj-ea"/>
              </a:rPr>
              <a:t>orasi</a:t>
            </a:r>
            <a:r>
              <a:rPr lang="en-US" sz="2800" dirty="0">
                <a:ea typeface="+mj-ea"/>
              </a:rPr>
              <a:t>.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US" sz="2800" dirty="0" err="1">
                <a:ea typeface="+mj-ea"/>
              </a:rPr>
              <a:t>Kepala</a:t>
            </a:r>
            <a:r>
              <a:rPr lang="en-US" sz="2800" dirty="0">
                <a:ea typeface="+mj-ea"/>
              </a:rPr>
              <a:t> </a:t>
            </a:r>
            <a:r>
              <a:rPr lang="en-US" sz="2800" dirty="0" err="1">
                <a:ea typeface="+mj-ea"/>
              </a:rPr>
              <a:t>sekolah</a:t>
            </a:r>
            <a:r>
              <a:rPr lang="en-US" sz="2800" dirty="0">
                <a:ea typeface="+mj-ea"/>
              </a:rPr>
              <a:t> </a:t>
            </a:r>
            <a:r>
              <a:rPr lang="en-US" sz="2800" dirty="0" err="1">
                <a:ea typeface="+mj-ea"/>
              </a:rPr>
              <a:t>menyetujui</a:t>
            </a:r>
            <a:r>
              <a:rPr lang="en-US" sz="2800" dirty="0">
                <a:ea typeface="+mj-ea"/>
              </a:rPr>
              <a:t> </a:t>
            </a:r>
            <a:r>
              <a:rPr lang="en-US" sz="2800" dirty="0" err="1">
                <a:ea typeface="+mj-ea"/>
              </a:rPr>
              <a:t>keinginan</a:t>
            </a:r>
            <a:r>
              <a:rPr lang="en-US" sz="2800" dirty="0">
                <a:ea typeface="+mj-ea"/>
              </a:rPr>
              <a:t> </a:t>
            </a:r>
            <a:r>
              <a:rPr lang="en-US" sz="2800" dirty="0" err="1">
                <a:ea typeface="+mj-ea"/>
              </a:rPr>
              <a:t>para</a:t>
            </a:r>
            <a:r>
              <a:rPr lang="en-US" sz="2800" dirty="0">
                <a:ea typeface="+mj-ea"/>
              </a:rPr>
              <a:t> guru.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US" sz="2800" dirty="0" err="1">
                <a:ea typeface="+mj-ea"/>
              </a:rPr>
              <a:t>Kepala</a:t>
            </a:r>
            <a:r>
              <a:rPr lang="en-US" sz="2800" dirty="0">
                <a:ea typeface="+mj-ea"/>
              </a:rPr>
              <a:t> </a:t>
            </a:r>
            <a:r>
              <a:rPr lang="en-US" sz="2800" dirty="0" err="1">
                <a:ea typeface="+mj-ea"/>
              </a:rPr>
              <a:t>suratnya</a:t>
            </a:r>
            <a:r>
              <a:rPr lang="en-US" sz="2800" dirty="0">
                <a:ea typeface="+mj-ea"/>
              </a:rPr>
              <a:t>, SMPN 13 Bandar Lampung.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US" sz="2800" dirty="0">
                <a:ea typeface="+mj-ea"/>
              </a:rPr>
              <a:t>Ayah </a:t>
            </a:r>
            <a:r>
              <a:rPr lang="en-US" sz="2800" dirty="0" err="1">
                <a:ea typeface="+mj-ea"/>
              </a:rPr>
              <a:t>merupakan</a:t>
            </a:r>
            <a:r>
              <a:rPr lang="en-US" sz="2800" dirty="0">
                <a:ea typeface="+mj-ea"/>
              </a:rPr>
              <a:t> </a:t>
            </a:r>
            <a:r>
              <a:rPr lang="en-US" sz="2800" dirty="0" err="1">
                <a:ea typeface="+mj-ea"/>
              </a:rPr>
              <a:t>kepala</a:t>
            </a:r>
            <a:r>
              <a:rPr lang="en-US" sz="2800" dirty="0">
                <a:ea typeface="+mj-ea"/>
              </a:rPr>
              <a:t> </a:t>
            </a:r>
            <a:r>
              <a:rPr lang="en-US" sz="2800" dirty="0" err="1">
                <a:ea typeface="+mj-ea"/>
              </a:rPr>
              <a:t>rumah</a:t>
            </a:r>
            <a:r>
              <a:rPr lang="en-US" sz="2800" dirty="0">
                <a:ea typeface="+mj-ea"/>
              </a:rPr>
              <a:t> </a:t>
            </a:r>
            <a:r>
              <a:rPr lang="en-US" sz="2800" dirty="0" err="1">
                <a:ea typeface="+mj-ea"/>
              </a:rPr>
              <a:t>tangga</a:t>
            </a:r>
            <a:r>
              <a:rPr lang="en-US" sz="2800" dirty="0">
                <a:ea typeface="+mj-ea"/>
              </a:rPr>
              <a:t>.</a:t>
            </a:r>
          </a:p>
          <a:p>
            <a:pPr eaLnBrk="1" hangingPunct="1">
              <a:defRPr/>
            </a:pPr>
            <a:endParaRPr lang="id-ID" sz="2800" dirty="0">
              <a:ea typeface="+mj-ea"/>
            </a:endParaRPr>
          </a:p>
        </p:txBody>
      </p:sp>
      <p:sp>
        <p:nvSpPr>
          <p:cNvPr id="22531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  <a:endParaRPr lang="id-ID" altLang="en-US" sz="1200"/>
          </a:p>
        </p:txBody>
      </p:sp>
      <p:sp>
        <p:nvSpPr>
          <p:cNvPr id="22532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  <a:p>
            <a:pPr eaLnBrk="1" hangingPunct="1"/>
            <a:endParaRPr lang="en-US" altLang="en-US" sz="1200"/>
          </a:p>
        </p:txBody>
      </p:sp>
      <p:sp>
        <p:nvSpPr>
          <p:cNvPr id="6" name="Rectangle 1"/>
          <p:cNvSpPr/>
          <p:nvPr/>
        </p:nvSpPr>
        <p:spPr>
          <a:xfrm>
            <a:off x="107505" y="175508"/>
            <a:ext cx="4752527" cy="805219"/>
          </a:xfrm>
          <a:custGeom>
            <a:avLst/>
            <a:gdLst>
              <a:gd name="connsiteX0" fmla="*/ 0 w 8280920"/>
              <a:gd name="connsiteY0" fmla="*/ 0 h 792088"/>
              <a:gd name="connsiteX1" fmla="*/ 8280920 w 8280920"/>
              <a:gd name="connsiteY1" fmla="*/ 0 h 792088"/>
              <a:gd name="connsiteX2" fmla="*/ 8280920 w 8280920"/>
              <a:gd name="connsiteY2" fmla="*/ 792088 h 792088"/>
              <a:gd name="connsiteX3" fmla="*/ 0 w 8280920"/>
              <a:gd name="connsiteY3" fmla="*/ 792088 h 792088"/>
              <a:gd name="connsiteX4" fmla="*/ 0 w 8280920"/>
              <a:gd name="connsiteY4" fmla="*/ 0 h 792088"/>
              <a:gd name="connsiteX0" fmla="*/ 0 w 8294568"/>
              <a:gd name="connsiteY0" fmla="*/ 0 h 792088"/>
              <a:gd name="connsiteX1" fmla="*/ 8280920 w 8294568"/>
              <a:gd name="connsiteY1" fmla="*/ 0 h 792088"/>
              <a:gd name="connsiteX2" fmla="*/ 8294568 w 8294568"/>
              <a:gd name="connsiteY2" fmla="*/ 792088 h 792088"/>
              <a:gd name="connsiteX3" fmla="*/ 0 w 8294568"/>
              <a:gd name="connsiteY3" fmla="*/ 792088 h 792088"/>
              <a:gd name="connsiteX4" fmla="*/ 0 w 8294568"/>
              <a:gd name="connsiteY4" fmla="*/ 0 h 792088"/>
              <a:gd name="connsiteX0" fmla="*/ 0 w 8294568"/>
              <a:gd name="connsiteY0" fmla="*/ 0 h 792088"/>
              <a:gd name="connsiteX1" fmla="*/ 8280920 w 8294568"/>
              <a:gd name="connsiteY1" fmla="*/ 0 h 792088"/>
              <a:gd name="connsiteX2" fmla="*/ 8294568 w 8294568"/>
              <a:gd name="connsiteY2" fmla="*/ 409950 h 792088"/>
              <a:gd name="connsiteX3" fmla="*/ 0 w 8294568"/>
              <a:gd name="connsiteY3" fmla="*/ 792088 h 792088"/>
              <a:gd name="connsiteX4" fmla="*/ 0 w 8294568"/>
              <a:gd name="connsiteY4" fmla="*/ 0 h 792088"/>
              <a:gd name="connsiteX0" fmla="*/ 0 w 8294568"/>
              <a:gd name="connsiteY0" fmla="*/ 0 h 792088"/>
              <a:gd name="connsiteX1" fmla="*/ 8280920 w 8294568"/>
              <a:gd name="connsiteY1" fmla="*/ 0 h 792088"/>
              <a:gd name="connsiteX2" fmla="*/ 8294568 w 8294568"/>
              <a:gd name="connsiteY2" fmla="*/ 409950 h 792088"/>
              <a:gd name="connsiteX3" fmla="*/ 5595706 w 8294568"/>
              <a:gd name="connsiteY3" fmla="*/ 712112 h 792088"/>
              <a:gd name="connsiteX4" fmla="*/ 0 w 8294568"/>
              <a:gd name="connsiteY4" fmla="*/ 792088 h 792088"/>
              <a:gd name="connsiteX5" fmla="*/ 0 w 8294568"/>
              <a:gd name="connsiteY5" fmla="*/ 0 h 792088"/>
              <a:gd name="connsiteX0" fmla="*/ 0 w 8349159"/>
              <a:gd name="connsiteY0" fmla="*/ 13131 h 805219"/>
              <a:gd name="connsiteX1" fmla="*/ 8280920 w 8349159"/>
              <a:gd name="connsiteY1" fmla="*/ 13131 h 805219"/>
              <a:gd name="connsiteX2" fmla="*/ 8349159 w 8349159"/>
              <a:gd name="connsiteY2" fmla="*/ 0 h 805219"/>
              <a:gd name="connsiteX3" fmla="*/ 5595706 w 8349159"/>
              <a:gd name="connsiteY3" fmla="*/ 725243 h 805219"/>
              <a:gd name="connsiteX4" fmla="*/ 0 w 8349159"/>
              <a:gd name="connsiteY4" fmla="*/ 805219 h 805219"/>
              <a:gd name="connsiteX5" fmla="*/ 0 w 8349159"/>
              <a:gd name="connsiteY5" fmla="*/ 13131 h 805219"/>
              <a:gd name="connsiteX0" fmla="*/ 0 w 8349159"/>
              <a:gd name="connsiteY0" fmla="*/ 13131 h 805219"/>
              <a:gd name="connsiteX1" fmla="*/ 8280920 w 8349159"/>
              <a:gd name="connsiteY1" fmla="*/ 13131 h 805219"/>
              <a:gd name="connsiteX2" fmla="*/ 8349159 w 8349159"/>
              <a:gd name="connsiteY2" fmla="*/ 0 h 805219"/>
              <a:gd name="connsiteX3" fmla="*/ 6864948 w 8349159"/>
              <a:gd name="connsiteY3" fmla="*/ 534176 h 805219"/>
              <a:gd name="connsiteX4" fmla="*/ 5595706 w 8349159"/>
              <a:gd name="connsiteY4" fmla="*/ 725243 h 805219"/>
              <a:gd name="connsiteX5" fmla="*/ 0 w 8349159"/>
              <a:gd name="connsiteY5" fmla="*/ 805219 h 805219"/>
              <a:gd name="connsiteX6" fmla="*/ 0 w 8349159"/>
              <a:gd name="connsiteY6" fmla="*/ 13131 h 805219"/>
              <a:gd name="connsiteX0" fmla="*/ 0 w 8349159"/>
              <a:gd name="connsiteY0" fmla="*/ 13131 h 805219"/>
              <a:gd name="connsiteX1" fmla="*/ 8280920 w 8349159"/>
              <a:gd name="connsiteY1" fmla="*/ 13131 h 805219"/>
              <a:gd name="connsiteX2" fmla="*/ 8349159 w 8349159"/>
              <a:gd name="connsiteY2" fmla="*/ 0 h 805219"/>
              <a:gd name="connsiteX3" fmla="*/ 8099594 w 8349159"/>
              <a:gd name="connsiteY3" fmla="*/ 679319 h 805219"/>
              <a:gd name="connsiteX4" fmla="*/ 5595706 w 8349159"/>
              <a:gd name="connsiteY4" fmla="*/ 725243 h 805219"/>
              <a:gd name="connsiteX5" fmla="*/ 0 w 8349159"/>
              <a:gd name="connsiteY5" fmla="*/ 805219 h 805219"/>
              <a:gd name="connsiteX6" fmla="*/ 0 w 8349159"/>
              <a:gd name="connsiteY6" fmla="*/ 13131 h 805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49159" h="805219">
                <a:moveTo>
                  <a:pt x="0" y="13131"/>
                </a:moveTo>
                <a:lnTo>
                  <a:pt x="8280920" y="13131"/>
                </a:lnTo>
                <a:lnTo>
                  <a:pt x="8349159" y="0"/>
                </a:lnTo>
                <a:cubicBezTo>
                  <a:pt x="8094967" y="68644"/>
                  <a:pt x="8558503" y="558445"/>
                  <a:pt x="8099594" y="679319"/>
                </a:cubicBezTo>
                <a:cubicBezTo>
                  <a:pt x="7640685" y="800193"/>
                  <a:pt x="6721667" y="661872"/>
                  <a:pt x="5595706" y="725243"/>
                </a:cubicBezTo>
                <a:lnTo>
                  <a:pt x="0" y="805219"/>
                </a:lnTo>
                <a:lnTo>
                  <a:pt x="0" y="1313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3600" b="1" dirty="0" err="1">
                <a:latin typeface="Arial" pitchFamily="34" charset="0"/>
                <a:cs typeface="Arial" pitchFamily="34" charset="0"/>
              </a:rPr>
              <a:t>Polisemi</a:t>
            </a:r>
            <a:endParaRPr lang="id-ID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536" name="AutoShape 7" descr="Hasil gambar untuk DISIPLIN KER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7" name="AutoShape 9" descr="Hasil gambar untuk DISIPLIN KERJA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8" name="AutoShape 11" descr="Hasil gambar untuk DISIPLIN KERJA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Snip Single Corner Rectangle 6"/>
          <p:cNvSpPr/>
          <p:nvPr/>
        </p:nvSpPr>
        <p:spPr>
          <a:xfrm>
            <a:off x="10117138" y="5732463"/>
            <a:ext cx="914400" cy="914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Font typeface="Wingdings" pitchFamily="2" charset="2"/>
              <a:buChar char="Ø"/>
              <a:defRPr/>
            </a:pPr>
            <a:endParaRPr lang="id-ID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57200" y="2060575"/>
            <a:ext cx="8362950" cy="2246313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2800" dirty="0" err="1">
                <a:latin typeface="Adobe Caslon Pro Bold" pitchFamily="18" charset="0"/>
                <a:cs typeface="Arial" charset="0"/>
              </a:rPr>
              <a:t>Polisemi</a:t>
            </a:r>
            <a:r>
              <a:rPr lang="en-US" altLang="en-US" sz="2800" dirty="0">
                <a:latin typeface="Adobe Caslon Pro Bold" pitchFamily="18" charset="0"/>
                <a:cs typeface="Arial" charset="0"/>
              </a:rPr>
              <a:t> </a:t>
            </a:r>
            <a:r>
              <a:rPr lang="en-US" altLang="en-US" sz="2800" dirty="0" err="1">
                <a:latin typeface="Adobe Caslon Pro Bold" pitchFamily="18" charset="0"/>
                <a:cs typeface="Arial" charset="0"/>
              </a:rPr>
              <a:t>adalah</a:t>
            </a:r>
            <a:r>
              <a:rPr lang="en-US" altLang="en-US" sz="2800" dirty="0">
                <a:latin typeface="Adobe Caslon Pro Bold" pitchFamily="18" charset="0"/>
                <a:cs typeface="Arial" charset="0"/>
              </a:rPr>
              <a:t> </a:t>
            </a:r>
            <a:r>
              <a:rPr lang="en-US" altLang="en-US" sz="2800" dirty="0" err="1">
                <a:latin typeface="Adobe Caslon Pro Bold" pitchFamily="18" charset="0"/>
                <a:cs typeface="Arial" charset="0"/>
              </a:rPr>
              <a:t>suatu</a:t>
            </a:r>
            <a:r>
              <a:rPr lang="en-US" altLang="en-US" sz="2800" dirty="0">
                <a:latin typeface="Adobe Caslon Pro Bold" pitchFamily="18" charset="0"/>
                <a:cs typeface="Arial" charset="0"/>
              </a:rPr>
              <a:t> kata yang </a:t>
            </a:r>
            <a:r>
              <a:rPr lang="en-US" altLang="en-US" sz="2800" dirty="0" err="1">
                <a:latin typeface="Adobe Caslon Pro Bold" pitchFamily="18" charset="0"/>
                <a:cs typeface="Arial" charset="0"/>
              </a:rPr>
              <a:t>mempunyai</a:t>
            </a:r>
            <a:r>
              <a:rPr lang="en-US" altLang="en-US" sz="2800" dirty="0">
                <a:latin typeface="Adobe Caslon Pro Bold" pitchFamily="18" charset="0"/>
                <a:cs typeface="Arial" charset="0"/>
              </a:rPr>
              <a:t> </a:t>
            </a:r>
            <a:r>
              <a:rPr lang="en-US" altLang="en-US" sz="2800" dirty="0" err="1">
                <a:latin typeface="Adobe Caslon Pro Bold" pitchFamily="18" charset="0"/>
                <a:cs typeface="Arial" charset="0"/>
              </a:rPr>
              <a:t>banyak</a:t>
            </a:r>
            <a:r>
              <a:rPr lang="en-US" altLang="en-US" sz="2800" dirty="0">
                <a:latin typeface="Adobe Caslon Pro Bold" pitchFamily="18" charset="0"/>
                <a:cs typeface="Arial" charset="0"/>
              </a:rPr>
              <a:t> </a:t>
            </a:r>
            <a:r>
              <a:rPr lang="en-US" altLang="en-US" sz="2800" dirty="0" err="1">
                <a:latin typeface="Adobe Caslon Pro Bold" pitchFamily="18" charset="0"/>
                <a:cs typeface="Arial" charset="0"/>
              </a:rPr>
              <a:t>makna</a:t>
            </a:r>
            <a:r>
              <a:rPr lang="en-US" altLang="en-US" sz="2800" dirty="0">
                <a:latin typeface="Adobe Caslon Pro Bold" pitchFamily="18" charset="0"/>
                <a:cs typeface="Arial" charset="0"/>
              </a:rPr>
              <a:t> (</a:t>
            </a:r>
            <a:r>
              <a:rPr lang="en-US" altLang="en-US" sz="2800" dirty="0" err="1">
                <a:latin typeface="Adobe Caslon Pro Bold" pitchFamily="18" charset="0"/>
                <a:cs typeface="Arial" charset="0"/>
              </a:rPr>
              <a:t>satu</a:t>
            </a:r>
            <a:r>
              <a:rPr lang="en-US" altLang="en-US" sz="2800" dirty="0">
                <a:latin typeface="Adobe Caslon Pro Bold" pitchFamily="18" charset="0"/>
                <a:cs typeface="Arial" charset="0"/>
              </a:rPr>
              <a:t> kata </a:t>
            </a:r>
            <a:r>
              <a:rPr lang="en-US" altLang="en-US" sz="2800" dirty="0" err="1">
                <a:latin typeface="Adobe Caslon Pro Bold" pitchFamily="18" charset="0"/>
                <a:cs typeface="Arial" charset="0"/>
              </a:rPr>
              <a:t>banyak</a:t>
            </a:r>
            <a:r>
              <a:rPr lang="en-US" altLang="en-US" sz="2800" dirty="0">
                <a:latin typeface="Adobe Caslon Pro Bold" pitchFamily="18" charset="0"/>
                <a:cs typeface="Arial" charset="0"/>
              </a:rPr>
              <a:t> </a:t>
            </a:r>
            <a:r>
              <a:rPr lang="en-US" altLang="en-US" sz="2800" dirty="0" err="1">
                <a:latin typeface="Adobe Caslon Pro Bold" pitchFamily="18" charset="0"/>
                <a:cs typeface="Arial" charset="0"/>
              </a:rPr>
              <a:t>makna</a:t>
            </a:r>
            <a:r>
              <a:rPr lang="en-US" altLang="en-US" sz="2800" dirty="0">
                <a:latin typeface="Adobe Caslon Pro Bold" pitchFamily="18" charset="0"/>
                <a:cs typeface="Arial" charset="0"/>
              </a:rPr>
              <a:t>)</a:t>
            </a:r>
          </a:p>
          <a:p>
            <a:pPr marL="534988" indent="-534988" eaLnBrk="1" hangingPunct="1">
              <a:defRPr/>
            </a:pPr>
            <a:r>
              <a:rPr lang="en-US" altLang="en-US" sz="2800" dirty="0" err="1">
                <a:latin typeface="Adobe Caslon Pro Bold" pitchFamily="18" charset="0"/>
                <a:cs typeface="Arial" charset="0"/>
              </a:rPr>
              <a:t>Contoh</a:t>
            </a:r>
            <a:r>
              <a:rPr lang="en-US" altLang="en-US" sz="2800" dirty="0">
                <a:latin typeface="Adobe Caslon Pro Bold" pitchFamily="18" charset="0"/>
                <a:cs typeface="Arial" charset="0"/>
              </a:rPr>
              <a:t>: 	</a:t>
            </a:r>
            <a:r>
              <a:rPr lang="en-US" altLang="en-US" sz="2800" dirty="0" err="1">
                <a:latin typeface="Adobe Caslon Pro Bold" pitchFamily="18" charset="0"/>
                <a:cs typeface="Arial" charset="0"/>
              </a:rPr>
              <a:t>kepala</a:t>
            </a:r>
            <a:r>
              <a:rPr lang="en-US" altLang="en-US" sz="2800" dirty="0">
                <a:latin typeface="Adobe Caslon Pro Bold" pitchFamily="18" charset="0"/>
                <a:cs typeface="Arial" charset="0"/>
              </a:rPr>
              <a:t>=organ </a:t>
            </a:r>
            <a:r>
              <a:rPr lang="en-US" altLang="en-US" sz="2800" dirty="0" err="1">
                <a:latin typeface="Adobe Caslon Pro Bold" pitchFamily="18" charset="0"/>
                <a:cs typeface="Arial" charset="0"/>
              </a:rPr>
              <a:t>tubuh</a:t>
            </a:r>
            <a:r>
              <a:rPr lang="en-US" altLang="en-US" sz="2800" dirty="0">
                <a:latin typeface="Adobe Caslon Pro Bold" pitchFamily="18" charset="0"/>
                <a:cs typeface="Arial" charset="0"/>
              </a:rPr>
              <a:t> paling </a:t>
            </a:r>
            <a:r>
              <a:rPr lang="en-US" altLang="en-US" sz="2800" dirty="0" err="1">
                <a:latin typeface="Adobe Caslon Pro Bold" pitchFamily="18" charset="0"/>
                <a:cs typeface="Arial" charset="0"/>
              </a:rPr>
              <a:t>atas</a:t>
            </a:r>
            <a:endParaRPr lang="en-US" altLang="en-US" sz="2800" dirty="0">
              <a:latin typeface="Adobe Caslon Pro Bold" pitchFamily="18" charset="0"/>
              <a:cs typeface="Arial" charset="0"/>
            </a:endParaRPr>
          </a:p>
          <a:p>
            <a:pPr marL="534988" indent="-534988" eaLnBrk="1" hangingPunct="1">
              <a:defRPr/>
            </a:pPr>
            <a:r>
              <a:rPr lang="en-US" altLang="en-US" sz="2800" dirty="0">
                <a:latin typeface="Adobe Caslon Pro Bold" pitchFamily="18" charset="0"/>
                <a:cs typeface="Arial" charset="0"/>
              </a:rPr>
              <a:t>				   </a:t>
            </a:r>
            <a:r>
              <a:rPr lang="en-US" altLang="en-US" sz="2800" dirty="0" err="1">
                <a:latin typeface="Adobe Caslon Pro Bold" pitchFamily="18" charset="0"/>
                <a:cs typeface="Arial" charset="0"/>
              </a:rPr>
              <a:t>kepala</a:t>
            </a:r>
            <a:r>
              <a:rPr lang="en-US" altLang="en-US" sz="2800" dirty="0">
                <a:latin typeface="Adobe Caslon Pro Bold" pitchFamily="18" charset="0"/>
                <a:cs typeface="Arial" charset="0"/>
              </a:rPr>
              <a:t> </a:t>
            </a:r>
            <a:r>
              <a:rPr lang="en-US" altLang="en-US" sz="2800" dirty="0" err="1">
                <a:latin typeface="Adobe Caslon Pro Bold" pitchFamily="18" charset="0"/>
                <a:cs typeface="Arial" charset="0"/>
              </a:rPr>
              <a:t>sekolah</a:t>
            </a:r>
            <a:r>
              <a:rPr lang="en-US" altLang="en-US" sz="2800" dirty="0">
                <a:latin typeface="Adobe Caslon Pro Bold" pitchFamily="18" charset="0"/>
                <a:cs typeface="Arial" charset="0"/>
              </a:rPr>
              <a:t>, </a:t>
            </a:r>
            <a:r>
              <a:rPr lang="en-US" altLang="en-US" sz="2800" dirty="0" err="1">
                <a:latin typeface="Adobe Caslon Pro Bold" pitchFamily="18" charset="0"/>
                <a:cs typeface="Arial" charset="0"/>
              </a:rPr>
              <a:t>kepala</a:t>
            </a:r>
            <a:r>
              <a:rPr lang="en-US" altLang="en-US" sz="2800" dirty="0">
                <a:latin typeface="Adobe Caslon Pro Bold" pitchFamily="18" charset="0"/>
                <a:cs typeface="Arial" charset="0"/>
              </a:rPr>
              <a:t> </a:t>
            </a:r>
            <a:r>
              <a:rPr lang="en-US" altLang="en-US" sz="2800" dirty="0" err="1">
                <a:latin typeface="Adobe Caslon Pro Bold" pitchFamily="18" charset="0"/>
                <a:cs typeface="Arial" charset="0"/>
              </a:rPr>
              <a:t>surat</a:t>
            </a:r>
            <a:r>
              <a:rPr lang="en-US" altLang="en-US" sz="2800" dirty="0">
                <a:latin typeface="Adobe Caslon Pro Bold" pitchFamily="18" charset="0"/>
                <a:cs typeface="Arial" charset="0"/>
              </a:rPr>
              <a:t>,</a:t>
            </a:r>
          </a:p>
          <a:p>
            <a:pPr marL="534988" indent="-534988" eaLnBrk="1" hangingPunct="1">
              <a:defRPr/>
            </a:pPr>
            <a:r>
              <a:rPr lang="en-US" altLang="en-US" sz="2800" dirty="0">
                <a:latin typeface="Adobe Caslon Pro Bold" pitchFamily="18" charset="0"/>
                <a:cs typeface="Arial" charset="0"/>
              </a:rPr>
              <a:t>				   </a:t>
            </a:r>
            <a:r>
              <a:rPr lang="en-US" altLang="en-US" sz="2800" dirty="0" err="1">
                <a:latin typeface="Adobe Caslon Pro Bold" pitchFamily="18" charset="0"/>
                <a:cs typeface="Arial" charset="0"/>
              </a:rPr>
              <a:t>kepala</a:t>
            </a:r>
            <a:r>
              <a:rPr lang="en-US" altLang="en-US" sz="2800" dirty="0">
                <a:latin typeface="Adobe Caslon Pro Bold" pitchFamily="18" charset="0"/>
                <a:cs typeface="Arial" charset="0"/>
              </a:rPr>
              <a:t> </a:t>
            </a:r>
            <a:r>
              <a:rPr lang="en-US" altLang="en-US" sz="2800" dirty="0" err="1">
                <a:latin typeface="Adobe Caslon Pro Bold" pitchFamily="18" charset="0"/>
                <a:cs typeface="Arial" charset="0"/>
              </a:rPr>
              <a:t>rumah</a:t>
            </a:r>
            <a:r>
              <a:rPr lang="en-US" altLang="en-US" sz="2800" dirty="0">
                <a:latin typeface="Adobe Caslon Pro Bold" pitchFamily="18" charset="0"/>
                <a:cs typeface="Arial" charset="0"/>
              </a:rPr>
              <a:t> </a:t>
            </a:r>
            <a:r>
              <a:rPr lang="en-US" altLang="en-US" sz="2800" dirty="0" err="1">
                <a:latin typeface="Adobe Caslon Pro Bold" pitchFamily="18" charset="0"/>
                <a:cs typeface="Arial" charset="0"/>
              </a:rPr>
              <a:t>tangga</a:t>
            </a:r>
            <a:endParaRPr lang="id-ID" altLang="en-US" sz="2800" dirty="0">
              <a:latin typeface="Adobe Caslon Pro Bold" pitchFamily="18" charset="0"/>
              <a:cs typeface="Arial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21277</TotalTime>
  <Words>490</Words>
  <Application>Microsoft Office PowerPoint</Application>
  <PresentationFormat>On-screen Show (4:3)</PresentationFormat>
  <Paragraphs>93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Adobe Caslon Pro Bold</vt:lpstr>
      <vt:lpstr>Arial</vt:lpstr>
      <vt:lpstr>Arial Black</vt:lpstr>
      <vt:lpstr>Calibri</vt:lpstr>
      <vt:lpstr>Cambria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User</cp:lastModifiedBy>
  <cp:revision>545</cp:revision>
  <cp:lastPrinted>2015-09-17T08:41:14Z</cp:lastPrinted>
  <dcterms:created xsi:type="dcterms:W3CDTF">2010-04-18T12:06:30Z</dcterms:created>
  <dcterms:modified xsi:type="dcterms:W3CDTF">2024-04-23T07:12:41Z</dcterms:modified>
</cp:coreProperties>
</file>