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11" r:id="rId3"/>
    <p:sldId id="377" r:id="rId4"/>
    <p:sldId id="378" r:id="rId5"/>
    <p:sldId id="379" r:id="rId6"/>
    <p:sldId id="381" r:id="rId7"/>
    <p:sldId id="374" r:id="rId8"/>
    <p:sldId id="330" r:id="rId9"/>
    <p:sldId id="382" r:id="rId10"/>
    <p:sldId id="383" r:id="rId11"/>
    <p:sldId id="385" r:id="rId12"/>
    <p:sldId id="366" r:id="rId13"/>
    <p:sldId id="386" r:id="rId14"/>
    <p:sldId id="387" r:id="rId15"/>
    <p:sldId id="367" r:id="rId16"/>
    <p:sldId id="388" r:id="rId17"/>
    <p:sldId id="339" r:id="rId18"/>
  </p:sldIdLst>
  <p:sldSz cx="9144000" cy="6858000" type="screen4x3"/>
  <p:notesSz cx="6761163" cy="9942513"/>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56" autoAdjust="0"/>
  </p:normalViewPr>
  <p:slideViewPr>
    <p:cSldViewPr>
      <p:cViewPr varScale="1">
        <p:scale>
          <a:sx n="71" d="100"/>
          <a:sy n="71" d="100"/>
        </p:scale>
        <p:origin x="139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9F4C9B9-BB39-4C4A-94A1-6885B397B1B3}" type="slidenum">
              <a:rPr lang="en-US" altLang="en-US"/>
              <a:pPr>
                <a:defRPr/>
              </a:pPr>
              <a:t>‹#›</a:t>
            </a:fld>
            <a:endParaRPr lang="en-US" altLang="en-US"/>
          </a:p>
        </p:txBody>
      </p:sp>
    </p:spTree>
    <p:extLst>
      <p:ext uri="{BB962C8B-B14F-4D97-AF65-F5344CB8AC3E}">
        <p14:creationId xmlns:p14="http://schemas.microsoft.com/office/powerpoint/2010/main" val="377369516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6275" y="4722813"/>
            <a:ext cx="5408613"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7C71735-F20A-45A9-9E80-6DED29867FE1}" type="slidenum">
              <a:rPr lang="en-US" altLang="en-US"/>
              <a:pPr>
                <a:defRPr/>
              </a:pPr>
              <a:t>‹#›</a:t>
            </a:fld>
            <a:endParaRPr lang="en-US" altLang="en-US"/>
          </a:p>
        </p:txBody>
      </p:sp>
    </p:spTree>
    <p:extLst>
      <p:ext uri="{BB962C8B-B14F-4D97-AF65-F5344CB8AC3E}">
        <p14:creationId xmlns:p14="http://schemas.microsoft.com/office/powerpoint/2010/main" val="45791297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altLang="en-US" smtClean="0"/>
          </a:p>
        </p:txBody>
      </p:sp>
      <p:sp>
        <p:nvSpPr>
          <p:cNvPr id="2" name="Footer Placeholder 1"/>
          <p:cNvSpPr>
            <a:spLocks noGrp="1"/>
          </p:cNvSpPr>
          <p:nvPr>
            <p:ph type="ftr" sz="quarter" idx="4"/>
          </p:nvPr>
        </p:nvSpPr>
        <p:spPr/>
        <p:txBody>
          <a:bodyPr/>
          <a:lstStyle/>
          <a:p>
            <a:pPr>
              <a:defRPr/>
            </a:pPr>
            <a:endParaRPr lang="en-US"/>
          </a:p>
        </p:txBody>
      </p:sp>
      <p:sp>
        <p:nvSpPr>
          <p:cNvPr id="17413" name="Slide Number Placeholder 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FE0D6B-4C79-419A-80AE-A07BA4422FA3}" type="slidenum">
              <a:rPr lang="en-US" altLang="en-US">
                <a:latin typeface="Calibri" panose="020F0502020204030204" pitchFamily="34" charset="0"/>
              </a:rPr>
              <a:pPr/>
              <a:t>1</a:t>
            </a:fld>
            <a:endParaRPr lang="en-US" altLang="en-US">
              <a:latin typeface="Calibri" panose="020F0502020204030204" pitchFamily="34" charset="0"/>
            </a:endParaRPr>
          </a:p>
        </p:txBody>
      </p:sp>
      <p:sp>
        <p:nvSpPr>
          <p:cNvPr id="4" name="Date Placeholder 3"/>
          <p:cNvSpPr>
            <a:spLocks noGrp="1"/>
          </p:cNvSpPr>
          <p:nvPr>
            <p:ph type="dt" sz="quarter" idx="1"/>
          </p:nvPr>
        </p:nvSpPr>
        <p:spPr/>
        <p:txBody>
          <a:bodyPr/>
          <a:lstStyle/>
          <a:p>
            <a:pPr>
              <a:defRPr/>
            </a:pPr>
            <a:endParaRPr lang="en-US"/>
          </a:p>
        </p:txBody>
      </p:sp>
    </p:spTree>
    <p:extLst>
      <p:ext uri="{BB962C8B-B14F-4D97-AF65-F5344CB8AC3E}">
        <p14:creationId xmlns:p14="http://schemas.microsoft.com/office/powerpoint/2010/main" val="57015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smtClean="0"/>
            </a:lvl1pPr>
          </a:lstStyle>
          <a:p>
            <a:pPr>
              <a:defRPr/>
            </a:pPr>
            <a:fld id="{BB42CADF-5631-42B2-BF25-B52F82DE9544}" type="slidenum">
              <a:rPr lang="en-US" altLang="en-US"/>
              <a:pPr>
                <a:defRPr/>
              </a:pPr>
              <a:t>‹#›</a:t>
            </a:fld>
            <a:endParaRPr lang="en-US" altLang="en-US"/>
          </a:p>
        </p:txBody>
      </p:sp>
    </p:spTree>
    <p:extLst>
      <p:ext uri="{BB962C8B-B14F-4D97-AF65-F5344CB8AC3E}">
        <p14:creationId xmlns:p14="http://schemas.microsoft.com/office/powerpoint/2010/main" val="3427174130"/>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0A7AEB4-C732-49B6-BBE8-851227BCEF0C}" type="slidenum">
              <a:rPr lang="en-US" altLang="en-US"/>
              <a:pPr>
                <a:defRPr/>
              </a:pPr>
              <a:t>‹#›</a:t>
            </a:fld>
            <a:endParaRPr lang="en-US" altLang="en-US"/>
          </a:p>
        </p:txBody>
      </p:sp>
    </p:spTree>
    <p:extLst>
      <p:ext uri="{BB962C8B-B14F-4D97-AF65-F5344CB8AC3E}">
        <p14:creationId xmlns:p14="http://schemas.microsoft.com/office/powerpoint/2010/main" val="1993141481"/>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33E6B1F-3491-4617-9FCE-67767B86C995}" type="slidenum">
              <a:rPr lang="en-US" altLang="en-US"/>
              <a:pPr>
                <a:defRPr/>
              </a:pPr>
              <a:t>‹#›</a:t>
            </a:fld>
            <a:endParaRPr lang="en-US" altLang="en-US"/>
          </a:p>
        </p:txBody>
      </p:sp>
    </p:spTree>
    <p:extLst>
      <p:ext uri="{BB962C8B-B14F-4D97-AF65-F5344CB8AC3E}">
        <p14:creationId xmlns:p14="http://schemas.microsoft.com/office/powerpoint/2010/main" val="3465686722"/>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6822BB1-56C5-45D2-BEDC-6C05AA0D5EC5}" type="datetimeFigureOut">
              <a:rPr lang="id-ID"/>
              <a:pPr>
                <a:defRPr/>
              </a:pPr>
              <a:t>20/03/2023</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id-ID"/>
          </a:p>
        </p:txBody>
      </p:sp>
      <p:sp>
        <p:nvSpPr>
          <p:cNvPr id="6" name="Slide Number Placeholder 5"/>
          <p:cNvSpPr>
            <a:spLocks noGrp="1"/>
          </p:cNvSpPr>
          <p:nvPr>
            <p:ph type="sldNum" sz="quarter" idx="12"/>
          </p:nvPr>
        </p:nvSpPr>
        <p:spPr/>
        <p:txBody>
          <a:bodyPr/>
          <a:lstStyle>
            <a:lvl1pPr>
              <a:defRPr smtClean="0"/>
            </a:lvl1pPr>
          </a:lstStyle>
          <a:p>
            <a:pPr>
              <a:defRPr/>
            </a:pPr>
            <a:fld id="{C7387080-666C-4A4E-B1AA-34BC11610A95}" type="slidenum">
              <a:rPr lang="id-ID"/>
              <a:pPr>
                <a:defRPr/>
              </a:pPr>
              <a:t>‹#›</a:t>
            </a:fld>
            <a:endParaRPr lang="id-ID"/>
          </a:p>
        </p:txBody>
      </p:sp>
    </p:spTree>
    <p:extLst>
      <p:ext uri="{BB962C8B-B14F-4D97-AF65-F5344CB8AC3E}">
        <p14:creationId xmlns:p14="http://schemas.microsoft.com/office/powerpoint/2010/main" val="297074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Revisi: 00</a:t>
            </a:r>
            <a:endParaRPr lang="id-ID" sz="16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solidFill>
                  <a:schemeClr val="tx1"/>
                </a:solidFill>
              </a:defRPr>
            </a:lvl1pPr>
          </a:lstStyle>
          <a:p>
            <a:pPr>
              <a:defRPr/>
            </a:pPr>
            <a:fld id="{A274EC7E-35CD-4FAE-B3B6-44DAEB419D06}" type="slidenum">
              <a:rPr lang="en-US" altLang="en-US"/>
              <a:pPr>
                <a:defRPr/>
              </a:pPr>
              <a:t>‹#›</a:t>
            </a:fld>
            <a:endParaRPr lang="en-US" altLang="en-US"/>
          </a:p>
        </p:txBody>
      </p:sp>
    </p:spTree>
    <p:extLst>
      <p:ext uri="{BB962C8B-B14F-4D97-AF65-F5344CB8AC3E}">
        <p14:creationId xmlns:p14="http://schemas.microsoft.com/office/powerpoint/2010/main" val="1968597525"/>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lgn="ctr" eaLnBrk="1" fontAlgn="auto" hangingPunct="1">
              <a:spcBef>
                <a:spcPts val="0"/>
              </a:spcBef>
              <a:spcAft>
                <a:spcPts val="0"/>
              </a:spcAft>
              <a:defRPr sz="1200">
                <a:solidFill>
                  <a:schemeClr val="tx1"/>
                </a:solidFill>
                <a:latin typeface="Arial" panose="020B0604020202020204" pitchFamily="34" charset="0"/>
                <a:cs typeface="Arial" panose="020B0604020202020204"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C8844DF3-76FF-4A04-BB00-E9A8A24C62D9}" type="slidenum">
              <a:rPr lang="en-US" altLang="en-US"/>
              <a:pPr>
                <a:defRPr/>
              </a:pPr>
              <a:t>‹#›</a:t>
            </a:fld>
            <a:endParaRPr lang="en-US" altLang="en-US"/>
          </a:p>
        </p:txBody>
      </p:sp>
    </p:spTree>
    <p:extLst>
      <p:ext uri="{BB962C8B-B14F-4D97-AF65-F5344CB8AC3E}">
        <p14:creationId xmlns:p14="http://schemas.microsoft.com/office/powerpoint/2010/main" val="98326310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FBC0BB8-0C75-4088-86B2-05A7938A8721}" type="slidenum">
              <a:rPr lang="en-US" altLang="en-US"/>
              <a:pPr>
                <a:defRPr/>
              </a:pPr>
              <a:t>‹#›</a:t>
            </a:fld>
            <a:endParaRPr lang="en-US" altLang="en-US"/>
          </a:p>
        </p:txBody>
      </p:sp>
    </p:spTree>
    <p:extLst>
      <p:ext uri="{BB962C8B-B14F-4D97-AF65-F5344CB8AC3E}">
        <p14:creationId xmlns:p14="http://schemas.microsoft.com/office/powerpoint/2010/main" val="229376724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9665A2A-CFA9-43CB-B1BB-B101417ABC29}" type="slidenum">
              <a:rPr lang="en-US" altLang="en-US"/>
              <a:pPr>
                <a:defRPr/>
              </a:pPr>
              <a:t>‹#›</a:t>
            </a:fld>
            <a:endParaRPr lang="en-US" altLang="en-US"/>
          </a:p>
        </p:txBody>
      </p:sp>
    </p:spTree>
    <p:extLst>
      <p:ext uri="{BB962C8B-B14F-4D97-AF65-F5344CB8AC3E}">
        <p14:creationId xmlns:p14="http://schemas.microsoft.com/office/powerpoint/2010/main" val="162526031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82D5D227-6BC1-4C81-BCE0-390FFA228752}" type="slidenum">
              <a:rPr lang="en-US" altLang="en-US"/>
              <a:pPr>
                <a:defRPr/>
              </a:pPr>
              <a:t>‹#›</a:t>
            </a:fld>
            <a:endParaRPr lang="en-US" altLang="en-US"/>
          </a:p>
        </p:txBody>
      </p:sp>
    </p:spTree>
    <p:extLst>
      <p:ext uri="{BB962C8B-B14F-4D97-AF65-F5344CB8AC3E}">
        <p14:creationId xmlns:p14="http://schemas.microsoft.com/office/powerpoint/2010/main" val="2706393573"/>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49A70728-1E5B-4AD6-8C1F-B813AEB0CE78}" type="slidenum">
              <a:rPr lang="en-US" altLang="en-US"/>
              <a:pPr>
                <a:defRPr/>
              </a:pPr>
              <a:t>‹#›</a:t>
            </a:fld>
            <a:endParaRPr lang="en-US" altLang="en-US"/>
          </a:p>
        </p:txBody>
      </p:sp>
    </p:spTree>
    <p:extLst>
      <p:ext uri="{BB962C8B-B14F-4D97-AF65-F5344CB8AC3E}">
        <p14:creationId xmlns:p14="http://schemas.microsoft.com/office/powerpoint/2010/main" val="2333205521"/>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709E5FC7-1020-4A66-8D6B-8C03E5B40F08}" type="slidenum">
              <a:rPr lang="en-US" altLang="en-US"/>
              <a:pPr>
                <a:defRPr/>
              </a:pPr>
              <a:t>‹#›</a:t>
            </a:fld>
            <a:endParaRPr lang="en-US" altLang="en-US"/>
          </a:p>
        </p:txBody>
      </p:sp>
    </p:spTree>
    <p:extLst>
      <p:ext uri="{BB962C8B-B14F-4D97-AF65-F5344CB8AC3E}">
        <p14:creationId xmlns:p14="http://schemas.microsoft.com/office/powerpoint/2010/main" val="43672334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A5B6549-1C6C-4907-8305-CD1617C8C2E1}" type="slidenum">
              <a:rPr lang="en-US" altLang="en-US"/>
              <a:pPr>
                <a:defRPr/>
              </a:pPr>
              <a:t>‹#›</a:t>
            </a:fld>
            <a:endParaRPr lang="en-US" altLang="en-US"/>
          </a:p>
        </p:txBody>
      </p:sp>
    </p:spTree>
    <p:extLst>
      <p:ext uri="{BB962C8B-B14F-4D97-AF65-F5344CB8AC3E}">
        <p14:creationId xmlns:p14="http://schemas.microsoft.com/office/powerpoint/2010/main" val="1501949960"/>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1597602-88A7-48EB-8742-917E250BF2CA}" type="slidenum">
              <a:rPr lang="en-US" altLang="en-US"/>
              <a:pPr>
                <a:defRPr/>
              </a:pPr>
              <a:t>‹#›</a:t>
            </a:fld>
            <a:endParaRPr lang="en-US" altLang="en-US"/>
          </a:p>
        </p:txBody>
      </p:sp>
      <p:sp>
        <p:nvSpPr>
          <p:cNvPr id="1029" name="TextBox 6"/>
          <p:cNvSpPr txBox="1">
            <a:spLocks noChangeArrowheads="1"/>
          </p:cNvSpPr>
          <p:nvPr/>
        </p:nvSpPr>
        <p:spPr bwMode="auto">
          <a:xfrm>
            <a:off x="6553200" y="6362700"/>
            <a:ext cx="2133600" cy="277813"/>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id-ID" sz="1200"/>
              <a:t>Versi : 01</a:t>
            </a:r>
            <a:endParaRPr lang="id-ID" sz="1600"/>
          </a:p>
        </p:txBody>
      </p:sp>
      <p:sp>
        <p:nvSpPr>
          <p:cNvPr id="1030" name="TextBox 7"/>
          <p:cNvSpPr txBox="1">
            <a:spLocks noChangeArrowheads="1"/>
          </p:cNvSpPr>
          <p:nvPr/>
        </p:nvSpPr>
        <p:spPr bwMode="auto">
          <a:xfrm>
            <a:off x="323850" y="404813"/>
            <a:ext cx="1655763" cy="2762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id-ID" altLang="en-US" sz="1200" b="1" smtClean="0"/>
              <a:t>I.</a:t>
            </a:r>
            <a:fld id="{A312AADF-B597-4493-A535-5B4FA22A4B89}" type="slidenum">
              <a:rPr lang="id-ID" altLang="en-US" sz="1200" b="1" smtClean="0"/>
              <a:pPr eaLnBrk="1" hangingPunct="1">
                <a:defRPr/>
              </a:pPr>
              <a:t>‹#›</a:t>
            </a:fld>
            <a:endParaRPr lang="id-ID" altLang="en-US" sz="1200" b="1" smtClean="0"/>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ransition spd="slow">
    <p:fade thruBlk="1"/>
  </p:transition>
  <p:hf sldNum="0" hdr="0" ftr="0"/>
  <p:txStyles>
    <p:titleStyle>
      <a:lvl1pPr algn="ctr" rtl="0" eaLnBrk="0" fontAlgn="base" hangingPunct="0">
        <a:spcBef>
          <a:spcPct val="0"/>
        </a:spcBef>
        <a:spcAft>
          <a:spcPct val="0"/>
        </a:spcAft>
        <a:defRPr sz="3600" b="1"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600" b="1">
          <a:solidFill>
            <a:schemeClr val="tx1"/>
          </a:solidFill>
          <a:latin typeface="Arial" charset="0"/>
          <a:cs typeface="Arial" charset="0"/>
        </a:defRPr>
      </a:lvl2pPr>
      <a:lvl3pPr algn="ctr" rtl="0" eaLnBrk="0" fontAlgn="base" hangingPunct="0">
        <a:spcBef>
          <a:spcPct val="0"/>
        </a:spcBef>
        <a:spcAft>
          <a:spcPct val="0"/>
        </a:spcAft>
        <a:defRPr sz="3600" b="1">
          <a:solidFill>
            <a:schemeClr val="tx1"/>
          </a:solidFill>
          <a:latin typeface="Arial" charset="0"/>
          <a:cs typeface="Arial" charset="0"/>
        </a:defRPr>
      </a:lvl3pPr>
      <a:lvl4pPr algn="ctr" rtl="0" eaLnBrk="0" fontAlgn="base" hangingPunct="0">
        <a:spcBef>
          <a:spcPct val="0"/>
        </a:spcBef>
        <a:spcAft>
          <a:spcPct val="0"/>
        </a:spcAft>
        <a:defRPr sz="3600" b="1">
          <a:solidFill>
            <a:schemeClr val="tx1"/>
          </a:solidFill>
          <a:latin typeface="Arial" charset="0"/>
          <a:cs typeface="Arial" charset="0"/>
        </a:defRPr>
      </a:lvl4pPr>
      <a:lvl5pPr algn="ctr" rtl="0" eaLnBrk="0" fontAlgn="base" hangingPunct="0">
        <a:spcBef>
          <a:spcPct val="0"/>
        </a:spcBef>
        <a:spcAft>
          <a:spcPct val="0"/>
        </a:spcAft>
        <a:defRPr sz="3600" b="1">
          <a:solidFill>
            <a:schemeClr val="tx1"/>
          </a:solidFill>
          <a:latin typeface="Arial" charset="0"/>
          <a:cs typeface="Arial" charset="0"/>
        </a:defRPr>
      </a:lvl5pPr>
      <a:lvl6pPr marL="457200" algn="ctr" rtl="0" fontAlgn="base">
        <a:spcBef>
          <a:spcPct val="0"/>
        </a:spcBef>
        <a:spcAft>
          <a:spcPct val="0"/>
        </a:spcAft>
        <a:defRPr sz="3600" b="1">
          <a:solidFill>
            <a:schemeClr val="tx1"/>
          </a:solidFill>
          <a:latin typeface="Arial" charset="0"/>
          <a:cs typeface="Arial" charset="0"/>
        </a:defRPr>
      </a:lvl6pPr>
      <a:lvl7pPr marL="914400" algn="ctr" rtl="0" fontAlgn="base">
        <a:spcBef>
          <a:spcPct val="0"/>
        </a:spcBef>
        <a:spcAft>
          <a:spcPct val="0"/>
        </a:spcAft>
        <a:defRPr sz="3600" b="1">
          <a:solidFill>
            <a:schemeClr val="tx1"/>
          </a:solidFill>
          <a:latin typeface="Arial" charset="0"/>
          <a:cs typeface="Arial" charset="0"/>
        </a:defRPr>
      </a:lvl7pPr>
      <a:lvl8pPr marL="1371600" algn="ctr" rtl="0" fontAlgn="base">
        <a:spcBef>
          <a:spcPct val="0"/>
        </a:spcBef>
        <a:spcAft>
          <a:spcPct val="0"/>
        </a:spcAft>
        <a:defRPr sz="3600" b="1">
          <a:solidFill>
            <a:schemeClr val="tx1"/>
          </a:solidFill>
          <a:latin typeface="Arial" charset="0"/>
          <a:cs typeface="Arial" charset="0"/>
        </a:defRPr>
      </a:lvl8pPr>
      <a:lvl9pPr marL="1828800" algn="ctr" rtl="0" fontAlgn="base">
        <a:spcBef>
          <a:spcPct val="0"/>
        </a:spcBef>
        <a:spcAft>
          <a:spcPct val="0"/>
        </a:spcAft>
        <a:defRPr sz="36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060848"/>
            <a:ext cx="9144000" cy="4278094"/>
          </a:xfrm>
          <a:prstGeom prst="rect">
            <a:avLst/>
          </a:prstGeom>
          <a:noFill/>
        </p:spPr>
        <p:txBody>
          <a:bodyPr>
            <a:spAutoFit/>
          </a:bodyPr>
          <a:lstStyle/>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TE</a:t>
            </a:r>
            <a:r>
              <a:rPr lang="id-ID" sz="4000" b="1" dirty="0">
                <a:solidFill>
                  <a:srgbClr val="002060"/>
                </a:solidFill>
                <a:effectLst>
                  <a:reflection blurRad="6350" stA="55000" endA="300" endPos="45500" dir="5400000" sy="-100000" algn="bl" rotWithShape="0"/>
                </a:effectLst>
                <a:latin typeface="Cambria" panose="02040503050406030204" pitchFamily="18" charset="0"/>
              </a:rPr>
              <a:t>MA, TOPIK, DAN JUDUL              </a:t>
            </a: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r>
              <a:rPr lang="en-US" sz="4000" b="1" dirty="0">
                <a:solidFill>
                  <a:srgbClr val="002060"/>
                </a:solidFill>
                <a:effectLst>
                  <a:reflection blurRad="6350" stA="55000" endA="300" endPos="45500" dir="5400000" sy="-100000" algn="bl" rotWithShape="0"/>
                </a:effectLst>
                <a:latin typeface="Cambria" panose="02040503050406030204" pitchFamily="18" charset="0"/>
              </a:rPr>
              <a:t>KARYA ILMIAH</a:t>
            </a:r>
          </a:p>
          <a:p>
            <a:pPr algn="ctr" eaLnBrk="1" fontAlgn="auto" hangingPunct="1">
              <a:spcBef>
                <a:spcPts val="0"/>
              </a:spcBef>
              <a:spcAft>
                <a:spcPts val="0"/>
              </a:spcAft>
              <a:defRPr/>
            </a:pP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Dr. </a:t>
            </a:r>
            <a:r>
              <a:rPr lang="en-US" sz="4000" b="1" dirty="0" err="1">
                <a:solidFill>
                  <a:srgbClr val="002060"/>
                </a:solidFill>
                <a:effectLst>
                  <a:reflection blurRad="6350" stA="55000" endA="300" endPos="45500" dir="5400000" sy="-100000" algn="bl" rotWithShape="0"/>
                </a:effectLst>
                <a:latin typeface="Cambria" panose="02040503050406030204" pitchFamily="18" charset="0"/>
              </a:rPr>
              <a:t>Meliyanti</a:t>
            </a:r>
            <a:endParaRPr lang="en-US" sz="4000" b="1" dirty="0">
              <a:solidFill>
                <a:srgbClr val="002060"/>
              </a:solidFill>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r>
              <a:rPr lang="en-US" sz="4000" b="1" dirty="0">
                <a:solidFill>
                  <a:srgbClr val="002060"/>
                </a:solidFill>
                <a:effectLst>
                  <a:reflection blurRad="6350" stA="55000" endA="300" endPos="45500" dir="5400000" sy="-100000" algn="bl" rotWithShape="0"/>
                </a:effectLst>
                <a:latin typeface="Cambria" panose="02040503050406030204" pitchFamily="18" charset="0"/>
              </a:rPr>
              <a:t> </a:t>
            </a:r>
          </a:p>
          <a:p>
            <a:pPr algn="ctr" eaLnBrk="1" fontAlgn="auto" hangingPunct="1">
              <a:spcBef>
                <a:spcPts val="0"/>
              </a:spcBef>
              <a:spcAft>
                <a:spcPts val="0"/>
              </a:spcAft>
              <a:defRPr/>
            </a:pP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Pertemuan</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err="1">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Minggu</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 </a:t>
            </a:r>
            <a:r>
              <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ke-1</a:t>
            </a:r>
            <a:r>
              <a:rPr lang="id-ID"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rPr>
              <a:t>1</a:t>
            </a:r>
            <a:endParaRPr lang="en-US" sz="3600" b="1"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a:p>
            <a:pPr algn="ctr" eaLnBrk="1" fontAlgn="auto" hangingPunct="1">
              <a:spcBef>
                <a:spcPts val="0"/>
              </a:spcBef>
              <a:spcAft>
                <a:spcPts val="0"/>
              </a:spcAft>
              <a:defRPr/>
            </a:pPr>
            <a:endParaRPr lang="en-US" sz="3600" u="sng" dirty="0">
              <a:ln w="19050">
                <a:solidFill>
                  <a:schemeClr val="tx2">
                    <a:tint val="1000"/>
                  </a:schemeClr>
                </a:solidFill>
                <a:prstDash val="solid"/>
              </a:ln>
              <a:effectLst>
                <a:reflection blurRad="6350" stA="55000" endA="300" endPos="45500" dir="5400000" sy="-100000" algn="bl" rotWithShape="0"/>
              </a:effectLst>
              <a:latin typeface="Cambria" panose="02040503050406030204" pitchFamily="18" charset="0"/>
            </a:endParaRPr>
          </a:p>
        </p:txBody>
      </p:sp>
      <p:pic>
        <p:nvPicPr>
          <p:cNvPr id="16387" name="Picture 2" descr="D:\Picture\logo ibi smal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0" y="142875"/>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p>
          <a:p>
            <a:pPr algn="ctr">
              <a:spcBef>
                <a:spcPct val="0"/>
              </a:spcBef>
              <a:buFontTx/>
              <a:buNone/>
            </a:pPr>
            <a:endParaRPr lang="id-ID" altLang="en-US" sz="120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6389"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662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662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662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663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663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738"/>
            <a:ext cx="82296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5715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765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9425</a:t>
            </a:r>
          </a:p>
        </p:txBody>
      </p:sp>
      <p:sp>
        <p:nvSpPr>
          <p:cNvPr id="2765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7653"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4"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7655"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41275" y="1668463"/>
            <a:ext cx="4241800" cy="472757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endParaRPr lang="id-ID" sz="2400" b="1" dirty="0">
              <a:solidFill>
                <a:schemeClr val="tx1"/>
              </a:solidFill>
              <a:latin typeface="Adobe Caslon Pro Bold" pitchFamily="18" charset="0"/>
            </a:endParaRPr>
          </a:p>
          <a:p>
            <a:pPr eaLnBrk="1" hangingPunct="1">
              <a:defRPr/>
            </a:pPr>
            <a:endParaRPr lang="id-ID" sz="2400" b="1" dirty="0">
              <a:solidFill>
                <a:schemeClr val="tx1"/>
              </a:solidFill>
              <a:latin typeface="Adobe Caslon Pro Bold" pitchFamily="18" charset="0"/>
            </a:endParaRPr>
          </a:p>
          <a:p>
            <a:pPr eaLnBrk="1" hangingPunct="1">
              <a:defRPr/>
            </a:pPr>
            <a:r>
              <a:rPr lang="id-ID" sz="2400" b="1" dirty="0">
                <a:solidFill>
                  <a:schemeClr val="tx1"/>
                </a:solidFill>
                <a:latin typeface="Adobe Caslon Pro Bold" pitchFamily="18" charset="0"/>
              </a:rPr>
              <a:t>1. Judul </a:t>
            </a:r>
            <a:r>
              <a:rPr lang="id-ID" sz="2400" b="1" dirty="0">
                <a:solidFill>
                  <a:schemeClr val="tx1"/>
                </a:solidFill>
                <a:latin typeface="Adobe Caslon Pro Bold" pitchFamily="18" charset="0"/>
              </a:rPr>
              <a:t>adalah perincian atau penjabaran dari topik. Judul lebih spesifik dan sering telah menyiratkan permasalahan atau variabel yang akan dibahas. Judul pada karangan ilmiah harus singkat dan padat, menarik perhatian, serta menggambarkan garis besar (inti) pembahasan.</a:t>
            </a:r>
          </a:p>
        </p:txBody>
      </p:sp>
      <p:sp>
        <p:nvSpPr>
          <p:cNvPr id="14" name="Folded Corner 13"/>
          <p:cNvSpPr/>
          <p:nvPr/>
        </p:nvSpPr>
        <p:spPr>
          <a:xfrm>
            <a:off x="4710113" y="1628775"/>
            <a:ext cx="3976687" cy="458787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endParaRPr lang="id-ID" sz="2400" b="1" dirty="0">
              <a:solidFill>
                <a:schemeClr val="tx1"/>
              </a:solidFill>
              <a:latin typeface="Adobe Caslon Pro Bold" pitchFamily="18" charset="0"/>
            </a:endParaRPr>
          </a:p>
          <a:p>
            <a:pPr algn="ctr" eaLnBrk="1" hangingPunct="1">
              <a:defRPr/>
            </a:pPr>
            <a:endParaRPr lang="id-ID" sz="2400" b="1" dirty="0">
              <a:solidFill>
                <a:schemeClr val="tx1"/>
              </a:solidFill>
              <a:latin typeface="Adobe Caslon Pro Bold" pitchFamily="18" charset="0"/>
            </a:endParaRPr>
          </a:p>
          <a:p>
            <a:pPr algn="ctr" eaLnBrk="1" hangingPunct="1">
              <a:defRPr/>
            </a:pPr>
            <a:endParaRPr lang="id-ID" sz="2400" b="1" dirty="0">
              <a:solidFill>
                <a:schemeClr val="tx1"/>
              </a:solidFill>
              <a:latin typeface="Adobe Caslon Pro Bold" pitchFamily="18" charset="0"/>
            </a:endParaRPr>
          </a:p>
          <a:p>
            <a:pPr algn="ctr" eaLnBrk="1" hangingPunct="1">
              <a:defRPr/>
            </a:pPr>
            <a:r>
              <a:rPr lang="id-ID" sz="2400" b="1" dirty="0">
                <a:solidFill>
                  <a:schemeClr val="tx1"/>
                </a:solidFill>
                <a:latin typeface="Adobe Caslon Pro Bold" pitchFamily="18" charset="0"/>
              </a:rPr>
              <a:t>2. </a:t>
            </a:r>
            <a:r>
              <a:rPr lang="en-US" sz="2400" b="1" dirty="0" err="1">
                <a:solidFill>
                  <a:schemeClr val="tx1"/>
                </a:solidFill>
                <a:latin typeface="Adobe Caslon Pro Bold" pitchFamily="18" charset="0"/>
              </a:rPr>
              <a:t>Judul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adalah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identitas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atau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cermin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dari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jiwa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seluruh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karya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tulis</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bersifat</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menjelaskan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diri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yang </a:t>
            </a:r>
            <a:r>
              <a:rPr lang="en-US" sz="2400" b="1" dirty="0" err="1">
                <a:solidFill>
                  <a:schemeClr val="tx1"/>
                </a:solidFill>
                <a:latin typeface="Adobe Caslon Pro Bold" pitchFamily="18" charset="0"/>
              </a:rPr>
              <a:t>menarik</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perhatian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adakalanya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menentukan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wilayah</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lokasi</a:t>
            </a:r>
            <a:r>
              <a:rPr lang="en-US" sz="2400" b="1" dirty="0">
                <a:solidFill>
                  <a:schemeClr val="tx1"/>
                </a:solidFill>
                <a:latin typeface="Adobe Caslon Pro Bold" pitchFamily="18" charset="0"/>
              </a:rPr>
              <a:t>). </a:t>
            </a:r>
            <a:endParaRPr lang="id-ID" sz="2400" b="1" dirty="0">
              <a:solidFill>
                <a:schemeClr val="tx1"/>
              </a:solidFill>
              <a:latin typeface="Adobe Caslon Pro Bold" pitchFamily="18" charset="0"/>
            </a:endParaRPr>
          </a:p>
          <a:p>
            <a:pPr algn="ctr" eaLnBrk="1" hangingPunct="1">
              <a:defRPr/>
            </a:pPr>
            <a:r>
              <a:rPr lang="id-ID" sz="2400" b="1" dirty="0">
                <a:solidFill>
                  <a:schemeClr val="tx1"/>
                </a:solidFill>
                <a:latin typeface="Adobe Caslon Pro Bold" pitchFamily="18" charset="0"/>
              </a:rPr>
              <a:t>3. </a:t>
            </a:r>
            <a:r>
              <a:rPr lang="en-US" sz="2400" b="1" dirty="0" err="1">
                <a:solidFill>
                  <a:schemeClr val="tx1"/>
                </a:solidFill>
                <a:latin typeface="Adobe Caslon Pro Bold" pitchFamily="18" charset="0"/>
              </a:rPr>
              <a:t>judul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sebagai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lukisan</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singkat</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suatu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artikel</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atau</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disebut</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juga</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miniatur</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isi</a:t>
            </a:r>
            <a:r>
              <a:rPr lang="en-US" sz="2400" b="1" dirty="0">
                <a:solidFill>
                  <a:schemeClr val="tx1"/>
                </a:solidFill>
                <a:latin typeface="Adobe Caslon Pro Bold" pitchFamily="18" charset="0"/>
              </a:rPr>
              <a:t> </a:t>
            </a:r>
            <a:r>
              <a:rPr lang="en-US" sz="2400" b="1" dirty="0" err="1">
                <a:solidFill>
                  <a:schemeClr val="tx1"/>
                </a:solidFill>
                <a:latin typeface="Adobe Caslon Pro Bold" pitchFamily="18" charset="0"/>
              </a:rPr>
              <a:t>bahasan</a:t>
            </a:r>
            <a:r>
              <a:rPr lang="en-US" sz="2400" b="1" dirty="0">
                <a:solidFill>
                  <a:schemeClr val="tx1"/>
                </a:solidFill>
                <a:latin typeface="Adobe Caslon Pro Bold" pitchFamily="18" charset="0"/>
              </a:rPr>
              <a:t>.</a:t>
            </a:r>
          </a:p>
        </p:txBody>
      </p:sp>
      <p:sp>
        <p:nvSpPr>
          <p:cNvPr id="10" name="Half Frame 9"/>
          <p:cNvSpPr/>
          <p:nvPr/>
        </p:nvSpPr>
        <p:spPr>
          <a:xfrm>
            <a:off x="4510088" y="1628800"/>
            <a:ext cx="914400" cy="864096"/>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6" name="Half Frame 15"/>
          <p:cNvSpPr/>
          <p:nvPr/>
        </p:nvSpPr>
        <p:spPr>
          <a:xfrm flipH="1">
            <a:off x="7956375" y="1489648"/>
            <a:ext cx="957411" cy="1413592"/>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8" name="Half Frame 17"/>
          <p:cNvSpPr/>
          <p:nvPr/>
        </p:nvSpPr>
        <p:spPr>
          <a:xfrm flipV="1">
            <a:off x="4710113" y="4724398"/>
            <a:ext cx="656318" cy="648817"/>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19" name="Half Frame 18"/>
          <p:cNvSpPr/>
          <p:nvPr/>
        </p:nvSpPr>
        <p:spPr>
          <a:xfrm>
            <a:off x="96393" y="1441340"/>
            <a:ext cx="914400" cy="797035"/>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0" name="Half Frame 19"/>
          <p:cNvSpPr/>
          <p:nvPr/>
        </p:nvSpPr>
        <p:spPr>
          <a:xfrm flipH="1">
            <a:off x="3419869" y="1529744"/>
            <a:ext cx="863227" cy="708629"/>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0" y="5732461"/>
            <a:ext cx="1021905" cy="704109"/>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2" name="Snip Single Corner Rectangle 21"/>
          <p:cNvSpPr/>
          <p:nvPr/>
        </p:nvSpPr>
        <p:spPr>
          <a:xfrm>
            <a:off x="0" y="0"/>
            <a:ext cx="669845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3200" b="1" dirty="0">
                <a:solidFill>
                  <a:schemeClr val="bg1"/>
                </a:solidFill>
                <a:latin typeface="Arial Black" pitchFamily="34" charset="0"/>
              </a:rPr>
              <a:t>Pengertian Judul</a:t>
            </a:r>
            <a:endParaRPr lang="id-ID" sz="3200" b="1" dirty="0">
              <a:solidFill>
                <a:schemeClr val="bg1"/>
              </a:solidFill>
              <a:latin typeface="Arial Black" pitchFamily="34"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8675"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8676"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7"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8678"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8680"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1700213"/>
            <a:ext cx="232886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
          <p:cNvSpPr/>
          <p:nvPr/>
        </p:nvSpPr>
        <p:spPr>
          <a:xfrm>
            <a:off x="107505" y="7938"/>
            <a:ext cx="6912767" cy="97278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Fungsi Judul</a:t>
            </a:r>
            <a:endParaRPr lang="id-ID" sz="3600" b="1" dirty="0">
              <a:latin typeface="Arial" pitchFamily="34" charset="0"/>
              <a:cs typeface="Arial" pitchFamily="34" charset="0"/>
            </a:endParaRPr>
          </a:p>
        </p:txBody>
      </p:sp>
      <p:sp>
        <p:nvSpPr>
          <p:cNvPr id="5" name="Rectangle 4"/>
          <p:cNvSpPr/>
          <p:nvPr/>
        </p:nvSpPr>
        <p:spPr>
          <a:xfrm>
            <a:off x="3203575" y="1700213"/>
            <a:ext cx="5400675" cy="43926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538163">
              <a:defRPr/>
            </a:pPr>
            <a:endParaRPr lang="id-ID" sz="2400" dirty="0">
              <a:solidFill>
                <a:schemeClr val="tx1"/>
              </a:solidFill>
              <a:latin typeface="Adobe Caslon Pro Bold" panose="0205070206050A020403" pitchFamily="18" charset="0"/>
            </a:endParaRPr>
          </a:p>
          <a:p>
            <a:pPr marL="538163" indent="-363538">
              <a:buFontTx/>
              <a:buAutoNum type="arabicPeriod"/>
              <a:defRPr/>
            </a:pPr>
            <a:r>
              <a:rPr lang="id-ID" sz="2400" dirty="0">
                <a:solidFill>
                  <a:schemeClr val="tx1"/>
                </a:solidFill>
                <a:latin typeface="Adobe Caslon Pro Bold" panose="0205070206050A020403" pitchFamily="18" charset="0"/>
              </a:rPr>
              <a:t> Merupakan identitas atau cermin dari jiwa seluruh tulisan.</a:t>
            </a:r>
          </a:p>
          <a:p>
            <a:pPr marL="538163" indent="-363538">
              <a:buFontTx/>
              <a:buAutoNum type="arabicPeriod"/>
              <a:defRPr/>
            </a:pPr>
            <a:r>
              <a:rPr lang="id-ID" sz="2400" dirty="0">
                <a:solidFill>
                  <a:schemeClr val="tx1"/>
                </a:solidFill>
                <a:latin typeface="Adobe Caslon Pro Bold" panose="0205070206050A020403" pitchFamily="18" charset="0"/>
              </a:rPr>
              <a:t>Temanya menjelaskan diri dan menarik sehingga mengundang orang untuk  membaca isinya.</a:t>
            </a:r>
          </a:p>
          <a:p>
            <a:pPr marL="538163" indent="-363538">
              <a:buFontTx/>
              <a:buAutoNum type="arabicPeriod" startAt="3"/>
              <a:defRPr/>
            </a:pPr>
            <a:r>
              <a:rPr lang="id-ID" sz="2400" dirty="0">
                <a:solidFill>
                  <a:schemeClr val="tx1"/>
                </a:solidFill>
                <a:latin typeface="Adobe Caslon Pro Bold" panose="0205070206050A020403" pitchFamily="18" charset="0"/>
              </a:rPr>
              <a:t> Gambaran global tentang arah, maksud, tujuan, dan ruang lingkupnya.</a:t>
            </a:r>
          </a:p>
          <a:p>
            <a:pPr marL="538163" indent="-363538">
              <a:buFontTx/>
              <a:buAutoNum type="arabicPeriod" startAt="3"/>
              <a:defRPr/>
            </a:pPr>
            <a:r>
              <a:rPr lang="id-ID" sz="2400" dirty="0">
                <a:solidFill>
                  <a:schemeClr val="tx1"/>
                </a:solidFill>
                <a:latin typeface="Adobe Caslon Pro Bold" panose="0205070206050A020403" pitchFamily="18" charset="0"/>
              </a:rPr>
              <a:t> Relevan dengan seluruh isi tulisan, maksud masalah, dan tujuannya.</a:t>
            </a: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969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9425</a:t>
            </a:r>
          </a:p>
        </p:txBody>
      </p:sp>
      <p:sp>
        <p:nvSpPr>
          <p:cNvPr id="2970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336703" cy="656342"/>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200" b="1" dirty="0">
                <a:latin typeface="Arial" pitchFamily="34" charset="0"/>
                <a:cs typeface="Arial" pitchFamily="34" charset="0"/>
              </a:rPr>
              <a:t>Syarat Judul yang Baik</a:t>
            </a:r>
            <a:endParaRPr lang="id-ID" sz="3200" b="1" dirty="0">
              <a:latin typeface="Arial" pitchFamily="34" charset="0"/>
              <a:cs typeface="Arial" pitchFamily="34" charset="0"/>
            </a:endParaRPr>
          </a:p>
        </p:txBody>
      </p:sp>
      <p:sp>
        <p:nvSpPr>
          <p:cNvPr id="29704"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5"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9706"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9" name="Folded Corner 8"/>
          <p:cNvSpPr/>
          <p:nvPr/>
        </p:nvSpPr>
        <p:spPr>
          <a:xfrm>
            <a:off x="107950" y="1196975"/>
            <a:ext cx="8712200" cy="4968875"/>
          </a:xfrm>
          <a:prstGeom prst="foldedCorner">
            <a:avLst/>
          </a:prstGeom>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id-ID" sz="2000" b="1" dirty="0">
                <a:solidFill>
                  <a:schemeClr val="tx1"/>
                </a:solidFill>
                <a:latin typeface="Adobe Caslon Pro Bold" pitchFamily="18" charset="0"/>
              </a:rPr>
              <a:t>:</a:t>
            </a:r>
          </a:p>
          <a:p>
            <a:pPr eaLnBrk="1" hangingPunct="1">
              <a:defRPr/>
            </a:pPr>
            <a:r>
              <a:rPr lang="id-ID" sz="2000" b="1" dirty="0">
                <a:solidFill>
                  <a:schemeClr val="tx1"/>
                </a:solidFill>
                <a:latin typeface="Adobe Caslon Pro Bold" pitchFamily="18" charset="0"/>
              </a:rPr>
              <a:t>      </a:t>
            </a:r>
          </a:p>
          <a:p>
            <a:pPr eaLnBrk="1" hangingPunct="1">
              <a:defRPr/>
            </a:pPr>
            <a:r>
              <a:rPr lang="id-ID" sz="2000" b="1" dirty="0">
                <a:solidFill>
                  <a:schemeClr val="tx1"/>
                </a:solidFill>
                <a:latin typeface="Adobe Caslon Pro Bold" pitchFamily="18" charset="0"/>
              </a:rPr>
              <a:t> </a:t>
            </a:r>
            <a:endParaRPr lang="id-ID" sz="2000" b="1" dirty="0">
              <a:solidFill>
                <a:schemeClr val="tx1"/>
              </a:solidFill>
              <a:latin typeface="Adobe Caslon Pro Bold" pitchFamily="18" charset="0"/>
            </a:endParaRPr>
          </a:p>
          <a:p>
            <a:pPr eaLnBrk="1" hangingPunct="1">
              <a:defRPr/>
            </a:pPr>
            <a:r>
              <a:rPr lang="id-ID" sz="2000" b="1" dirty="0">
                <a:solidFill>
                  <a:schemeClr val="tx1"/>
                </a:solidFill>
                <a:latin typeface="Adobe Caslon Pro Bold" pitchFamily="18" charset="0"/>
              </a:rPr>
              <a:t>    a)    Asli, tidak menggunakan judul yang sudah ada sebelumnya.</a:t>
            </a:r>
          </a:p>
          <a:p>
            <a:pPr indent="174625" eaLnBrk="1" hangingPunct="1">
              <a:defRPr/>
            </a:pPr>
            <a:r>
              <a:rPr lang="id-ID" sz="2000" b="1" dirty="0">
                <a:solidFill>
                  <a:schemeClr val="tx1"/>
                </a:solidFill>
                <a:latin typeface="Adobe Caslon Pro Bold" pitchFamily="18" charset="0"/>
              </a:rPr>
              <a:t>b)    </a:t>
            </a:r>
            <a:r>
              <a:rPr lang="id-ID" sz="2000" b="1" dirty="0">
                <a:solidFill>
                  <a:schemeClr val="tx1"/>
                </a:solidFill>
                <a:latin typeface="Adobe Caslon Pro Bold" pitchFamily="18" charset="0"/>
              </a:rPr>
              <a:t>Mencakup seluruh isi tulisan.</a:t>
            </a:r>
          </a:p>
          <a:p>
            <a:pPr marL="631825" indent="-457200" eaLnBrk="1" hangingPunct="1">
              <a:defRPr/>
            </a:pPr>
            <a:r>
              <a:rPr lang="id-ID" sz="2000" b="1" dirty="0">
                <a:solidFill>
                  <a:schemeClr val="tx1"/>
                </a:solidFill>
                <a:latin typeface="Adobe Caslon Pro Bold" pitchFamily="18" charset="0"/>
              </a:rPr>
              <a:t>c)     </a:t>
            </a:r>
            <a:r>
              <a:rPr lang="id-ID" sz="2000" b="1" dirty="0">
                <a:solidFill>
                  <a:schemeClr val="tx1"/>
                </a:solidFill>
                <a:latin typeface="Adobe Caslon Pro Bold" pitchFamily="18" charset="0"/>
              </a:rPr>
              <a:t>Singkat, yaitu tidak boleh mengambil bentuk kalimat atau frase yang panjang, tetapi harus berbentuk kata atau rangkaian kata yang singkat. Usahakan judul tidak lebih dari lima kata.</a:t>
            </a:r>
          </a:p>
          <a:p>
            <a:pPr indent="174625" eaLnBrk="1" hangingPunct="1">
              <a:defRPr/>
            </a:pPr>
            <a:r>
              <a:rPr lang="id-ID" sz="2000" b="1" dirty="0">
                <a:solidFill>
                  <a:schemeClr val="tx1"/>
                </a:solidFill>
                <a:latin typeface="Adobe Caslon Pro Bold" pitchFamily="18" charset="0"/>
              </a:rPr>
              <a:t>d)    </a:t>
            </a:r>
            <a:r>
              <a:rPr lang="id-ID" sz="2000" b="1" dirty="0">
                <a:solidFill>
                  <a:schemeClr val="tx1"/>
                </a:solidFill>
                <a:latin typeface="Adobe Caslon Pro Bold" pitchFamily="18" charset="0"/>
              </a:rPr>
              <a:t>Logis.</a:t>
            </a:r>
          </a:p>
          <a:p>
            <a:pPr marL="631825" indent="-457200" eaLnBrk="1" hangingPunct="1">
              <a:buFontTx/>
              <a:buAutoNum type="alphaLcParenR" startAt="5"/>
              <a:defRPr/>
            </a:pPr>
            <a:r>
              <a:rPr lang="id-ID" sz="2000" b="1" dirty="0">
                <a:solidFill>
                  <a:schemeClr val="tx1"/>
                </a:solidFill>
                <a:latin typeface="Adobe Caslon Pro Bold" pitchFamily="18" charset="0"/>
              </a:rPr>
              <a:t>Provokatif</a:t>
            </a:r>
            <a:r>
              <a:rPr lang="id-ID" sz="2000" b="1" dirty="0">
                <a:solidFill>
                  <a:schemeClr val="tx1"/>
                </a:solidFill>
                <a:latin typeface="Adobe Caslon Pro Bold" pitchFamily="18" charset="0"/>
              </a:rPr>
              <a:t>, yaitu harus menarik dengan sedemikian rupa sehingga menimbulkan keinginan tahu dari tiap pembaca terhadap isi buku atau </a:t>
            </a:r>
            <a:r>
              <a:rPr lang="id-ID" sz="2000" b="1" dirty="0">
                <a:solidFill>
                  <a:schemeClr val="tx1"/>
                </a:solidFill>
                <a:latin typeface="Adobe Caslon Pro Bold" pitchFamily="18" charset="0"/>
              </a:rPr>
              <a:t>karangan.</a:t>
            </a:r>
          </a:p>
          <a:p>
            <a:pPr marL="631825" indent="-457200" eaLnBrk="1" hangingPunct="1">
              <a:buFontTx/>
              <a:buAutoNum type="alphaLcParenR" startAt="5"/>
              <a:defRPr/>
            </a:pPr>
            <a:r>
              <a:rPr lang="id-ID" sz="2000" b="1" dirty="0">
                <a:solidFill>
                  <a:schemeClr val="tx1"/>
                </a:solidFill>
                <a:latin typeface="Adobe Caslon Pro Bold" pitchFamily="18" charset="0"/>
              </a:rPr>
              <a:t>Relevan </a:t>
            </a:r>
            <a:r>
              <a:rPr lang="id-ID" sz="2000" b="1" dirty="0">
                <a:solidFill>
                  <a:schemeClr val="tx1"/>
                </a:solidFill>
                <a:latin typeface="Adobe Caslon Pro Bold" pitchFamily="18" charset="0"/>
              </a:rPr>
              <a:t>dengan topik, yaitu harus mempunyai pertalian dengan temanya, atau ada pertalian dengan beberapa bagian penting dari tema tersebut.</a:t>
            </a:r>
          </a:p>
          <a:p>
            <a:pPr marL="631825" indent="-457200" eaLnBrk="1" hangingPunct="1">
              <a:buFontTx/>
              <a:buAutoNum type="alphaLcParenR" startAt="5"/>
              <a:defRPr/>
            </a:pPr>
            <a:r>
              <a:rPr lang="id-ID" sz="2000" b="1" dirty="0">
                <a:solidFill>
                  <a:schemeClr val="tx1"/>
                </a:solidFill>
                <a:latin typeface="Adobe Caslon Pro Bold" pitchFamily="18" charset="0"/>
              </a:rPr>
              <a:t>Menarik </a:t>
            </a:r>
            <a:r>
              <a:rPr lang="id-ID" sz="2000" b="1" dirty="0">
                <a:solidFill>
                  <a:schemeClr val="tx1"/>
                </a:solidFill>
                <a:latin typeface="Adobe Caslon Pro Bold" pitchFamily="18" charset="0"/>
              </a:rPr>
              <a:t>perhatian.</a:t>
            </a:r>
          </a:p>
          <a:p>
            <a:pPr marL="631825" indent="-457200" eaLnBrk="1" hangingPunct="1">
              <a:buFontTx/>
              <a:buAutoNum type="alphaLcParenR" startAt="5"/>
              <a:defRPr/>
            </a:pPr>
            <a:r>
              <a:rPr lang="id-ID" sz="2000" b="1" dirty="0">
                <a:solidFill>
                  <a:schemeClr val="tx1"/>
                </a:solidFill>
                <a:latin typeface="Adobe Caslon Pro Bold" pitchFamily="18" charset="0"/>
              </a:rPr>
              <a:t>Sebaiknya </a:t>
            </a:r>
            <a:r>
              <a:rPr lang="id-ID" sz="2000" b="1" dirty="0">
                <a:solidFill>
                  <a:schemeClr val="tx1"/>
                </a:solidFill>
                <a:latin typeface="Adobe Caslon Pro Bold" pitchFamily="18" charset="0"/>
              </a:rPr>
              <a:t>judul berkalimat pendek (maksimum 10-15 kata).</a:t>
            </a:r>
          </a:p>
          <a:p>
            <a:pPr marL="631825" indent="-457200" eaLnBrk="1" hangingPunct="1">
              <a:buFontTx/>
              <a:buAutoNum type="alphaLcParenR" startAt="5"/>
              <a:defRPr/>
            </a:pPr>
            <a:r>
              <a:rPr lang="id-ID" sz="2000" b="1" dirty="0">
                <a:solidFill>
                  <a:schemeClr val="tx1"/>
                </a:solidFill>
                <a:latin typeface="Adobe Caslon Pro Bold" pitchFamily="18" charset="0"/>
              </a:rPr>
              <a:t>Sesuai </a:t>
            </a:r>
            <a:r>
              <a:rPr lang="id-ID" sz="2000" b="1" dirty="0">
                <a:solidFill>
                  <a:schemeClr val="tx1"/>
                </a:solidFill>
                <a:latin typeface="Adobe Caslon Pro Bold" pitchFamily="18" charset="0"/>
              </a:rPr>
              <a:t>dengan perkembangan zaman dan membuat pembaca ingin mengetahui persoalan yang dilingkupinya.</a:t>
            </a:r>
            <a:endParaRPr lang="id-ID" sz="2000" b="1" dirty="0">
              <a:solidFill>
                <a:schemeClr val="tx1"/>
              </a:solidFill>
              <a:latin typeface="Adobe Caslon Pro Bold" pitchFamily="18" charset="0"/>
            </a:endParaRPr>
          </a:p>
        </p:txBody>
      </p:sp>
      <p:sp>
        <p:nvSpPr>
          <p:cNvPr id="19" name="Half Frame 18"/>
          <p:cNvSpPr/>
          <p:nvPr/>
        </p:nvSpPr>
        <p:spPr>
          <a:xfrm>
            <a:off x="96393" y="1172541"/>
            <a:ext cx="516382" cy="672283"/>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dirty="0">
              <a:solidFill>
                <a:schemeClr val="tx1"/>
              </a:solidFill>
            </a:endParaRPr>
          </a:p>
        </p:txBody>
      </p:sp>
      <p:sp>
        <p:nvSpPr>
          <p:cNvPr id="20" name="Half Frame 19"/>
          <p:cNvSpPr/>
          <p:nvPr/>
        </p:nvSpPr>
        <p:spPr>
          <a:xfrm flipH="1">
            <a:off x="7812358" y="1196752"/>
            <a:ext cx="1008111" cy="45720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
        <p:nvSpPr>
          <p:cNvPr id="21" name="Half Frame 20"/>
          <p:cNvSpPr/>
          <p:nvPr/>
        </p:nvSpPr>
        <p:spPr>
          <a:xfrm flipV="1">
            <a:off x="107505" y="3645024"/>
            <a:ext cx="505270" cy="528490"/>
          </a:xfrm>
          <a:prstGeom prst="halfFrame">
            <a:avLst/>
          </a:prstGeom>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072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072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072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072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0731"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073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4975"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1747"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31748"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31749"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175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31753" name="Rectangle 3"/>
          <p:cNvSpPr>
            <a:spLocks noChangeArrowheads="1"/>
          </p:cNvSpPr>
          <p:nvPr/>
        </p:nvSpPr>
        <p:spPr bwMode="auto">
          <a:xfrm>
            <a:off x="155575" y="336550"/>
            <a:ext cx="8531225"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d-ID" sz="2400">
                <a:latin typeface="Adobe Caslon Pro Bold" panose="0205070206050A020403" pitchFamily="18" charset="0"/>
              </a:rPr>
              <a:t>Untuk memahami lebih lanjut mengenai tema, topik, dan judul, dapat melihat contoh sebagai berikut</a:t>
            </a:r>
          </a:p>
          <a:p>
            <a:endParaRPr lang="id-ID" sz="2400">
              <a:latin typeface="Adobe Caslon Pro Bold" panose="0205070206050A020403" pitchFamily="18" charset="0"/>
            </a:endParaRPr>
          </a:p>
          <a:p>
            <a:r>
              <a:rPr lang="id-ID" sz="2400">
                <a:latin typeface="Adobe Caslon Pro Bold" panose="0205070206050A020403" pitchFamily="18" charset="0"/>
              </a:rPr>
              <a:t>Tema : Kebersihan Lingkungan (cakupan lebih luas dari topik)</a:t>
            </a:r>
          </a:p>
          <a:p>
            <a:r>
              <a:rPr lang="id-ID" sz="2400">
                <a:latin typeface="Adobe Caslon Pro Bold" panose="0205070206050A020403" pitchFamily="18" charset="0"/>
              </a:rPr>
              <a:t>Topik   : Kebersihan Sekolah (cakupan lebih luas dari judul)</a:t>
            </a:r>
          </a:p>
          <a:p>
            <a:r>
              <a:rPr lang="id-ID" sz="2400">
                <a:latin typeface="Adobe Caslon Pro Bold" panose="0205070206050A020403" pitchFamily="18" charset="0"/>
              </a:rPr>
              <a:t>Judul   : Membudayakan “Tertib Piket“ untuk  Kebersihan Sekolah (cakupan sempit)</a:t>
            </a:r>
          </a:p>
          <a:p>
            <a:endParaRPr lang="id-ID" sz="2400">
              <a:latin typeface="Adobe Caslon Pro Bold" panose="0205070206050A020403" pitchFamily="18" charset="0"/>
            </a:endParaRPr>
          </a:p>
          <a:p>
            <a:r>
              <a:rPr lang="id-ID" sz="2400">
                <a:latin typeface="Adobe Caslon Pro Bold" panose="0205070206050A020403" pitchFamily="18" charset="0"/>
              </a:rPr>
              <a:t>Penjelasan diatas dapat disimpulkan bahwa dari sebuah tema dapat diperinci menjadi beberapa topik, sedangkan dari sebuah topik dapat diperinci  menjadi beberapa judul. Contohnya, dari tema Kebersihan Lingkungan, dapat diperinci lagi menjadi Kebersihan Rumah selain Kebersihan Sekolah. Topik Kebersihan Sekolah juga dapat dibuat judul lain seperti “Menumbuhkan Kesadaran Warga Sekolah untuk Hidup Bersih”.</a:t>
            </a: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2771"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2772"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2776"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2777"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2779"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27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5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368425"/>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3379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Manajemen Sumber Daya Manusia Lanjutan</a:t>
            </a: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MAN19425</a:t>
            </a:r>
          </a:p>
        </p:txBody>
      </p:sp>
      <p:sp>
        <p:nvSpPr>
          <p:cNvPr id="3379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Arial" pitchFamily="34" charset="0"/>
                <a:cs typeface="Arial" pitchFamily="34" charset="0"/>
              </a:rPr>
              <a:t>FAKTOR </a:t>
            </a:r>
            <a:endParaRPr lang="id-ID" sz="3600" b="1" dirty="0">
              <a:latin typeface="Arial" pitchFamily="34" charset="0"/>
              <a:cs typeface="Arial" pitchFamily="34" charset="0"/>
            </a:endParaRPr>
          </a:p>
        </p:txBody>
      </p:sp>
      <p:sp>
        <p:nvSpPr>
          <p:cNvPr id="33800"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33801"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33803" name="Picture 2" descr="C:\Users\ASUS\Pictures\download (9).jf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388" y="14288"/>
            <a:ext cx="21066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1"/>
          <p:cNvSpPr txBox="1">
            <a:spLocks/>
          </p:cNvSpPr>
          <p:nvPr/>
        </p:nvSpPr>
        <p:spPr bwMode="auto">
          <a:xfrm>
            <a:off x="452438" y="1773238"/>
            <a:ext cx="7745412" cy="4160837"/>
          </a:xfrm>
          <a:prstGeom prst="rect">
            <a:avLst/>
          </a:prstGeom>
          <a:noFill/>
          <a:ln>
            <a:noFill/>
          </a:ln>
        </p:spPr>
        <p:txBody>
          <a:bodyPr/>
          <a:lstStyle>
            <a:lvl1pPr marL="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itchFamily="2" charset="2"/>
              <a:buChar char="Ø"/>
              <a:defRPr/>
            </a:pPr>
            <a:r>
              <a:rPr lang="id-ID" sz="2400" dirty="0">
                <a:solidFill>
                  <a:schemeClr val="tx1"/>
                </a:solidFill>
              </a:rPr>
              <a:t>Kepuasan kerja dan kedisiplinan</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umur karyawan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organisasi </a:t>
            </a:r>
          </a:p>
          <a:p>
            <a:pPr algn="l">
              <a:defRPr/>
            </a:pPr>
            <a:endParaRPr lang="id-ID" sz="2400" dirty="0">
              <a:solidFill>
                <a:schemeClr val="tx1"/>
              </a:solidFill>
            </a:endParaRPr>
          </a:p>
          <a:p>
            <a:pPr marL="342900" indent="-342900" algn="l">
              <a:buFont typeface="Wingdings" pitchFamily="2" charset="2"/>
              <a:buChar char="Ø"/>
              <a:defRPr/>
            </a:pPr>
            <a:r>
              <a:rPr lang="id-ID" sz="2400" dirty="0">
                <a:solidFill>
                  <a:schemeClr val="tx1"/>
                </a:solidFill>
              </a:rPr>
              <a:t>Kepuasan kerja dan kepemimpinan </a:t>
            </a:r>
          </a:p>
          <a:p>
            <a:pPr algn="l" eaLnBrk="1" hangingPunct="1">
              <a:buFont typeface="Wingdings" pitchFamily="2" charset="2"/>
              <a:buChar char="Ø"/>
              <a:defRPr/>
            </a:pPr>
            <a:endParaRPr lang="id-ID" sz="2600" dirty="0">
              <a:solidFill>
                <a:schemeClr val="tx1"/>
              </a:solidFill>
              <a:latin typeface="Arial" charset="0"/>
              <a:cs typeface="Arial" charset="0"/>
            </a:endParaRPr>
          </a:p>
        </p:txBody>
      </p:sp>
      <p:pic>
        <p:nvPicPr>
          <p:cNvPr id="3380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0" dur="500"/>
                                        <p:tgtEl>
                                          <p:spTgt spid="1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13" dur="500"/>
                                        <p:tgtEl>
                                          <p:spTgt spid="13">
                                            <p:txEl>
                                              <p:pRg st="4" end="4"/>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3">
                                            <p:txEl>
                                              <p:pRg st="6" end="6"/>
                                            </p:txEl>
                                          </p:spTgt>
                                        </p:tgtEl>
                                        <p:attrNameLst>
                                          <p:attrName>style.visibility</p:attrName>
                                        </p:attrNameLst>
                                      </p:cBhvr>
                                      <p:to>
                                        <p:strVal val="visible"/>
                                      </p:to>
                                    </p:set>
                                    <p:animEffect transition="in" filter="randombar(horizontal)">
                                      <p:cBhvr>
                                        <p:cTn id="16"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348038" y="1027113"/>
            <a:ext cx="4968875"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d-ID" altLang="en-US" sz="2400">
                <a:solidFill>
                  <a:srgbClr val="000000"/>
                </a:solidFill>
                <a:latin typeface="Adobe Caslon Pro Bold" panose="0205070206050A020403" pitchFamily="18" charset="0"/>
              </a:rPr>
              <a:t>Karangan ilmiah harus mempunyai tujuan yang jelas, misalnya penemuan baru, teknik-teknik baru, atau hasil penelitian. Pengertian topik, tema dan judul sering kali dianggap tidak ada perbedaan. Akibat salah penafsiran tersebut, sering kali berakibat fatal dalam pembuatan karangan ilmiah. Oleh karena itu, pengertian topik, tema , dan judul hendaknya dibedakan secara jelas. </a:t>
            </a:r>
            <a:r>
              <a:rPr lang="en-US" altLang="en-US" sz="2400">
                <a:solidFill>
                  <a:srgbClr val="000000"/>
                </a:solidFill>
                <a:latin typeface="Adobe Caslon Pro Bold" panose="0205070206050A020403" pitchFamily="18" charset="0"/>
              </a:rPr>
              <a:t>Karya tulis yang me</a:t>
            </a:r>
            <a:r>
              <a:rPr lang="id-ID" altLang="en-US" sz="2400">
                <a:solidFill>
                  <a:srgbClr val="000000"/>
                </a:solidFill>
                <a:latin typeface="Adobe Caslon Pro Bold" panose="0205070206050A020403" pitchFamily="18" charset="0"/>
              </a:rPr>
              <a:t>m</a:t>
            </a:r>
            <a:r>
              <a:rPr lang="en-US" altLang="en-US" sz="2400">
                <a:solidFill>
                  <a:srgbClr val="000000"/>
                </a:solidFill>
                <a:latin typeface="Adobe Caslon Pro Bold" panose="0205070206050A020403" pitchFamily="18" charset="0"/>
              </a:rPr>
              <a:t>maparkan</a:t>
            </a:r>
          </a:p>
        </p:txBody>
      </p:sp>
      <p:sp>
        <p:nvSpPr>
          <p:cNvPr id="1843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843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843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843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18441" name="AutoShape 16" descr="Ejaan Kosakata Bahasa Indonesia yang Sering Keliru ~ Penerjemah ..."/>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sp>
        <p:nvSpPr>
          <p:cNvPr id="18442" name="AutoShape 18" descr="Ejaan Kosakata Bahasa Indonesia yang Sering Keliru ~ Penerjemah ..."/>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endParaRPr lang="id-ID" sz="1800">
              <a:latin typeface="Arial" panose="020B0604020202020204" pitchFamily="34" charset="0"/>
              <a:cs typeface="Arial" panose="020B0604020202020204" pitchFamily="34" charset="0"/>
            </a:endParaRPr>
          </a:p>
        </p:txBody>
      </p:sp>
      <p:pic>
        <p:nvPicPr>
          <p:cNvPr id="184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7538"/>
            <a:ext cx="29162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1945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1946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19461"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2"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19463"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194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12750"/>
            <a:ext cx="7775575"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20688"/>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800" b="1" dirty="0">
                <a:solidFill>
                  <a:schemeClr val="tx1"/>
                </a:solidFill>
                <a:latin typeface="Arial Black" pitchFamily="34" charset="0"/>
              </a:rPr>
              <a:t>Pengertian Topik</a:t>
            </a:r>
            <a:endParaRPr lang="id-ID" sz="2800" b="1" dirty="0">
              <a:solidFill>
                <a:schemeClr val="tx1"/>
              </a:solidFill>
              <a:latin typeface="Arial Black" pitchFamily="34" charset="0"/>
            </a:endParaRPr>
          </a:p>
        </p:txBody>
      </p:sp>
      <p:sp>
        <p:nvSpPr>
          <p:cNvPr id="46" name="Pentagon 45"/>
          <p:cNvSpPr/>
          <p:nvPr/>
        </p:nvSpPr>
        <p:spPr>
          <a:xfrm>
            <a:off x="251520" y="1052736"/>
            <a:ext cx="8640960" cy="1656184"/>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360363" indent="-360363">
              <a:defRPr/>
            </a:pPr>
            <a:r>
              <a:rPr lang="id-ID" sz="2400" b="1" dirty="0">
                <a:solidFill>
                  <a:schemeClr val="tx1"/>
                </a:solidFill>
              </a:rPr>
              <a:t>     Topik </a:t>
            </a:r>
            <a:r>
              <a:rPr lang="id-ID" sz="2400" b="1" dirty="0">
                <a:solidFill>
                  <a:schemeClr val="tx1"/>
                </a:solidFill>
              </a:rPr>
              <a:t>adalah pokok pembicaraan yang dipilih dan biasanya merupakan hal yang menarik untuk dikemukakan dan diketahui umum. Topik adalah hal yang pertama kali ditentukan ketika penulis akan membuat tulisan.</a:t>
            </a:r>
          </a:p>
        </p:txBody>
      </p:sp>
      <p:sp>
        <p:nvSpPr>
          <p:cNvPr id="49" name="Pentagon 48"/>
          <p:cNvSpPr/>
          <p:nvPr/>
        </p:nvSpPr>
        <p:spPr>
          <a:xfrm>
            <a:off x="251520" y="3140968"/>
            <a:ext cx="8640960" cy="1656184"/>
          </a:xfrm>
          <a:prstGeom prst="homePlate">
            <a:avLst/>
          </a:prstGeom>
          <a:solidFill>
            <a:schemeClr val="accent6">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400" b="1" dirty="0">
                <a:solidFill>
                  <a:schemeClr val="tx1"/>
                </a:solidFill>
              </a:rPr>
              <a:t>Topik adalah sesuatu yang masih umum. Jika menulis hanya berdasarkan topik, maka akan mengalami banyak kesulitan. Topik perlu dirinci menjadi kerangka karangan agar lebih </a:t>
            </a:r>
            <a:r>
              <a:rPr lang="id-ID" sz="2400" b="1" dirty="0">
                <a:solidFill>
                  <a:schemeClr val="tx1"/>
                </a:solidFill>
              </a:rPr>
              <a:t>mudah</a:t>
            </a:r>
            <a:endParaRPr lang="id-ID" sz="2400" b="1" dirty="0">
              <a:solidFill>
                <a:schemeClr val="tx1"/>
              </a:solidFill>
            </a:endParaRPr>
          </a:p>
        </p:txBody>
      </p:sp>
      <p:sp>
        <p:nvSpPr>
          <p:cNvPr id="50" name="Pentagon 49"/>
          <p:cNvSpPr/>
          <p:nvPr/>
        </p:nvSpPr>
        <p:spPr>
          <a:xfrm>
            <a:off x="251520" y="5157192"/>
            <a:ext cx="8640960" cy="1368152"/>
          </a:xfrm>
          <a:prstGeom prst="homePlate">
            <a:avLst/>
          </a:prstGeom>
          <a:solidFill>
            <a:schemeClr val="bg2">
              <a:lumMod val="9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id-ID" sz="2400" b="1" dirty="0">
                <a:solidFill>
                  <a:schemeClr val="tx1"/>
                </a:solidFill>
              </a:rPr>
              <a:t>    Topik </a:t>
            </a:r>
            <a:r>
              <a:rPr lang="id-ID" sz="2400" b="1" dirty="0">
                <a:solidFill>
                  <a:schemeClr val="tx1"/>
                </a:solidFill>
              </a:rPr>
              <a:t>adalah segala yang ingin dibahas. Ini berarti, penulis sudah memilih apa yang akan menjadi pokok pembicaraan dalam tulisan tersebut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b="1" dirty="0">
                <a:solidFill>
                  <a:schemeClr val="bg1"/>
                </a:solidFill>
                <a:latin typeface="Arial Black" pitchFamily="34" charset="0"/>
              </a:rPr>
              <a:t>Memilih Topik</a:t>
            </a:r>
            <a:endParaRPr lang="id-ID" sz="3200" b="1" dirty="0">
              <a:solidFill>
                <a:schemeClr val="bg1"/>
              </a:solidFill>
              <a:latin typeface="Arial Black" pitchFamily="34" charset="0"/>
            </a:endParaRPr>
          </a:p>
        </p:txBody>
      </p:sp>
      <p:sp>
        <p:nvSpPr>
          <p:cNvPr id="2" name="Rectangle 1"/>
          <p:cNvSpPr/>
          <p:nvPr/>
        </p:nvSpPr>
        <p:spPr>
          <a:xfrm>
            <a:off x="3348038" y="1997075"/>
            <a:ext cx="5256212" cy="2555875"/>
          </a:xfrm>
          <a:prstGeom prst="rect">
            <a:avLst/>
          </a:prstGeom>
        </p:spPr>
        <p:txBody>
          <a:bodyPr>
            <a:spAutoFit/>
          </a:bodyPr>
          <a:lstStyle/>
          <a:p>
            <a:pPr>
              <a:defRPr/>
            </a:pPr>
            <a:r>
              <a:rPr lang="id-ID" sz="2000" dirty="0">
                <a:latin typeface="Adobe Caslon Pro Bold" panose="0205070206050A020403" pitchFamily="18" charset="0"/>
              </a:rPr>
              <a:t>Menurut Sabarti Akhadiah, ada lima hal yang perlu diperhatikan dalam memilih topik:</a:t>
            </a:r>
          </a:p>
          <a:p>
            <a:pPr marL="538163" indent="-538163">
              <a:defRPr/>
            </a:pPr>
            <a:r>
              <a:rPr lang="id-ID" sz="2000" dirty="0">
                <a:latin typeface="Adobe Caslon Pro Bold" panose="0205070206050A020403" pitchFamily="18" charset="0"/>
              </a:rPr>
              <a:t>a)      Ada manfaatnya untuk perkembangan ilmu atau profesi.</a:t>
            </a:r>
          </a:p>
          <a:p>
            <a:pPr>
              <a:defRPr/>
            </a:pPr>
            <a:r>
              <a:rPr lang="id-ID" sz="2000" dirty="0">
                <a:latin typeface="Adobe Caslon Pro Bold" panose="0205070206050A020403" pitchFamily="18" charset="0"/>
              </a:rPr>
              <a:t>b)      Cukup menarik untuk dibahas.</a:t>
            </a:r>
          </a:p>
          <a:p>
            <a:pPr>
              <a:defRPr/>
            </a:pPr>
            <a:r>
              <a:rPr lang="id-ID" sz="2000" dirty="0">
                <a:latin typeface="Adobe Caslon Pro Bold" panose="0205070206050A020403" pitchFamily="18" charset="0"/>
              </a:rPr>
              <a:t>c)       Dikenal dengan baik.</a:t>
            </a:r>
          </a:p>
          <a:p>
            <a:pPr>
              <a:defRPr/>
            </a:pPr>
            <a:r>
              <a:rPr lang="id-ID" sz="2000" dirty="0">
                <a:latin typeface="Adobe Caslon Pro Bold" panose="0205070206050A020403" pitchFamily="18" charset="0"/>
              </a:rPr>
              <a:t>d)      Bahannya mudah diperoleh.</a:t>
            </a:r>
          </a:p>
          <a:p>
            <a:pPr>
              <a:defRPr/>
            </a:pPr>
            <a:r>
              <a:rPr lang="id-ID" sz="2000" dirty="0">
                <a:latin typeface="Adobe Caslon Pro Bold" panose="0205070206050A020403" pitchFamily="18" charset="0"/>
              </a:rPr>
              <a:t>e)      Tidak terlalu luas dan tidak terlalu sempit.</a:t>
            </a:r>
          </a:p>
        </p:txBody>
      </p:sp>
      <p:pic>
        <p:nvPicPr>
          <p:cNvPr id="215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706563"/>
            <a:ext cx="2159000"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nip Single Corner Rectangle 12"/>
          <p:cNvSpPr/>
          <p:nvPr/>
        </p:nvSpPr>
        <p:spPr>
          <a:xfrm>
            <a:off x="0" y="0"/>
            <a:ext cx="6215106" cy="692696"/>
          </a:xfrm>
          <a:prstGeom prst="snip1Rect">
            <a:avLst/>
          </a:prstGeom>
          <a:solidFill>
            <a:schemeClr val="tx2">
              <a:lumMod val="40000"/>
              <a:lumOff val="60000"/>
            </a:schemeClr>
          </a:solid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chemeClr val="bg1"/>
                </a:solidFill>
                <a:latin typeface="Arial Black" pitchFamily="34" charset="0"/>
              </a:rPr>
              <a:t>Syarat</a:t>
            </a:r>
            <a:r>
              <a:rPr lang="en-US" sz="3200" b="1" dirty="0">
                <a:solidFill>
                  <a:schemeClr val="bg1"/>
                </a:solidFill>
                <a:latin typeface="Arial Black" pitchFamily="34" charset="0"/>
              </a:rPr>
              <a:t> </a:t>
            </a:r>
            <a:r>
              <a:rPr lang="id-ID" sz="3200" b="1" dirty="0">
                <a:solidFill>
                  <a:schemeClr val="bg1"/>
                </a:solidFill>
                <a:latin typeface="Arial Black" pitchFamily="34" charset="0"/>
              </a:rPr>
              <a:t>Topik yang Baik</a:t>
            </a:r>
            <a:endParaRPr lang="id-ID" sz="3200" b="1" dirty="0">
              <a:solidFill>
                <a:schemeClr val="bg1"/>
              </a:solidFill>
              <a:latin typeface="Arial Black" pitchFamily="34" charset="0"/>
            </a:endParaRPr>
          </a:p>
        </p:txBody>
      </p:sp>
      <p:sp>
        <p:nvSpPr>
          <p:cNvPr id="46" name="Pentagon 45"/>
          <p:cNvSpPr/>
          <p:nvPr/>
        </p:nvSpPr>
        <p:spPr>
          <a:xfrm>
            <a:off x="179512" y="1196752"/>
            <a:ext cx="8568952" cy="1224136"/>
          </a:xfrm>
          <a:prstGeom prst="homePlate">
            <a:avLst/>
          </a:prstGeom>
          <a:solidFill>
            <a:schemeClr val="accent3">
              <a:lumMod val="60000"/>
              <a:lumOff val="4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id-ID" sz="2400" b="1" dirty="0">
                <a:solidFill>
                  <a:schemeClr val="tx1"/>
                </a:solidFill>
              </a:rPr>
              <a:t>Mampu </a:t>
            </a:r>
            <a:r>
              <a:rPr lang="id-ID" sz="2400" b="1" dirty="0">
                <a:solidFill>
                  <a:schemeClr val="tx1"/>
                </a:solidFill>
              </a:rPr>
              <a:t>menjawab pertanyaan akan masalah apa yang hendak ditulis. </a:t>
            </a:r>
            <a:endParaRPr lang="id-ID" sz="2400" b="1" dirty="0">
              <a:solidFill>
                <a:schemeClr val="tx1"/>
              </a:solidFill>
            </a:endParaRPr>
          </a:p>
          <a:p>
            <a:pPr marL="457200" indent="-457200">
              <a:buFontTx/>
              <a:buAutoNum type="arabicPeriod"/>
              <a:defRPr/>
            </a:pPr>
            <a:r>
              <a:rPr lang="id-ID" sz="2400" b="1" dirty="0">
                <a:solidFill>
                  <a:schemeClr val="tx1"/>
                </a:solidFill>
              </a:rPr>
              <a:t>Topik </a:t>
            </a:r>
            <a:r>
              <a:rPr lang="id-ID" sz="2400" b="1" dirty="0">
                <a:solidFill>
                  <a:schemeClr val="tx1"/>
                </a:solidFill>
              </a:rPr>
              <a:t>harus menarik perhatian penulis.</a:t>
            </a:r>
          </a:p>
        </p:txBody>
      </p:sp>
      <p:sp>
        <p:nvSpPr>
          <p:cNvPr id="47" name="Pentagon 46"/>
          <p:cNvSpPr/>
          <p:nvPr/>
        </p:nvSpPr>
        <p:spPr>
          <a:xfrm>
            <a:off x="179512" y="2636912"/>
            <a:ext cx="8964488" cy="2376264"/>
          </a:xfrm>
          <a:prstGeom prst="homePlate">
            <a:avLst/>
          </a:prstGeom>
          <a:solidFill>
            <a:schemeClr val="accent2">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269875" indent="-269875">
              <a:defRPr/>
            </a:pPr>
            <a:r>
              <a:rPr lang="id-ID" sz="2400" b="1" dirty="0">
                <a:solidFill>
                  <a:schemeClr val="tx1"/>
                </a:solidFill>
              </a:rPr>
              <a:t>3. Diketahui penulis</a:t>
            </a:r>
          </a:p>
          <a:p>
            <a:pPr marL="269875" indent="-269875">
              <a:defRPr/>
            </a:pPr>
            <a:r>
              <a:rPr lang="id-ID" sz="2400" b="1" dirty="0">
                <a:solidFill>
                  <a:schemeClr val="tx1"/>
                </a:solidFill>
              </a:rPr>
              <a:t>4. Jangan terlalu baru, terlalu teknis, dan terlalu kontroversial.</a:t>
            </a:r>
          </a:p>
          <a:p>
            <a:pPr marL="269875" indent="-269875">
              <a:defRPr/>
            </a:pPr>
            <a:r>
              <a:rPr lang="id-ID" sz="2400" b="1" dirty="0">
                <a:solidFill>
                  <a:schemeClr val="tx1"/>
                </a:solidFill>
              </a:rPr>
              <a:t>5. Bermanfaat</a:t>
            </a:r>
          </a:p>
          <a:p>
            <a:pPr marL="269875" indent="-269875">
              <a:defRPr/>
            </a:pPr>
            <a:r>
              <a:rPr lang="id-ID" sz="2400" b="1" dirty="0">
                <a:solidFill>
                  <a:schemeClr val="tx1"/>
                </a:solidFill>
              </a:rPr>
              <a:t>6. Jangan terlalu luas</a:t>
            </a:r>
          </a:p>
          <a:p>
            <a:pPr marL="269875" indent="-269875">
              <a:defRPr/>
            </a:pPr>
            <a:r>
              <a:rPr lang="id-ID" sz="2400" b="1" dirty="0">
                <a:solidFill>
                  <a:schemeClr val="tx1"/>
                </a:solidFill>
              </a:rPr>
              <a:t>7. Harus berada di sekitar kita</a:t>
            </a:r>
          </a:p>
          <a:p>
            <a:pPr marL="269875" indent="-269875">
              <a:defRPr/>
            </a:pPr>
            <a:r>
              <a:rPr lang="id-ID" sz="2400" b="1" dirty="0">
                <a:solidFill>
                  <a:schemeClr val="tx1"/>
                </a:solidFill>
              </a:rPr>
              <a:t>8. Harus yang menarik</a:t>
            </a:r>
            <a:endParaRPr lang="en-US" sz="2400" b="1" dirty="0">
              <a:solidFill>
                <a:schemeClr val="tx1"/>
              </a:solidFill>
            </a:endParaRPr>
          </a:p>
        </p:txBody>
      </p:sp>
      <p:sp>
        <p:nvSpPr>
          <p:cNvPr id="48" name="Pentagon 47"/>
          <p:cNvSpPr/>
          <p:nvPr/>
        </p:nvSpPr>
        <p:spPr>
          <a:xfrm>
            <a:off x="179512" y="5229200"/>
            <a:ext cx="8568952" cy="1512168"/>
          </a:xfrm>
          <a:prstGeom prst="homePlate">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id-ID" sz="2400" b="1" dirty="0">
                <a:solidFill>
                  <a:schemeClr val="tx1"/>
                </a:solidFill>
              </a:rPr>
              <a:t>9. Memiliki data dan fakta yang obyektif</a:t>
            </a:r>
          </a:p>
          <a:p>
            <a:pPr>
              <a:defRPr/>
            </a:pPr>
            <a:r>
              <a:rPr lang="id-ID" sz="2400" b="1" dirty="0">
                <a:solidFill>
                  <a:schemeClr val="tx1"/>
                </a:solidFill>
              </a:rPr>
              <a:t>10. Harus kita ketahui prinsip2 ilmiahnya</a:t>
            </a:r>
          </a:p>
          <a:p>
            <a:pPr>
              <a:defRPr/>
            </a:pPr>
            <a:r>
              <a:rPr lang="id-ID" sz="2400" b="1" dirty="0">
                <a:solidFill>
                  <a:schemeClr val="tx1"/>
                </a:solidFill>
              </a:rPr>
              <a:t>11. Ruang lingkup sempit dan terbatas</a:t>
            </a:r>
          </a:p>
          <a:p>
            <a:pPr>
              <a:defRPr/>
            </a:pPr>
            <a:r>
              <a:rPr lang="id-ID" sz="2400" b="1" dirty="0">
                <a:solidFill>
                  <a:schemeClr val="tx1"/>
                </a:solidFill>
              </a:rPr>
              <a:t>12.Memiliki sumber acuan</a:t>
            </a:r>
            <a:endParaRPr lang="id-ID" sz="2400" b="1" dirty="0">
              <a:solidFill>
                <a:schemeClr val="tx1"/>
              </a:solidFil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3555"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3556"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23557"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8"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3559"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pic>
        <p:nvPicPr>
          <p:cNvPr id="235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350"/>
            <a:ext cx="836295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4579"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4580"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P</a:t>
            </a:r>
            <a:r>
              <a:rPr lang="en-US" sz="3600" b="1" dirty="0">
                <a:latin typeface="Arial" pitchFamily="34" charset="0"/>
                <a:cs typeface="Arial" pitchFamily="34" charset="0"/>
              </a:rPr>
              <a:t>en</a:t>
            </a:r>
            <a:r>
              <a:rPr lang="id-ID" sz="3600" b="1" dirty="0">
                <a:latin typeface="Arial" pitchFamily="34" charset="0"/>
                <a:cs typeface="Arial" pitchFamily="34" charset="0"/>
              </a:rPr>
              <a:t>gertian Tema</a:t>
            </a:r>
            <a:endParaRPr lang="id-ID" sz="3600" b="1" dirty="0">
              <a:latin typeface="Arial" pitchFamily="34" charset="0"/>
              <a:cs typeface="Arial" pitchFamily="34" charset="0"/>
            </a:endParaRPr>
          </a:p>
        </p:txBody>
      </p:sp>
      <p:sp>
        <p:nvSpPr>
          <p:cNvPr id="24584"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5"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4586"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 name="Rectangle 1"/>
          <p:cNvSpPr/>
          <p:nvPr/>
        </p:nvSpPr>
        <p:spPr>
          <a:xfrm>
            <a:off x="3203575" y="1487488"/>
            <a:ext cx="5256213" cy="486886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id-ID" sz="2400" dirty="0">
                <a:solidFill>
                  <a:schemeClr val="tx1"/>
                </a:solidFill>
                <a:latin typeface="Adobe Caslon Pro Bold" panose="0205070206050A020403" pitchFamily="18" charset="0"/>
              </a:rPr>
              <a:t>Tema merupakan suatu gagasan pokok atau ide pikiran dalam membuat suatu tulisan. Setiap tulisan mempunyai sebuah tema, karena dalam sebuah penulisan dianjurkan harus memikirkan tema apa yang akan dibuat.</a:t>
            </a:r>
          </a:p>
          <a:p>
            <a:pPr marL="457200" indent="-457200">
              <a:buFontTx/>
              <a:buAutoNum type="arabicPeriod"/>
              <a:defRPr/>
            </a:pPr>
            <a:r>
              <a:rPr lang="id-ID" sz="2400" dirty="0">
                <a:solidFill>
                  <a:schemeClr val="tx1"/>
                </a:solidFill>
                <a:latin typeface="Adobe Caslon Pro Bold" panose="0205070206050A020403" pitchFamily="18" charset="0"/>
              </a:rPr>
              <a:t>Tema merupakan salah satu hal yang paling utama dilihat oleh para pembaca sebuah tulisan. Jika temanya menarik, maka akan memberikan nilai lebih pada tulisan tersebut.</a:t>
            </a:r>
          </a:p>
        </p:txBody>
      </p:sp>
      <p:pic>
        <p:nvPicPr>
          <p:cNvPr id="2458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87488"/>
            <a:ext cx="2386013"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60350"/>
            <a:ext cx="8229600" cy="1143000"/>
          </a:xfrm>
          <a:prstGeom prst="rect">
            <a:avLst/>
          </a:prstGeom>
          <a:noFill/>
          <a:ln w="9525">
            <a:noFill/>
            <a:miter lim="800000"/>
            <a:headEnd/>
            <a:tailEnd/>
          </a:ln>
        </p:spPr>
        <p:txBody>
          <a:bodyPr anchor="ctr"/>
          <a:lstStyle/>
          <a:p>
            <a:pPr algn="ctr" eaLnBrk="1" hangingPunct="1">
              <a:defRPr/>
            </a:pPr>
            <a:endParaRPr lang="id-ID" sz="3600" b="1" dirty="0">
              <a:ea typeface="+mj-ea"/>
            </a:endParaRPr>
          </a:p>
        </p:txBody>
      </p:sp>
      <p:sp>
        <p:nvSpPr>
          <p:cNvPr id="25603" name="Footer Placeholder 1"/>
          <p:cNvSpPr txBox="1">
            <a:spLocks/>
          </p:cNvSpPr>
          <p:nvPr/>
        </p:nvSpPr>
        <p:spPr bwMode="auto">
          <a:xfrm>
            <a:off x="3059113" y="6356350"/>
            <a:ext cx="3816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MK :</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Bahasa Indonesia</a:t>
            </a:r>
            <a:endParaRPr lang="id-ID" altLang="en-US" sz="1200">
              <a:latin typeface="Arial" panose="020B0604020202020204" pitchFamily="34" charset="0"/>
              <a:cs typeface="Arial" panose="020B0604020202020204" pitchFamily="34" charset="0"/>
            </a:endParaRPr>
          </a:p>
          <a:p>
            <a:pPr algn="ctr">
              <a:spcBef>
                <a:spcPct val="0"/>
              </a:spcBef>
              <a:buFontTx/>
              <a:buNone/>
            </a:pPr>
            <a:r>
              <a:rPr lang="id-ID" altLang="en-US" sz="1200">
                <a:latin typeface="Arial" panose="020B0604020202020204" pitchFamily="34" charset="0"/>
                <a:cs typeface="Arial" panose="020B0604020202020204" pitchFamily="34" charset="0"/>
              </a:rPr>
              <a:t>Kode </a:t>
            </a:r>
            <a:r>
              <a:rPr lang="en-US" altLang="en-US" sz="1200">
                <a:latin typeface="Arial" panose="020B0604020202020204" pitchFamily="34" charset="0"/>
                <a:cs typeface="Arial" panose="020B0604020202020204" pitchFamily="34" charset="0"/>
              </a:rPr>
              <a:t>MK</a:t>
            </a:r>
            <a:r>
              <a:rPr lang="id-ID" altLang="en-US" sz="1200">
                <a:latin typeface="Arial" panose="020B0604020202020204" pitchFamily="34" charset="0"/>
                <a:cs typeface="Arial" panose="020B0604020202020204" pitchFamily="34" charset="0"/>
              </a:rPr>
              <a:t> </a:t>
            </a:r>
            <a:r>
              <a:rPr lang="en-US" altLang="en-US" sz="1200">
                <a:latin typeface="Arial" panose="020B0604020202020204" pitchFamily="34" charset="0"/>
                <a:cs typeface="Arial" panose="020B0604020202020204" pitchFamily="34" charset="0"/>
              </a:rPr>
              <a:t>IBI19202</a:t>
            </a:r>
            <a:endParaRPr lang="id-ID" altLang="en-US" sz="1200">
              <a:latin typeface="Arial" panose="020B0604020202020204" pitchFamily="34" charset="0"/>
              <a:cs typeface="Arial" panose="020B0604020202020204" pitchFamily="34" charset="0"/>
            </a:endParaRPr>
          </a:p>
        </p:txBody>
      </p:sp>
      <p:sp>
        <p:nvSpPr>
          <p:cNvPr id="25604" name="Date Placeholder 2"/>
          <p:cNvSpPr txBox="1">
            <a:spLocks/>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id-ID" altLang="en-US" sz="1200">
                <a:latin typeface="Arial" panose="020B0604020202020204" pitchFamily="34" charset="0"/>
                <a:cs typeface="Arial" panose="020B0604020202020204" pitchFamily="34" charset="0"/>
              </a:rPr>
              <a:t>23-03-2020</a:t>
            </a:r>
            <a:endParaRPr lang="en-US" altLang="en-US" sz="1200">
              <a:latin typeface="Arial" panose="020B0604020202020204" pitchFamily="34" charset="0"/>
              <a:cs typeface="Arial" panose="020B0604020202020204" pitchFamily="34" charset="0"/>
            </a:endParaRPr>
          </a:p>
          <a:p>
            <a:pPr eaLnBrk="1" hangingPunct="1">
              <a:spcBef>
                <a:spcPct val="0"/>
              </a:spcBef>
              <a:buFontTx/>
              <a:buNone/>
            </a:pPr>
            <a:endParaRPr lang="en-US" altLang="en-US" sz="1200">
              <a:latin typeface="Arial" panose="020B0604020202020204" pitchFamily="34" charset="0"/>
              <a:cs typeface="Arial" panose="020B0604020202020204" pitchFamily="34" charset="0"/>
            </a:endParaRPr>
          </a:p>
        </p:txBody>
      </p:sp>
      <p:sp>
        <p:nvSpPr>
          <p:cNvPr id="6" name="Rectangle 1"/>
          <p:cNvSpPr/>
          <p:nvPr/>
        </p:nvSpPr>
        <p:spPr>
          <a:xfrm>
            <a:off x="107505" y="175508"/>
            <a:ext cx="6912767" cy="805219"/>
          </a:xfrm>
          <a:custGeom>
            <a:avLst/>
            <a:gdLst>
              <a:gd name="connsiteX0" fmla="*/ 0 w 8280920"/>
              <a:gd name="connsiteY0" fmla="*/ 0 h 792088"/>
              <a:gd name="connsiteX1" fmla="*/ 8280920 w 8280920"/>
              <a:gd name="connsiteY1" fmla="*/ 0 h 792088"/>
              <a:gd name="connsiteX2" fmla="*/ 8280920 w 8280920"/>
              <a:gd name="connsiteY2" fmla="*/ 792088 h 792088"/>
              <a:gd name="connsiteX3" fmla="*/ 0 w 8280920"/>
              <a:gd name="connsiteY3" fmla="*/ 792088 h 792088"/>
              <a:gd name="connsiteX4" fmla="*/ 0 w 8280920"/>
              <a:gd name="connsiteY4" fmla="*/ 0 h 792088"/>
              <a:gd name="connsiteX0" fmla="*/ 0 w 8294568"/>
              <a:gd name="connsiteY0" fmla="*/ 0 h 792088"/>
              <a:gd name="connsiteX1" fmla="*/ 8280920 w 8294568"/>
              <a:gd name="connsiteY1" fmla="*/ 0 h 792088"/>
              <a:gd name="connsiteX2" fmla="*/ 8294568 w 8294568"/>
              <a:gd name="connsiteY2" fmla="*/ 792088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0 w 8294568"/>
              <a:gd name="connsiteY3" fmla="*/ 792088 h 792088"/>
              <a:gd name="connsiteX4" fmla="*/ 0 w 8294568"/>
              <a:gd name="connsiteY4" fmla="*/ 0 h 792088"/>
              <a:gd name="connsiteX0" fmla="*/ 0 w 8294568"/>
              <a:gd name="connsiteY0" fmla="*/ 0 h 792088"/>
              <a:gd name="connsiteX1" fmla="*/ 8280920 w 8294568"/>
              <a:gd name="connsiteY1" fmla="*/ 0 h 792088"/>
              <a:gd name="connsiteX2" fmla="*/ 8294568 w 8294568"/>
              <a:gd name="connsiteY2" fmla="*/ 409950 h 792088"/>
              <a:gd name="connsiteX3" fmla="*/ 5595706 w 8294568"/>
              <a:gd name="connsiteY3" fmla="*/ 712112 h 792088"/>
              <a:gd name="connsiteX4" fmla="*/ 0 w 8294568"/>
              <a:gd name="connsiteY4" fmla="*/ 792088 h 792088"/>
              <a:gd name="connsiteX5" fmla="*/ 0 w 8294568"/>
              <a:gd name="connsiteY5" fmla="*/ 0 h 792088"/>
              <a:gd name="connsiteX0" fmla="*/ 0 w 8349159"/>
              <a:gd name="connsiteY0" fmla="*/ 13131 h 805219"/>
              <a:gd name="connsiteX1" fmla="*/ 8280920 w 8349159"/>
              <a:gd name="connsiteY1" fmla="*/ 13131 h 805219"/>
              <a:gd name="connsiteX2" fmla="*/ 8349159 w 8349159"/>
              <a:gd name="connsiteY2" fmla="*/ 0 h 805219"/>
              <a:gd name="connsiteX3" fmla="*/ 5595706 w 8349159"/>
              <a:gd name="connsiteY3" fmla="*/ 725243 h 805219"/>
              <a:gd name="connsiteX4" fmla="*/ 0 w 8349159"/>
              <a:gd name="connsiteY4" fmla="*/ 805219 h 805219"/>
              <a:gd name="connsiteX5" fmla="*/ 0 w 8349159"/>
              <a:gd name="connsiteY5" fmla="*/ 13131 h 805219"/>
              <a:gd name="connsiteX0" fmla="*/ 0 w 8349159"/>
              <a:gd name="connsiteY0" fmla="*/ 13131 h 805219"/>
              <a:gd name="connsiteX1" fmla="*/ 8280920 w 8349159"/>
              <a:gd name="connsiteY1" fmla="*/ 13131 h 805219"/>
              <a:gd name="connsiteX2" fmla="*/ 8349159 w 8349159"/>
              <a:gd name="connsiteY2" fmla="*/ 0 h 805219"/>
              <a:gd name="connsiteX3" fmla="*/ 6864948 w 8349159"/>
              <a:gd name="connsiteY3" fmla="*/ 534176 h 805219"/>
              <a:gd name="connsiteX4" fmla="*/ 5595706 w 8349159"/>
              <a:gd name="connsiteY4" fmla="*/ 725243 h 805219"/>
              <a:gd name="connsiteX5" fmla="*/ 0 w 8349159"/>
              <a:gd name="connsiteY5" fmla="*/ 805219 h 805219"/>
              <a:gd name="connsiteX6" fmla="*/ 0 w 8349159"/>
              <a:gd name="connsiteY6" fmla="*/ 13131 h 805219"/>
              <a:gd name="connsiteX0" fmla="*/ 0 w 8349159"/>
              <a:gd name="connsiteY0" fmla="*/ 13131 h 805219"/>
              <a:gd name="connsiteX1" fmla="*/ 8280920 w 8349159"/>
              <a:gd name="connsiteY1" fmla="*/ 13131 h 805219"/>
              <a:gd name="connsiteX2" fmla="*/ 8349159 w 8349159"/>
              <a:gd name="connsiteY2" fmla="*/ 0 h 805219"/>
              <a:gd name="connsiteX3" fmla="*/ 8099594 w 8349159"/>
              <a:gd name="connsiteY3" fmla="*/ 679319 h 805219"/>
              <a:gd name="connsiteX4" fmla="*/ 5595706 w 8349159"/>
              <a:gd name="connsiteY4" fmla="*/ 725243 h 805219"/>
              <a:gd name="connsiteX5" fmla="*/ 0 w 8349159"/>
              <a:gd name="connsiteY5" fmla="*/ 805219 h 805219"/>
              <a:gd name="connsiteX6" fmla="*/ 0 w 8349159"/>
              <a:gd name="connsiteY6" fmla="*/ 13131 h 80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9159" h="805219">
                <a:moveTo>
                  <a:pt x="0" y="13131"/>
                </a:moveTo>
                <a:lnTo>
                  <a:pt x="8280920" y="13131"/>
                </a:lnTo>
                <a:lnTo>
                  <a:pt x="8349159" y="0"/>
                </a:lnTo>
                <a:cubicBezTo>
                  <a:pt x="8094967" y="68644"/>
                  <a:pt x="8558503" y="558445"/>
                  <a:pt x="8099594" y="679319"/>
                </a:cubicBezTo>
                <a:cubicBezTo>
                  <a:pt x="7640685" y="800193"/>
                  <a:pt x="6721667" y="661872"/>
                  <a:pt x="5595706" y="725243"/>
                </a:cubicBezTo>
                <a:lnTo>
                  <a:pt x="0" y="805219"/>
                </a:lnTo>
                <a:lnTo>
                  <a:pt x="0" y="13131"/>
                </a:lnTo>
                <a:close/>
              </a:path>
            </a:pathLst>
          </a:custGeom>
          <a:solidFill>
            <a:schemeClr val="tx2">
              <a:lumMod val="60000"/>
              <a:lumOff val="4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id-ID" sz="3600" b="1" dirty="0">
                <a:latin typeface="Arial" pitchFamily="34" charset="0"/>
                <a:cs typeface="Arial" pitchFamily="34" charset="0"/>
              </a:rPr>
              <a:t>Syarat Tema yang Baik</a:t>
            </a:r>
            <a:endParaRPr lang="id-ID" sz="3600" b="1" dirty="0">
              <a:latin typeface="Arial" pitchFamily="34" charset="0"/>
              <a:cs typeface="Arial" pitchFamily="34" charset="0"/>
            </a:endParaRPr>
          </a:p>
        </p:txBody>
      </p:sp>
      <p:sp>
        <p:nvSpPr>
          <p:cNvPr id="25608" name="AutoShape 7" descr="Hasil gambar untuk DISIPLIN KERJA"/>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09" name="AutoShape 9" descr="Hasil gambar untuk DISIPLIN KERJA"/>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25610" name="AutoShape 11" descr="Hasil gambar untuk DISIPLIN KERJA"/>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cs typeface="Arial" panose="020B0604020202020204" pitchFamily="34" charset="0"/>
            </a:endParaRPr>
          </a:p>
        </p:txBody>
      </p:sp>
      <p:sp>
        <p:nvSpPr>
          <p:cNvPr id="7" name="Snip Single Corner Rectangle 6"/>
          <p:cNvSpPr/>
          <p:nvPr/>
        </p:nvSpPr>
        <p:spPr>
          <a:xfrm>
            <a:off x="10117138" y="5732463"/>
            <a:ext cx="9144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buFont typeface="Wingdings" pitchFamily="2" charset="2"/>
              <a:buChar char="Ø"/>
              <a:defRPr/>
            </a:pPr>
            <a:endParaRPr lang="id-ID" dirty="0"/>
          </a:p>
        </p:txBody>
      </p:sp>
      <p:sp>
        <p:nvSpPr>
          <p:cNvPr id="2" name="Rectangle 1"/>
          <p:cNvSpPr/>
          <p:nvPr/>
        </p:nvSpPr>
        <p:spPr>
          <a:xfrm>
            <a:off x="3492500" y="1700213"/>
            <a:ext cx="4967288" cy="37179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Tx/>
              <a:buAutoNum type="arabicPeriod"/>
              <a:defRPr/>
            </a:pPr>
            <a:r>
              <a:rPr lang="id-ID" sz="2400" dirty="0">
                <a:solidFill>
                  <a:schemeClr val="tx1"/>
                </a:solidFill>
                <a:latin typeface="Adobe Caslon Pro Bold" panose="0205070206050A020403" pitchFamily="18" charset="0"/>
              </a:rPr>
              <a:t>Tema menarik perhatian penulis</a:t>
            </a:r>
          </a:p>
          <a:p>
            <a:pPr marL="457200" indent="-457200">
              <a:buFontTx/>
              <a:buAutoNum type="arabicPeriod"/>
              <a:defRPr/>
            </a:pPr>
            <a:r>
              <a:rPr lang="id-ID" sz="2400" dirty="0">
                <a:solidFill>
                  <a:schemeClr val="tx1"/>
                </a:solidFill>
                <a:latin typeface="Adobe Caslon Pro Bold" panose="0205070206050A020403" pitchFamily="18" charset="0"/>
              </a:rPr>
              <a:t>Tema dikenal/diketahui dengan baik.</a:t>
            </a:r>
          </a:p>
          <a:p>
            <a:pPr marL="457200" indent="-457200">
              <a:buFontTx/>
              <a:buAutoNum type="arabicPeriod"/>
              <a:defRPr/>
            </a:pPr>
            <a:r>
              <a:rPr lang="id-ID" sz="2400" dirty="0">
                <a:solidFill>
                  <a:schemeClr val="tx1"/>
                </a:solidFill>
                <a:latin typeface="Adobe Caslon Pro Bold" panose="0205070206050A020403" pitchFamily="18" charset="0"/>
              </a:rPr>
              <a:t>Bahan-bahannya dapat diperoleh</a:t>
            </a:r>
          </a:p>
          <a:p>
            <a:pPr marL="457200" indent="-457200">
              <a:buFontTx/>
              <a:buAutoNum type="arabicPeriod"/>
              <a:defRPr/>
            </a:pPr>
            <a:r>
              <a:rPr lang="id-ID" sz="2400" dirty="0">
                <a:solidFill>
                  <a:schemeClr val="tx1"/>
                </a:solidFill>
                <a:latin typeface="Adobe Caslon Pro Bold" panose="0205070206050A020403" pitchFamily="18" charset="0"/>
              </a:rPr>
              <a:t>Tema dibatasi ruang lingkupnya</a:t>
            </a:r>
          </a:p>
        </p:txBody>
      </p:sp>
      <p:pic>
        <p:nvPicPr>
          <p:cNvPr id="2561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700213"/>
            <a:ext cx="2751138"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21355</TotalTime>
  <Words>951</Words>
  <Application>Microsoft Office PowerPoint</Application>
  <PresentationFormat>On-screen Show (4:3)</PresentationFormat>
  <Paragraphs>140</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Times New Roman</vt:lpstr>
      <vt:lpstr>Calibri</vt:lpstr>
      <vt:lpstr>Adobe Caslon Pro Bold</vt:lpstr>
      <vt:lpstr>Arial 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User</cp:lastModifiedBy>
  <cp:revision>562</cp:revision>
  <cp:lastPrinted>2015-09-17T08:41:14Z</cp:lastPrinted>
  <dcterms:created xsi:type="dcterms:W3CDTF">2010-04-18T12:06:30Z</dcterms:created>
  <dcterms:modified xsi:type="dcterms:W3CDTF">2023-03-20T04:10:05Z</dcterms:modified>
</cp:coreProperties>
</file>