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377" r:id="rId3"/>
    <p:sldId id="404" r:id="rId4"/>
    <p:sldId id="406" r:id="rId5"/>
    <p:sldId id="405" r:id="rId6"/>
    <p:sldId id="389" r:id="rId7"/>
    <p:sldId id="403" r:id="rId8"/>
    <p:sldId id="390" r:id="rId9"/>
    <p:sldId id="339" r:id="rId10"/>
  </p:sldIdLst>
  <p:sldSz cx="9144000" cy="6858000" type="screen4x3"/>
  <p:notesSz cx="6761163" cy="9942513"/>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56" autoAdjust="0"/>
  </p:normalViewPr>
  <p:slideViewPr>
    <p:cSldViewPr>
      <p:cViewPr varScale="1">
        <p:scale>
          <a:sx n="71" d="100"/>
          <a:sy n="71" d="100"/>
        </p:scale>
        <p:origin x="139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F68A74A-3879-47BA-BABA-42EE10A2E61A}" type="slidenum">
              <a:rPr lang="en-US" altLang="en-US"/>
              <a:pPr>
                <a:defRPr/>
              </a:pPr>
              <a:t>‹#›</a:t>
            </a:fld>
            <a:endParaRPr lang="en-US" altLang="en-US"/>
          </a:p>
        </p:txBody>
      </p:sp>
    </p:spTree>
    <p:extLst>
      <p:ext uri="{BB962C8B-B14F-4D97-AF65-F5344CB8AC3E}">
        <p14:creationId xmlns:p14="http://schemas.microsoft.com/office/powerpoint/2010/main" val="275052147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92C5BF6-6ECF-4724-841C-1CE60E8A7B76}" type="slidenum">
              <a:rPr lang="en-US" altLang="en-US"/>
              <a:pPr>
                <a:defRPr/>
              </a:pPr>
              <a:t>‹#›</a:t>
            </a:fld>
            <a:endParaRPr lang="en-US" altLang="en-US"/>
          </a:p>
        </p:txBody>
      </p:sp>
    </p:spTree>
    <p:extLst>
      <p:ext uri="{BB962C8B-B14F-4D97-AF65-F5344CB8AC3E}">
        <p14:creationId xmlns:p14="http://schemas.microsoft.com/office/powerpoint/2010/main" val="260639431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2" name="Footer Placeholder 1"/>
          <p:cNvSpPr>
            <a:spLocks noGrp="1"/>
          </p:cNvSpPr>
          <p:nvPr>
            <p:ph type="ftr" sz="quarter" idx="4"/>
          </p:nvPr>
        </p:nvSpPr>
        <p:spPr/>
        <p:txBody>
          <a:bodyPr/>
          <a:lstStyle/>
          <a:p>
            <a:pPr>
              <a:defRPr/>
            </a:pPr>
            <a:endParaRPr lang="en-US"/>
          </a:p>
        </p:txBody>
      </p:sp>
      <p:sp>
        <p:nvSpPr>
          <p:cNvPr id="16389" name="Slide Number Placeholder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B1FCD9-1A2A-46BF-84F2-9C769C40EB99}" type="slidenum">
              <a:rPr lang="en-US" altLang="en-US" smtClean="0">
                <a:latin typeface="Calibri" panose="020F0502020204030204" pitchFamily="34" charset="0"/>
              </a:rPr>
              <a:pPr/>
              <a:t>1</a:t>
            </a:fld>
            <a:endParaRPr lang="en-US" altLang="en-US" smtClean="0">
              <a:latin typeface="Calibri" panose="020F0502020204030204" pitchFamily="34" charset="0"/>
            </a:endParaRPr>
          </a:p>
        </p:txBody>
      </p:sp>
      <p:sp>
        <p:nvSpPr>
          <p:cNvPr id="4" name="Date Placeholder 3"/>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180381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416EC95D-0EC2-45A5-8173-AF2279E34B3D}" type="slidenum">
              <a:rPr lang="en-US" altLang="en-US"/>
              <a:pPr>
                <a:defRPr/>
              </a:pPr>
              <a:t>‹#›</a:t>
            </a:fld>
            <a:endParaRPr lang="en-US" altLang="en-US"/>
          </a:p>
        </p:txBody>
      </p:sp>
    </p:spTree>
    <p:extLst>
      <p:ext uri="{BB962C8B-B14F-4D97-AF65-F5344CB8AC3E}">
        <p14:creationId xmlns:p14="http://schemas.microsoft.com/office/powerpoint/2010/main" val="2156244840"/>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F441FC-694F-4192-9094-A023769FFEDE}" type="slidenum">
              <a:rPr lang="en-US" altLang="en-US"/>
              <a:pPr>
                <a:defRPr/>
              </a:pPr>
              <a:t>‹#›</a:t>
            </a:fld>
            <a:endParaRPr lang="en-US" altLang="en-US"/>
          </a:p>
        </p:txBody>
      </p:sp>
    </p:spTree>
    <p:extLst>
      <p:ext uri="{BB962C8B-B14F-4D97-AF65-F5344CB8AC3E}">
        <p14:creationId xmlns:p14="http://schemas.microsoft.com/office/powerpoint/2010/main" val="3309276752"/>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ACCE73-E5F7-4673-9D44-9A27B060318D}" type="slidenum">
              <a:rPr lang="en-US" altLang="en-US"/>
              <a:pPr>
                <a:defRPr/>
              </a:pPr>
              <a:t>‹#›</a:t>
            </a:fld>
            <a:endParaRPr lang="en-US" altLang="en-US"/>
          </a:p>
        </p:txBody>
      </p:sp>
    </p:spTree>
    <p:extLst>
      <p:ext uri="{BB962C8B-B14F-4D97-AF65-F5344CB8AC3E}">
        <p14:creationId xmlns:p14="http://schemas.microsoft.com/office/powerpoint/2010/main" val="3049561300"/>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pPr>
              <a:defRPr/>
            </a:pPr>
            <a:fld id="{0EDAE38A-4531-4380-97DE-086A8A0ACA53}" type="slidenum">
              <a:rPr lang="en-US" altLang="en-US"/>
              <a:pPr>
                <a:defRPr/>
              </a:pPr>
              <a:t>‹#›</a:t>
            </a:fld>
            <a:endParaRPr lang="en-US" altLang="en-US"/>
          </a:p>
        </p:txBody>
      </p:sp>
    </p:spTree>
    <p:extLst>
      <p:ext uri="{BB962C8B-B14F-4D97-AF65-F5344CB8AC3E}">
        <p14:creationId xmlns:p14="http://schemas.microsoft.com/office/powerpoint/2010/main" val="3000109297"/>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7B6F2E-1830-4639-A440-EEE48EC352CB}" type="slidenum">
              <a:rPr lang="en-US" altLang="en-US"/>
              <a:pPr>
                <a:defRPr/>
              </a:pPr>
              <a:t>‹#›</a:t>
            </a:fld>
            <a:endParaRPr lang="en-US" altLang="en-US"/>
          </a:p>
        </p:txBody>
      </p:sp>
    </p:spTree>
    <p:extLst>
      <p:ext uri="{BB962C8B-B14F-4D97-AF65-F5344CB8AC3E}">
        <p14:creationId xmlns:p14="http://schemas.microsoft.com/office/powerpoint/2010/main" val="2196171230"/>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E65C9B8-DCF8-425C-B040-66B3D246BA48}" type="slidenum">
              <a:rPr lang="en-US" altLang="en-US"/>
              <a:pPr>
                <a:defRPr/>
              </a:pPr>
              <a:t>‹#›</a:t>
            </a:fld>
            <a:endParaRPr lang="en-US" altLang="en-US"/>
          </a:p>
        </p:txBody>
      </p:sp>
    </p:spTree>
    <p:extLst>
      <p:ext uri="{BB962C8B-B14F-4D97-AF65-F5344CB8AC3E}">
        <p14:creationId xmlns:p14="http://schemas.microsoft.com/office/powerpoint/2010/main" val="4072900450"/>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5EAD170-31F2-4379-803B-12EDDB353B6B}" type="slidenum">
              <a:rPr lang="en-US" altLang="en-US"/>
              <a:pPr>
                <a:defRPr/>
              </a:pPr>
              <a:t>‹#›</a:t>
            </a:fld>
            <a:endParaRPr lang="en-US" altLang="en-US"/>
          </a:p>
        </p:txBody>
      </p:sp>
    </p:spTree>
    <p:extLst>
      <p:ext uri="{BB962C8B-B14F-4D97-AF65-F5344CB8AC3E}">
        <p14:creationId xmlns:p14="http://schemas.microsoft.com/office/powerpoint/2010/main" val="1088910442"/>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9BA96E1-A1BE-4B70-BEC9-9922E5572AFC}" type="slidenum">
              <a:rPr lang="en-US" altLang="en-US"/>
              <a:pPr>
                <a:defRPr/>
              </a:pPr>
              <a:t>‹#›</a:t>
            </a:fld>
            <a:endParaRPr lang="en-US" altLang="en-US"/>
          </a:p>
        </p:txBody>
      </p:sp>
    </p:spTree>
    <p:extLst>
      <p:ext uri="{BB962C8B-B14F-4D97-AF65-F5344CB8AC3E}">
        <p14:creationId xmlns:p14="http://schemas.microsoft.com/office/powerpoint/2010/main" val="3548851090"/>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24F3CE6-DB3C-418C-BE5E-72270EEFA24E}" type="slidenum">
              <a:rPr lang="en-US" altLang="en-US"/>
              <a:pPr>
                <a:defRPr/>
              </a:pPr>
              <a:t>‹#›</a:t>
            </a:fld>
            <a:endParaRPr lang="en-US" altLang="en-US"/>
          </a:p>
        </p:txBody>
      </p:sp>
    </p:spTree>
    <p:extLst>
      <p:ext uri="{BB962C8B-B14F-4D97-AF65-F5344CB8AC3E}">
        <p14:creationId xmlns:p14="http://schemas.microsoft.com/office/powerpoint/2010/main" val="353349914"/>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D30E165-12F6-44EF-BC26-B6C534EA7E9C}" type="slidenum">
              <a:rPr lang="en-US" altLang="en-US"/>
              <a:pPr>
                <a:defRPr/>
              </a:pPr>
              <a:t>‹#›</a:t>
            </a:fld>
            <a:endParaRPr lang="en-US" altLang="en-US"/>
          </a:p>
        </p:txBody>
      </p:sp>
    </p:spTree>
    <p:extLst>
      <p:ext uri="{BB962C8B-B14F-4D97-AF65-F5344CB8AC3E}">
        <p14:creationId xmlns:p14="http://schemas.microsoft.com/office/powerpoint/2010/main" val="1669880885"/>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DE56C40-F766-4A11-A94E-2F0B05DEB1F6}" type="slidenum">
              <a:rPr lang="en-US" altLang="en-US"/>
              <a:pPr>
                <a:defRPr/>
              </a:pPr>
              <a:t>‹#›</a:t>
            </a:fld>
            <a:endParaRPr lang="en-US" altLang="en-US"/>
          </a:p>
        </p:txBody>
      </p:sp>
    </p:spTree>
    <p:extLst>
      <p:ext uri="{BB962C8B-B14F-4D97-AF65-F5344CB8AC3E}">
        <p14:creationId xmlns:p14="http://schemas.microsoft.com/office/powerpoint/2010/main" val="4294945952"/>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2EC9AAF-5B1E-40E5-9105-507B1721DCEB}" type="slidenum">
              <a:rPr lang="en-US" altLang="en-US"/>
              <a:pPr>
                <a:defRPr/>
              </a:pPr>
              <a:t>‹#›</a:t>
            </a:fld>
            <a:endParaRPr lang="en-US" altLang="en-US"/>
          </a:p>
        </p:txBody>
      </p:sp>
      <p:sp>
        <p:nvSpPr>
          <p:cNvPr id="1029" name="TextBox 6"/>
          <p:cNvSpPr txBox="1">
            <a:spLocks noChangeArrowheads="1"/>
          </p:cNvSpPr>
          <p:nvPr/>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1030" name="TextBox 7"/>
          <p:cNvSpPr txBox="1">
            <a:spLocks noChangeArrowheads="1"/>
          </p:cNvSpPr>
          <p:nvPr/>
        </p:nvSpPr>
        <p:spPr bwMode="auto">
          <a:xfrm>
            <a:off x="323850" y="404813"/>
            <a:ext cx="1655763" cy="2762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d-ID" altLang="en-US" sz="1200" b="1" smtClean="0"/>
              <a:t>I.</a:t>
            </a:r>
            <a:fld id="{BD6403DF-C331-473A-B09F-6E37E23CF348}" type="slidenum">
              <a:rPr lang="id-ID" altLang="en-US" sz="1200" b="1" smtClean="0"/>
              <a:pPr eaLnBrk="1" hangingPunct="1">
                <a:defRPr/>
              </a:pPr>
              <a:t>‹#›</a:t>
            </a:fld>
            <a:endParaRPr lang="id-ID" altLang="en-US" sz="1200" b="1" smtClean="0"/>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ransition spd="slow">
    <p:fade thruBlk="1"/>
  </p:transition>
  <p:hf sldNum="0" hdr="0" ftr="0"/>
  <p:txStyles>
    <p:titleStyle>
      <a:lvl1pPr algn="ct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060848"/>
            <a:ext cx="9144000" cy="3662541"/>
          </a:xfrm>
          <a:prstGeom prst="rect">
            <a:avLst/>
          </a:prstGeom>
          <a:noFill/>
        </p:spPr>
        <p:txBody>
          <a:bodyPr>
            <a:spAutoFit/>
          </a:bodyPr>
          <a:lstStyle/>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P</a:t>
            </a:r>
            <a:r>
              <a:rPr lang="id-ID" sz="4000" b="1" dirty="0">
                <a:solidFill>
                  <a:srgbClr val="002060"/>
                </a:solidFill>
                <a:effectLst>
                  <a:reflection blurRad="6350" stA="55000" endA="300" endPos="45500" dir="5400000" sy="-100000" algn="bl" rotWithShape="0"/>
                </a:effectLst>
                <a:latin typeface="Cambria" panose="02040503050406030204" pitchFamily="18" charset="0"/>
              </a:rPr>
              <a:t>ROPOSAL (</a:t>
            </a:r>
            <a:r>
              <a:rPr lang="en-US" sz="4000" b="1" dirty="0">
                <a:solidFill>
                  <a:srgbClr val="002060"/>
                </a:solidFill>
                <a:effectLst>
                  <a:reflection blurRad="6350" stA="55000" endA="300" endPos="45500" dir="5400000" sy="-100000" algn="bl" rotWithShape="0"/>
                </a:effectLst>
                <a:latin typeface="Cambria" panose="02040503050406030204" pitchFamily="18" charset="0"/>
              </a:rPr>
              <a:t>KARYA ILMIAH</a:t>
            </a:r>
            <a:r>
              <a:rPr lang="id-ID" sz="4000" b="1" dirty="0">
                <a:solidFill>
                  <a:srgbClr val="002060"/>
                </a:solidFill>
                <a:effectLst>
                  <a:reflection blurRad="6350" stA="55000" endA="300" endPos="45500" dir="5400000" sy="-100000" algn="bl" rotWithShape="0"/>
                </a:effectLst>
                <a:latin typeface="Cambria" panose="02040503050406030204" pitchFamily="18" charset="0"/>
              </a:rPr>
              <a:t>)</a:t>
            </a: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Dr. </a:t>
            </a:r>
            <a:r>
              <a:rPr lang="en-US" sz="4000" b="1" dirty="0" err="1">
                <a:solidFill>
                  <a:srgbClr val="002060"/>
                </a:solidFill>
                <a:effectLst>
                  <a:reflection blurRad="6350" stA="55000" endA="300" endPos="45500" dir="5400000" sy="-100000" algn="bl" rotWithShape="0"/>
                </a:effectLst>
                <a:latin typeface="Cambria" panose="02040503050406030204" pitchFamily="18" charset="0"/>
              </a:rPr>
              <a:t>Meliyanti</a:t>
            </a: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 </a:t>
            </a:r>
          </a:p>
          <a:p>
            <a:pPr algn="ctr" eaLnBrk="1" fontAlgn="auto" hangingPunct="1">
              <a:spcBef>
                <a:spcPts val="0"/>
              </a:spcBef>
              <a:spcAft>
                <a:spcPts val="0"/>
              </a:spcAft>
              <a:defRPr/>
            </a:pP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Pertemuan</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a:t>
            </a: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Minggu</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ke-1</a:t>
            </a:r>
            <a:r>
              <a:rPr lang="id-ID"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3</a:t>
            </a:r>
            <a:endPar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endParaRPr lang="en-US" sz="3600"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p:txBody>
      </p:sp>
      <p:pic>
        <p:nvPicPr>
          <p:cNvPr id="15363" name="Picture 2" descr="D:\Picture\logo ibi 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1428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p>
          <a:p>
            <a:pPr algn="ctr">
              <a:spcBef>
                <a:spcPct val="0"/>
              </a:spcBef>
              <a:buFontTx/>
              <a:buNone/>
            </a:pPr>
            <a:endParaRPr lang="id-ID" altLang="en-US" sz="1200">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5365"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1741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741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741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741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741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174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15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2268538" y="1398588"/>
            <a:ext cx="669607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Proposal adalah sebuah rencana dan rancangan kerja secara sistematis dan detail. Tujuan dibuatnya proposal sebagai pedoman dan acuan dari sebuah rencana pelaksanaan kegiatan atau usaha tertentu. Ada beberapa macam bentuk-bentuk proposal secara umum, dilihat dari isi dan tujuannya ataupun dilihat dari format penulisannya.</a:t>
            </a:r>
          </a:p>
          <a:p>
            <a:pPr eaLnBrk="1" hangingPunct="1">
              <a:spcBef>
                <a:spcPct val="0"/>
              </a:spcBef>
              <a:buFontTx/>
              <a:buNone/>
            </a:pPr>
            <a:endParaRPr lang="en-US"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Arti proposal menurut KBBI (Kamus Besar Bahasa Indonesia) adalah rencana yang dituangkan dalam bentuk rancangan kerja. Sementara pengertian proposal secara umum adalah suatu rencana yang dituangkan dalam bentuk rancangan kegiatan dalam bentuk tulisan dan dijelaskan secara sistematis dan terperinci.</a:t>
            </a:r>
          </a:p>
        </p:txBody>
      </p:sp>
      <p:sp>
        <p:nvSpPr>
          <p:cNvPr id="1843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843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843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844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844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Pengertian </a:t>
            </a:r>
            <a:r>
              <a:rPr lang="id-ID" sz="3200" b="1" dirty="0">
                <a:latin typeface="Arial" pitchFamily="34" charset="0"/>
                <a:cs typeface="Arial" pitchFamily="34" charset="0"/>
              </a:rPr>
              <a:t>Proposal</a:t>
            </a:r>
            <a:endParaRPr lang="id-ID" sz="3200" b="1" dirty="0">
              <a:latin typeface="Arial" pitchFamily="34" charset="0"/>
              <a:cs typeface="Arial" pitchFamily="34" charset="0"/>
            </a:endParaRPr>
          </a:p>
        </p:txBody>
      </p:sp>
      <p:pic>
        <p:nvPicPr>
          <p:cNvPr id="184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376363"/>
            <a:ext cx="2160588"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2411413" y="1052513"/>
            <a:ext cx="6732587"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Tujuan dibuatnya proposal menjadi pedoman dan acuan pelaksanaan suatu kegiatan atau bisnis. Proposal menjadi gambaran umum terhadap sebuah rancangan kerja dan kegiatan sehingga sesuai dengan maksud dan tujuan awal penyelenggara atau pelaksana.</a:t>
            </a:r>
            <a:endParaRPr lang="id-ID"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endParaRPr lang="id-ID"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Pada dasarnya, ada beberapa macam-macam proposal. Secara umum jenis-jenis proposal dibedakan berdasarkan tujuan dibuatnya proposal. Struktur proposal biasanya mengandung ide dan gagasan pokok serta detail-detail lain seperti latar belakang, output yang diinginkan hingga biaya yang diperlukan.</a:t>
            </a:r>
          </a:p>
        </p:txBody>
      </p:sp>
      <p:sp>
        <p:nvSpPr>
          <p:cNvPr id="1945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946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946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9465"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9466"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Pengertian </a:t>
            </a:r>
            <a:r>
              <a:rPr lang="id-ID" sz="3200" b="1" dirty="0">
                <a:latin typeface="Arial" pitchFamily="34" charset="0"/>
                <a:cs typeface="Arial" pitchFamily="34" charset="0"/>
              </a:rPr>
              <a:t>Proposal</a:t>
            </a:r>
            <a:endParaRPr lang="id-ID" sz="3200" b="1" dirty="0">
              <a:latin typeface="Arial" pitchFamily="34" charset="0"/>
              <a:cs typeface="Arial" pitchFamily="34" charset="0"/>
            </a:endParaRPr>
          </a:p>
        </p:txBody>
      </p:sp>
      <p:pic>
        <p:nvPicPr>
          <p:cNvPr id="194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 y="1395413"/>
            <a:ext cx="2173288"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1763713" y="465138"/>
            <a:ext cx="7129462"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defRPr/>
            </a:pPr>
            <a:endParaRPr lang="id-ID" altLang="en-US" sz="2000" dirty="0" smtClean="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defRPr/>
            </a:pPr>
            <a:endParaRPr lang="id-ID" altLang="en-US" sz="2000" dirty="0" smtClean="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defRPr/>
            </a:pPr>
            <a:endParaRPr lang="id-ID" altLang="en-US" sz="2000" dirty="0" smtClean="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defRPr/>
            </a:pPr>
            <a:r>
              <a:rPr lang="en-US" altLang="en-US" sz="2000" dirty="0" smtClean="0">
                <a:solidFill>
                  <a:srgbClr val="000000"/>
                </a:solidFill>
                <a:latin typeface="Adobe Caslon Pro Bold" panose="0205070206050A020403" pitchFamily="18" charset="0"/>
                <a:cs typeface="Arial" panose="020B0604020202020204" pitchFamily="34" charset="0"/>
              </a:rPr>
              <a:t>1. Proposal </a:t>
            </a:r>
            <a:r>
              <a:rPr lang="en-US" altLang="en-US" sz="2000" dirty="0" err="1" smtClean="0">
                <a:solidFill>
                  <a:srgbClr val="000000"/>
                </a:solidFill>
                <a:latin typeface="Adobe Caslon Pro Bold" panose="0205070206050A020403" pitchFamily="18" charset="0"/>
                <a:cs typeface="Arial" panose="020B0604020202020204" pitchFamily="34" charset="0"/>
              </a:rPr>
              <a:t>Kegiatan</a:t>
            </a:r>
            <a:endParaRPr lang="en-US" altLang="en-US" sz="2000" dirty="0" smtClean="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defRPr/>
            </a:pPr>
            <a:r>
              <a:rPr lang="en-US" altLang="en-US" sz="2000" dirty="0" smtClean="0">
                <a:solidFill>
                  <a:srgbClr val="000000"/>
                </a:solidFill>
                <a:latin typeface="Adobe Caslon Pro Bold" panose="0205070206050A020403" pitchFamily="18" charset="0"/>
                <a:cs typeface="Arial" panose="020B0604020202020204" pitchFamily="34" charset="0"/>
              </a:rPr>
              <a:t>Proposal </a:t>
            </a:r>
            <a:r>
              <a:rPr lang="en-US" altLang="en-US" sz="2000" dirty="0" err="1" smtClean="0">
                <a:solidFill>
                  <a:srgbClr val="000000"/>
                </a:solidFill>
                <a:latin typeface="Adobe Caslon Pro Bold" panose="0205070206050A020403" pitchFamily="18" charset="0"/>
                <a:cs typeface="Arial" panose="020B0604020202020204" pitchFamily="34" charset="0"/>
              </a:rPr>
              <a:t>kegiatan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adalah</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salah</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satu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jenis</a:t>
            </a:r>
            <a:r>
              <a:rPr lang="en-US" altLang="en-US" sz="2000" dirty="0" smtClean="0">
                <a:solidFill>
                  <a:srgbClr val="000000"/>
                </a:solidFill>
                <a:latin typeface="Adobe Caslon Pro Bold" panose="0205070206050A020403" pitchFamily="18" charset="0"/>
                <a:cs typeface="Arial" panose="020B0604020202020204" pitchFamily="34" charset="0"/>
              </a:rPr>
              <a:t> proposal yang </a:t>
            </a:r>
            <a:r>
              <a:rPr lang="en-US" altLang="en-US" sz="2000" dirty="0" err="1" smtClean="0">
                <a:solidFill>
                  <a:srgbClr val="000000"/>
                </a:solidFill>
                <a:latin typeface="Adobe Caslon Pro Bold" panose="0205070206050A020403" pitchFamily="18" charset="0"/>
                <a:cs typeface="Arial" panose="020B0604020202020204" pitchFamily="34" charset="0"/>
              </a:rPr>
              <a:t>umum</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dibuat</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baik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secara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individu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maupun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kelompok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Tujuan</a:t>
            </a:r>
            <a:r>
              <a:rPr lang="en-US" altLang="en-US" sz="2000" dirty="0" smtClean="0">
                <a:solidFill>
                  <a:srgbClr val="000000"/>
                </a:solidFill>
                <a:latin typeface="Adobe Caslon Pro Bold" panose="0205070206050A020403" pitchFamily="18" charset="0"/>
                <a:cs typeface="Arial" panose="020B0604020202020204" pitchFamily="34" charset="0"/>
              </a:rPr>
              <a:t> proposal </a:t>
            </a:r>
            <a:r>
              <a:rPr lang="en-US" altLang="en-US" sz="2000" dirty="0" err="1" smtClean="0">
                <a:solidFill>
                  <a:srgbClr val="000000"/>
                </a:solidFill>
                <a:latin typeface="Adobe Caslon Pro Bold" panose="0205070206050A020403" pitchFamily="18" charset="0"/>
                <a:cs typeface="Arial" panose="020B0604020202020204" pitchFamily="34" charset="0"/>
              </a:rPr>
              <a:t>ini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diajukan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untuk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menyelenggarakan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sebuah</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kegiatan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Adanya</a:t>
            </a:r>
            <a:r>
              <a:rPr lang="en-US" altLang="en-US" sz="2000" dirty="0" smtClean="0">
                <a:solidFill>
                  <a:srgbClr val="000000"/>
                </a:solidFill>
                <a:latin typeface="Adobe Caslon Pro Bold" panose="0205070206050A020403" pitchFamily="18" charset="0"/>
                <a:cs typeface="Arial" panose="020B0604020202020204" pitchFamily="34" charset="0"/>
              </a:rPr>
              <a:t> proposal </a:t>
            </a:r>
            <a:r>
              <a:rPr lang="en-US" altLang="en-US" sz="2000" dirty="0" err="1" smtClean="0">
                <a:solidFill>
                  <a:srgbClr val="000000"/>
                </a:solidFill>
                <a:latin typeface="Adobe Caslon Pro Bold" panose="0205070206050A020403" pitchFamily="18" charset="0"/>
                <a:cs typeface="Arial" panose="020B0604020202020204" pitchFamily="34" charset="0"/>
              </a:rPr>
              <a:t>kegiatan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ini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akan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membantu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dalam</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penyusunan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rencana</a:t>
            </a:r>
            <a:r>
              <a:rPr lang="en-US" altLang="en-US" sz="2000" dirty="0" smtClean="0">
                <a:solidFill>
                  <a:srgbClr val="000000"/>
                </a:solidFill>
                <a:latin typeface="Adobe Caslon Pro Bold" panose="0205070206050A020403" pitchFamily="18" charset="0"/>
                <a:cs typeface="Arial" panose="020B0604020202020204" pitchFamily="34" charset="0"/>
              </a:rPr>
              <a:t> program </a:t>
            </a:r>
            <a:r>
              <a:rPr lang="en-US" altLang="en-US" sz="2000" dirty="0" err="1" smtClean="0">
                <a:solidFill>
                  <a:srgbClr val="000000"/>
                </a:solidFill>
                <a:latin typeface="Adobe Caslon Pro Bold" panose="0205070206050A020403" pitchFamily="18" charset="0"/>
                <a:cs typeface="Arial" panose="020B0604020202020204" pitchFamily="34" charset="0"/>
              </a:rPr>
              <a:t>kegiatan</a:t>
            </a:r>
            <a:r>
              <a:rPr lang="en-US" altLang="en-US" sz="2000" dirty="0" smtClean="0">
                <a:solidFill>
                  <a:srgbClr val="000000"/>
                </a:solidFill>
                <a:latin typeface="Adobe Caslon Pro Bold" panose="0205070206050A020403" pitchFamily="18" charset="0"/>
                <a:cs typeface="Arial" panose="020B0604020202020204" pitchFamily="34" charset="0"/>
              </a:rPr>
              <a:t> yang </a:t>
            </a:r>
            <a:r>
              <a:rPr lang="en-US" altLang="en-US" sz="2000" dirty="0" err="1" smtClean="0">
                <a:solidFill>
                  <a:srgbClr val="000000"/>
                </a:solidFill>
                <a:latin typeface="Adobe Caslon Pro Bold" panose="0205070206050A020403" pitchFamily="18" charset="0"/>
                <a:cs typeface="Arial" panose="020B0604020202020204" pitchFamily="34" charset="0"/>
              </a:rPr>
              <a:t>akan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diadakan</a:t>
            </a:r>
            <a:r>
              <a:rPr lang="en-US" altLang="en-US" sz="2000" dirty="0" smtClean="0">
                <a:solidFill>
                  <a:srgbClr val="000000"/>
                </a:solidFill>
                <a:latin typeface="Adobe Caslon Pro Bold" panose="0205070206050A020403" pitchFamily="18" charset="0"/>
                <a:cs typeface="Arial" panose="020B0604020202020204" pitchFamily="34" charset="0"/>
              </a:rPr>
              <a:t>.</a:t>
            </a:r>
            <a:r>
              <a:rPr lang="id-ID"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Contoh</a:t>
            </a:r>
            <a:r>
              <a:rPr lang="id-ID" altLang="en-US" sz="2000" dirty="0" smtClean="0">
                <a:solidFill>
                  <a:srgbClr val="000000"/>
                </a:solidFill>
                <a:latin typeface="Adobe Caslon Pro Bold" panose="0205070206050A020403" pitchFamily="18" charset="0"/>
                <a:cs typeface="Arial" panose="020B0604020202020204" pitchFamily="34" charset="0"/>
              </a:rPr>
              <a:t>: </a:t>
            </a:r>
            <a:endParaRPr lang="en-US" altLang="en-US" sz="2000" dirty="0" smtClean="0">
              <a:solidFill>
                <a:srgbClr val="000000"/>
              </a:solidFill>
              <a:latin typeface="Adobe Caslon Pro Bold" panose="0205070206050A020403" pitchFamily="18" charset="0"/>
              <a:cs typeface="Arial" panose="020B0604020202020204" pitchFamily="34" charset="0"/>
            </a:endParaRPr>
          </a:p>
          <a:p>
            <a:pPr marL="268288" indent="-268288" eaLnBrk="1" hangingPunct="1">
              <a:spcBef>
                <a:spcPct val="0"/>
              </a:spcBef>
              <a:buFontTx/>
              <a:buNone/>
              <a:defRPr/>
            </a:pPr>
            <a:r>
              <a:rPr lang="id-ID" altLang="en-US" sz="2000" dirty="0" smtClean="0">
                <a:solidFill>
                  <a:srgbClr val="000000"/>
                </a:solidFill>
                <a:latin typeface="Adobe Caslon Pro Bold" panose="0205070206050A020403" pitchFamily="18" charset="0"/>
                <a:cs typeface="Arial" panose="020B0604020202020204" pitchFamily="34" charset="0"/>
              </a:rPr>
              <a:t>	1) </a:t>
            </a:r>
            <a:r>
              <a:rPr lang="en-US" altLang="en-US" sz="2000" dirty="0" smtClean="0">
                <a:solidFill>
                  <a:srgbClr val="000000"/>
                </a:solidFill>
                <a:latin typeface="Adobe Caslon Pro Bold" panose="0205070206050A020403" pitchFamily="18" charset="0"/>
                <a:cs typeface="Arial" panose="020B0604020202020204" pitchFamily="34" charset="0"/>
              </a:rPr>
              <a:t>Proposal </a:t>
            </a:r>
            <a:r>
              <a:rPr lang="en-US" altLang="en-US" sz="2000" dirty="0" err="1" smtClean="0">
                <a:solidFill>
                  <a:srgbClr val="000000"/>
                </a:solidFill>
                <a:latin typeface="Adobe Caslon Pro Bold" panose="0205070206050A020403" pitchFamily="18" charset="0"/>
                <a:cs typeface="Arial" panose="020B0604020202020204" pitchFamily="34" charset="0"/>
              </a:rPr>
              <a:t>pertunjukan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seni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budaya</a:t>
            </a:r>
            <a:endParaRPr lang="en-US" altLang="en-US" sz="2000" dirty="0" smtClean="0">
              <a:solidFill>
                <a:srgbClr val="000000"/>
              </a:solidFill>
              <a:latin typeface="Adobe Caslon Pro Bold" panose="0205070206050A020403" pitchFamily="18" charset="0"/>
              <a:cs typeface="Arial" panose="020B0604020202020204" pitchFamily="34" charset="0"/>
            </a:endParaRPr>
          </a:p>
          <a:p>
            <a:pPr marL="268288" indent="-268288" eaLnBrk="1" hangingPunct="1">
              <a:spcBef>
                <a:spcPct val="0"/>
              </a:spcBef>
              <a:buFontTx/>
              <a:buNone/>
              <a:defRPr/>
            </a:pPr>
            <a:r>
              <a:rPr lang="id-ID" altLang="en-US" sz="2000" dirty="0" smtClean="0">
                <a:solidFill>
                  <a:srgbClr val="000000"/>
                </a:solidFill>
                <a:latin typeface="Adobe Caslon Pro Bold" panose="0205070206050A020403" pitchFamily="18" charset="0"/>
                <a:cs typeface="Arial" panose="020B0604020202020204" pitchFamily="34" charset="0"/>
              </a:rPr>
              <a:t>	2) </a:t>
            </a:r>
            <a:r>
              <a:rPr lang="en-US" altLang="en-US" sz="2000" dirty="0" smtClean="0">
                <a:solidFill>
                  <a:srgbClr val="000000"/>
                </a:solidFill>
                <a:latin typeface="Adobe Caslon Pro Bold" panose="0205070206050A020403" pitchFamily="18" charset="0"/>
                <a:cs typeface="Arial" panose="020B0604020202020204" pitchFamily="34" charset="0"/>
              </a:rPr>
              <a:t>Proposal </a:t>
            </a:r>
            <a:r>
              <a:rPr lang="en-US" altLang="en-US" sz="2000" dirty="0" err="1" smtClean="0">
                <a:solidFill>
                  <a:srgbClr val="000000"/>
                </a:solidFill>
                <a:latin typeface="Adobe Caslon Pro Bold" panose="0205070206050A020403" pitchFamily="18" charset="0"/>
                <a:cs typeface="Arial" panose="020B0604020202020204" pitchFamily="34" charset="0"/>
              </a:rPr>
              <a:t>penyelenggaran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lomba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desa</a:t>
            </a:r>
            <a:endParaRPr lang="en-US" altLang="en-US" sz="2000" dirty="0" smtClean="0">
              <a:solidFill>
                <a:srgbClr val="000000"/>
              </a:solidFill>
              <a:latin typeface="Adobe Caslon Pro Bold" panose="0205070206050A020403" pitchFamily="18" charset="0"/>
              <a:cs typeface="Arial" panose="020B0604020202020204" pitchFamily="34" charset="0"/>
            </a:endParaRPr>
          </a:p>
          <a:p>
            <a:pPr marL="268288" indent="-268288" eaLnBrk="1" hangingPunct="1">
              <a:spcBef>
                <a:spcPct val="0"/>
              </a:spcBef>
              <a:buFontTx/>
              <a:buNone/>
              <a:defRPr/>
            </a:pPr>
            <a:r>
              <a:rPr lang="id-ID" altLang="en-US" sz="2000" dirty="0" smtClean="0">
                <a:solidFill>
                  <a:srgbClr val="000000"/>
                </a:solidFill>
                <a:latin typeface="Adobe Caslon Pro Bold" panose="0205070206050A020403" pitchFamily="18" charset="0"/>
                <a:cs typeface="Arial" panose="020B0604020202020204" pitchFamily="34" charset="0"/>
              </a:rPr>
              <a:t>	3) P</a:t>
            </a:r>
            <a:r>
              <a:rPr lang="en-US" altLang="en-US" sz="2000" dirty="0" err="1" smtClean="0">
                <a:solidFill>
                  <a:srgbClr val="000000"/>
                </a:solidFill>
                <a:latin typeface="Adobe Caslon Pro Bold" panose="0205070206050A020403" pitchFamily="18" charset="0"/>
                <a:cs typeface="Arial" panose="020B0604020202020204" pitchFamily="34" charset="0"/>
              </a:rPr>
              <a:t>roposal</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perayaan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ulang</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tahun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sekolah</a:t>
            </a:r>
            <a:endParaRPr lang="en-US" altLang="en-US" sz="2000" dirty="0" smtClean="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defRPr/>
            </a:pPr>
            <a:r>
              <a:rPr lang="en-US" altLang="en-US" sz="2000" dirty="0" smtClean="0">
                <a:solidFill>
                  <a:srgbClr val="000000"/>
                </a:solidFill>
                <a:latin typeface="Adobe Caslon Pro Bold" panose="0205070206050A020403" pitchFamily="18" charset="0"/>
                <a:cs typeface="Arial" panose="020B0604020202020204" pitchFamily="34" charset="0"/>
              </a:rPr>
              <a:t>2. Proposal </a:t>
            </a:r>
            <a:r>
              <a:rPr lang="en-US" altLang="en-US" sz="2000" dirty="0" err="1" smtClean="0">
                <a:solidFill>
                  <a:srgbClr val="000000"/>
                </a:solidFill>
                <a:latin typeface="Adobe Caslon Pro Bold" panose="0205070206050A020403" pitchFamily="18" charset="0"/>
                <a:cs typeface="Arial" panose="020B0604020202020204" pitchFamily="34" charset="0"/>
              </a:rPr>
              <a:t>Bisnis</a:t>
            </a:r>
            <a:r>
              <a:rPr lang="en-US" altLang="en-US" sz="2000" dirty="0" smtClean="0">
                <a:solidFill>
                  <a:srgbClr val="000000"/>
                </a:solidFill>
                <a:latin typeface="Adobe Caslon Pro Bold" panose="0205070206050A020403" pitchFamily="18" charset="0"/>
                <a:cs typeface="Arial" panose="020B0604020202020204" pitchFamily="34" charset="0"/>
              </a:rPr>
              <a:t>/Usaha</a:t>
            </a:r>
          </a:p>
          <a:p>
            <a:pPr eaLnBrk="1" hangingPunct="1">
              <a:spcBef>
                <a:spcPct val="0"/>
              </a:spcBef>
              <a:buFontTx/>
              <a:buNone/>
              <a:defRPr/>
            </a:pPr>
            <a:r>
              <a:rPr lang="en-US" altLang="en-US" sz="2000" dirty="0" smtClean="0">
                <a:solidFill>
                  <a:srgbClr val="000000"/>
                </a:solidFill>
                <a:latin typeface="Adobe Caslon Pro Bold" panose="0205070206050A020403" pitchFamily="18" charset="0"/>
                <a:cs typeface="Arial" panose="020B0604020202020204" pitchFamily="34" charset="0"/>
              </a:rPr>
              <a:t>Proposal </a:t>
            </a:r>
            <a:r>
              <a:rPr lang="en-US" altLang="en-US" sz="2000" dirty="0" err="1" smtClean="0">
                <a:solidFill>
                  <a:srgbClr val="000000"/>
                </a:solidFill>
                <a:latin typeface="Adobe Caslon Pro Bold" panose="0205070206050A020403" pitchFamily="18" charset="0"/>
                <a:cs typeface="Arial" panose="020B0604020202020204" pitchFamily="34" charset="0"/>
              </a:rPr>
              <a:t>bisnis</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atau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usaha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adalah</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salah</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satu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jenis</a:t>
            </a:r>
            <a:r>
              <a:rPr lang="en-US" altLang="en-US" sz="2000" dirty="0" smtClean="0">
                <a:solidFill>
                  <a:srgbClr val="000000"/>
                </a:solidFill>
                <a:latin typeface="Adobe Caslon Pro Bold" panose="0205070206050A020403" pitchFamily="18" charset="0"/>
                <a:cs typeface="Arial" panose="020B0604020202020204" pitchFamily="34" charset="0"/>
              </a:rPr>
              <a:t> proposal yang </a:t>
            </a:r>
            <a:r>
              <a:rPr lang="en-US" altLang="en-US" sz="2000" dirty="0" err="1" smtClean="0">
                <a:solidFill>
                  <a:srgbClr val="000000"/>
                </a:solidFill>
                <a:latin typeface="Adobe Caslon Pro Bold" panose="0205070206050A020403" pitchFamily="18" charset="0"/>
                <a:cs typeface="Arial" panose="020B0604020202020204" pitchFamily="34" charset="0"/>
              </a:rPr>
              <a:t>berkaitan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dengan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dunia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bisnis</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rencana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kerja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baik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secara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individu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atau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kelompok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Jenis</a:t>
            </a:r>
            <a:r>
              <a:rPr lang="en-US" altLang="en-US" sz="2000" dirty="0" smtClean="0">
                <a:solidFill>
                  <a:srgbClr val="000000"/>
                </a:solidFill>
                <a:latin typeface="Adobe Caslon Pro Bold" panose="0205070206050A020403" pitchFamily="18" charset="0"/>
                <a:cs typeface="Arial" panose="020B0604020202020204" pitchFamily="34" charset="0"/>
              </a:rPr>
              <a:t> proposal </a:t>
            </a:r>
            <a:r>
              <a:rPr lang="en-US" altLang="en-US" sz="2000" dirty="0" err="1" smtClean="0">
                <a:solidFill>
                  <a:srgbClr val="000000"/>
                </a:solidFill>
                <a:latin typeface="Adobe Caslon Pro Bold" panose="0205070206050A020403" pitchFamily="18" charset="0"/>
                <a:cs typeface="Arial" panose="020B0604020202020204" pitchFamily="34" charset="0"/>
              </a:rPr>
              <a:t>ini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dibuat</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untuk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memberi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gambaran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usaha</a:t>
            </a:r>
            <a:r>
              <a:rPr lang="en-US" altLang="en-US" sz="2000" dirty="0" smtClean="0">
                <a:solidFill>
                  <a:srgbClr val="000000"/>
                </a:solidFill>
                <a:latin typeface="Adobe Caslon Pro Bold" panose="0205070206050A020403" pitchFamily="18" charset="0"/>
                <a:cs typeface="Arial" panose="020B0604020202020204" pitchFamily="34" charset="0"/>
              </a:rPr>
              <a:t> yang </a:t>
            </a:r>
            <a:r>
              <a:rPr lang="en-US" altLang="en-US" sz="2000" dirty="0" err="1" smtClean="0">
                <a:solidFill>
                  <a:srgbClr val="000000"/>
                </a:solidFill>
                <a:latin typeface="Adobe Caslon Pro Bold" panose="0205070206050A020403" pitchFamily="18" charset="0"/>
                <a:cs typeface="Arial" panose="020B0604020202020204" pitchFamily="34" charset="0"/>
              </a:rPr>
              <a:t>akan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dikerjakan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pada</a:t>
            </a:r>
            <a:r>
              <a:rPr lang="en-US" altLang="en-US" sz="2000" dirty="0" smtClean="0">
                <a:solidFill>
                  <a:srgbClr val="000000"/>
                </a:solidFill>
                <a:latin typeface="Adobe Caslon Pro Bold" panose="0205070206050A020403" pitchFamily="18" charset="0"/>
                <a:cs typeface="Arial" panose="020B0604020202020204" pitchFamily="34" charset="0"/>
              </a:rPr>
              <a:t> investor </a:t>
            </a:r>
            <a:r>
              <a:rPr lang="en-US" altLang="en-US" sz="2000" dirty="0" err="1" smtClean="0">
                <a:solidFill>
                  <a:srgbClr val="000000"/>
                </a:solidFill>
                <a:latin typeface="Adobe Caslon Pro Bold" panose="0205070206050A020403" pitchFamily="18" charset="0"/>
                <a:cs typeface="Arial" panose="020B0604020202020204" pitchFamily="34" charset="0"/>
              </a:rPr>
              <a:t>atau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pihak</a:t>
            </a:r>
            <a:r>
              <a:rPr lang="en-US" altLang="en-US" sz="2000" dirty="0" smtClean="0">
                <a:solidFill>
                  <a:srgbClr val="000000"/>
                </a:solidFill>
                <a:latin typeface="Adobe Caslon Pro Bold" panose="0205070206050A020403" pitchFamily="18" charset="0"/>
                <a:cs typeface="Arial" panose="020B0604020202020204" pitchFamily="34" charset="0"/>
              </a:rPr>
              <a:t> yang </a:t>
            </a:r>
            <a:r>
              <a:rPr lang="en-US" altLang="en-US" sz="2000" dirty="0" err="1" smtClean="0">
                <a:solidFill>
                  <a:srgbClr val="000000"/>
                </a:solidFill>
                <a:latin typeface="Adobe Caslon Pro Bold" panose="0205070206050A020403" pitchFamily="18" charset="0"/>
                <a:cs typeface="Arial" panose="020B0604020202020204" pitchFamily="34" charset="0"/>
              </a:rPr>
              <a:t>diproposal</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bisnis</a:t>
            </a:r>
            <a:r>
              <a:rPr lang="en-US" altLang="en-US" sz="2000" dirty="0" smtClean="0">
                <a:solidFill>
                  <a:srgbClr val="000000"/>
                </a:solidFill>
                <a:latin typeface="Adobe Caslon Pro Bold" panose="0205070206050A020403" pitchFamily="18" charset="0"/>
                <a:cs typeface="Arial" panose="020B0604020202020204" pitchFamily="34" charset="0"/>
              </a:rPr>
              <a:t>/</a:t>
            </a:r>
            <a:r>
              <a:rPr lang="en-US" altLang="en-US" sz="2000" dirty="0" err="1" smtClean="0">
                <a:solidFill>
                  <a:srgbClr val="000000"/>
                </a:solidFill>
                <a:latin typeface="Adobe Caslon Pro Bold" panose="0205070206050A020403" pitchFamily="18" charset="0"/>
                <a:cs typeface="Arial" panose="020B0604020202020204" pitchFamily="34" charset="0"/>
              </a:rPr>
              <a:t>usaha</a:t>
            </a:r>
            <a:r>
              <a:rPr lang="en-US" altLang="en-US" sz="2000" dirty="0" smtClean="0">
                <a:solidFill>
                  <a:srgbClr val="000000"/>
                </a:solidFill>
                <a:latin typeface="Adobe Caslon Pro Bold" panose="0205070206050A020403" pitchFamily="18" charset="0"/>
                <a:cs typeface="Arial" panose="020B0604020202020204" pitchFamily="34" charset="0"/>
              </a:rPr>
              <a:t> :</a:t>
            </a:r>
          </a:p>
          <a:p>
            <a:pPr marL="268288" eaLnBrk="1" hangingPunct="1">
              <a:spcBef>
                <a:spcPct val="0"/>
              </a:spcBef>
              <a:buFontTx/>
              <a:buNone/>
              <a:defRPr/>
            </a:pPr>
            <a:r>
              <a:rPr lang="id-ID" altLang="en-US" sz="2000" dirty="0" smtClean="0">
                <a:solidFill>
                  <a:srgbClr val="000000"/>
                </a:solidFill>
                <a:latin typeface="Adobe Caslon Pro Bold" panose="0205070206050A020403" pitchFamily="18" charset="0"/>
                <a:cs typeface="Arial" panose="020B0604020202020204" pitchFamily="34" charset="0"/>
              </a:rPr>
              <a:t>1) P</a:t>
            </a:r>
            <a:r>
              <a:rPr lang="en-US" altLang="en-US" sz="2000" dirty="0" err="1" smtClean="0">
                <a:solidFill>
                  <a:srgbClr val="000000"/>
                </a:solidFill>
                <a:latin typeface="Adobe Caslon Pro Bold" panose="0205070206050A020403" pitchFamily="18" charset="0"/>
                <a:cs typeface="Arial" panose="020B0604020202020204" pitchFamily="34" charset="0"/>
              </a:rPr>
              <a:t>roposal</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pendirian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tempat</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usaha</a:t>
            </a:r>
            <a:endParaRPr lang="en-US" altLang="en-US" sz="2000" dirty="0" smtClean="0">
              <a:solidFill>
                <a:srgbClr val="000000"/>
              </a:solidFill>
              <a:latin typeface="Adobe Caslon Pro Bold" panose="0205070206050A020403" pitchFamily="18" charset="0"/>
              <a:cs typeface="Arial" panose="020B0604020202020204" pitchFamily="34" charset="0"/>
            </a:endParaRPr>
          </a:p>
          <a:p>
            <a:pPr marL="268288" eaLnBrk="1" hangingPunct="1">
              <a:spcBef>
                <a:spcPct val="0"/>
              </a:spcBef>
              <a:buFontTx/>
              <a:buNone/>
              <a:defRPr/>
            </a:pPr>
            <a:r>
              <a:rPr lang="id-ID" altLang="en-US" sz="2000" dirty="0" smtClean="0">
                <a:solidFill>
                  <a:srgbClr val="000000"/>
                </a:solidFill>
                <a:latin typeface="Adobe Caslon Pro Bold" panose="0205070206050A020403" pitchFamily="18" charset="0"/>
                <a:cs typeface="Arial" panose="020B0604020202020204" pitchFamily="34" charset="0"/>
              </a:rPr>
              <a:t>2) </a:t>
            </a:r>
            <a:r>
              <a:rPr lang="en-US" altLang="en-US" sz="2000" dirty="0" smtClean="0">
                <a:solidFill>
                  <a:srgbClr val="000000"/>
                </a:solidFill>
                <a:latin typeface="Adobe Caslon Pro Bold" panose="0205070206050A020403" pitchFamily="18" charset="0"/>
                <a:cs typeface="Arial" panose="020B0604020202020204" pitchFamily="34" charset="0"/>
              </a:rPr>
              <a:t>Proposal </a:t>
            </a:r>
            <a:r>
              <a:rPr lang="en-US" altLang="en-US" sz="2000" dirty="0" err="1" smtClean="0">
                <a:solidFill>
                  <a:srgbClr val="000000"/>
                </a:solidFill>
                <a:latin typeface="Adobe Caslon Pro Bold" panose="0205070206050A020403" pitchFamily="18" charset="0"/>
                <a:cs typeface="Arial" panose="020B0604020202020204" pitchFamily="34" charset="0"/>
              </a:rPr>
              <a:t>kerjasama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antar</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perusahaan</a:t>
            </a:r>
            <a:endParaRPr lang="en-US" altLang="en-US" sz="2000" dirty="0" smtClean="0">
              <a:solidFill>
                <a:srgbClr val="000000"/>
              </a:solidFill>
              <a:latin typeface="Adobe Caslon Pro Bold" panose="0205070206050A020403" pitchFamily="18" charset="0"/>
              <a:cs typeface="Arial" panose="020B0604020202020204" pitchFamily="34" charset="0"/>
            </a:endParaRPr>
          </a:p>
          <a:p>
            <a:pPr marL="268288" eaLnBrk="1" hangingPunct="1">
              <a:spcBef>
                <a:spcPct val="0"/>
              </a:spcBef>
              <a:buFontTx/>
              <a:buNone/>
              <a:defRPr/>
            </a:pPr>
            <a:r>
              <a:rPr lang="id-ID" altLang="en-US" sz="2000" dirty="0" smtClean="0">
                <a:solidFill>
                  <a:srgbClr val="000000"/>
                </a:solidFill>
                <a:latin typeface="Adobe Caslon Pro Bold" panose="0205070206050A020403" pitchFamily="18" charset="0"/>
                <a:cs typeface="Arial" panose="020B0604020202020204" pitchFamily="34" charset="0"/>
              </a:rPr>
              <a:t>3) </a:t>
            </a:r>
            <a:r>
              <a:rPr lang="en-US" altLang="en-US" sz="2000" dirty="0" smtClean="0">
                <a:solidFill>
                  <a:srgbClr val="000000"/>
                </a:solidFill>
                <a:latin typeface="Adobe Caslon Pro Bold" panose="0205070206050A020403" pitchFamily="18" charset="0"/>
                <a:cs typeface="Arial" panose="020B0604020202020204" pitchFamily="34" charset="0"/>
              </a:rPr>
              <a:t>Proposal </a:t>
            </a:r>
            <a:r>
              <a:rPr lang="en-US" altLang="en-US" sz="2000" dirty="0" err="1" smtClean="0">
                <a:solidFill>
                  <a:srgbClr val="000000"/>
                </a:solidFill>
                <a:latin typeface="Adobe Caslon Pro Bold" panose="0205070206050A020403" pitchFamily="18" charset="0"/>
                <a:cs typeface="Arial" panose="020B0604020202020204" pitchFamily="34" charset="0"/>
              </a:rPr>
              <a:t>peminjaman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dana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usaha</a:t>
            </a:r>
            <a:endParaRPr lang="en-US" altLang="en-US" sz="2000" dirty="0" smtClean="0">
              <a:solidFill>
                <a:srgbClr val="000000"/>
              </a:solidFill>
              <a:latin typeface="Adobe Caslon Pro Bold" panose="0205070206050A020403" pitchFamily="18" charset="0"/>
              <a:cs typeface="Arial" panose="020B0604020202020204" pitchFamily="34" charset="0"/>
            </a:endParaRPr>
          </a:p>
        </p:txBody>
      </p:sp>
      <p:sp>
        <p:nvSpPr>
          <p:cNvPr id="2048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048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0485"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48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48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0489"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0490"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Jenis Proposal Secara Umum</a:t>
            </a:r>
            <a:endParaRPr lang="id-ID" sz="3200" b="1" dirty="0">
              <a:latin typeface="Arial" pitchFamily="34" charset="0"/>
              <a:cs typeface="Arial" pitchFamily="34" charset="0"/>
            </a:endParaRPr>
          </a:p>
        </p:txBody>
      </p:sp>
      <p:pic>
        <p:nvPicPr>
          <p:cNvPr id="204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8" y="1398588"/>
            <a:ext cx="171132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2124075" y="1412875"/>
            <a:ext cx="6938963"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defRPr/>
            </a:pPr>
            <a:endParaRPr lang="en-US" altLang="en-US" sz="2000" dirty="0" smtClean="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defRPr/>
            </a:pPr>
            <a:r>
              <a:rPr lang="en-US" altLang="en-US" sz="2000" dirty="0" smtClean="0">
                <a:solidFill>
                  <a:srgbClr val="000000"/>
                </a:solidFill>
                <a:latin typeface="Adobe Caslon Pro Bold" panose="0205070206050A020403" pitchFamily="18" charset="0"/>
                <a:cs typeface="Arial" panose="020B0604020202020204" pitchFamily="34" charset="0"/>
              </a:rPr>
              <a:t>3. Proposal </a:t>
            </a:r>
            <a:r>
              <a:rPr lang="en-US" altLang="en-US" sz="2000" dirty="0" err="1" smtClean="0">
                <a:solidFill>
                  <a:srgbClr val="000000"/>
                </a:solidFill>
                <a:latin typeface="Adobe Caslon Pro Bold" panose="0205070206050A020403" pitchFamily="18" charset="0"/>
                <a:cs typeface="Arial" panose="020B0604020202020204" pitchFamily="34" charset="0"/>
              </a:rPr>
              <a:t>Penelitian</a:t>
            </a:r>
            <a:r>
              <a:rPr lang="id-ID" altLang="en-US" sz="2000" dirty="0" smtClean="0">
                <a:solidFill>
                  <a:srgbClr val="000000"/>
                </a:solidFill>
                <a:latin typeface="Adobe Caslon Pro Bold" panose="0205070206050A020403" pitchFamily="18" charset="0"/>
                <a:cs typeface="Arial" panose="020B0604020202020204" pitchFamily="34" charset="0"/>
              </a:rPr>
              <a:t>, ad</a:t>
            </a:r>
            <a:r>
              <a:rPr lang="en-US" altLang="en-US" sz="2000" dirty="0" err="1" smtClean="0">
                <a:solidFill>
                  <a:srgbClr val="000000"/>
                </a:solidFill>
                <a:latin typeface="Adobe Caslon Pro Bold" panose="0205070206050A020403" pitchFamily="18" charset="0"/>
                <a:cs typeface="Arial" panose="020B0604020202020204" pitchFamily="34" charset="0"/>
              </a:rPr>
              <a:t>alah</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salah</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satu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jenis</a:t>
            </a:r>
            <a:r>
              <a:rPr lang="en-US" altLang="en-US" sz="2000" dirty="0" smtClean="0">
                <a:solidFill>
                  <a:srgbClr val="000000"/>
                </a:solidFill>
                <a:latin typeface="Adobe Caslon Pro Bold" panose="0205070206050A020403" pitchFamily="18" charset="0"/>
                <a:cs typeface="Arial" panose="020B0604020202020204" pitchFamily="34" charset="0"/>
              </a:rPr>
              <a:t> proposal yang </a:t>
            </a:r>
            <a:r>
              <a:rPr lang="en-US" altLang="en-US" sz="2000" dirty="0" err="1" smtClean="0">
                <a:solidFill>
                  <a:srgbClr val="000000"/>
                </a:solidFill>
                <a:latin typeface="Adobe Caslon Pro Bold" panose="0205070206050A020403" pitchFamily="18" charset="0"/>
                <a:cs typeface="Arial" panose="020B0604020202020204" pitchFamily="34" charset="0"/>
              </a:rPr>
              <a:t>digunakan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dalam</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bidang</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akademisi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Jenis</a:t>
            </a:r>
            <a:r>
              <a:rPr lang="en-US" altLang="en-US" sz="2000" dirty="0" smtClean="0">
                <a:solidFill>
                  <a:srgbClr val="000000"/>
                </a:solidFill>
                <a:latin typeface="Adobe Caslon Pro Bold" panose="0205070206050A020403" pitchFamily="18" charset="0"/>
                <a:cs typeface="Arial" panose="020B0604020202020204" pitchFamily="34" charset="0"/>
              </a:rPr>
              <a:t> proposal </a:t>
            </a:r>
            <a:r>
              <a:rPr lang="en-US" altLang="en-US" sz="2000" dirty="0" err="1" smtClean="0">
                <a:solidFill>
                  <a:srgbClr val="000000"/>
                </a:solidFill>
                <a:latin typeface="Adobe Caslon Pro Bold" panose="0205070206050A020403" pitchFamily="18" charset="0"/>
                <a:cs typeface="Arial" panose="020B0604020202020204" pitchFamily="34" charset="0"/>
              </a:rPr>
              <a:t>penelitian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diajukan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untuk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melakukan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riset</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penelitian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tentang</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topik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seputar</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ilmu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pengetahuan</a:t>
            </a:r>
            <a:r>
              <a:rPr lang="en-US" altLang="en-US" sz="2000" dirty="0" smtClean="0">
                <a:solidFill>
                  <a:srgbClr val="000000"/>
                </a:solidFill>
                <a:latin typeface="Adobe Caslon Pro Bold" panose="0205070206050A020403" pitchFamily="18" charset="0"/>
                <a:cs typeface="Arial" panose="020B0604020202020204" pitchFamily="34" charset="0"/>
              </a:rPr>
              <a:t>. Proposal </a:t>
            </a:r>
            <a:r>
              <a:rPr lang="en-US" altLang="en-US" sz="2000" dirty="0" err="1" smtClean="0">
                <a:solidFill>
                  <a:srgbClr val="000000"/>
                </a:solidFill>
                <a:latin typeface="Adobe Caslon Pro Bold" panose="0205070206050A020403" pitchFamily="18" charset="0"/>
                <a:cs typeface="Arial" panose="020B0604020202020204" pitchFamily="34" charset="0"/>
              </a:rPr>
              <a:t>penelitian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bisa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berupa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penelitian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pengembangan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penelitian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kualitatif</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atau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penelitian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kuantitatif</a:t>
            </a:r>
            <a:r>
              <a:rPr lang="en-US" altLang="en-US" sz="2000" dirty="0" smtClean="0">
                <a:solidFill>
                  <a:srgbClr val="000000"/>
                </a:solidFill>
                <a:latin typeface="Adobe Caslon Pro Bold" panose="0205070206050A020403" pitchFamily="18" charset="0"/>
                <a:cs typeface="Arial" panose="020B0604020202020204" pitchFamily="34" charset="0"/>
              </a:rPr>
              <a:t>.</a:t>
            </a:r>
            <a:r>
              <a:rPr lang="id-ID"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Contoh</a:t>
            </a:r>
            <a:endParaRPr lang="en-US" altLang="en-US" sz="2000" dirty="0" smtClean="0">
              <a:solidFill>
                <a:srgbClr val="000000"/>
              </a:solidFill>
              <a:latin typeface="Adobe Caslon Pro Bold" panose="0205070206050A020403" pitchFamily="18" charset="0"/>
              <a:cs typeface="Arial" panose="020B0604020202020204" pitchFamily="34" charset="0"/>
            </a:endParaRPr>
          </a:p>
          <a:p>
            <a:pPr indent="444500" eaLnBrk="1" hangingPunct="1">
              <a:spcBef>
                <a:spcPct val="0"/>
              </a:spcBef>
              <a:buFontTx/>
              <a:buNone/>
              <a:defRPr/>
            </a:pPr>
            <a:r>
              <a:rPr lang="id-ID" altLang="en-US" sz="2000" dirty="0" smtClean="0">
                <a:solidFill>
                  <a:srgbClr val="000000"/>
                </a:solidFill>
                <a:latin typeface="Adobe Caslon Pro Bold" panose="0205070206050A020403" pitchFamily="18" charset="0"/>
                <a:cs typeface="Arial" panose="020B0604020202020204" pitchFamily="34" charset="0"/>
              </a:rPr>
              <a:t>1) </a:t>
            </a:r>
            <a:r>
              <a:rPr lang="en-US" altLang="en-US" sz="2000" dirty="0" err="1" smtClean="0">
                <a:solidFill>
                  <a:srgbClr val="000000"/>
                </a:solidFill>
                <a:latin typeface="Adobe Caslon Pro Bold" panose="0205070206050A020403" pitchFamily="18" charset="0"/>
                <a:cs typeface="Arial" panose="020B0604020202020204" pitchFamily="34" charset="0"/>
              </a:rPr>
              <a:t>Proposan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penelitian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untuk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skripsi</a:t>
            </a:r>
            <a:endParaRPr lang="en-US" altLang="en-US" sz="2000" dirty="0" smtClean="0">
              <a:solidFill>
                <a:srgbClr val="000000"/>
              </a:solidFill>
              <a:latin typeface="Adobe Caslon Pro Bold" panose="0205070206050A020403" pitchFamily="18" charset="0"/>
              <a:cs typeface="Arial" panose="020B0604020202020204" pitchFamily="34" charset="0"/>
            </a:endParaRPr>
          </a:p>
          <a:p>
            <a:pPr indent="444500" eaLnBrk="1" hangingPunct="1">
              <a:spcBef>
                <a:spcPct val="0"/>
              </a:spcBef>
              <a:buFontTx/>
              <a:buNone/>
              <a:defRPr/>
            </a:pPr>
            <a:r>
              <a:rPr lang="id-ID" altLang="en-US" sz="2000" dirty="0" smtClean="0">
                <a:solidFill>
                  <a:srgbClr val="000000"/>
                </a:solidFill>
                <a:latin typeface="Adobe Caslon Pro Bold" panose="0205070206050A020403" pitchFamily="18" charset="0"/>
                <a:cs typeface="Arial" panose="020B0604020202020204" pitchFamily="34" charset="0"/>
              </a:rPr>
              <a:t>2) </a:t>
            </a:r>
            <a:r>
              <a:rPr lang="en-US" altLang="en-US" sz="2000" dirty="0" err="1" smtClean="0">
                <a:solidFill>
                  <a:srgbClr val="000000"/>
                </a:solidFill>
                <a:latin typeface="Adobe Caslon Pro Bold" panose="0205070206050A020403" pitchFamily="18" charset="0"/>
                <a:cs typeface="Arial" panose="020B0604020202020204" pitchFamily="34" charset="0"/>
              </a:rPr>
              <a:t>Proposan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penelitian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untuk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tesis</a:t>
            </a:r>
            <a:endParaRPr lang="en-US" altLang="en-US" sz="2000" dirty="0" smtClean="0">
              <a:solidFill>
                <a:srgbClr val="000000"/>
              </a:solidFill>
              <a:latin typeface="Adobe Caslon Pro Bold" panose="0205070206050A020403" pitchFamily="18" charset="0"/>
              <a:cs typeface="Arial" panose="020B0604020202020204" pitchFamily="34" charset="0"/>
            </a:endParaRPr>
          </a:p>
          <a:p>
            <a:pPr indent="444500" eaLnBrk="1" hangingPunct="1">
              <a:spcBef>
                <a:spcPct val="0"/>
              </a:spcBef>
              <a:buFontTx/>
              <a:buNone/>
              <a:defRPr/>
            </a:pPr>
            <a:r>
              <a:rPr lang="id-ID" altLang="en-US" sz="2000" dirty="0" smtClean="0">
                <a:solidFill>
                  <a:srgbClr val="000000"/>
                </a:solidFill>
                <a:latin typeface="Adobe Caslon Pro Bold" panose="0205070206050A020403" pitchFamily="18" charset="0"/>
                <a:cs typeface="Arial" panose="020B0604020202020204" pitchFamily="34" charset="0"/>
              </a:rPr>
              <a:t>3) </a:t>
            </a:r>
            <a:r>
              <a:rPr lang="en-US" altLang="en-US" sz="2000" dirty="0" err="1" smtClean="0">
                <a:solidFill>
                  <a:srgbClr val="000000"/>
                </a:solidFill>
                <a:latin typeface="Adobe Caslon Pro Bold" panose="0205070206050A020403" pitchFamily="18" charset="0"/>
                <a:cs typeface="Arial" panose="020B0604020202020204" pitchFamily="34" charset="0"/>
              </a:rPr>
              <a:t>Proposan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penelitian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riset</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pengembangan</a:t>
            </a:r>
            <a:endParaRPr lang="en-US" altLang="en-US" sz="2000" dirty="0" smtClean="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defRPr/>
            </a:pPr>
            <a:r>
              <a:rPr lang="en-US" altLang="en-US" sz="2000" dirty="0" smtClean="0">
                <a:solidFill>
                  <a:srgbClr val="000000"/>
                </a:solidFill>
                <a:latin typeface="Adobe Caslon Pro Bold" panose="0205070206050A020403" pitchFamily="18" charset="0"/>
                <a:cs typeface="Arial" panose="020B0604020202020204" pitchFamily="34" charset="0"/>
              </a:rPr>
              <a:t>4. Proposal </a:t>
            </a:r>
            <a:r>
              <a:rPr lang="en-US" altLang="en-US" sz="2000" dirty="0" err="1" smtClean="0">
                <a:solidFill>
                  <a:srgbClr val="000000"/>
                </a:solidFill>
                <a:latin typeface="Adobe Caslon Pro Bold" panose="0205070206050A020403" pitchFamily="18" charset="0"/>
                <a:cs typeface="Arial" panose="020B0604020202020204" pitchFamily="34" charset="0"/>
              </a:rPr>
              <a:t>Proyek</a:t>
            </a:r>
            <a:r>
              <a:rPr lang="id-ID"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adalah</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salah</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satu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jenis</a:t>
            </a:r>
            <a:r>
              <a:rPr lang="en-US" altLang="en-US" sz="2000" dirty="0" smtClean="0">
                <a:solidFill>
                  <a:srgbClr val="000000"/>
                </a:solidFill>
                <a:latin typeface="Adobe Caslon Pro Bold" panose="0205070206050A020403" pitchFamily="18" charset="0"/>
                <a:cs typeface="Arial" panose="020B0604020202020204" pitchFamily="34" charset="0"/>
              </a:rPr>
              <a:t> proposal yang </a:t>
            </a:r>
            <a:r>
              <a:rPr lang="en-US" altLang="en-US" sz="2000" dirty="0" err="1" smtClean="0">
                <a:solidFill>
                  <a:srgbClr val="000000"/>
                </a:solidFill>
                <a:latin typeface="Adobe Caslon Pro Bold" panose="0205070206050A020403" pitchFamily="18" charset="0"/>
                <a:cs typeface="Arial" panose="020B0604020202020204" pitchFamily="34" charset="0"/>
              </a:rPr>
              <a:t>juga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berkaitan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dengan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dunia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bisnis</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Jenis</a:t>
            </a:r>
            <a:r>
              <a:rPr lang="en-US" altLang="en-US" sz="2000" dirty="0" smtClean="0">
                <a:solidFill>
                  <a:srgbClr val="000000"/>
                </a:solidFill>
                <a:latin typeface="Adobe Caslon Pro Bold" panose="0205070206050A020403" pitchFamily="18" charset="0"/>
                <a:cs typeface="Arial" panose="020B0604020202020204" pitchFamily="34" charset="0"/>
              </a:rPr>
              <a:t> proposal </a:t>
            </a:r>
            <a:r>
              <a:rPr lang="en-US" altLang="en-US" sz="2000" dirty="0" err="1" smtClean="0">
                <a:solidFill>
                  <a:srgbClr val="000000"/>
                </a:solidFill>
                <a:latin typeface="Adobe Caslon Pro Bold" panose="0205070206050A020403" pitchFamily="18" charset="0"/>
                <a:cs typeface="Arial" panose="020B0604020202020204" pitchFamily="34" charset="0"/>
              </a:rPr>
              <a:t>ini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agak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mirip</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dengan</a:t>
            </a:r>
            <a:r>
              <a:rPr lang="en-US" altLang="en-US" sz="2000" dirty="0" smtClean="0">
                <a:solidFill>
                  <a:srgbClr val="000000"/>
                </a:solidFill>
                <a:latin typeface="Adobe Caslon Pro Bold" panose="0205070206050A020403" pitchFamily="18" charset="0"/>
                <a:cs typeface="Arial" panose="020B0604020202020204" pitchFamily="34" charset="0"/>
              </a:rPr>
              <a:t> proposal </a:t>
            </a:r>
            <a:r>
              <a:rPr lang="en-US" altLang="en-US" sz="2000" dirty="0" err="1" smtClean="0">
                <a:solidFill>
                  <a:srgbClr val="000000"/>
                </a:solidFill>
                <a:latin typeface="Adobe Caslon Pro Bold" panose="0205070206050A020403" pitchFamily="18" charset="0"/>
                <a:cs typeface="Arial" panose="020B0604020202020204" pitchFamily="34" charset="0"/>
              </a:rPr>
              <a:t>bisnis</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atau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usaha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Bedanya</a:t>
            </a:r>
            <a:r>
              <a:rPr lang="en-US" altLang="en-US" sz="2000" dirty="0" smtClean="0">
                <a:solidFill>
                  <a:srgbClr val="000000"/>
                </a:solidFill>
                <a:latin typeface="Adobe Caslon Pro Bold" panose="0205070206050A020403" pitchFamily="18" charset="0"/>
                <a:cs typeface="Arial" panose="020B0604020202020204" pitchFamily="34" charset="0"/>
              </a:rPr>
              <a:t>, proposal </a:t>
            </a:r>
            <a:r>
              <a:rPr lang="en-US" altLang="en-US" sz="2000" dirty="0" err="1" smtClean="0">
                <a:solidFill>
                  <a:srgbClr val="000000"/>
                </a:solidFill>
                <a:latin typeface="Adobe Caslon Pro Bold" panose="0205070206050A020403" pitchFamily="18" charset="0"/>
                <a:cs typeface="Arial" panose="020B0604020202020204" pitchFamily="34" charset="0"/>
              </a:rPr>
              <a:t>proyek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lebih</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difokuskan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pada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suatu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proyek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bisnis</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pengajuan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pembangunan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sejenisnya</a:t>
            </a:r>
            <a:r>
              <a:rPr lang="id-ID" altLang="en-US" sz="2000" dirty="0" smtClean="0">
                <a:solidFill>
                  <a:srgbClr val="000000"/>
                </a:solidFill>
                <a:latin typeface="Adobe Caslon Pro Bold" panose="0205070206050A020403" pitchFamily="18" charset="0"/>
                <a:cs typeface="Arial" panose="020B0604020202020204" pitchFamily="34" charset="0"/>
              </a:rPr>
              <a:t>. Contoh:</a:t>
            </a:r>
            <a:endParaRPr lang="en-US" altLang="en-US" sz="2000" dirty="0" smtClean="0">
              <a:solidFill>
                <a:srgbClr val="000000"/>
              </a:solidFill>
              <a:latin typeface="Adobe Caslon Pro Bold" panose="0205070206050A020403" pitchFamily="18" charset="0"/>
              <a:cs typeface="Arial" panose="020B0604020202020204" pitchFamily="34" charset="0"/>
            </a:endParaRPr>
          </a:p>
          <a:p>
            <a:pPr indent="444500" eaLnBrk="1" hangingPunct="1">
              <a:spcBef>
                <a:spcPct val="0"/>
              </a:spcBef>
              <a:buFontTx/>
              <a:buNone/>
              <a:defRPr/>
            </a:pPr>
            <a:r>
              <a:rPr lang="id-ID" altLang="en-US" sz="2000" dirty="0" smtClean="0">
                <a:solidFill>
                  <a:srgbClr val="000000"/>
                </a:solidFill>
                <a:latin typeface="Adobe Caslon Pro Bold" panose="0205070206050A020403" pitchFamily="18" charset="0"/>
                <a:cs typeface="Arial" panose="020B0604020202020204" pitchFamily="34" charset="0"/>
              </a:rPr>
              <a:t>1) </a:t>
            </a:r>
            <a:r>
              <a:rPr lang="en-US" altLang="en-US" sz="2000" dirty="0" smtClean="0">
                <a:solidFill>
                  <a:srgbClr val="000000"/>
                </a:solidFill>
                <a:latin typeface="Adobe Caslon Pro Bold" panose="0205070206050A020403" pitchFamily="18" charset="0"/>
                <a:cs typeface="Arial" panose="020B0604020202020204" pitchFamily="34" charset="0"/>
              </a:rPr>
              <a:t>Proposal </a:t>
            </a:r>
            <a:r>
              <a:rPr lang="en-US" altLang="en-US" sz="2000" dirty="0" err="1" smtClean="0">
                <a:solidFill>
                  <a:srgbClr val="000000"/>
                </a:solidFill>
                <a:latin typeface="Adobe Caslon Pro Bold" panose="0205070206050A020403" pitchFamily="18" charset="0"/>
                <a:cs typeface="Arial" panose="020B0604020202020204" pitchFamily="34" charset="0"/>
              </a:rPr>
              <a:t>proyek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pembangunan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jalan</a:t>
            </a:r>
            <a:endParaRPr lang="en-US" altLang="en-US" sz="2000" dirty="0" smtClean="0">
              <a:solidFill>
                <a:srgbClr val="000000"/>
              </a:solidFill>
              <a:latin typeface="Adobe Caslon Pro Bold" panose="0205070206050A020403" pitchFamily="18" charset="0"/>
              <a:cs typeface="Arial" panose="020B0604020202020204" pitchFamily="34" charset="0"/>
            </a:endParaRPr>
          </a:p>
          <a:p>
            <a:pPr indent="444500" eaLnBrk="1" hangingPunct="1">
              <a:spcBef>
                <a:spcPct val="0"/>
              </a:spcBef>
              <a:buFontTx/>
              <a:buNone/>
              <a:defRPr/>
            </a:pPr>
            <a:r>
              <a:rPr lang="id-ID" altLang="en-US" sz="2000" dirty="0" smtClean="0">
                <a:solidFill>
                  <a:srgbClr val="000000"/>
                </a:solidFill>
                <a:latin typeface="Adobe Caslon Pro Bold" panose="0205070206050A020403" pitchFamily="18" charset="0"/>
                <a:cs typeface="Arial" panose="020B0604020202020204" pitchFamily="34" charset="0"/>
              </a:rPr>
              <a:t>2) </a:t>
            </a:r>
            <a:r>
              <a:rPr lang="en-US" altLang="en-US" sz="2000" dirty="0" smtClean="0">
                <a:solidFill>
                  <a:srgbClr val="000000"/>
                </a:solidFill>
                <a:latin typeface="Adobe Caslon Pro Bold" panose="0205070206050A020403" pitchFamily="18" charset="0"/>
                <a:cs typeface="Arial" panose="020B0604020202020204" pitchFamily="34" charset="0"/>
              </a:rPr>
              <a:t>Proposal </a:t>
            </a:r>
            <a:r>
              <a:rPr lang="en-US" altLang="en-US" sz="2000" dirty="0" err="1" smtClean="0">
                <a:solidFill>
                  <a:srgbClr val="000000"/>
                </a:solidFill>
                <a:latin typeface="Adobe Caslon Pro Bold" panose="0205070206050A020403" pitchFamily="18" charset="0"/>
                <a:cs typeface="Arial" panose="020B0604020202020204" pitchFamily="34" charset="0"/>
              </a:rPr>
              <a:t>proyek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pendirian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bangunan</a:t>
            </a:r>
            <a:endParaRPr lang="en-US" altLang="en-US" sz="2000" dirty="0" smtClean="0">
              <a:solidFill>
                <a:srgbClr val="000000"/>
              </a:solidFill>
              <a:latin typeface="Adobe Caslon Pro Bold" panose="0205070206050A020403" pitchFamily="18" charset="0"/>
              <a:cs typeface="Arial" panose="020B0604020202020204" pitchFamily="34" charset="0"/>
            </a:endParaRPr>
          </a:p>
          <a:p>
            <a:pPr indent="444500" eaLnBrk="1" hangingPunct="1">
              <a:spcBef>
                <a:spcPct val="0"/>
              </a:spcBef>
              <a:buFontTx/>
              <a:buNone/>
              <a:defRPr/>
            </a:pPr>
            <a:r>
              <a:rPr lang="id-ID" altLang="en-US" sz="2000" dirty="0" smtClean="0">
                <a:solidFill>
                  <a:srgbClr val="000000"/>
                </a:solidFill>
                <a:latin typeface="Adobe Caslon Pro Bold" panose="0205070206050A020403" pitchFamily="18" charset="0"/>
                <a:cs typeface="Arial" panose="020B0604020202020204" pitchFamily="34" charset="0"/>
              </a:rPr>
              <a:t>3) </a:t>
            </a:r>
            <a:r>
              <a:rPr lang="en-US" altLang="en-US" sz="2000" dirty="0" smtClean="0">
                <a:solidFill>
                  <a:srgbClr val="000000"/>
                </a:solidFill>
                <a:latin typeface="Adobe Caslon Pro Bold" panose="0205070206050A020403" pitchFamily="18" charset="0"/>
                <a:cs typeface="Arial" panose="020B0604020202020204" pitchFamily="34" charset="0"/>
              </a:rPr>
              <a:t>Proposal </a:t>
            </a:r>
            <a:r>
              <a:rPr lang="en-US" altLang="en-US" sz="2000" dirty="0" err="1" smtClean="0">
                <a:solidFill>
                  <a:srgbClr val="000000"/>
                </a:solidFill>
                <a:latin typeface="Adobe Caslon Pro Bold" panose="0205070206050A020403" pitchFamily="18" charset="0"/>
                <a:cs typeface="Arial" panose="020B0604020202020204" pitchFamily="34" charset="0"/>
              </a:rPr>
              <a:t>proyek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izin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pertambangan</a:t>
            </a:r>
            <a:endParaRPr lang="en-US" altLang="en-US" sz="2000" dirty="0" smtClean="0">
              <a:solidFill>
                <a:srgbClr val="000000"/>
              </a:solidFill>
              <a:latin typeface="Adobe Caslon Pro Bold" panose="0205070206050A020403" pitchFamily="18" charset="0"/>
              <a:cs typeface="Arial" panose="020B0604020202020204" pitchFamily="34" charset="0"/>
            </a:endParaRPr>
          </a:p>
        </p:txBody>
      </p:sp>
      <p:sp>
        <p:nvSpPr>
          <p:cNvPr id="2150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150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1509"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1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1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1513"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1514"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4"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Jenis Proposal Secara Umum</a:t>
            </a:r>
            <a:endParaRPr lang="id-ID" sz="3200" b="1" dirty="0">
              <a:latin typeface="Arial" pitchFamily="34" charset="0"/>
              <a:cs typeface="Arial" pitchFamily="34" charset="0"/>
            </a:endParaRPr>
          </a:p>
        </p:txBody>
      </p:sp>
      <p:pic>
        <p:nvPicPr>
          <p:cNvPr id="215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8100"/>
            <a:ext cx="21240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2843213" y="1027113"/>
            <a:ext cx="5761037"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Proposal skripsi atau contoh skripsi sendiri dimaksudkan sebagai laporan usulan penelitian tugas akhir mahasiswa atau skripsi. Biasanya sistematika penulisan proposal skripsi akan berbeda di setiap kampus, hal ini dilakukan agar setiap kampus memiliki ciri khas tersendiri dan juga untuk mencegah mencegah terjadinya plagiarisme.</a:t>
            </a:r>
          </a:p>
        </p:txBody>
      </p:sp>
      <p:sp>
        <p:nvSpPr>
          <p:cNvPr id="2253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253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253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253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253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2537"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2538"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Pengertian </a:t>
            </a:r>
            <a:r>
              <a:rPr lang="id-ID" sz="3200" b="1" dirty="0">
                <a:latin typeface="Arial" pitchFamily="34" charset="0"/>
                <a:cs typeface="Arial" pitchFamily="34" charset="0"/>
              </a:rPr>
              <a:t>Proposal Skripsi</a:t>
            </a:r>
            <a:endParaRPr lang="id-ID" sz="3200" b="1" dirty="0">
              <a:latin typeface="Arial" pitchFamily="34" charset="0"/>
              <a:cs typeface="Arial" pitchFamily="34" charset="0"/>
            </a:endParaRPr>
          </a:p>
        </p:txBody>
      </p:sp>
      <p:pic>
        <p:nvPicPr>
          <p:cNvPr id="225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484313"/>
            <a:ext cx="24828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1979613" y="1027113"/>
            <a:ext cx="69850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1. Proposal skripsi mini</a:t>
            </a: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Merupakan </a:t>
            </a:r>
            <a:r>
              <a:rPr lang="en-US" altLang="en-US" sz="2000">
                <a:solidFill>
                  <a:srgbClr val="000000"/>
                </a:solidFill>
                <a:latin typeface="Adobe Caslon Pro Bold" panose="0205070206050A020403" pitchFamily="18" charset="0"/>
                <a:cs typeface="Arial" panose="020B0604020202020204" pitchFamily="34" charset="0"/>
              </a:rPr>
              <a:t>bentuk proposal yang hanya memiliki satu bab yang telah mencakup tiga bab skripsi. Bentuk model proposal skripsi mini ini memiliki kelemahan, yakni lamanya waktu penulisan skripsi, karena setelah mahasiswa mengajukan proposal penelitian, maka mahasiswa harus mengerjakan bab-bab lainnya pada skripsi secara terpisah.</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2. Proposal skripsi penuh</a:t>
            </a: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M</a:t>
            </a:r>
            <a:r>
              <a:rPr lang="en-US" altLang="en-US" sz="2000">
                <a:solidFill>
                  <a:srgbClr val="000000"/>
                </a:solidFill>
                <a:latin typeface="Adobe Caslon Pro Bold" panose="0205070206050A020403" pitchFamily="18" charset="0"/>
                <a:cs typeface="Arial" panose="020B0604020202020204" pitchFamily="34" charset="0"/>
              </a:rPr>
              <a:t>erupakan bentuk proposal skripsi dengan susunan dalam bentuk bab, dengan sistematika penulisan dimulai dari bab 1, bab 2, bab 3 hingga daftar pustaka. Namun tergantung kebijakan kampus pula, ada kampus yang menerapkan sistematika penulisan proposal skripsi hingga bab 4. Berbeda dengan sebelumnya, proposal skripsi penuh ini lebih menguntungkan dikarenakan penyusunan skripsi cukup singkat, dan karena bab yang ada pada proposal skripsi tersebut nantinya dijadikan sebagai bab skripsi itu sendiri.</a:t>
            </a:r>
          </a:p>
        </p:txBody>
      </p:sp>
      <p:sp>
        <p:nvSpPr>
          <p:cNvPr id="2355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355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355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5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5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356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356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9036495"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2800" b="1" dirty="0">
                <a:latin typeface="Arial" pitchFamily="34" charset="0"/>
                <a:cs typeface="Arial" pitchFamily="34" charset="0"/>
              </a:rPr>
              <a:t>Pembagian Proposal Skripsi berdasarkan Bentuk</a:t>
            </a:r>
            <a:endParaRPr lang="id-ID" sz="2800" b="1" dirty="0">
              <a:latin typeface="Arial" pitchFamily="34" charset="0"/>
              <a:cs typeface="Arial" pitchFamily="34" charset="0"/>
            </a:endParaRPr>
          </a:p>
        </p:txBody>
      </p:sp>
      <p:pic>
        <p:nvPicPr>
          <p:cNvPr id="235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227138"/>
            <a:ext cx="1800225"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368425"/>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457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Manajemen Sumber Daya Manusia Lanjutan</a:t>
            </a: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MAN19425</a:t>
            </a:r>
          </a:p>
        </p:txBody>
      </p:sp>
      <p:sp>
        <p:nvSpPr>
          <p:cNvPr id="2458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Arial" pitchFamily="34" charset="0"/>
                <a:cs typeface="Arial" pitchFamily="34" charset="0"/>
              </a:rPr>
              <a:t>FAKTOR </a:t>
            </a:r>
            <a:endParaRPr lang="id-ID" sz="3600" b="1" dirty="0">
              <a:latin typeface="Arial" pitchFamily="34" charset="0"/>
              <a:cs typeface="Arial" pitchFamily="34" charset="0"/>
            </a:endParaRPr>
          </a:p>
        </p:txBody>
      </p:sp>
      <p:sp>
        <p:nvSpPr>
          <p:cNvPr id="2458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458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24587" name="Picture 2" descr="C:\Users\ASUS\Pictures\download (9).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14288"/>
            <a:ext cx="21066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1"/>
          <p:cNvSpPr txBox="1">
            <a:spLocks/>
          </p:cNvSpPr>
          <p:nvPr/>
        </p:nvSpPr>
        <p:spPr bwMode="auto">
          <a:xfrm>
            <a:off x="452438" y="1773238"/>
            <a:ext cx="7745412" cy="4160837"/>
          </a:xfrm>
          <a:prstGeom prst="rect">
            <a:avLst/>
          </a:prstGeom>
          <a:noFill/>
          <a:ln>
            <a:noFill/>
          </a:ln>
        </p:spPr>
        <p:txBody>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defRPr/>
            </a:pPr>
            <a:r>
              <a:rPr lang="id-ID" sz="2400" dirty="0">
                <a:solidFill>
                  <a:schemeClr val="tx1"/>
                </a:solidFill>
              </a:rPr>
              <a:t>Kepuasan kerja dan kedisiplinan</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umur karyawan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organisasi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kepemimpinan </a:t>
            </a:r>
          </a:p>
          <a:p>
            <a:pPr algn="l" eaLnBrk="1" hangingPunct="1">
              <a:buFont typeface="Wingdings" pitchFamily="2" charset="2"/>
              <a:buChar char="Ø"/>
              <a:defRPr/>
            </a:pPr>
            <a:endParaRPr lang="id-ID" sz="2600" dirty="0">
              <a:solidFill>
                <a:schemeClr val="tx1"/>
              </a:solidFill>
              <a:latin typeface="Arial" charset="0"/>
              <a:cs typeface="Arial" charset="0"/>
            </a:endParaRPr>
          </a:p>
        </p:txBody>
      </p:sp>
      <p:pic>
        <p:nvPicPr>
          <p:cNvPr id="245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0" dur="500"/>
                                        <p:tgtEl>
                                          <p:spTgt spid="1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3" dur="500"/>
                                        <p:tgtEl>
                                          <p:spTgt spid="1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16"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21566</TotalTime>
  <Words>651</Words>
  <Application>Microsoft Office PowerPoint</Application>
  <PresentationFormat>On-screen Show (4:3)</PresentationFormat>
  <Paragraphs>82</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Times New Roman</vt:lpstr>
      <vt:lpstr>Calibri</vt:lpstr>
      <vt:lpstr>Adobe Caslon Pro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User</cp:lastModifiedBy>
  <cp:revision>579</cp:revision>
  <cp:lastPrinted>2015-09-17T08:41:14Z</cp:lastPrinted>
  <dcterms:created xsi:type="dcterms:W3CDTF">2010-04-18T12:06:30Z</dcterms:created>
  <dcterms:modified xsi:type="dcterms:W3CDTF">2023-03-20T04:13:41Z</dcterms:modified>
</cp:coreProperties>
</file>