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377" r:id="rId3"/>
    <p:sldId id="409" r:id="rId4"/>
    <p:sldId id="407" r:id="rId5"/>
    <p:sldId id="408" r:id="rId6"/>
    <p:sldId id="404" r:id="rId7"/>
    <p:sldId id="339" r:id="rId8"/>
  </p:sldIdLst>
  <p:sldSz cx="9144000" cy="6858000" type="screen4x3"/>
  <p:notesSz cx="6761163" cy="9942513"/>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56" autoAdjust="0"/>
  </p:normalViewPr>
  <p:slideViewPr>
    <p:cSldViewPr>
      <p:cViewPr varScale="1">
        <p:scale>
          <a:sx n="71" d="100"/>
          <a:sy n="71" d="100"/>
        </p:scale>
        <p:origin x="139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527A556-8EB9-4B5D-8A97-25E81D7D3EEC}" type="slidenum">
              <a:rPr lang="en-US" altLang="en-US"/>
              <a:pPr>
                <a:defRPr/>
              </a:pPr>
              <a:t>‹#›</a:t>
            </a:fld>
            <a:endParaRPr lang="en-US" altLang="en-US"/>
          </a:p>
        </p:txBody>
      </p:sp>
    </p:spTree>
    <p:extLst>
      <p:ext uri="{BB962C8B-B14F-4D97-AF65-F5344CB8AC3E}">
        <p14:creationId xmlns:p14="http://schemas.microsoft.com/office/powerpoint/2010/main" val="17357008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A528A3-9E12-493F-830F-22C52569AC91}" type="slidenum">
              <a:rPr lang="en-US" altLang="en-US"/>
              <a:pPr>
                <a:defRPr/>
              </a:pPr>
              <a:t>‹#›</a:t>
            </a:fld>
            <a:endParaRPr lang="en-US" altLang="en-US"/>
          </a:p>
        </p:txBody>
      </p:sp>
    </p:spTree>
    <p:extLst>
      <p:ext uri="{BB962C8B-B14F-4D97-AF65-F5344CB8AC3E}">
        <p14:creationId xmlns:p14="http://schemas.microsoft.com/office/powerpoint/2010/main" val="256178624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2" name="Footer Placeholder 1"/>
          <p:cNvSpPr>
            <a:spLocks noGrp="1"/>
          </p:cNvSpPr>
          <p:nvPr>
            <p:ph type="ftr" sz="quarter" idx="4"/>
          </p:nvPr>
        </p:nvSpPr>
        <p:spPr/>
        <p:txBody>
          <a:bodyPr/>
          <a:lstStyle/>
          <a:p>
            <a:pPr>
              <a:defRPr/>
            </a:pPr>
            <a:endParaRPr lang="en-US"/>
          </a:p>
        </p:txBody>
      </p:sp>
      <p:sp>
        <p:nvSpPr>
          <p:cNvPr id="16389"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63D8EF-BE9C-49A7-992D-9B9BAC8B4022}"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82594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A97F3621-4FE6-4287-8653-5385B81759F6}" type="slidenum">
              <a:rPr lang="en-US" altLang="en-US"/>
              <a:pPr>
                <a:defRPr/>
              </a:pPr>
              <a:t>‹#›</a:t>
            </a:fld>
            <a:endParaRPr lang="en-US" altLang="en-US"/>
          </a:p>
        </p:txBody>
      </p:sp>
    </p:spTree>
    <p:extLst>
      <p:ext uri="{BB962C8B-B14F-4D97-AF65-F5344CB8AC3E}">
        <p14:creationId xmlns:p14="http://schemas.microsoft.com/office/powerpoint/2010/main" val="13366739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19DD95-6201-47D2-A84E-2B4BA10228C1}" type="slidenum">
              <a:rPr lang="en-US" altLang="en-US"/>
              <a:pPr>
                <a:defRPr/>
              </a:pPr>
              <a:t>‹#›</a:t>
            </a:fld>
            <a:endParaRPr lang="en-US" altLang="en-US"/>
          </a:p>
        </p:txBody>
      </p:sp>
    </p:spTree>
    <p:extLst>
      <p:ext uri="{BB962C8B-B14F-4D97-AF65-F5344CB8AC3E}">
        <p14:creationId xmlns:p14="http://schemas.microsoft.com/office/powerpoint/2010/main" val="50744073"/>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77A256-5419-4067-8F3D-37DD785E908A}" type="slidenum">
              <a:rPr lang="en-US" altLang="en-US"/>
              <a:pPr>
                <a:defRPr/>
              </a:pPr>
              <a:t>‹#›</a:t>
            </a:fld>
            <a:endParaRPr lang="en-US" altLang="en-US"/>
          </a:p>
        </p:txBody>
      </p:sp>
    </p:spTree>
    <p:extLst>
      <p:ext uri="{BB962C8B-B14F-4D97-AF65-F5344CB8AC3E}">
        <p14:creationId xmlns:p14="http://schemas.microsoft.com/office/powerpoint/2010/main" val="365353194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97E30FD6-DEA2-47A7-9E10-67F3575FA913}" type="slidenum">
              <a:rPr lang="en-US" altLang="en-US"/>
              <a:pPr>
                <a:defRPr/>
              </a:pPr>
              <a:t>‹#›</a:t>
            </a:fld>
            <a:endParaRPr lang="en-US" altLang="en-US"/>
          </a:p>
        </p:txBody>
      </p:sp>
    </p:spTree>
    <p:extLst>
      <p:ext uri="{BB962C8B-B14F-4D97-AF65-F5344CB8AC3E}">
        <p14:creationId xmlns:p14="http://schemas.microsoft.com/office/powerpoint/2010/main" val="3919983821"/>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DBC843-8BE3-4AC2-A0CD-0328A9D7DAB1}" type="slidenum">
              <a:rPr lang="en-US" altLang="en-US"/>
              <a:pPr>
                <a:defRPr/>
              </a:pPr>
              <a:t>‹#›</a:t>
            </a:fld>
            <a:endParaRPr lang="en-US" altLang="en-US"/>
          </a:p>
        </p:txBody>
      </p:sp>
    </p:spTree>
    <p:extLst>
      <p:ext uri="{BB962C8B-B14F-4D97-AF65-F5344CB8AC3E}">
        <p14:creationId xmlns:p14="http://schemas.microsoft.com/office/powerpoint/2010/main" val="2314859138"/>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AD2ACEE-299A-429C-9DCA-2CB7A1EFED16}" type="slidenum">
              <a:rPr lang="en-US" altLang="en-US"/>
              <a:pPr>
                <a:defRPr/>
              </a:pPr>
              <a:t>‹#›</a:t>
            </a:fld>
            <a:endParaRPr lang="en-US" altLang="en-US"/>
          </a:p>
        </p:txBody>
      </p:sp>
    </p:spTree>
    <p:extLst>
      <p:ext uri="{BB962C8B-B14F-4D97-AF65-F5344CB8AC3E}">
        <p14:creationId xmlns:p14="http://schemas.microsoft.com/office/powerpoint/2010/main" val="3553260959"/>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817243E-6240-41D7-99AA-5AAC1ECB0D21}" type="slidenum">
              <a:rPr lang="en-US" altLang="en-US"/>
              <a:pPr>
                <a:defRPr/>
              </a:pPr>
              <a:t>‹#›</a:t>
            </a:fld>
            <a:endParaRPr lang="en-US" altLang="en-US"/>
          </a:p>
        </p:txBody>
      </p:sp>
    </p:spTree>
    <p:extLst>
      <p:ext uri="{BB962C8B-B14F-4D97-AF65-F5344CB8AC3E}">
        <p14:creationId xmlns:p14="http://schemas.microsoft.com/office/powerpoint/2010/main" val="4260829483"/>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556A6EB-040E-4395-946D-FE4CE89DCF56}" type="slidenum">
              <a:rPr lang="en-US" altLang="en-US"/>
              <a:pPr>
                <a:defRPr/>
              </a:pPr>
              <a:t>‹#›</a:t>
            </a:fld>
            <a:endParaRPr lang="en-US" altLang="en-US"/>
          </a:p>
        </p:txBody>
      </p:sp>
    </p:spTree>
    <p:extLst>
      <p:ext uri="{BB962C8B-B14F-4D97-AF65-F5344CB8AC3E}">
        <p14:creationId xmlns:p14="http://schemas.microsoft.com/office/powerpoint/2010/main" val="2522213845"/>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2DCB5C5-801B-4148-AEE5-556AD4D52614}" type="slidenum">
              <a:rPr lang="en-US" altLang="en-US"/>
              <a:pPr>
                <a:defRPr/>
              </a:pPr>
              <a:t>‹#›</a:t>
            </a:fld>
            <a:endParaRPr lang="en-US" altLang="en-US"/>
          </a:p>
        </p:txBody>
      </p:sp>
    </p:spTree>
    <p:extLst>
      <p:ext uri="{BB962C8B-B14F-4D97-AF65-F5344CB8AC3E}">
        <p14:creationId xmlns:p14="http://schemas.microsoft.com/office/powerpoint/2010/main" val="2016877655"/>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ADBA6C5-016B-4AA9-9C0A-0A9C7C910442}" type="slidenum">
              <a:rPr lang="en-US" altLang="en-US"/>
              <a:pPr>
                <a:defRPr/>
              </a:pPr>
              <a:t>‹#›</a:t>
            </a:fld>
            <a:endParaRPr lang="en-US" altLang="en-US"/>
          </a:p>
        </p:txBody>
      </p:sp>
    </p:spTree>
    <p:extLst>
      <p:ext uri="{BB962C8B-B14F-4D97-AF65-F5344CB8AC3E}">
        <p14:creationId xmlns:p14="http://schemas.microsoft.com/office/powerpoint/2010/main" val="179267411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8A3649D-F24E-422E-93C3-6E5F8C5E5BE8}" type="slidenum">
              <a:rPr lang="en-US" altLang="en-US"/>
              <a:pPr>
                <a:defRPr/>
              </a:pPr>
              <a:t>‹#›</a:t>
            </a:fld>
            <a:endParaRPr lang="en-US" altLang="en-US"/>
          </a:p>
        </p:txBody>
      </p:sp>
    </p:spTree>
    <p:extLst>
      <p:ext uri="{BB962C8B-B14F-4D97-AF65-F5344CB8AC3E}">
        <p14:creationId xmlns:p14="http://schemas.microsoft.com/office/powerpoint/2010/main" val="2701438159"/>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706293B-76A6-4830-AD4C-CFD214CB99F0}" type="slidenum">
              <a:rPr lang="en-US" altLang="en-US"/>
              <a:pPr>
                <a:defRPr/>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d-ID" altLang="en-US" sz="1200" b="1" smtClean="0"/>
              <a:t>I.</a:t>
            </a:r>
            <a:fld id="{C7C3B31A-726E-4263-8730-14AFD2DA51A3}" type="slidenum">
              <a:rPr lang="id-ID" altLang="en-US" sz="1200" b="1" smtClean="0"/>
              <a:pPr eaLnBrk="1" hangingPunct="1">
                <a:defRPr/>
              </a:pPr>
              <a:t>‹#›</a:t>
            </a:fld>
            <a:endParaRPr lang="id-ID" altLang="en-US" sz="1200" b="1" smtClean="0"/>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3662541"/>
          </a:xfrm>
          <a:prstGeom prst="rect">
            <a:avLst/>
          </a:prstGeom>
          <a:noFill/>
        </p:spPr>
        <p:txBody>
          <a:bodyPr>
            <a:spAutoFit/>
          </a:bodyPr>
          <a:lstStyle/>
          <a:p>
            <a:pPr algn="ctr" eaLnBrk="1" fontAlgn="auto" hangingPunct="1">
              <a:spcBef>
                <a:spcPts val="0"/>
              </a:spcBef>
              <a:spcAft>
                <a:spcPts val="0"/>
              </a:spcAft>
              <a:defRPr/>
            </a:pPr>
            <a:r>
              <a:rPr lang="id-ID" sz="4000" b="1" dirty="0">
                <a:solidFill>
                  <a:srgbClr val="002060"/>
                </a:solidFill>
                <a:effectLst>
                  <a:reflection blurRad="6350" stA="55000" endA="300" endPos="45500" dir="5400000" sy="-100000" algn="bl" rotWithShape="0"/>
                </a:effectLst>
                <a:latin typeface="Cambria" panose="02040503050406030204" pitchFamily="18" charset="0"/>
              </a:rPr>
              <a:t>MENYUSUN PROPOSAL </a:t>
            </a:r>
            <a:r>
              <a:rPr lang="en-US" sz="4000" b="1" dirty="0">
                <a:solidFill>
                  <a:srgbClr val="002060"/>
                </a:solidFill>
                <a:effectLst>
                  <a:reflection blurRad="6350" stA="55000" endA="300" endPos="45500" dir="5400000" sy="-100000" algn="bl" rotWithShape="0"/>
                </a:effectLst>
                <a:latin typeface="Cambria" panose="02040503050406030204" pitchFamily="18" charset="0"/>
              </a:rPr>
              <a:t>KARYA ILMIAH</a:t>
            </a: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Dr. </a:t>
            </a:r>
            <a:r>
              <a:rPr lang="en-US" sz="4000" b="1" dirty="0" err="1">
                <a:solidFill>
                  <a:srgbClr val="002060"/>
                </a:solidFill>
                <a:effectLst>
                  <a:reflection blurRad="6350" stA="55000" endA="300" endPos="45500" dir="5400000" sy="-100000" algn="bl" rotWithShape="0"/>
                </a:effectLst>
                <a:latin typeface="Cambria" panose="02040503050406030204" pitchFamily="18" charset="0"/>
              </a:rPr>
              <a:t>Meliyanti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ke-1</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4</a:t>
            </a: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5363"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p>
          <a:p>
            <a:pPr algn="ctr">
              <a:spcBef>
                <a:spcPct val="0"/>
              </a:spcBef>
              <a:buFontTx/>
              <a:buNone/>
            </a:pPr>
            <a:endParaRPr lang="id-ID" altLang="en-US" sz="120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5365"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741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741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741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1741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2268538" y="1398588"/>
            <a:ext cx="669607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Proposal penelitian secara umum merupakan perencanaan dari sebuah usulan rencana penelitian/penyusunan karya tulis ilmiah</a:t>
            </a: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Kata proposal dalam Kamus Besar Bahasa Indonesia diartikan sebagai rencana yang dituangkan dalam bentuk rancangan kerja.</a:t>
            </a: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Dalam dunia akademik terkait penulisan ilmiah, proposal selalu diacukan pada sebuah usulan penelitian/rencana karya tulis yang akan dilakukan.</a:t>
            </a: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Fungsi proposal dalam kaitan ini merupakan perencanaan terstruktur dari seluruh rangkaian kegiatan penulisan yang akan dilaksanakan.</a:t>
            </a: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843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844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Proposal</a:t>
            </a:r>
          </a:p>
        </p:txBody>
      </p:sp>
      <p:pic>
        <p:nvPicPr>
          <p:cNvPr id="184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2124075"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2843213" y="1027113"/>
            <a:ext cx="5761037"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Proposal skripsi atau contoh skripsi sendiri dimaksudkan sebagai laporan usulan penelitian tugas akhir mahasiswa atau skripsi. Biasanya sistematika penulisan proposal skripsi akan berbeda di setiap kampus, hal ini dilakukan agar setiap kampus memiliki ciri khas tersendiri dan juga untuk mencegah mencegah terjadinya plagiarisme.</a:t>
            </a:r>
          </a:p>
        </p:txBody>
      </p:sp>
      <p:sp>
        <p:nvSpPr>
          <p:cNvPr id="1945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946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46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946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946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Proposal Skripsi</a:t>
            </a:r>
          </a:p>
        </p:txBody>
      </p:sp>
      <p:pic>
        <p:nvPicPr>
          <p:cNvPr id="194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84313"/>
            <a:ext cx="24828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1979613" y="1027113"/>
            <a:ext cx="6985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 Proposal skripsi mini</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Merupakan </a:t>
            </a:r>
            <a:r>
              <a:rPr lang="en-US" altLang="en-US" sz="2000">
                <a:solidFill>
                  <a:srgbClr val="000000"/>
                </a:solidFill>
                <a:latin typeface="Adobe Caslon Pro Bold" panose="0205070206050A020403" pitchFamily="18" charset="0"/>
                <a:cs typeface="Arial" panose="020B0604020202020204" pitchFamily="34" charset="0"/>
              </a:rPr>
              <a:t>bentuk proposal yang hanya memiliki satu bab yang telah mencakup tiga bab skripsi. Bentuk model proposal skripsi mini ini memiliki kelemahan, yakni lamanya waktu penulisan skripsi, karena setelah mahasiswa mengajukan proposal penelitian, maka mahasiswa harus mengerjakan bab-bab lainnya pada skripsi secara terpisah.</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2. Proposal skripsi penuh</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a:t>
            </a:r>
            <a:r>
              <a:rPr lang="en-US" altLang="en-US" sz="2000">
                <a:solidFill>
                  <a:srgbClr val="000000"/>
                </a:solidFill>
                <a:latin typeface="Adobe Caslon Pro Bold" panose="0205070206050A020403" pitchFamily="18" charset="0"/>
                <a:cs typeface="Arial" panose="020B0604020202020204" pitchFamily="34" charset="0"/>
              </a:rPr>
              <a:t>erupakan bentuk proposal skripsi dengan susunan dalam bentuk bab, dengan sistematika penulisan dimulai dari bab 1, bab 2, bab 3 hingga daftar pustaka. Namun tergantung kebijakan kampus pula, ada kampus yang menerapkan sistematika penulisan proposal skripsi hingga bab 4. Berbeda dengan sebelumnya, proposal skripsi penuh ini lebih menguntungkan dikarenakan penyusunan skripsi cukup singkat, dan karena bab yang ada pada proposal skripsi tersebut nantinya dijadikan sebagai bab skripsi itu sendiri.</a:t>
            </a:r>
          </a:p>
        </p:txBody>
      </p:sp>
      <p:sp>
        <p:nvSpPr>
          <p:cNvPr id="2048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048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048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048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049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903649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2800" b="1" dirty="0">
                <a:latin typeface="Arial" pitchFamily="34" charset="0"/>
                <a:cs typeface="Arial" pitchFamily="34" charset="0"/>
              </a:rPr>
              <a:t>Pembagian Proposal Skripsi berdasarkan Bentuk</a:t>
            </a:r>
          </a:p>
        </p:txBody>
      </p:sp>
      <p:pic>
        <p:nvPicPr>
          <p:cNvPr id="204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27138"/>
            <a:ext cx="1800225"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3851275" y="1398588"/>
            <a:ext cx="511333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Latar Belakang</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Ruang Lingkup</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Rumusan Masalah</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Tujuan Penelitian</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Manfaat Penelitian</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Tinjauan Pustaka</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Metodologi Penelitian</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Jadwal  Penelitian</a:t>
            </a:r>
          </a:p>
          <a:p>
            <a:pPr eaLnBrk="1" hangingPunct="1">
              <a:spcBef>
                <a:spcPct val="0"/>
              </a:spcBef>
              <a:buFontTx/>
              <a:buAutoNum type="arabicPeriod"/>
            </a:pPr>
            <a:r>
              <a:rPr lang="id-ID" altLang="en-US" sz="2400">
                <a:solidFill>
                  <a:srgbClr val="000000"/>
                </a:solidFill>
                <a:latin typeface="Adobe Caslon Pro Bold" panose="0205070206050A020403" pitchFamily="18" charset="0"/>
                <a:cs typeface="Arial" panose="020B0604020202020204" pitchFamily="34" charset="0"/>
              </a:rPr>
              <a:t>Daftar Pustaka</a:t>
            </a:r>
            <a:endParaRPr lang="en-US" altLang="en-US" sz="2400">
              <a:solidFill>
                <a:srgbClr val="000000"/>
              </a:solidFill>
              <a:latin typeface="Adobe Caslon Pro Bold" panose="0205070206050A020403" pitchFamily="18" charset="0"/>
              <a:cs typeface="Arial" panose="020B0604020202020204" pitchFamily="34" charset="0"/>
            </a:endParaRPr>
          </a:p>
        </p:txBody>
      </p:sp>
      <p:sp>
        <p:nvSpPr>
          <p:cNvPr id="2150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150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150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151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151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8857108"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Sistematika Proposal Tugas Akhir/Skripsi</a:t>
            </a:r>
            <a:endParaRPr lang="id-ID" sz="3200" b="1" dirty="0">
              <a:latin typeface="Arial" pitchFamily="34" charset="0"/>
              <a:cs typeface="Arial" pitchFamily="34" charset="0"/>
            </a:endParaRPr>
          </a:p>
        </p:txBody>
      </p:sp>
      <p:pic>
        <p:nvPicPr>
          <p:cNvPr id="215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205038"/>
            <a:ext cx="29511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253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2253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2253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2539"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225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22012</TotalTime>
  <Words>373</Words>
  <Application>Microsoft Office PowerPoint</Application>
  <PresentationFormat>On-screen Show (4:3)</PresentationFormat>
  <Paragraphs>58</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Times New Roman</vt:lpstr>
      <vt:lpstr>Calibri</vt:lpstr>
      <vt:lpstr>Adobe Caslon Pro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586</cp:revision>
  <cp:lastPrinted>2015-09-17T08:41:14Z</cp:lastPrinted>
  <dcterms:created xsi:type="dcterms:W3CDTF">2010-04-18T12:06:30Z</dcterms:created>
  <dcterms:modified xsi:type="dcterms:W3CDTF">2023-03-20T04:12:58Z</dcterms:modified>
</cp:coreProperties>
</file>