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71" r:id="rId3"/>
    <p:sldId id="260" r:id="rId4"/>
    <p:sldId id="262" r:id="rId5"/>
    <p:sldId id="261"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8001"/>
    <a:srgbClr val="5EEC3C"/>
    <a:srgbClr val="FFABC9"/>
    <a:srgbClr val="FF9900"/>
    <a:srgbClr val="FFDC47"/>
    <a:srgbClr val="FFFF21"/>
    <a:srgbClr val="D99B01"/>
    <a:srgbClr val="FF66CC"/>
    <a:srgbClr val="FF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6B9B2-0D92-461E-AFFF-0A9DE0460FE7}" type="datetimeFigureOut">
              <a:rPr lang="en-ID" smtClean="0"/>
              <a:t>06/01/2021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D9471-F2DD-4DE4-8678-BC0E1104A79A}" type="slidenum">
              <a:rPr lang="en-ID" smtClean="0"/>
              <a:t>‹#›</a:t>
            </a:fld>
            <a:endParaRPr lang="en-ID"/>
          </a:p>
        </p:txBody>
      </p:sp>
    </p:spTree>
    <p:extLst>
      <p:ext uri="{BB962C8B-B14F-4D97-AF65-F5344CB8AC3E}">
        <p14:creationId xmlns:p14="http://schemas.microsoft.com/office/powerpoint/2010/main" val="264686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555D9471-F2DD-4DE4-8678-BC0E1104A79A}" type="slidenum">
              <a:rPr lang="en-ID" smtClean="0"/>
              <a:t>10</a:t>
            </a:fld>
            <a:endParaRPr lang="en-ID"/>
          </a:p>
        </p:txBody>
      </p:sp>
    </p:spTree>
    <p:extLst>
      <p:ext uri="{BB962C8B-B14F-4D97-AF65-F5344CB8AC3E}">
        <p14:creationId xmlns:p14="http://schemas.microsoft.com/office/powerpoint/2010/main" val="1007643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571750"/>
            <a:ext cx="8246070" cy="1679754"/>
          </a:xfrm>
          <a:noFill/>
          <a:effectLst>
            <a:outerShdw blurRad="50800" dist="38100" dir="2700000" algn="tl" rotWithShape="0">
              <a:prstClr val="black">
                <a:alpha val="40000"/>
              </a:prstClr>
            </a:outerShdw>
          </a:effectLst>
        </p:spPr>
        <p:txBody>
          <a:bodyPr>
            <a:normAutofit/>
          </a:bodyPr>
          <a:lstStyle>
            <a:lvl1pPr algn="r">
              <a:defRPr sz="3600">
                <a:solidFill>
                  <a:srgbClr val="FF800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350110"/>
            <a:ext cx="8246070" cy="1221640"/>
          </a:xfrm>
          <a:noFill/>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55770" y="3946095"/>
            <a:ext cx="1294032" cy="465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739290"/>
          </a:xfrm>
        </p:spPr>
        <p:txBody>
          <a:bodyPr>
            <a:normAutofit/>
          </a:bodyPr>
          <a:lstStyle>
            <a:lvl1pPr algn="r">
              <a:defRPr sz="3600" baseline="0">
                <a:solidFill>
                  <a:srgbClr val="FF80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359506"/>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433880"/>
            <a:ext cx="6260905" cy="572644"/>
          </a:xfrm>
        </p:spPr>
        <p:txBody>
          <a:bodyPr>
            <a:normAutofit/>
          </a:bodyPr>
          <a:lstStyle>
            <a:lvl1pPr algn="l">
              <a:defRPr sz="3600">
                <a:solidFill>
                  <a:srgbClr val="FF80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198559"/>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763525"/>
          </a:xfrm>
        </p:spPr>
        <p:txBody>
          <a:bodyPr>
            <a:normAutofit/>
          </a:bodyPr>
          <a:lstStyle>
            <a:lvl1pPr algn="r">
              <a:defRPr sz="3600" baseline="0">
                <a:solidFill>
                  <a:srgbClr val="FF80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87040"/>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87040"/>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logo IIB Darmajaya">
            <a:extLst>
              <a:ext uri="{FF2B5EF4-FFF2-40B4-BE49-F238E27FC236}">
                <a16:creationId xmlns:a16="http://schemas.microsoft.com/office/drawing/2014/main" id="{1E89B0A9-6000-4ECE-BB14-C60D775656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575" y="171472"/>
            <a:ext cx="1825444" cy="18254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C5BDA70-F053-4892-AC15-D498091605DC}"/>
              </a:ext>
            </a:extLst>
          </p:cNvPr>
          <p:cNvSpPr txBox="1"/>
          <p:nvPr/>
        </p:nvSpPr>
        <p:spPr>
          <a:xfrm>
            <a:off x="0" y="739290"/>
            <a:ext cx="7010399" cy="923330"/>
          </a:xfrm>
          <a:prstGeom prst="rect">
            <a:avLst/>
          </a:prstGeom>
          <a:noFill/>
        </p:spPr>
        <p:txBody>
          <a:bodyPr wrap="square" rtlCol="0">
            <a:spAutoFit/>
          </a:bodyPr>
          <a:lstStyle/>
          <a:p>
            <a:pPr algn="ctr"/>
            <a:r>
              <a:rPr lang="en-US" sz="3000" dirty="0">
                <a:solidFill>
                  <a:schemeClr val="bg1"/>
                </a:solidFill>
                <a:latin typeface="Arial Rounded MT Bold" panose="020F0704030504030204" pitchFamily="34" charset="0"/>
              </a:rPr>
              <a:t>MANAGEMENT CONTROL SYSTEM</a:t>
            </a:r>
          </a:p>
          <a:p>
            <a:pPr algn="ctr"/>
            <a:r>
              <a:rPr lang="en-US" sz="2400" dirty="0">
                <a:solidFill>
                  <a:schemeClr val="bg1"/>
                </a:solidFill>
                <a:latin typeface="Arial Rounded MT Bold" panose="020F0704030504030204" pitchFamily="34" charset="0"/>
              </a:rPr>
              <a:t>(SISTEM PENGENDALIAN MANAJEMEN)</a:t>
            </a:r>
          </a:p>
        </p:txBody>
      </p:sp>
      <p:sp>
        <p:nvSpPr>
          <p:cNvPr id="13" name="Rectangle 115">
            <a:extLst>
              <a:ext uri="{FF2B5EF4-FFF2-40B4-BE49-F238E27FC236}">
                <a16:creationId xmlns:a16="http://schemas.microsoft.com/office/drawing/2014/main" id="{2A0C706C-BD35-4FAD-A193-557E38230B20}"/>
              </a:ext>
            </a:extLst>
          </p:cNvPr>
          <p:cNvSpPr txBox="1">
            <a:spLocks noChangeArrowheads="1"/>
          </p:cNvSpPr>
          <p:nvPr/>
        </p:nvSpPr>
        <p:spPr>
          <a:xfrm>
            <a:off x="2586835" y="2151102"/>
            <a:ext cx="5657692" cy="1489583"/>
          </a:xfrm>
          <a:prstGeom prst="rect">
            <a:avLst/>
          </a:prstGeom>
          <a:solidFill>
            <a:srgbClr val="9900CC"/>
          </a:solidFill>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altLang="en-US" sz="2000" kern="0" dirty="0">
                <a:solidFill>
                  <a:schemeClr val="bg1"/>
                </a:solidFill>
                <a:latin typeface="Arial Rounded MT Bold" pitchFamily="34" charset="0"/>
              </a:rPr>
              <a:t>PERTEMUAN </a:t>
            </a:r>
            <a:r>
              <a:rPr lang="id-ID" altLang="en-US" sz="2000" kern="0" dirty="0">
                <a:solidFill>
                  <a:schemeClr val="bg1"/>
                </a:solidFill>
                <a:latin typeface="Arial Rounded MT Bold" pitchFamily="34" charset="0"/>
              </a:rPr>
              <a:t>XI</a:t>
            </a:r>
            <a:endParaRPr lang="en-US" altLang="en-US" sz="2000" kern="0" dirty="0">
              <a:solidFill>
                <a:schemeClr val="bg1"/>
              </a:solidFill>
              <a:latin typeface="Arial Rounded MT Bold" pitchFamily="34" charset="0"/>
            </a:endParaRPr>
          </a:p>
          <a:p>
            <a:pPr algn="ctr"/>
            <a:r>
              <a:rPr lang="id-ID" altLang="en-US" sz="3000" kern="0" dirty="0">
                <a:solidFill>
                  <a:schemeClr val="bg1"/>
                </a:solidFill>
                <a:latin typeface="Arial Rounded MT Bold" pitchFamily="34" charset="0"/>
              </a:rPr>
              <a:t>KOMPENSASI UNTUK MANAJEMEN</a:t>
            </a:r>
          </a:p>
        </p:txBody>
      </p:sp>
      <p:sp>
        <p:nvSpPr>
          <p:cNvPr id="15" name="Rectangle 115">
            <a:extLst>
              <a:ext uri="{FF2B5EF4-FFF2-40B4-BE49-F238E27FC236}">
                <a16:creationId xmlns:a16="http://schemas.microsoft.com/office/drawing/2014/main" id="{10A90D93-357A-4A77-BBD9-295B30BB0C6F}"/>
              </a:ext>
            </a:extLst>
          </p:cNvPr>
          <p:cNvSpPr txBox="1">
            <a:spLocks noChangeArrowheads="1"/>
          </p:cNvSpPr>
          <p:nvPr/>
        </p:nvSpPr>
        <p:spPr>
          <a:xfrm>
            <a:off x="2729790" y="4048126"/>
            <a:ext cx="5371782" cy="479425"/>
          </a:xfrm>
          <a:prstGeom prst="rect">
            <a:avLst/>
          </a:prstGeom>
          <a:solidFill>
            <a:srgbClr val="0070C0"/>
          </a:solidFill>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d-ID" altLang="en-US" sz="2000" kern="0" dirty="0">
                <a:latin typeface="Arial Rounded MT Bold" pitchFamily="34" charset="0"/>
              </a:rPr>
              <a:t>Dr. KHAIDARMANSYAH, S.H.,M.Pd</a:t>
            </a:r>
            <a:endParaRPr lang="es-ES" altLang="en-US" sz="2000" kern="0" dirty="0">
              <a:latin typeface="Arial Rounded MT Bold"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45069D-3C56-4611-8358-3AAAE1CC5C58}"/>
              </a:ext>
            </a:extLst>
          </p:cNvPr>
          <p:cNvSpPr txBox="1"/>
          <p:nvPr/>
        </p:nvSpPr>
        <p:spPr>
          <a:xfrm>
            <a:off x="5182820" y="128470"/>
            <a:ext cx="3512215" cy="923330"/>
          </a:xfrm>
          <a:prstGeom prst="rect">
            <a:avLst/>
          </a:prstGeom>
          <a:noFill/>
          <a:ln w="19050">
            <a:solidFill>
              <a:schemeClr val="bg1"/>
            </a:solidFill>
          </a:ln>
        </p:spPr>
        <p:txBody>
          <a:bodyPr wrap="square" rtlCol="0">
            <a:spAutoFit/>
          </a:bodyPr>
          <a:lstStyle/>
          <a:p>
            <a:pPr algn="ctr"/>
            <a:r>
              <a:rPr lang="id-ID" b="1" i="0" dirty="0">
                <a:solidFill>
                  <a:schemeClr val="bg1"/>
                </a:solidFill>
                <a:effectLst/>
                <a:latin typeface="Arial" panose="020B0604020202020204" pitchFamily="34" charset="0"/>
              </a:rPr>
              <a:t>FAKTOR-FAKTOR YANG MEMPENGARUHI </a:t>
            </a:r>
            <a:r>
              <a:rPr lang="en-ID" b="1" i="0" dirty="0">
                <a:solidFill>
                  <a:schemeClr val="bg1"/>
                </a:solidFill>
                <a:effectLst/>
                <a:latin typeface="Arial" panose="020B0604020202020204" pitchFamily="34" charset="0"/>
              </a:rPr>
              <a:t>KOMPENSASI</a:t>
            </a:r>
            <a:endParaRPr lang="en-ID" dirty="0">
              <a:solidFill>
                <a:schemeClr val="bg1"/>
              </a:solidFill>
            </a:endParaRPr>
          </a:p>
        </p:txBody>
      </p:sp>
      <p:sp>
        <p:nvSpPr>
          <p:cNvPr id="4" name="TextBox 3">
            <a:extLst>
              <a:ext uri="{FF2B5EF4-FFF2-40B4-BE49-F238E27FC236}">
                <a16:creationId xmlns:a16="http://schemas.microsoft.com/office/drawing/2014/main" id="{615E6D30-7CE6-4107-8D44-15E5C9036E23}"/>
              </a:ext>
            </a:extLst>
          </p:cNvPr>
          <p:cNvSpPr txBox="1"/>
          <p:nvPr/>
        </p:nvSpPr>
        <p:spPr>
          <a:xfrm>
            <a:off x="601670" y="1502815"/>
            <a:ext cx="7482545" cy="3123932"/>
          </a:xfrm>
          <a:prstGeom prst="rect">
            <a:avLst/>
          </a:prstGeom>
          <a:noFill/>
        </p:spPr>
        <p:txBody>
          <a:bodyPr wrap="square" rtlCol="0">
            <a:spAutoFit/>
          </a:bodyPr>
          <a:lstStyle/>
          <a:p>
            <a:pPr>
              <a:spcAft>
                <a:spcPts val="600"/>
              </a:spcAft>
            </a:pPr>
            <a:r>
              <a:rPr lang="en-ID" b="1" i="0" dirty="0">
                <a:solidFill>
                  <a:srgbClr val="333333"/>
                </a:solidFill>
                <a:effectLst/>
                <a:latin typeface="Arial" panose="020B0604020202020204" pitchFamily="34" charset="0"/>
              </a:rPr>
              <a:t> </a:t>
            </a:r>
            <a:r>
              <a:rPr lang="id-ID" b="1" i="0" dirty="0">
                <a:solidFill>
                  <a:srgbClr val="333333"/>
                </a:solidFill>
                <a:effectLst/>
                <a:latin typeface="Arial" panose="020B0604020202020204" pitchFamily="34" charset="0"/>
              </a:rPr>
              <a:t>A. </a:t>
            </a:r>
            <a:r>
              <a:rPr lang="en-ID" b="1" i="0" dirty="0" err="1">
                <a:solidFill>
                  <a:srgbClr val="333333"/>
                </a:solidFill>
                <a:effectLst/>
                <a:latin typeface="Arial" panose="020B0604020202020204" pitchFamily="34" charset="0"/>
              </a:rPr>
              <a:t>Faktor</a:t>
            </a:r>
            <a:r>
              <a:rPr lang="en-ID" b="1" i="0" dirty="0">
                <a:solidFill>
                  <a:srgbClr val="333333"/>
                </a:solidFill>
                <a:effectLst/>
                <a:latin typeface="Arial" panose="020B0604020202020204" pitchFamily="34" charset="0"/>
              </a:rPr>
              <a:t> Intern </a:t>
            </a:r>
            <a:r>
              <a:rPr lang="en-ID" b="1" i="0" dirty="0" err="1">
                <a:solidFill>
                  <a:srgbClr val="333333"/>
                </a:solidFill>
                <a:effectLst/>
                <a:latin typeface="Arial" panose="020B0604020202020204" pitchFamily="34" charset="0"/>
              </a:rPr>
              <a:t>Organisasi</a:t>
            </a:r>
            <a:endParaRPr lang="id-ID" b="1" i="0" dirty="0">
              <a:solidFill>
                <a:srgbClr val="333333"/>
              </a:solidFill>
              <a:effectLst/>
              <a:latin typeface="Arial" panose="020B0604020202020204" pitchFamily="34" charset="0"/>
            </a:endParaRPr>
          </a:p>
          <a:p>
            <a:pPr marL="631825" indent="-269875">
              <a:spcAft>
                <a:spcPts val="600"/>
              </a:spcAft>
              <a:buAutoNum type="arabicPeriod"/>
            </a:pPr>
            <a:r>
              <a:rPr lang="en-ID" i="0" dirty="0">
                <a:solidFill>
                  <a:srgbClr val="333333"/>
                </a:solidFill>
                <a:effectLst/>
                <a:latin typeface="Arial" panose="020B0604020202020204" pitchFamily="34" charset="0"/>
              </a:rPr>
              <a:t>Dana </a:t>
            </a:r>
            <a:r>
              <a:rPr lang="en-ID" i="0" dirty="0" err="1">
                <a:solidFill>
                  <a:srgbClr val="333333"/>
                </a:solidFill>
                <a:effectLst/>
                <a:latin typeface="Arial" panose="020B0604020202020204" pitchFamily="34" charset="0"/>
              </a:rPr>
              <a:t>Organisasi</a:t>
            </a:r>
            <a:endParaRPr lang="id-ID" i="0" dirty="0">
              <a:solidFill>
                <a:srgbClr val="333333"/>
              </a:solidFill>
              <a:effectLst/>
              <a:latin typeface="Arial" panose="020B0604020202020204" pitchFamily="34" charset="0"/>
            </a:endParaRPr>
          </a:p>
          <a:p>
            <a:pPr marL="631825" indent="-269875">
              <a:spcAft>
                <a:spcPts val="600"/>
              </a:spcAft>
              <a:buFontTx/>
              <a:buAutoNum type="arabicPeriod"/>
            </a:pPr>
            <a:r>
              <a:rPr lang="en-ID" i="0" dirty="0" err="1">
                <a:solidFill>
                  <a:srgbClr val="333333"/>
                </a:solidFill>
                <a:effectLst/>
                <a:latin typeface="Arial" panose="020B0604020202020204" pitchFamily="34" charset="0"/>
              </a:rPr>
              <a:t>Serikat</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pekerja</a:t>
            </a:r>
            <a:endParaRPr lang="en-ID" i="0" dirty="0">
              <a:solidFill>
                <a:srgbClr val="333333"/>
              </a:solidFill>
              <a:effectLst/>
              <a:latin typeface="Arial" panose="020B0604020202020204" pitchFamily="34" charset="0"/>
            </a:endParaRPr>
          </a:p>
          <a:p>
            <a:endParaRPr lang="id-ID" b="1" dirty="0">
              <a:solidFill>
                <a:srgbClr val="333333"/>
              </a:solidFill>
              <a:latin typeface="Arial" panose="020B0604020202020204" pitchFamily="34" charset="0"/>
            </a:endParaRPr>
          </a:p>
          <a:p>
            <a:pPr>
              <a:spcAft>
                <a:spcPts val="600"/>
              </a:spcAft>
            </a:pPr>
            <a:r>
              <a:rPr lang="en-ID" b="1" i="0" dirty="0">
                <a:solidFill>
                  <a:srgbClr val="333333"/>
                </a:solidFill>
                <a:effectLst/>
                <a:latin typeface="Arial" panose="020B0604020202020204" pitchFamily="34" charset="0"/>
              </a:rPr>
              <a:t>B. </a:t>
            </a:r>
            <a:r>
              <a:rPr lang="en-ID" b="1" i="0" dirty="0" err="1">
                <a:solidFill>
                  <a:srgbClr val="333333"/>
                </a:solidFill>
                <a:effectLst/>
                <a:latin typeface="Arial" panose="020B0604020202020204" pitchFamily="34" charset="0"/>
              </a:rPr>
              <a:t>Faktor</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Pribadi</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Karyawan</a:t>
            </a:r>
            <a:endParaRPr lang="id-ID" b="1" i="0" dirty="0">
              <a:solidFill>
                <a:srgbClr val="333333"/>
              </a:solidFill>
              <a:effectLst/>
              <a:latin typeface="Arial" panose="020B0604020202020204" pitchFamily="34" charset="0"/>
            </a:endParaRPr>
          </a:p>
          <a:p>
            <a:pPr marL="631825" indent="-269875">
              <a:spcAft>
                <a:spcPts val="600"/>
              </a:spcAft>
              <a:buFont typeface="+mj-lt"/>
              <a:buAutoNum type="arabicPeriod"/>
            </a:pPr>
            <a:r>
              <a:rPr lang="en-ID" i="0" dirty="0" err="1">
                <a:solidFill>
                  <a:srgbClr val="333333"/>
                </a:solidFill>
                <a:effectLst/>
                <a:latin typeface="Arial" panose="020B0604020202020204" pitchFamily="34" charset="0"/>
              </a:rPr>
              <a:t>Produktifitas</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kerja</a:t>
            </a:r>
            <a:endParaRPr lang="id-ID" i="0" dirty="0">
              <a:solidFill>
                <a:srgbClr val="333333"/>
              </a:solidFill>
              <a:effectLst/>
              <a:latin typeface="Arial" panose="020B0604020202020204" pitchFamily="34" charset="0"/>
            </a:endParaRPr>
          </a:p>
          <a:p>
            <a:pPr marL="631825" indent="-269875">
              <a:spcAft>
                <a:spcPts val="600"/>
              </a:spcAft>
              <a:buFont typeface="+mj-lt"/>
              <a:buAutoNum type="arabicPeriod"/>
            </a:pPr>
            <a:r>
              <a:rPr lang="en-ID" i="0" dirty="0" err="1">
                <a:solidFill>
                  <a:srgbClr val="333333"/>
                </a:solidFill>
                <a:effectLst/>
                <a:latin typeface="Arial" panose="020B0604020202020204" pitchFamily="34" charset="0"/>
              </a:rPr>
              <a:t>Posisi</a:t>
            </a:r>
            <a:r>
              <a:rPr lang="en-ID" i="0" dirty="0">
                <a:solidFill>
                  <a:srgbClr val="333333"/>
                </a:solidFill>
                <a:effectLst/>
                <a:latin typeface="Arial" panose="020B0604020202020204" pitchFamily="34" charset="0"/>
              </a:rPr>
              <a:t> dan </a:t>
            </a:r>
            <a:r>
              <a:rPr lang="en-ID" i="0" dirty="0" err="1">
                <a:solidFill>
                  <a:srgbClr val="333333"/>
                </a:solidFill>
                <a:effectLst/>
                <a:latin typeface="Arial" panose="020B0604020202020204" pitchFamily="34" charset="0"/>
              </a:rPr>
              <a:t>Jabatan</a:t>
            </a:r>
            <a:endParaRPr lang="en-ID" i="0" dirty="0">
              <a:solidFill>
                <a:srgbClr val="333333"/>
              </a:solidFill>
              <a:effectLst/>
              <a:latin typeface="Arial" panose="020B0604020202020204" pitchFamily="34" charset="0"/>
            </a:endParaRPr>
          </a:p>
          <a:p>
            <a:pPr marL="631825" indent="-269875">
              <a:spcAft>
                <a:spcPts val="600"/>
              </a:spcAft>
              <a:buFont typeface="+mj-lt"/>
              <a:buAutoNum type="arabicPeriod"/>
            </a:pPr>
            <a:r>
              <a:rPr lang="en-ID" i="0" dirty="0">
                <a:solidFill>
                  <a:srgbClr val="333333"/>
                </a:solidFill>
                <a:effectLst/>
                <a:latin typeface="Arial" panose="020B0604020202020204" pitchFamily="34" charset="0"/>
              </a:rPr>
              <a:t>Pendidikan dan </a:t>
            </a:r>
            <a:r>
              <a:rPr lang="en-ID" i="0" dirty="0" err="1">
                <a:solidFill>
                  <a:srgbClr val="333333"/>
                </a:solidFill>
                <a:effectLst/>
                <a:latin typeface="Arial" panose="020B0604020202020204" pitchFamily="34" charset="0"/>
              </a:rPr>
              <a:t>Pengalaman</a:t>
            </a:r>
            <a:endParaRPr lang="en-ID" i="0" dirty="0">
              <a:solidFill>
                <a:srgbClr val="333333"/>
              </a:solidFill>
              <a:effectLst/>
              <a:latin typeface="Arial" panose="020B0604020202020204" pitchFamily="34" charset="0"/>
            </a:endParaRPr>
          </a:p>
          <a:p>
            <a:pPr marL="631825" indent="-269875">
              <a:spcAft>
                <a:spcPts val="600"/>
              </a:spcAft>
              <a:buFont typeface="+mj-lt"/>
              <a:buAutoNum type="arabicPeriod"/>
            </a:pPr>
            <a:r>
              <a:rPr lang="en-ID" i="0" dirty="0" err="1">
                <a:solidFill>
                  <a:srgbClr val="333333"/>
                </a:solidFill>
                <a:effectLst/>
                <a:latin typeface="Arial" panose="020B0604020202020204" pitchFamily="34" charset="0"/>
              </a:rPr>
              <a:t>Jenis</a:t>
            </a:r>
            <a:r>
              <a:rPr lang="en-ID" i="0" dirty="0">
                <a:solidFill>
                  <a:srgbClr val="333333"/>
                </a:solidFill>
                <a:effectLst/>
                <a:latin typeface="Arial" panose="020B0604020202020204" pitchFamily="34" charset="0"/>
              </a:rPr>
              <a:t> dan Sifat </a:t>
            </a:r>
            <a:r>
              <a:rPr lang="en-ID" i="0" dirty="0" err="1">
                <a:solidFill>
                  <a:srgbClr val="333333"/>
                </a:solidFill>
                <a:effectLst/>
                <a:latin typeface="Arial" panose="020B0604020202020204" pitchFamily="34" charset="0"/>
              </a:rPr>
              <a:t>Pekerjaan</a:t>
            </a:r>
            <a:endParaRPr lang="id-ID" b="1" dirty="0">
              <a:solidFill>
                <a:srgbClr val="333333"/>
              </a:solidFill>
              <a:latin typeface="Arial" panose="020B0604020202020204" pitchFamily="34" charset="0"/>
            </a:endParaRPr>
          </a:p>
        </p:txBody>
      </p:sp>
    </p:spTree>
    <p:extLst>
      <p:ext uri="{BB962C8B-B14F-4D97-AF65-F5344CB8AC3E}">
        <p14:creationId xmlns:p14="http://schemas.microsoft.com/office/powerpoint/2010/main" val="64678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29243F-7F83-4735-8ACB-CC725664950E}"/>
              </a:ext>
            </a:extLst>
          </p:cNvPr>
          <p:cNvSpPr txBox="1"/>
          <p:nvPr/>
        </p:nvSpPr>
        <p:spPr>
          <a:xfrm>
            <a:off x="5182820" y="128470"/>
            <a:ext cx="3512215" cy="923330"/>
          </a:xfrm>
          <a:prstGeom prst="rect">
            <a:avLst/>
          </a:prstGeom>
          <a:noFill/>
          <a:ln w="19050">
            <a:solidFill>
              <a:schemeClr val="bg1"/>
            </a:solidFill>
          </a:ln>
        </p:spPr>
        <p:txBody>
          <a:bodyPr wrap="square" rtlCol="0">
            <a:spAutoFit/>
          </a:bodyPr>
          <a:lstStyle/>
          <a:p>
            <a:pPr algn="ctr"/>
            <a:r>
              <a:rPr lang="id-ID" b="1" i="0" dirty="0">
                <a:solidFill>
                  <a:schemeClr val="bg1"/>
                </a:solidFill>
                <a:effectLst/>
                <a:latin typeface="Arial" panose="020B0604020202020204" pitchFamily="34" charset="0"/>
              </a:rPr>
              <a:t>FAKTOR-FAKTOR YANG MEMPENGARUHI </a:t>
            </a:r>
            <a:r>
              <a:rPr lang="en-ID" b="1" i="0" dirty="0">
                <a:solidFill>
                  <a:schemeClr val="bg1"/>
                </a:solidFill>
                <a:effectLst/>
                <a:latin typeface="Arial" panose="020B0604020202020204" pitchFamily="34" charset="0"/>
              </a:rPr>
              <a:t>KOMPENSASI</a:t>
            </a:r>
            <a:endParaRPr lang="en-ID" dirty="0">
              <a:solidFill>
                <a:schemeClr val="bg1"/>
              </a:solidFill>
            </a:endParaRPr>
          </a:p>
        </p:txBody>
      </p:sp>
      <p:sp>
        <p:nvSpPr>
          <p:cNvPr id="5" name="TextBox 4">
            <a:extLst>
              <a:ext uri="{FF2B5EF4-FFF2-40B4-BE49-F238E27FC236}">
                <a16:creationId xmlns:a16="http://schemas.microsoft.com/office/drawing/2014/main" id="{2C12530C-F568-4628-9C83-10E54A328EF3}"/>
              </a:ext>
            </a:extLst>
          </p:cNvPr>
          <p:cNvSpPr txBox="1"/>
          <p:nvPr/>
        </p:nvSpPr>
        <p:spPr>
          <a:xfrm>
            <a:off x="601670" y="1960930"/>
            <a:ext cx="7482545" cy="1785104"/>
          </a:xfrm>
          <a:prstGeom prst="rect">
            <a:avLst/>
          </a:prstGeom>
          <a:noFill/>
        </p:spPr>
        <p:txBody>
          <a:bodyPr wrap="square" rtlCol="0">
            <a:spAutoFit/>
          </a:bodyPr>
          <a:lstStyle/>
          <a:p>
            <a:pPr>
              <a:spcAft>
                <a:spcPts val="600"/>
              </a:spcAft>
            </a:pPr>
            <a:r>
              <a:rPr lang="en-ID" b="1" i="0" dirty="0">
                <a:solidFill>
                  <a:srgbClr val="333333"/>
                </a:solidFill>
                <a:effectLst/>
                <a:latin typeface="Arial" panose="020B0604020202020204" pitchFamily="34" charset="0"/>
              </a:rPr>
              <a:t> </a:t>
            </a:r>
            <a:r>
              <a:rPr lang="id-ID" b="1" dirty="0">
                <a:solidFill>
                  <a:srgbClr val="333333"/>
                </a:solidFill>
                <a:latin typeface="Arial" panose="020B0604020202020204" pitchFamily="34" charset="0"/>
              </a:rPr>
              <a:t>C</a:t>
            </a:r>
            <a:r>
              <a:rPr lang="id-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Faktor</a:t>
            </a:r>
            <a:r>
              <a:rPr lang="en-ID" b="1" i="0" dirty="0">
                <a:solidFill>
                  <a:srgbClr val="333333"/>
                </a:solidFill>
                <a:effectLst/>
                <a:latin typeface="Arial" panose="020B0604020202020204" pitchFamily="34" charset="0"/>
              </a:rPr>
              <a:t> </a:t>
            </a:r>
            <a:r>
              <a:rPr lang="id-ID" b="1" dirty="0">
                <a:solidFill>
                  <a:srgbClr val="333333"/>
                </a:solidFill>
                <a:latin typeface="Arial" panose="020B0604020202020204" pitchFamily="34" charset="0"/>
              </a:rPr>
              <a:t>Ekstern</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Organisasi</a:t>
            </a:r>
            <a:endParaRPr lang="id-ID" b="1" i="0" dirty="0">
              <a:solidFill>
                <a:srgbClr val="333333"/>
              </a:solidFill>
              <a:effectLst/>
              <a:latin typeface="Arial" panose="020B0604020202020204" pitchFamily="34" charset="0"/>
            </a:endParaRPr>
          </a:p>
          <a:p>
            <a:pPr marL="631825" indent="-269875">
              <a:spcAft>
                <a:spcPts val="600"/>
              </a:spcAft>
              <a:buFontTx/>
              <a:buAutoNum type="arabicPeriod"/>
            </a:pPr>
            <a:r>
              <a:rPr lang="en-ID" i="0" dirty="0" err="1">
                <a:solidFill>
                  <a:srgbClr val="333333"/>
                </a:solidFill>
                <a:effectLst/>
                <a:latin typeface="Arial" panose="020B0604020202020204" pitchFamily="34" charset="0"/>
              </a:rPr>
              <a:t>Penawaran</a:t>
            </a:r>
            <a:r>
              <a:rPr lang="en-ID" i="0" dirty="0">
                <a:solidFill>
                  <a:srgbClr val="333333"/>
                </a:solidFill>
                <a:effectLst/>
                <a:latin typeface="Arial" panose="020B0604020202020204" pitchFamily="34" charset="0"/>
              </a:rPr>
              <a:t> dan </a:t>
            </a:r>
            <a:r>
              <a:rPr lang="en-ID" i="0" dirty="0" err="1">
                <a:solidFill>
                  <a:srgbClr val="333333"/>
                </a:solidFill>
                <a:effectLst/>
                <a:latin typeface="Arial" panose="020B0604020202020204" pitchFamily="34" charset="0"/>
              </a:rPr>
              <a:t>Permintaan</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kerja</a:t>
            </a:r>
            <a:endParaRPr lang="en-ID" i="0" dirty="0">
              <a:solidFill>
                <a:srgbClr val="333333"/>
              </a:solidFill>
              <a:effectLst/>
              <a:latin typeface="Arial" panose="020B0604020202020204" pitchFamily="34" charset="0"/>
            </a:endParaRPr>
          </a:p>
          <a:p>
            <a:pPr marL="631825" indent="-269875">
              <a:spcAft>
                <a:spcPts val="600"/>
              </a:spcAft>
              <a:buFontTx/>
              <a:buAutoNum type="arabicPeriod"/>
            </a:pPr>
            <a:r>
              <a:rPr lang="en-ID" i="0" dirty="0" err="1">
                <a:solidFill>
                  <a:srgbClr val="333333"/>
                </a:solidFill>
                <a:effectLst/>
                <a:latin typeface="Arial" panose="020B0604020202020204" pitchFamily="34" charset="0"/>
              </a:rPr>
              <a:t>Biaya</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hidup</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Besarnya</a:t>
            </a:r>
            <a:endParaRPr lang="en-ID" i="0" dirty="0">
              <a:solidFill>
                <a:srgbClr val="333333"/>
              </a:solidFill>
              <a:effectLst/>
              <a:latin typeface="Arial" panose="020B0604020202020204" pitchFamily="34" charset="0"/>
            </a:endParaRPr>
          </a:p>
          <a:p>
            <a:pPr marL="631825" indent="-269875">
              <a:spcAft>
                <a:spcPts val="600"/>
              </a:spcAft>
              <a:buAutoNum type="arabicPeriod"/>
            </a:pPr>
            <a:r>
              <a:rPr lang="en-ID" i="0" dirty="0" err="1">
                <a:solidFill>
                  <a:srgbClr val="333333"/>
                </a:solidFill>
                <a:effectLst/>
                <a:latin typeface="Arial" panose="020B0604020202020204" pitchFamily="34" charset="0"/>
              </a:rPr>
              <a:t>Kebijakan</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Pemerintah</a:t>
            </a:r>
            <a:endParaRPr lang="id-ID" i="0" dirty="0">
              <a:solidFill>
                <a:srgbClr val="333333"/>
              </a:solidFill>
              <a:effectLst/>
              <a:latin typeface="Arial" panose="020B0604020202020204" pitchFamily="34" charset="0"/>
            </a:endParaRPr>
          </a:p>
          <a:p>
            <a:pPr marL="631825" indent="-269875">
              <a:spcAft>
                <a:spcPts val="600"/>
              </a:spcAft>
              <a:buAutoNum type="arabicPeriod"/>
            </a:pPr>
            <a:r>
              <a:rPr lang="en-ID" i="0" dirty="0" err="1">
                <a:solidFill>
                  <a:srgbClr val="333333"/>
                </a:solidFill>
                <a:effectLst/>
                <a:latin typeface="Arial" panose="020B0604020202020204" pitchFamily="34" charset="0"/>
              </a:rPr>
              <a:t>Kondisi</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Perekonomian</a:t>
            </a:r>
            <a:endParaRPr lang="id-ID"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6843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7FE068-8747-4B64-B0D0-78BC6F3420DB}"/>
              </a:ext>
            </a:extLst>
          </p:cNvPr>
          <p:cNvSpPr txBox="1"/>
          <p:nvPr/>
        </p:nvSpPr>
        <p:spPr>
          <a:xfrm>
            <a:off x="5182820" y="128470"/>
            <a:ext cx="3512215" cy="923330"/>
          </a:xfrm>
          <a:prstGeom prst="rect">
            <a:avLst/>
          </a:prstGeom>
          <a:noFill/>
          <a:ln w="19050">
            <a:solidFill>
              <a:schemeClr val="bg1"/>
            </a:solidFill>
          </a:ln>
        </p:spPr>
        <p:txBody>
          <a:bodyPr wrap="square" rtlCol="0">
            <a:spAutoFit/>
          </a:bodyPr>
          <a:lstStyle/>
          <a:p>
            <a:pPr algn="ctr"/>
            <a:r>
              <a:rPr lang="nl-NL" b="1" i="0" dirty="0">
                <a:solidFill>
                  <a:schemeClr val="bg1"/>
                </a:solidFill>
                <a:effectLst/>
                <a:latin typeface="Arial" panose="020B0604020202020204" pitchFamily="34" charset="0"/>
              </a:rPr>
              <a:t>KEADILAN DAN KELAYAKAN DALAM PEMBERIAN KOMPENSASI</a:t>
            </a:r>
            <a:endParaRPr lang="en-ID" dirty="0">
              <a:solidFill>
                <a:schemeClr val="bg1"/>
              </a:solidFill>
            </a:endParaRPr>
          </a:p>
        </p:txBody>
      </p:sp>
      <p:sp>
        <p:nvSpPr>
          <p:cNvPr id="6" name="TextBox 5">
            <a:extLst>
              <a:ext uri="{FF2B5EF4-FFF2-40B4-BE49-F238E27FC236}">
                <a16:creationId xmlns:a16="http://schemas.microsoft.com/office/drawing/2014/main" id="{63B4645E-1E03-43B0-BF80-7DA40B6BB1C8}"/>
              </a:ext>
            </a:extLst>
          </p:cNvPr>
          <p:cNvSpPr txBox="1"/>
          <p:nvPr/>
        </p:nvSpPr>
        <p:spPr>
          <a:xfrm>
            <a:off x="448965" y="1502815"/>
            <a:ext cx="8398775" cy="3524042"/>
          </a:xfrm>
          <a:prstGeom prst="rect">
            <a:avLst/>
          </a:prstGeom>
          <a:noFill/>
        </p:spPr>
        <p:txBody>
          <a:bodyPr wrap="square" rtlCol="0">
            <a:spAutoFit/>
          </a:bodyPr>
          <a:lstStyle/>
          <a:p>
            <a:pPr>
              <a:spcAft>
                <a:spcPts val="600"/>
              </a:spcAft>
            </a:pPr>
            <a:r>
              <a:rPr lang="en-ID" b="1" i="0" dirty="0" err="1">
                <a:solidFill>
                  <a:srgbClr val="333333"/>
                </a:solidFill>
                <a:effectLst/>
                <a:latin typeface="Arial" panose="020B0604020202020204" pitchFamily="34" charset="0"/>
              </a:rPr>
              <a:t>Keadilan</a:t>
            </a:r>
            <a:endParaRPr lang="id-ID" b="1"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Ø"/>
            </a:pPr>
            <a:r>
              <a:rPr lang="en-ID" b="0" i="0" dirty="0" err="1">
                <a:solidFill>
                  <a:srgbClr val="333333"/>
                </a:solidFill>
                <a:effectLst/>
                <a:latin typeface="Arial" panose="020B0604020202020204" pitchFamily="34" charset="0"/>
              </a:rPr>
              <a:t>Dalam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pemberian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a:t>
            </a:r>
            <a:r>
              <a:rPr lang="id-ID" b="0" i="0" dirty="0">
                <a:solidFill>
                  <a:srgbClr val="333333"/>
                </a:solidFill>
                <a:effectLst/>
                <a:latin typeface="Arial" panose="020B0604020202020204" pitchFamily="34" charset="0"/>
              </a:rPr>
              <a:t>baik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berupa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upah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gaji</a:t>
            </a:r>
            <a:r>
              <a:rPr lang="en-ID" b="0" i="0" dirty="0">
                <a:solidFill>
                  <a:srgbClr val="333333"/>
                </a:solidFill>
                <a:effectLst/>
                <a:latin typeface="Arial" panose="020B0604020202020204" pitchFamily="34" charset="0"/>
              </a:rPr>
              <a:t>, bonus </a:t>
            </a:r>
            <a:r>
              <a:rPr lang="en-ID" b="0" i="0" dirty="0" err="1">
                <a:solidFill>
                  <a:srgbClr val="333333"/>
                </a:solidFill>
                <a:effectLst/>
                <a:latin typeface="Arial" panose="020B0604020202020204" pitchFamily="34" charset="0"/>
              </a:rPr>
              <a:t>atau</a:t>
            </a:r>
            <a:r>
              <a:rPr lang="id-ID" dirty="0">
                <a:solidFill>
                  <a:srgbClr val="333333"/>
                </a:solidFill>
                <a:latin typeface="Arial" panose="020B0604020202020204" pitchFamily="34" charset="0"/>
              </a:rPr>
              <a:t>pun </a:t>
            </a:r>
            <a:r>
              <a:rPr lang="en-ID" b="0" i="0" dirty="0" err="1">
                <a:solidFill>
                  <a:srgbClr val="333333"/>
                </a:solidFill>
                <a:effectLst/>
                <a:latin typeface="Arial" panose="020B0604020202020204" pitchFamily="34" charset="0"/>
              </a:rPr>
              <a:t>bentuk-bentuk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lainnya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penting</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sekali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diperhatikan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masalah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keadilan</a:t>
            </a:r>
            <a:r>
              <a:rPr lang="en-ID" b="0" i="0" dirty="0">
                <a:solidFill>
                  <a:srgbClr val="333333"/>
                </a:solidFill>
                <a:effectLst/>
                <a:latin typeface="Arial" panose="020B0604020202020204" pitchFamily="34" charset="0"/>
              </a:rPr>
              <a:t>.</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Ø"/>
            </a:pPr>
            <a:r>
              <a:rPr lang="en-ID" b="0" i="0" dirty="0" err="1">
                <a:solidFill>
                  <a:srgbClr val="333333"/>
                </a:solidFill>
                <a:effectLst/>
                <a:latin typeface="Arial" panose="020B0604020202020204" pitchFamily="34" charset="0"/>
              </a:rPr>
              <a:t>Keadilan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berarti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sama</a:t>
            </a:r>
            <a:r>
              <a:rPr lang="en-ID" b="0" i="0" dirty="0">
                <a:solidFill>
                  <a:srgbClr val="333333"/>
                </a:solidFill>
                <a:effectLst/>
                <a:latin typeface="Arial" panose="020B0604020202020204" pitchFamily="34" charset="0"/>
              </a:rPr>
              <a:t> rasa </a:t>
            </a:r>
            <a:r>
              <a:rPr lang="en-ID" b="0" i="0" dirty="0" err="1">
                <a:solidFill>
                  <a:srgbClr val="333333"/>
                </a:solidFill>
                <a:effectLst/>
                <a:latin typeface="Arial" panose="020B0604020202020204" pitchFamily="34" charset="0"/>
              </a:rPr>
              <a:t>sama</a:t>
            </a:r>
            <a:r>
              <a:rPr lang="en-ID" b="0" i="0" dirty="0">
                <a:solidFill>
                  <a:srgbClr val="333333"/>
                </a:solidFill>
                <a:effectLst/>
                <a:latin typeface="Arial" panose="020B0604020202020204" pitchFamily="34" charset="0"/>
              </a:rPr>
              <a:t> rata</a:t>
            </a:r>
            <a:r>
              <a:rPr lang="id-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tetapi</a:t>
            </a:r>
            <a:r>
              <a:rPr lang="id-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harus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terkait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adanya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hubungan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antara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pengorbanan</a:t>
            </a:r>
            <a:r>
              <a:rPr lang="en-ID" b="0" i="0" dirty="0">
                <a:solidFill>
                  <a:srgbClr val="333333"/>
                </a:solidFill>
                <a:effectLst/>
                <a:latin typeface="Arial" panose="020B0604020202020204" pitchFamily="34" charset="0"/>
              </a:rPr>
              <a:t> (input) </a:t>
            </a:r>
            <a:r>
              <a:rPr lang="en-ID" b="0" i="0" dirty="0" err="1">
                <a:solidFill>
                  <a:srgbClr val="333333"/>
                </a:solidFill>
                <a:effectLst/>
                <a:latin typeface="Arial" panose="020B0604020202020204" pitchFamily="34" charset="0"/>
              </a:rPr>
              <a:t>dengan</a:t>
            </a:r>
            <a:r>
              <a:rPr lang="en-ID" b="0" i="0" dirty="0">
                <a:solidFill>
                  <a:srgbClr val="333333"/>
                </a:solidFill>
                <a:effectLst/>
                <a:latin typeface="Arial" panose="020B0604020202020204" pitchFamily="34" charset="0"/>
              </a:rPr>
              <a:t> output.</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Ø"/>
            </a:pPr>
            <a:r>
              <a:rPr lang="en-ID" b="0" i="0" dirty="0" err="1">
                <a:solidFill>
                  <a:srgbClr val="333333"/>
                </a:solidFill>
                <a:effectLst/>
                <a:latin typeface="Arial" panose="020B0604020202020204" pitchFamily="34" charset="0"/>
              </a:rPr>
              <a:t>Semakin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tinggi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pengorbanan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semakin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tinggi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penghasilan</a:t>
            </a:r>
            <a:r>
              <a:rPr lang="en-ID" b="0" i="0" dirty="0">
                <a:solidFill>
                  <a:srgbClr val="333333"/>
                </a:solidFill>
                <a:effectLst/>
                <a:latin typeface="Arial" panose="020B0604020202020204" pitchFamily="34" charset="0"/>
              </a:rPr>
              <a:t> yang</a:t>
            </a:r>
            <a:r>
              <a:rPr lang="id-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diharapkan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sehingga</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harus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dinilai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adalah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pengorbanan</a:t>
            </a:r>
            <a:r>
              <a:rPr lang="en-ID" b="0" i="0" dirty="0">
                <a:solidFill>
                  <a:srgbClr val="333333"/>
                </a:solidFill>
                <a:effectLst/>
                <a:latin typeface="Arial" panose="020B0604020202020204" pitchFamily="34" charset="0"/>
              </a:rPr>
              <a:t> (input) yang </a:t>
            </a:r>
            <a:r>
              <a:rPr lang="en-ID" b="0" i="0" dirty="0" err="1">
                <a:solidFill>
                  <a:srgbClr val="333333"/>
                </a:solidFill>
                <a:effectLst/>
                <a:latin typeface="Arial" panose="020B0604020202020204" pitchFamily="34" charset="0"/>
              </a:rPr>
              <a:t>diperlukan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suatu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jabatan</a:t>
            </a:r>
            <a:r>
              <a:rPr lang="en-ID" b="0" i="0" dirty="0">
                <a:solidFill>
                  <a:srgbClr val="333333"/>
                </a:solidFill>
                <a:effectLst/>
                <a:latin typeface="Arial" panose="020B0604020202020204" pitchFamily="34" charset="0"/>
              </a:rPr>
              <a:t>. </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Ø"/>
            </a:pPr>
            <a:r>
              <a:rPr lang="en-ID" b="0" i="0" dirty="0">
                <a:solidFill>
                  <a:srgbClr val="333333"/>
                </a:solidFill>
                <a:effectLst/>
                <a:latin typeface="Arial" panose="020B0604020202020204" pitchFamily="34" charset="0"/>
              </a:rPr>
              <a:t>Input </a:t>
            </a:r>
            <a:r>
              <a:rPr lang="en-ID" b="0" i="0" dirty="0" err="1">
                <a:solidFill>
                  <a:srgbClr val="333333"/>
                </a:solidFill>
                <a:effectLst/>
                <a:latin typeface="Arial" panose="020B0604020202020204" pitchFamily="34" charset="0"/>
              </a:rPr>
              <a:t>dalam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satu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jabatan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ditu</a:t>
            </a:r>
            <a:r>
              <a:rPr lang="id-ID" b="0" i="0" dirty="0">
                <a:solidFill>
                  <a:srgbClr val="333333"/>
                </a:solidFill>
                <a:effectLst/>
                <a:latin typeface="Arial" panose="020B0604020202020204" pitchFamily="34" charset="0"/>
              </a:rPr>
              <a:t>n</a:t>
            </a:r>
            <a:r>
              <a:rPr lang="en-ID" b="0" i="0" dirty="0" err="1">
                <a:solidFill>
                  <a:srgbClr val="333333"/>
                </a:solidFill>
                <a:effectLst/>
                <a:latin typeface="Arial" panose="020B0604020202020204" pitchFamily="34" charset="0"/>
              </a:rPr>
              <a:t>jukan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dari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persyaratan-persyaratan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spesifikasi</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harus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dipenuhi</a:t>
            </a:r>
            <a:r>
              <a:rPr lang="en-ID" b="0" i="0" dirty="0">
                <a:solidFill>
                  <a:srgbClr val="333333"/>
                </a:solidFill>
                <a:effectLst/>
                <a:latin typeface="Arial" panose="020B0604020202020204" pitchFamily="34" charset="0"/>
              </a:rPr>
              <a:t> oleh orang yang   </a:t>
            </a:r>
            <a:r>
              <a:rPr lang="en-ID" b="0" i="0" dirty="0" err="1">
                <a:solidFill>
                  <a:srgbClr val="333333"/>
                </a:solidFill>
                <a:effectLst/>
                <a:latin typeface="Arial" panose="020B0604020202020204" pitchFamily="34" charset="0"/>
              </a:rPr>
              <a:t>memangku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jabatan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tersebut</a:t>
            </a:r>
            <a:r>
              <a:rPr lang="en-ID" b="0" i="0" dirty="0">
                <a:solidFill>
                  <a:srgbClr val="333333"/>
                </a:solidFill>
                <a:effectLst/>
                <a:latin typeface="Arial" panose="020B0604020202020204" pitchFamily="34" charset="0"/>
              </a:rPr>
              <a:t>. </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Ø"/>
            </a:pPr>
            <a:r>
              <a:rPr lang="en-ID" b="0" i="0" dirty="0">
                <a:solidFill>
                  <a:srgbClr val="333333"/>
                </a:solidFill>
                <a:effectLst/>
                <a:latin typeface="Arial" panose="020B0604020202020204" pitchFamily="34" charset="0"/>
              </a:rPr>
              <a:t>Oleh </a:t>
            </a:r>
            <a:r>
              <a:rPr lang="en-ID" b="0" i="0" dirty="0" err="1">
                <a:solidFill>
                  <a:srgbClr val="333333"/>
                </a:solidFill>
                <a:effectLst/>
                <a:latin typeface="Arial" panose="020B0604020202020204" pitchFamily="34" charset="0"/>
              </a:rPr>
              <a:t>karena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semakin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tinggi</a:t>
            </a:r>
            <a:r>
              <a:rPr lang="en-ID" b="0" i="0" dirty="0">
                <a:solidFill>
                  <a:srgbClr val="333333"/>
                </a:solidFill>
                <a:effectLst/>
                <a:latin typeface="Arial" panose="020B0604020202020204" pitchFamily="34" charset="0"/>
              </a:rPr>
              <a:t> pula </a:t>
            </a:r>
            <a:r>
              <a:rPr lang="en-ID" b="0" i="0" dirty="0" err="1">
                <a:solidFill>
                  <a:srgbClr val="333333"/>
                </a:solidFill>
                <a:effectLst/>
                <a:latin typeface="Arial" panose="020B0604020202020204" pitchFamily="34" charset="0"/>
              </a:rPr>
              <a:t>penghasilan</a:t>
            </a:r>
            <a:r>
              <a:rPr lang="en-ID" b="0" i="0" dirty="0">
                <a:solidFill>
                  <a:srgbClr val="333333"/>
                </a:solidFill>
                <a:effectLst/>
                <a:latin typeface="Arial" panose="020B0604020202020204" pitchFamily="34" charset="0"/>
              </a:rPr>
              <a:t> (output) yang </a:t>
            </a:r>
            <a:r>
              <a:rPr lang="en-ID" b="0" i="0" dirty="0" err="1">
                <a:solidFill>
                  <a:srgbClr val="333333"/>
                </a:solidFill>
                <a:effectLst/>
                <a:latin typeface="Arial" panose="020B0604020202020204" pitchFamily="34" charset="0"/>
              </a:rPr>
              <a:t>diharapkan</a:t>
            </a:r>
            <a:r>
              <a:rPr lang="en-ID" b="0" i="0" dirty="0">
                <a:solidFill>
                  <a:srgbClr val="333333"/>
                </a:solidFill>
                <a:effectLst/>
                <a:latin typeface="Arial" panose="020B0604020202020204" pitchFamily="34" charset="0"/>
              </a:rPr>
              <a:t>.</a:t>
            </a:r>
            <a:endParaRPr lang="en-ID" dirty="0"/>
          </a:p>
        </p:txBody>
      </p:sp>
    </p:spTree>
    <p:extLst>
      <p:ext uri="{BB962C8B-B14F-4D97-AF65-F5344CB8AC3E}">
        <p14:creationId xmlns:p14="http://schemas.microsoft.com/office/powerpoint/2010/main" val="80843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A6BEF-3B04-4719-8B33-CD419C59462D}"/>
              </a:ext>
            </a:extLst>
          </p:cNvPr>
          <p:cNvSpPr txBox="1"/>
          <p:nvPr/>
        </p:nvSpPr>
        <p:spPr>
          <a:xfrm>
            <a:off x="5182820" y="128470"/>
            <a:ext cx="3512215" cy="923330"/>
          </a:xfrm>
          <a:prstGeom prst="rect">
            <a:avLst/>
          </a:prstGeom>
          <a:noFill/>
          <a:ln w="19050">
            <a:solidFill>
              <a:schemeClr val="bg1"/>
            </a:solidFill>
          </a:ln>
        </p:spPr>
        <p:txBody>
          <a:bodyPr wrap="square" rtlCol="0">
            <a:spAutoFit/>
          </a:bodyPr>
          <a:lstStyle/>
          <a:p>
            <a:pPr algn="ctr"/>
            <a:r>
              <a:rPr lang="nl-NL" b="1" i="0" dirty="0">
                <a:solidFill>
                  <a:schemeClr val="bg1"/>
                </a:solidFill>
                <a:effectLst/>
                <a:latin typeface="Arial" panose="020B0604020202020204" pitchFamily="34" charset="0"/>
              </a:rPr>
              <a:t>KEADILAN DAN KELAYAKAN DALAM PEMBERIAN KOMPENSASI</a:t>
            </a:r>
            <a:endParaRPr lang="en-ID" dirty="0">
              <a:solidFill>
                <a:schemeClr val="bg1"/>
              </a:solidFill>
            </a:endParaRPr>
          </a:p>
        </p:txBody>
      </p:sp>
      <p:sp>
        <p:nvSpPr>
          <p:cNvPr id="4" name="TextBox 3">
            <a:extLst>
              <a:ext uri="{FF2B5EF4-FFF2-40B4-BE49-F238E27FC236}">
                <a16:creationId xmlns:a16="http://schemas.microsoft.com/office/drawing/2014/main" id="{924CC6A4-FDC2-461D-89E7-338FB6A87DBF}"/>
              </a:ext>
            </a:extLst>
          </p:cNvPr>
          <p:cNvSpPr txBox="1"/>
          <p:nvPr/>
        </p:nvSpPr>
        <p:spPr>
          <a:xfrm>
            <a:off x="448965" y="1213989"/>
            <a:ext cx="8093365" cy="3801041"/>
          </a:xfrm>
          <a:prstGeom prst="rect">
            <a:avLst/>
          </a:prstGeom>
          <a:noFill/>
        </p:spPr>
        <p:txBody>
          <a:bodyPr wrap="square" rtlCol="0">
            <a:spAutoFit/>
          </a:bodyPr>
          <a:lstStyle/>
          <a:p>
            <a:pPr>
              <a:spcAft>
                <a:spcPts val="600"/>
              </a:spcAft>
            </a:pPr>
            <a:r>
              <a:rPr lang="en-ID" b="1" i="0" dirty="0" err="1">
                <a:solidFill>
                  <a:srgbClr val="333333"/>
                </a:solidFill>
                <a:effectLst/>
                <a:latin typeface="Arial" panose="020B0604020202020204" pitchFamily="34" charset="0"/>
              </a:rPr>
              <a:t>Kelayakan</a:t>
            </a:r>
            <a:endParaRPr lang="id-ID" b="1"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q"/>
            </a:pPr>
            <a:r>
              <a:rPr lang="en-ID" b="0" i="0" dirty="0" err="1">
                <a:solidFill>
                  <a:srgbClr val="333333"/>
                </a:solidFill>
                <a:effectLst/>
                <a:latin typeface="Arial" panose="020B0604020202020204" pitchFamily="34" charset="0"/>
              </a:rPr>
              <a:t>Pengertian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layak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berkaitan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dengan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standar</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hidup</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seperti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kebutuhan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pokok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minuman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atau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upah</a:t>
            </a:r>
            <a:r>
              <a:rPr lang="en-ID" b="0" i="0" dirty="0">
                <a:solidFill>
                  <a:srgbClr val="333333"/>
                </a:solidFill>
                <a:effectLst/>
                <a:latin typeface="Arial" panose="020B0604020202020204" pitchFamily="34" charset="0"/>
              </a:rPr>
              <a:t> minimum </a:t>
            </a:r>
            <a:r>
              <a:rPr lang="en-ID" b="0" i="0" dirty="0" err="1">
                <a:solidFill>
                  <a:srgbClr val="333333"/>
                </a:solidFill>
                <a:effectLst/>
                <a:latin typeface="Arial" panose="020B0604020202020204" pitchFamily="34" charset="0"/>
              </a:rPr>
              <a:t>sesuai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dengan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ketentuan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pemerintah</a:t>
            </a:r>
            <a:r>
              <a:rPr lang="en-ID" b="0" i="0" dirty="0">
                <a:solidFill>
                  <a:srgbClr val="333333"/>
                </a:solidFill>
                <a:effectLst/>
                <a:latin typeface="Arial" panose="020B0604020202020204" pitchFamily="34" charset="0"/>
              </a:rPr>
              <a:t>.</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q"/>
            </a:pPr>
            <a:r>
              <a:rPr lang="en-ID" b="0" i="0" dirty="0" err="1">
                <a:solidFill>
                  <a:srgbClr val="333333"/>
                </a:solidFill>
                <a:effectLst/>
                <a:latin typeface="Arial" panose="020B0604020202020204" pitchFamily="34" charset="0"/>
              </a:rPr>
              <a:t>Kelayakan</a:t>
            </a:r>
            <a:r>
              <a:rPr lang="en-ID" b="0" i="0" dirty="0">
                <a:solidFill>
                  <a:srgbClr val="333333"/>
                </a:solidFill>
                <a:effectLst/>
                <a:latin typeface="Arial" panose="020B0604020202020204" pitchFamily="34" charset="0"/>
              </a:rPr>
              <a:t> juga </a:t>
            </a:r>
            <a:r>
              <a:rPr lang="en-ID" b="0" i="0" dirty="0" err="1">
                <a:solidFill>
                  <a:srgbClr val="333333"/>
                </a:solidFill>
                <a:effectLst/>
                <a:latin typeface="Arial" panose="020B0604020202020204" pitchFamily="34" charset="0"/>
              </a:rPr>
              <a:t>dilihat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dengan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cara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membandingkan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pengupahan</a:t>
            </a:r>
            <a:r>
              <a:rPr lang="en-ID" b="0" i="0" dirty="0">
                <a:solidFill>
                  <a:srgbClr val="333333"/>
                </a:solidFill>
                <a:effectLst/>
                <a:latin typeface="Arial" panose="020B0604020202020204" pitchFamily="34" charset="0"/>
              </a:rPr>
              <a:t> di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lain.</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q"/>
            </a:pPr>
            <a:r>
              <a:rPr lang="en-ID" b="0" i="0" dirty="0" err="1">
                <a:solidFill>
                  <a:srgbClr val="333333"/>
                </a:solidFill>
                <a:effectLst/>
                <a:latin typeface="Arial" panose="020B0604020202020204" pitchFamily="34" charset="0"/>
              </a:rPr>
              <a:t>Bila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kelayakan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ini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sudah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tercapai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maka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sudah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mencapai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apa</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disebut</a:t>
            </a:r>
            <a:r>
              <a:rPr lang="en-ID" b="0" i="0" dirty="0">
                <a:solidFill>
                  <a:srgbClr val="333333"/>
                </a:solidFill>
                <a:effectLst/>
                <a:latin typeface="Arial" panose="020B0604020202020204" pitchFamily="34" charset="0"/>
              </a:rPr>
              <a:t> external consistency</a:t>
            </a:r>
            <a:r>
              <a:rPr lang="id-ID" b="0" i="0" dirty="0">
                <a:solidFill>
                  <a:srgbClr val="333333"/>
                </a:solidFill>
                <a:effectLst/>
                <a:latin typeface="Arial" panose="020B0604020202020204" pitchFamily="34" charset="0"/>
              </a:rPr>
              <a:t>.</a:t>
            </a:r>
          </a:p>
          <a:p>
            <a:pPr marL="285750" indent="-285750">
              <a:spcAft>
                <a:spcPts val="600"/>
              </a:spcAft>
              <a:buFont typeface="Wingdings" panose="05000000000000000000" pitchFamily="2" charset="2"/>
              <a:buChar char="q"/>
            </a:pPr>
            <a:r>
              <a:rPr lang="en-ID" b="0" i="0" dirty="0" err="1">
                <a:solidFill>
                  <a:srgbClr val="333333"/>
                </a:solidFill>
                <a:effectLst/>
                <a:latin typeface="Arial" panose="020B0604020202020204" pitchFamily="34" charset="0"/>
              </a:rPr>
              <a:t>Apabila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upaya</a:t>
            </a:r>
            <a:r>
              <a:rPr lang="en-ID" b="0" i="0" dirty="0">
                <a:solidFill>
                  <a:srgbClr val="333333"/>
                </a:solidFill>
                <a:effectLst/>
                <a:latin typeface="Arial" panose="020B0604020202020204" pitchFamily="34" charset="0"/>
              </a:rPr>
              <a:t> di </a:t>
            </a:r>
            <a:r>
              <a:rPr lang="en-ID" b="0" i="0" dirty="0" err="1">
                <a:solidFill>
                  <a:srgbClr val="333333"/>
                </a:solidFill>
                <a:effectLst/>
                <a:latin typeface="Arial" panose="020B0604020202020204" pitchFamily="34" charset="0"/>
              </a:rPr>
              <a:t>dalam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bersangkutan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lebih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rendah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dari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perusahaan-perusahaan</a:t>
            </a:r>
            <a:r>
              <a:rPr lang="en-ID" b="0" i="0" dirty="0">
                <a:solidFill>
                  <a:srgbClr val="333333"/>
                </a:solidFill>
                <a:effectLst/>
                <a:latin typeface="Arial" panose="020B0604020202020204" pitchFamily="34" charset="0"/>
              </a:rPr>
              <a:t> lain, </a:t>
            </a:r>
            <a:r>
              <a:rPr lang="en-ID" b="0" i="0" dirty="0" err="1">
                <a:solidFill>
                  <a:srgbClr val="333333"/>
                </a:solidFill>
                <a:effectLst/>
                <a:latin typeface="Arial" panose="020B0604020202020204" pitchFamily="34" charset="0"/>
              </a:rPr>
              <a:t>maka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id-ID" b="0" i="0" dirty="0">
                <a:solidFill>
                  <a:srgbClr val="333333"/>
                </a:solidFill>
                <a:effectLst/>
                <a:latin typeface="Arial" panose="020B0604020202020204" pitchFamily="34" charset="0"/>
              </a:rPr>
              <a:t> tersebut akan </a:t>
            </a:r>
            <a:r>
              <a:rPr lang="en-ID" b="0" i="0" dirty="0" err="1">
                <a:solidFill>
                  <a:srgbClr val="333333"/>
                </a:solidFill>
                <a:effectLst/>
                <a:latin typeface="Arial" panose="020B0604020202020204" pitchFamily="34" charset="0"/>
              </a:rPr>
              <a:t>kesulitan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untuk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memperoleh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tenaga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kerja</a:t>
            </a:r>
            <a:r>
              <a:rPr lang="en-ID" b="0" i="0" dirty="0">
                <a:solidFill>
                  <a:srgbClr val="333333"/>
                </a:solidFill>
                <a:effectLst/>
                <a:latin typeface="Arial" panose="020B0604020202020204" pitchFamily="34" charset="0"/>
              </a:rPr>
              <a:t>. </a:t>
            </a:r>
            <a:endParaRPr lang="id-ID"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q"/>
            </a:pPr>
            <a:r>
              <a:rPr lang="en-ID" b="0" i="0" dirty="0">
                <a:solidFill>
                  <a:srgbClr val="333333"/>
                </a:solidFill>
                <a:effectLst/>
                <a:latin typeface="Arial" panose="020B0604020202020204" pitchFamily="34" charset="0"/>
              </a:rPr>
              <a:t>Oleh </a:t>
            </a:r>
            <a:r>
              <a:rPr lang="en-ID" b="0" i="0" dirty="0" err="1">
                <a:solidFill>
                  <a:srgbClr val="333333"/>
                </a:solidFill>
                <a:effectLst/>
                <a:latin typeface="Arial" panose="020B0604020202020204" pitchFamily="34" charset="0"/>
              </a:rPr>
              <a:t>karena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untuk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memenuhi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kedua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konsistensi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tersebut</a:t>
            </a:r>
            <a:r>
              <a:rPr lang="en-ID" b="0" i="0" dirty="0">
                <a:solidFill>
                  <a:srgbClr val="333333"/>
                </a:solidFill>
                <a:effectLst/>
                <a:latin typeface="Arial" panose="020B0604020202020204" pitchFamily="34" charset="0"/>
              </a:rPr>
              <a:t> (internal dan </a:t>
            </a:r>
            <a:r>
              <a:rPr lang="en-ID" b="0" i="0" dirty="0" err="1">
                <a:solidFill>
                  <a:srgbClr val="333333"/>
                </a:solidFill>
                <a:effectLst/>
                <a:latin typeface="Arial" panose="020B0604020202020204" pitchFamily="34" charset="0"/>
              </a:rPr>
              <a:t>eksternal</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perlu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digunakan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suatu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evaluasi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pekerjaan</a:t>
            </a:r>
            <a:endParaRPr lang="en-ID" dirty="0"/>
          </a:p>
        </p:txBody>
      </p:sp>
    </p:spTree>
    <p:extLst>
      <p:ext uri="{BB962C8B-B14F-4D97-AF65-F5344CB8AC3E}">
        <p14:creationId xmlns:p14="http://schemas.microsoft.com/office/powerpoint/2010/main" val="428334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D56084-DF47-40B9-9B8C-7C9E722CE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033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67B16-EFC7-4A08-8B31-4A0503F02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668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6FEBF-72B6-40B5-A82E-73C842379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6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5E870-A87F-4188-B75F-047EBF26B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150" cy="5143500"/>
          </a:xfrm>
          <a:prstGeom prst="rect">
            <a:avLst/>
          </a:prstGeom>
        </p:spPr>
      </p:pic>
    </p:spTree>
    <p:extLst>
      <p:ext uri="{BB962C8B-B14F-4D97-AF65-F5344CB8AC3E}">
        <p14:creationId xmlns:p14="http://schemas.microsoft.com/office/powerpoint/2010/main" val="164790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13147-F850-4772-8FE3-AAA09E5B6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45834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62106-D0AB-4061-A311-98C93B963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3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7A707D-5147-4888-84B8-7695C3A45295}"/>
              </a:ext>
            </a:extLst>
          </p:cNvPr>
          <p:cNvSpPr txBox="1"/>
          <p:nvPr/>
        </p:nvSpPr>
        <p:spPr>
          <a:xfrm>
            <a:off x="2128719" y="1350110"/>
            <a:ext cx="6566315" cy="3170099"/>
          </a:xfrm>
          <a:prstGeom prst="rect">
            <a:avLst/>
          </a:prstGeom>
          <a:noFill/>
        </p:spPr>
        <p:txBody>
          <a:bodyPr wrap="square" rtlCol="0">
            <a:spAutoFit/>
          </a:bodyPr>
          <a:lstStyle/>
          <a:p>
            <a:pPr marL="285750" indent="-285750" algn="l">
              <a:spcAft>
                <a:spcPts val="600"/>
              </a:spcAft>
              <a:buFont typeface="Wingdings" panose="05000000000000000000" pitchFamily="2" charset="2"/>
              <a:buChar char="Ø"/>
            </a:pPr>
            <a:r>
              <a:rPr lang="en-ID" i="0" dirty="0" err="1">
                <a:solidFill>
                  <a:schemeClr val="bg1"/>
                </a:solidFill>
                <a:effectLst/>
                <a:latin typeface="Source Sans Pro" panose="020B0503030403020204" pitchFamily="34" charset="0"/>
                <a:ea typeface="Source Sans Pro" panose="020B0503030403020204" pitchFamily="34" charset="0"/>
              </a:rPr>
              <a:t>Individu-individu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cenderung</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untuk</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lebih</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termotivasi</a:t>
            </a:r>
            <a:r>
              <a:rPr lang="en-ID" i="0" dirty="0">
                <a:solidFill>
                  <a:schemeClr val="bg1"/>
                </a:solidFill>
                <a:effectLst/>
                <a:latin typeface="Source Sans Pro" panose="020B0503030403020204" pitchFamily="34" charset="0"/>
                <a:ea typeface="Source Sans Pro" panose="020B0503030403020204" pitchFamily="34" charset="0"/>
              </a:rPr>
              <a:t> oleh </a:t>
            </a:r>
            <a:r>
              <a:rPr lang="en-ID" i="0" dirty="0" err="1">
                <a:solidFill>
                  <a:schemeClr val="bg1"/>
                </a:solidFill>
                <a:effectLst/>
                <a:latin typeface="Source Sans Pro" panose="020B0503030403020204" pitchFamily="34" charset="0"/>
                <a:ea typeface="Source Sans Pro" panose="020B0503030403020204" pitchFamily="34" charset="0"/>
              </a:rPr>
              <a:t>penghargaan</a:t>
            </a:r>
            <a:r>
              <a:rPr lang="en-ID" i="0" dirty="0">
                <a:solidFill>
                  <a:schemeClr val="bg1"/>
                </a:solidFill>
                <a:effectLst/>
                <a:latin typeface="Source Sans Pro" panose="020B0503030403020204" pitchFamily="34" charset="0"/>
                <a:ea typeface="Source Sans Pro" panose="020B0503030403020204" pitchFamily="34" charset="0"/>
              </a:rPr>
              <a:t> </a:t>
            </a:r>
          </a:p>
          <a:p>
            <a:pPr marL="285750" indent="-285750" algn="l">
              <a:spcAft>
                <a:spcPts val="600"/>
              </a:spcAft>
              <a:buFont typeface="Wingdings" panose="05000000000000000000" pitchFamily="2" charset="2"/>
              <a:buChar char="Ø"/>
            </a:pPr>
            <a:r>
              <a:rPr lang="id-ID" i="0" dirty="0">
                <a:solidFill>
                  <a:schemeClr val="bg1"/>
                </a:solidFill>
                <a:effectLst/>
                <a:latin typeface="Source Sans Pro" panose="020B0503030403020204" pitchFamily="34" charset="0"/>
                <a:ea typeface="Source Sans Pro" panose="020B0503030403020204" pitchFamily="34" charset="0"/>
              </a:rPr>
              <a:t>Pemberian reward lebih disukai </a:t>
            </a:r>
            <a:r>
              <a:rPr lang="en-ID" i="0" dirty="0" err="1">
                <a:solidFill>
                  <a:schemeClr val="bg1"/>
                </a:solidFill>
                <a:effectLst/>
                <a:latin typeface="Source Sans Pro" panose="020B0503030403020204" pitchFamily="34" charset="0"/>
                <a:ea typeface="Source Sans Pro" panose="020B0503030403020204" pitchFamily="34" charset="0"/>
              </a:rPr>
              <a:t>daripada</a:t>
            </a:r>
            <a:r>
              <a:rPr lang="en-ID" i="0" dirty="0">
                <a:solidFill>
                  <a:schemeClr val="bg1"/>
                </a:solidFill>
                <a:effectLst/>
                <a:latin typeface="Source Sans Pro" panose="020B0503030403020204" pitchFamily="34" charset="0"/>
                <a:ea typeface="Source Sans Pro" panose="020B0503030403020204" pitchFamily="34" charset="0"/>
              </a:rPr>
              <a:t> oleh </a:t>
            </a:r>
            <a:r>
              <a:rPr lang="id-ID" i="0" dirty="0">
                <a:solidFill>
                  <a:schemeClr val="bg1"/>
                </a:solidFill>
                <a:effectLst/>
                <a:latin typeface="Source Sans Pro" panose="020B0503030403020204" pitchFamily="34" charset="0"/>
                <a:ea typeface="Source Sans Pro" panose="020B0503030403020204" pitchFamily="34" charset="0"/>
              </a:rPr>
              <a:t>punishment</a:t>
            </a:r>
            <a:r>
              <a:rPr lang="en-ID" i="0" dirty="0">
                <a:solidFill>
                  <a:schemeClr val="bg1"/>
                </a:solidFill>
                <a:effectLst/>
                <a:latin typeface="Source Sans Pro" panose="020B0503030403020204" pitchFamily="34" charset="0"/>
                <a:ea typeface="Source Sans Pro" panose="020B0503030403020204" pitchFamily="34" charset="0"/>
              </a:rPr>
              <a:t> </a:t>
            </a:r>
          </a:p>
          <a:p>
            <a:pPr marL="285750" indent="-285750" algn="l">
              <a:spcAft>
                <a:spcPts val="600"/>
              </a:spcAft>
              <a:buFont typeface="Wingdings" panose="05000000000000000000" pitchFamily="2" charset="2"/>
              <a:buChar char="Ø"/>
            </a:pPr>
            <a:r>
              <a:rPr lang="en-ID" i="0" dirty="0" err="1">
                <a:solidFill>
                  <a:schemeClr val="bg1"/>
                </a:solidFill>
                <a:effectLst/>
                <a:latin typeface="Source Sans Pro" panose="020B0503030403020204" pitchFamily="34" charset="0"/>
                <a:ea typeface="Source Sans Pro" panose="020B0503030403020204" pitchFamily="34" charset="0"/>
              </a:rPr>
              <a:t>Penghargaan</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pribadi</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bersifat</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relati</a:t>
            </a:r>
            <a:r>
              <a:rPr lang="id-ID" i="0" dirty="0">
                <a:solidFill>
                  <a:schemeClr val="bg1"/>
                </a:solidFill>
                <a:effectLst/>
                <a:latin typeface="Source Sans Pro" panose="020B0503030403020204" pitchFamily="34" charset="0"/>
                <a:ea typeface="Source Sans Pro" panose="020B0503030403020204" pitchFamily="34" charset="0"/>
              </a:rPr>
              <a:t>f</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atau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situasional</a:t>
            </a:r>
            <a:r>
              <a:rPr lang="en-ID" i="0" dirty="0">
                <a:solidFill>
                  <a:schemeClr val="bg1"/>
                </a:solidFill>
                <a:effectLst/>
                <a:latin typeface="Source Sans Pro" panose="020B0503030403020204" pitchFamily="34" charset="0"/>
                <a:ea typeface="Source Sans Pro" panose="020B0503030403020204" pitchFamily="34" charset="0"/>
              </a:rPr>
              <a:t>. </a:t>
            </a:r>
          </a:p>
          <a:p>
            <a:pPr marL="285750" indent="-285750" algn="l">
              <a:spcAft>
                <a:spcPts val="600"/>
              </a:spcAft>
              <a:buFont typeface="Wingdings" panose="05000000000000000000" pitchFamily="2" charset="2"/>
              <a:buChar char="Ø"/>
            </a:pPr>
            <a:r>
              <a:rPr lang="en-ID" i="0" dirty="0" err="1">
                <a:solidFill>
                  <a:schemeClr val="bg1"/>
                </a:solidFill>
                <a:effectLst/>
                <a:latin typeface="Source Sans Pro" panose="020B0503030403020204" pitchFamily="34" charset="0"/>
                <a:ea typeface="Source Sans Pro" panose="020B0503030403020204" pitchFamily="34" charset="0"/>
              </a:rPr>
              <a:t>Individu-individu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sangat</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termotivasi</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ketika</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mereka</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memperoleh</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laporan</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atau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umpan</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balik</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mengenai</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kinerja</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mereka</a:t>
            </a:r>
            <a:r>
              <a:rPr lang="en-ID" i="0" dirty="0">
                <a:solidFill>
                  <a:schemeClr val="bg1"/>
                </a:solidFill>
                <a:effectLst/>
                <a:latin typeface="Source Sans Pro" panose="020B0503030403020204" pitchFamily="34" charset="0"/>
                <a:ea typeface="Source Sans Pro" panose="020B0503030403020204" pitchFamily="34" charset="0"/>
              </a:rPr>
              <a:t>. </a:t>
            </a:r>
          </a:p>
          <a:p>
            <a:pPr marL="285750" indent="-285750" algn="l">
              <a:spcAft>
                <a:spcPts val="600"/>
              </a:spcAft>
              <a:buFont typeface="Wingdings" panose="05000000000000000000" pitchFamily="2" charset="2"/>
              <a:buChar char="Ø"/>
            </a:pPr>
            <a:r>
              <a:rPr lang="en-ID" i="0" dirty="0" err="1">
                <a:solidFill>
                  <a:schemeClr val="bg1"/>
                </a:solidFill>
                <a:effectLst/>
                <a:latin typeface="Source Sans Pro" panose="020B0503030403020204" pitchFamily="34" charset="0"/>
                <a:ea typeface="Source Sans Pro" panose="020B0503030403020204" pitchFamily="34" charset="0"/>
              </a:rPr>
              <a:t>Motivasi</a:t>
            </a:r>
            <a:r>
              <a:rPr lang="en-ID" i="0" dirty="0">
                <a:solidFill>
                  <a:schemeClr val="bg1"/>
                </a:solidFill>
                <a:effectLst/>
                <a:latin typeface="Source Sans Pro" panose="020B0503030403020204" pitchFamily="34" charset="0"/>
                <a:ea typeface="Source Sans Pro" panose="020B0503030403020204" pitchFamily="34" charset="0"/>
              </a:rPr>
              <a:t> </a:t>
            </a:r>
            <a:r>
              <a:rPr lang="id-ID" i="0" dirty="0">
                <a:solidFill>
                  <a:schemeClr val="bg1"/>
                </a:solidFill>
                <a:effectLst/>
                <a:latin typeface="Source Sans Pro" panose="020B0503030403020204" pitchFamily="34" charset="0"/>
                <a:ea typeface="Source Sans Pro" panose="020B0503030403020204" pitchFamily="34" charset="0"/>
              </a:rPr>
              <a:t>menjadi </a:t>
            </a:r>
            <a:r>
              <a:rPr lang="en-ID" i="0" dirty="0" err="1">
                <a:solidFill>
                  <a:schemeClr val="bg1"/>
                </a:solidFill>
                <a:effectLst/>
                <a:latin typeface="Source Sans Pro" panose="020B0503030403020204" pitchFamily="34" charset="0"/>
                <a:ea typeface="Source Sans Pro" panose="020B0503030403020204" pitchFamily="34" charset="0"/>
              </a:rPr>
              <a:t>lemah</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ketika</a:t>
            </a:r>
            <a:r>
              <a:rPr lang="en-ID" i="0" dirty="0">
                <a:solidFill>
                  <a:schemeClr val="bg1"/>
                </a:solidFill>
                <a:effectLst/>
                <a:latin typeface="Source Sans Pro" panose="020B0503030403020204" pitchFamily="34" charset="0"/>
                <a:ea typeface="Source Sans Pro" panose="020B0503030403020204" pitchFamily="34" charset="0"/>
              </a:rPr>
              <a:t> orang </a:t>
            </a:r>
            <a:r>
              <a:rPr lang="en-ID" i="0" dirty="0" err="1">
                <a:solidFill>
                  <a:schemeClr val="bg1"/>
                </a:solidFill>
                <a:effectLst/>
                <a:latin typeface="Source Sans Pro" panose="020B0503030403020204" pitchFamily="34" charset="0"/>
                <a:ea typeface="Source Sans Pro" panose="020B0503030403020204" pitchFamily="34" charset="0"/>
              </a:rPr>
              <a:t>merasa</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yakin</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bahwa</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suatu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insentif</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tidak</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dapat</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dicapai</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atau</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terlalu</a:t>
            </a:r>
            <a:r>
              <a:rPr lang="en-ID" i="0" dirty="0">
                <a:solidFill>
                  <a:schemeClr val="bg1"/>
                </a:solidFill>
                <a:effectLst/>
                <a:latin typeface="Source Sans Pro" panose="020B0503030403020204" pitchFamily="34" charset="0"/>
                <a:ea typeface="Source Sans Pro" panose="020B0503030403020204" pitchFamily="34" charset="0"/>
              </a:rPr>
              <a:t> m</a:t>
            </a:r>
            <a:r>
              <a:rPr lang="id-ID" i="0" dirty="0">
                <a:solidFill>
                  <a:schemeClr val="bg1"/>
                </a:solidFill>
                <a:effectLst/>
                <a:latin typeface="Source Sans Pro" panose="020B0503030403020204" pitchFamily="34" charset="0"/>
                <a:ea typeface="Source Sans Pro" panose="020B0503030403020204" pitchFamily="34" charset="0"/>
              </a:rPr>
              <a:t>u</a:t>
            </a:r>
            <a:r>
              <a:rPr lang="en-ID" i="0" dirty="0">
                <a:solidFill>
                  <a:schemeClr val="bg1"/>
                </a:solidFill>
                <a:effectLst/>
                <a:latin typeface="Source Sans Pro" panose="020B0503030403020204" pitchFamily="34" charset="0"/>
                <a:ea typeface="Source Sans Pro" panose="020B0503030403020204" pitchFamily="34" charset="0"/>
              </a:rPr>
              <a:t>dah </a:t>
            </a:r>
            <a:r>
              <a:rPr lang="en-ID" i="0" dirty="0" err="1">
                <a:solidFill>
                  <a:schemeClr val="bg1"/>
                </a:solidFill>
                <a:effectLst/>
                <a:latin typeface="Source Sans Pro" panose="020B0503030403020204" pitchFamily="34" charset="0"/>
                <a:ea typeface="Source Sans Pro" panose="020B0503030403020204" pitchFamily="34" charset="0"/>
              </a:rPr>
              <a:t>untuk</a:t>
            </a:r>
            <a:r>
              <a:rPr lang="en-ID" i="0" dirty="0">
                <a:solidFill>
                  <a:schemeClr val="bg1"/>
                </a:solidFill>
                <a:effectLst/>
                <a:latin typeface="Source Sans Pro" panose="020B0503030403020204" pitchFamily="34" charset="0"/>
                <a:ea typeface="Source Sans Pro" panose="020B0503030403020204" pitchFamily="34" charset="0"/>
              </a:rPr>
              <a:t> </a:t>
            </a:r>
            <a:r>
              <a:rPr lang="en-ID" i="0" dirty="0" err="1">
                <a:solidFill>
                  <a:schemeClr val="bg1"/>
                </a:solidFill>
                <a:effectLst/>
                <a:latin typeface="Source Sans Pro" panose="020B0503030403020204" pitchFamily="34" charset="0"/>
                <a:ea typeface="Source Sans Pro" panose="020B0503030403020204" pitchFamily="34" charset="0"/>
              </a:rPr>
              <a:t>dicapai</a:t>
            </a:r>
            <a:r>
              <a:rPr lang="en-ID" i="0" dirty="0">
                <a:solidFill>
                  <a:schemeClr val="bg1"/>
                </a:solidFill>
                <a:effectLst/>
                <a:latin typeface="Source Sans Pro" panose="020B0503030403020204" pitchFamily="34" charset="0"/>
                <a:ea typeface="Source Sans Pro" panose="020B0503030403020204" pitchFamily="34" charset="0"/>
              </a:rPr>
              <a:t>. </a:t>
            </a:r>
          </a:p>
        </p:txBody>
      </p:sp>
      <p:sp>
        <p:nvSpPr>
          <p:cNvPr id="5" name="TextBox 4">
            <a:extLst>
              <a:ext uri="{FF2B5EF4-FFF2-40B4-BE49-F238E27FC236}">
                <a16:creationId xmlns:a16="http://schemas.microsoft.com/office/drawing/2014/main" id="{C8392CFC-885A-4AE2-BD16-02BE6C7B2182}"/>
              </a:ext>
            </a:extLst>
          </p:cNvPr>
          <p:cNvSpPr txBox="1"/>
          <p:nvPr/>
        </p:nvSpPr>
        <p:spPr>
          <a:xfrm>
            <a:off x="1823309" y="586585"/>
            <a:ext cx="6871725" cy="646331"/>
          </a:xfrm>
          <a:prstGeom prst="rect">
            <a:avLst/>
          </a:prstGeom>
          <a:noFill/>
        </p:spPr>
        <p:txBody>
          <a:bodyPr wrap="square" rtlCol="0">
            <a:spAutoFit/>
          </a:bodyPr>
          <a:lstStyle/>
          <a:p>
            <a:pPr algn="l"/>
            <a:r>
              <a:rPr lang="de-DE" b="0" i="0" dirty="0">
                <a:solidFill>
                  <a:schemeClr val="bg1"/>
                </a:solidFill>
                <a:effectLst/>
                <a:latin typeface="Rockwell Extra Bold" panose="02060903040505020403" pitchFamily="18" charset="0"/>
              </a:rPr>
              <a:t>Penelitian atas </a:t>
            </a:r>
            <a:r>
              <a:rPr lang="id-ID" b="0" i="0" dirty="0">
                <a:solidFill>
                  <a:schemeClr val="bg1"/>
                </a:solidFill>
                <a:effectLst/>
                <a:latin typeface="Rockwell Extra Bold" panose="02060903040505020403" pitchFamily="18" charset="0"/>
              </a:rPr>
              <a:t>kompensasi/ </a:t>
            </a:r>
            <a:r>
              <a:rPr lang="de-DE" b="0" i="0" dirty="0">
                <a:solidFill>
                  <a:schemeClr val="bg1"/>
                </a:solidFill>
                <a:effectLst/>
                <a:latin typeface="Rockwell Extra Bold" panose="02060903040505020403" pitchFamily="18" charset="0"/>
              </a:rPr>
              <a:t>insentif cenderung mendukung hal-hal berikut ini</a:t>
            </a:r>
            <a:r>
              <a:rPr lang="id-ID" b="0" i="0" dirty="0">
                <a:solidFill>
                  <a:schemeClr val="bg1"/>
                </a:solidFill>
                <a:effectLst/>
                <a:latin typeface="Rockwell Extra Bold" panose="02060903040505020403" pitchFamily="18" charset="0"/>
              </a:rPr>
              <a:t> :</a:t>
            </a:r>
            <a:endParaRPr lang="de-DE" b="0" i="0" dirty="0">
              <a:solidFill>
                <a:schemeClr val="bg1"/>
              </a:solidFill>
              <a:effectLst/>
              <a:latin typeface="Rockwell Extra Bold" panose="02060903040505020403" pitchFamily="18" charset="0"/>
            </a:endParaRPr>
          </a:p>
        </p:txBody>
      </p:sp>
    </p:spTree>
    <p:extLst>
      <p:ext uri="{BB962C8B-B14F-4D97-AF65-F5344CB8AC3E}">
        <p14:creationId xmlns:p14="http://schemas.microsoft.com/office/powerpoint/2010/main" val="269876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C0AFA8-67A5-408A-996F-F026CD4B7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29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9ACB8A-FC4D-483B-A3D6-128B8CE16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30" y="0"/>
            <a:ext cx="6675854" cy="5143500"/>
          </a:xfrm>
          <a:prstGeom prst="rect">
            <a:avLst/>
          </a:prstGeom>
        </p:spPr>
      </p:pic>
      <p:pic>
        <p:nvPicPr>
          <p:cNvPr id="4" name="Picture 3">
            <a:extLst>
              <a:ext uri="{FF2B5EF4-FFF2-40B4-BE49-F238E27FC236}">
                <a16:creationId xmlns:a16="http://schemas.microsoft.com/office/drawing/2014/main" id="{5210ABD3-22F6-4E69-BDDB-8706CBD021B7}"/>
              </a:ext>
            </a:extLst>
          </p:cNvPr>
          <p:cNvPicPr>
            <a:picLocks noChangeAspect="1"/>
          </p:cNvPicPr>
          <p:nvPr/>
        </p:nvPicPr>
        <p:blipFill>
          <a:blip r:embed="rId3"/>
          <a:stretch>
            <a:fillRect/>
          </a:stretch>
        </p:blipFill>
        <p:spPr>
          <a:xfrm>
            <a:off x="0" y="1197405"/>
            <a:ext cx="3079694" cy="2053129"/>
          </a:xfrm>
          <a:prstGeom prst="rect">
            <a:avLst/>
          </a:prstGeom>
        </p:spPr>
      </p:pic>
      <p:pic>
        <p:nvPicPr>
          <p:cNvPr id="2050" name="Picture 2" descr="Pojok Akuntansi: SISTEM PENGENDALIAN MANAJEMEN SEBAGAI SEBUAH ...">
            <a:extLst>
              <a:ext uri="{FF2B5EF4-FFF2-40B4-BE49-F238E27FC236}">
                <a16:creationId xmlns:a16="http://schemas.microsoft.com/office/drawing/2014/main" id="{0756B174-4CAE-441D-BF4D-A5CAF14B9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6" y="1997981"/>
            <a:ext cx="3079694" cy="314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56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CB365-2FA3-4D0F-9A13-6D7D5A54F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266" y="-3337"/>
            <a:ext cx="6765991" cy="5143500"/>
          </a:xfrm>
          <a:prstGeom prst="rect">
            <a:avLst/>
          </a:prstGeom>
        </p:spPr>
      </p:pic>
      <p:pic>
        <p:nvPicPr>
          <p:cNvPr id="3074" name="Picture 2" descr="Another Corner: Organisasi dan Manajemen :: Pertemuan 1 dan 2">
            <a:extLst>
              <a:ext uri="{FF2B5EF4-FFF2-40B4-BE49-F238E27FC236}">
                <a16:creationId xmlns:a16="http://schemas.microsoft.com/office/drawing/2014/main" id="{F3E96284-03F6-4A62-9261-2B4482A90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740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elaskan Hubungan Antara Manajemen dan Tata Kerja">
            <a:extLst>
              <a:ext uri="{FF2B5EF4-FFF2-40B4-BE49-F238E27FC236}">
                <a16:creationId xmlns:a16="http://schemas.microsoft.com/office/drawing/2014/main" id="{4E2CF8C3-AC5C-4FA7-A058-8029D89A0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9" y="3055507"/>
            <a:ext cx="2442956"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1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g Toyib, Organisasi dan Partai &quot;Idaman&quot;">
            <a:extLst>
              <a:ext uri="{FF2B5EF4-FFF2-40B4-BE49-F238E27FC236}">
                <a16:creationId xmlns:a16="http://schemas.microsoft.com/office/drawing/2014/main" id="{752A1DAD-5A14-4BE7-995F-4658F0D54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885" y="0"/>
            <a:ext cx="5030116" cy="50301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ACF2CA-76A0-494C-8284-740DF5ECC130}"/>
              </a:ext>
            </a:extLst>
          </p:cNvPr>
          <p:cNvPicPr>
            <a:picLocks noChangeAspect="1"/>
          </p:cNvPicPr>
          <p:nvPr/>
        </p:nvPicPr>
        <p:blipFill>
          <a:blip r:embed="rId3"/>
          <a:stretch>
            <a:fillRect/>
          </a:stretch>
        </p:blipFill>
        <p:spPr>
          <a:xfrm>
            <a:off x="0" y="3029866"/>
            <a:ext cx="4113884" cy="2094280"/>
          </a:xfrm>
          <a:prstGeom prst="rect">
            <a:avLst/>
          </a:prstGeom>
        </p:spPr>
      </p:pic>
      <p:pic>
        <p:nvPicPr>
          <p:cNvPr id="3" name="Picture 2">
            <a:extLst>
              <a:ext uri="{FF2B5EF4-FFF2-40B4-BE49-F238E27FC236}">
                <a16:creationId xmlns:a16="http://schemas.microsoft.com/office/drawing/2014/main" id="{1722C0C8-0138-4C11-8000-E127B962F968}"/>
              </a:ext>
            </a:extLst>
          </p:cNvPr>
          <p:cNvPicPr>
            <a:picLocks noChangeAspect="1"/>
          </p:cNvPicPr>
          <p:nvPr/>
        </p:nvPicPr>
        <p:blipFill>
          <a:blip r:embed="rId4"/>
          <a:stretch>
            <a:fillRect/>
          </a:stretch>
        </p:blipFill>
        <p:spPr>
          <a:xfrm>
            <a:off x="-1" y="1242096"/>
            <a:ext cx="4113885" cy="1787770"/>
          </a:xfrm>
          <a:prstGeom prst="rect">
            <a:avLst/>
          </a:prstGeom>
        </p:spPr>
      </p:pic>
    </p:spTree>
    <p:extLst>
      <p:ext uri="{BB962C8B-B14F-4D97-AF65-F5344CB8AC3E}">
        <p14:creationId xmlns:p14="http://schemas.microsoft.com/office/powerpoint/2010/main" val="37982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4A994-97C6-48AD-98E9-6D8763A1AC1C}"/>
              </a:ext>
            </a:extLst>
          </p:cNvPr>
          <p:cNvSpPr txBox="1"/>
          <p:nvPr/>
        </p:nvSpPr>
        <p:spPr>
          <a:xfrm>
            <a:off x="5182820" y="433880"/>
            <a:ext cx="3512215" cy="369332"/>
          </a:xfrm>
          <a:prstGeom prst="rect">
            <a:avLst/>
          </a:prstGeom>
          <a:noFill/>
          <a:ln w="19050">
            <a:solidFill>
              <a:schemeClr val="bg1"/>
            </a:solidFill>
          </a:ln>
        </p:spPr>
        <p:txBody>
          <a:bodyPr wrap="square" rtlCol="0">
            <a:spAutoFit/>
          </a:bodyPr>
          <a:lstStyle/>
          <a:p>
            <a:r>
              <a:rPr lang="en-ID" b="1" i="0" dirty="0">
                <a:solidFill>
                  <a:schemeClr val="bg1"/>
                </a:solidFill>
                <a:effectLst/>
                <a:latin typeface="Arial" panose="020B0604020202020204" pitchFamily="34" charset="0"/>
              </a:rPr>
              <a:t> PENGERTIAN KOMPENSASI</a:t>
            </a:r>
            <a:endParaRPr lang="en-ID" dirty="0">
              <a:solidFill>
                <a:schemeClr val="bg1"/>
              </a:solidFill>
            </a:endParaRPr>
          </a:p>
        </p:txBody>
      </p:sp>
      <p:sp>
        <p:nvSpPr>
          <p:cNvPr id="4" name="TextBox 3">
            <a:extLst>
              <a:ext uri="{FF2B5EF4-FFF2-40B4-BE49-F238E27FC236}">
                <a16:creationId xmlns:a16="http://schemas.microsoft.com/office/drawing/2014/main" id="{BBB9ED18-4FF4-40CE-840C-85E4C3BD3CF1}"/>
              </a:ext>
            </a:extLst>
          </p:cNvPr>
          <p:cNvSpPr txBox="1"/>
          <p:nvPr/>
        </p:nvSpPr>
        <p:spPr>
          <a:xfrm>
            <a:off x="678022" y="1421904"/>
            <a:ext cx="7787955" cy="3277820"/>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ID" sz="1600" b="0" i="0" dirty="0" err="1">
                <a:solidFill>
                  <a:srgbClr val="333333"/>
                </a:solidFill>
                <a:effectLst/>
                <a:latin typeface="Arial" panose="020B0604020202020204" pitchFamily="34" charset="0"/>
              </a:rPr>
              <a:t>Kompensasi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merupakan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balas</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jasa</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diberikan</a:t>
            </a:r>
            <a:r>
              <a:rPr lang="en-ID" sz="1600" b="0" i="0" dirty="0">
                <a:solidFill>
                  <a:srgbClr val="333333"/>
                </a:solidFill>
                <a:effectLst/>
                <a:latin typeface="Arial" panose="020B0604020202020204" pitchFamily="34" charset="0"/>
              </a:rPr>
              <a:t> oleh </a:t>
            </a:r>
            <a:r>
              <a:rPr lang="en-ID" sz="1600" b="0" i="0" dirty="0" err="1">
                <a:solidFill>
                  <a:srgbClr val="333333"/>
                </a:solidFill>
                <a:effectLst/>
                <a:latin typeface="Arial" panose="020B0604020202020204" pitchFamily="34" charset="0"/>
              </a:rPr>
              <a:t>organisasi</a:t>
            </a:r>
            <a:r>
              <a:rPr lang="en-ID" sz="1600" b="0" i="0" dirty="0">
                <a:solidFill>
                  <a:srgbClr val="333333"/>
                </a:solidFill>
                <a:effectLst/>
                <a:latin typeface="Arial" panose="020B0604020202020204" pitchFamily="34" charset="0"/>
              </a:rPr>
              <a:t>/</a:t>
            </a:r>
            <a:r>
              <a:rPr lang="en-ID" sz="1600" b="0" i="0" dirty="0" err="1">
                <a:solidFill>
                  <a:srgbClr val="333333"/>
                </a:solidFill>
                <a:effectLst/>
                <a:latin typeface="Arial" panose="020B0604020202020204" pitchFamily="34" charset="0"/>
              </a:rPr>
              <a:t>perusahaan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kepada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dapat</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bersifat</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finansial</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maupun</a:t>
            </a:r>
            <a:r>
              <a:rPr lang="en-ID" sz="1600" b="0" i="0" dirty="0">
                <a:solidFill>
                  <a:srgbClr val="333333"/>
                </a:solidFill>
                <a:effectLst/>
                <a:latin typeface="Arial" panose="020B0604020202020204" pitchFamily="34" charset="0"/>
              </a:rPr>
              <a:t> non </a:t>
            </a:r>
            <a:r>
              <a:rPr lang="en-ID" sz="1600" b="0" i="0" dirty="0" err="1">
                <a:solidFill>
                  <a:srgbClr val="333333"/>
                </a:solidFill>
                <a:effectLst/>
                <a:latin typeface="Arial" panose="020B0604020202020204" pitchFamily="34" charset="0"/>
              </a:rPr>
              <a:t>finansial</a:t>
            </a:r>
            <a:r>
              <a:rPr lang="en-ID" sz="1600" b="0" i="0" dirty="0">
                <a:solidFill>
                  <a:srgbClr val="333333"/>
                </a:solidFill>
                <a:effectLst/>
                <a:latin typeface="Arial" panose="020B0604020202020204" pitchFamily="34" charset="0"/>
              </a:rPr>
              <a:t>, pada </a:t>
            </a:r>
            <a:r>
              <a:rPr lang="en-ID" sz="1600" b="0" i="0" dirty="0" err="1">
                <a:solidFill>
                  <a:srgbClr val="333333"/>
                </a:solidFill>
                <a:effectLst/>
                <a:latin typeface="Arial" panose="020B0604020202020204" pitchFamily="34" charset="0"/>
              </a:rPr>
              <a:t>periode</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tetap</a:t>
            </a:r>
            <a:r>
              <a:rPr lang="en-ID" sz="1600" b="0" i="0" dirty="0">
                <a:solidFill>
                  <a:srgbClr val="333333"/>
                </a:solidFill>
                <a:effectLst/>
                <a:latin typeface="Arial" panose="020B0604020202020204" pitchFamily="34" charset="0"/>
              </a:rPr>
              <a:t>. </a:t>
            </a:r>
            <a:endParaRPr lang="id-ID" sz="1600"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v"/>
            </a:pPr>
            <a:r>
              <a:rPr lang="en-ID" sz="1600" b="0" i="0" dirty="0" err="1">
                <a:solidFill>
                  <a:srgbClr val="333333"/>
                </a:solidFill>
                <a:effectLst/>
                <a:latin typeface="Arial" panose="020B0604020202020204" pitchFamily="34" charset="0"/>
              </a:rPr>
              <a:t>Sistem</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kompensasi</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baik</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akan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mampu</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memberikan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kepuasan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bagi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a:t>
            </a:r>
            <a:r>
              <a:rPr lang="en-ID" sz="1600" b="0" i="0" dirty="0">
                <a:solidFill>
                  <a:srgbClr val="333333"/>
                </a:solidFill>
                <a:effectLst/>
                <a:latin typeface="Arial" panose="020B0604020202020204" pitchFamily="34" charset="0"/>
              </a:rPr>
              <a:t> dan </a:t>
            </a:r>
            <a:r>
              <a:rPr lang="en-ID" sz="1600" b="0" i="0" dirty="0" err="1">
                <a:solidFill>
                  <a:srgbClr val="333333"/>
                </a:solidFill>
                <a:effectLst/>
                <a:latin typeface="Arial" panose="020B0604020202020204" pitchFamily="34" charset="0"/>
              </a:rPr>
              <a:t>memungkinkan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perusahaan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memperoleh</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mempekerjakan</a:t>
            </a:r>
            <a:r>
              <a:rPr lang="en-ID" sz="1600" b="0" i="0" dirty="0">
                <a:solidFill>
                  <a:srgbClr val="333333"/>
                </a:solidFill>
                <a:effectLst/>
                <a:latin typeface="Arial" panose="020B0604020202020204" pitchFamily="34" charset="0"/>
              </a:rPr>
              <a:t>, dan </a:t>
            </a:r>
            <a:r>
              <a:rPr lang="en-ID" sz="1600" b="0" i="0" dirty="0" err="1">
                <a:solidFill>
                  <a:srgbClr val="333333"/>
                </a:solidFill>
                <a:effectLst/>
                <a:latin typeface="Arial" panose="020B0604020202020204" pitchFamily="34" charset="0"/>
              </a:rPr>
              <a:t>mempertahankan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a:t>
            </a:r>
            <a:r>
              <a:rPr lang="en-ID" sz="1600" b="0" i="0" dirty="0">
                <a:solidFill>
                  <a:srgbClr val="333333"/>
                </a:solidFill>
                <a:effectLst/>
                <a:latin typeface="Arial" panose="020B0604020202020204" pitchFamily="34" charset="0"/>
              </a:rPr>
              <a:t>. </a:t>
            </a:r>
            <a:endParaRPr lang="id-ID" sz="1600"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v"/>
            </a:pPr>
            <a:r>
              <a:rPr lang="en-ID" sz="1600" b="0" i="0" dirty="0" err="1">
                <a:solidFill>
                  <a:srgbClr val="333333"/>
                </a:solidFill>
                <a:effectLst/>
                <a:latin typeface="Arial" panose="020B0604020202020204" pitchFamily="34" charset="0"/>
              </a:rPr>
              <a:t>Bagi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organisasi</a:t>
            </a:r>
            <a:r>
              <a:rPr lang="en-ID" sz="1600" b="0" i="0" dirty="0">
                <a:solidFill>
                  <a:srgbClr val="333333"/>
                </a:solidFill>
                <a:effectLst/>
                <a:latin typeface="Arial" panose="020B0604020202020204" pitchFamily="34" charset="0"/>
              </a:rPr>
              <a:t>/</a:t>
            </a:r>
            <a:r>
              <a:rPr lang="en-ID" sz="1600" b="0" i="0" dirty="0" err="1">
                <a:solidFill>
                  <a:srgbClr val="333333"/>
                </a:solidFill>
                <a:effectLst/>
                <a:latin typeface="Arial" panose="020B0604020202020204" pitchFamily="34" charset="0"/>
              </a:rPr>
              <a:t>perusahaan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kompensasi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memiliki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arti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penting</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karena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kompensasi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mencerminkan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upaya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organisasi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dalam</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mempertahankan</a:t>
            </a:r>
            <a:r>
              <a:rPr lang="en-ID" sz="1600" b="0" i="0" dirty="0">
                <a:solidFill>
                  <a:srgbClr val="333333"/>
                </a:solidFill>
                <a:effectLst/>
                <a:latin typeface="Arial" panose="020B0604020202020204" pitchFamily="34" charset="0"/>
              </a:rPr>
              <a:t> dan </a:t>
            </a:r>
            <a:r>
              <a:rPr lang="en-ID" sz="1600" b="0" i="0" dirty="0" err="1">
                <a:solidFill>
                  <a:srgbClr val="333333"/>
                </a:solidFill>
                <a:effectLst/>
                <a:latin typeface="Arial" panose="020B0604020202020204" pitchFamily="34" charset="0"/>
              </a:rPr>
              <a:t>meningkatkan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kesejahteraan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karyawannya</a:t>
            </a:r>
            <a:r>
              <a:rPr lang="en-ID" sz="1600" b="0" i="0" dirty="0">
                <a:solidFill>
                  <a:srgbClr val="333333"/>
                </a:solidFill>
                <a:effectLst/>
                <a:latin typeface="Arial" panose="020B0604020202020204" pitchFamily="34" charset="0"/>
              </a:rPr>
              <a:t>. </a:t>
            </a:r>
            <a:endParaRPr lang="id-ID" sz="1600" b="0" i="0" dirty="0">
              <a:solidFill>
                <a:srgbClr val="333333"/>
              </a:solidFill>
              <a:effectLst/>
              <a:latin typeface="Arial" panose="020B0604020202020204" pitchFamily="34" charset="0"/>
            </a:endParaRPr>
          </a:p>
          <a:p>
            <a:pPr marL="285750" indent="-285750">
              <a:spcAft>
                <a:spcPts val="600"/>
              </a:spcAft>
              <a:buFont typeface="Wingdings" panose="05000000000000000000" pitchFamily="2" charset="2"/>
              <a:buChar char="v"/>
            </a:pPr>
            <a:r>
              <a:rPr lang="en-ID" sz="1600" b="0" i="0" dirty="0" err="1">
                <a:solidFill>
                  <a:srgbClr val="333333"/>
                </a:solidFill>
                <a:effectLst/>
                <a:latin typeface="Arial" panose="020B0604020202020204" pitchFamily="34" charset="0"/>
              </a:rPr>
              <a:t>Pengalaman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menunjukkan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bahwa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kompensasi</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tidak</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memadai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dapat</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menurunkan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prestasi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kerja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motivasi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kerja</a:t>
            </a:r>
            <a:r>
              <a:rPr lang="en-ID" sz="1600" b="0" i="0" dirty="0">
                <a:solidFill>
                  <a:srgbClr val="333333"/>
                </a:solidFill>
                <a:effectLst/>
                <a:latin typeface="Arial" panose="020B0604020202020204" pitchFamily="34" charset="0"/>
              </a:rPr>
              <a:t>, dan </a:t>
            </a:r>
            <a:r>
              <a:rPr lang="en-ID" sz="1600" b="0" i="0" dirty="0" err="1">
                <a:solidFill>
                  <a:srgbClr val="333333"/>
                </a:solidFill>
                <a:effectLst/>
                <a:latin typeface="Arial" panose="020B0604020202020204" pitchFamily="34" charset="0"/>
              </a:rPr>
              <a:t>kepuasan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kerja</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bahkan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dapat</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menyebabkan</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karyawan</a:t>
            </a:r>
            <a:r>
              <a:rPr lang="en-ID" sz="1600" b="0" i="0" dirty="0">
                <a:solidFill>
                  <a:srgbClr val="333333"/>
                </a:solidFill>
                <a:effectLst/>
                <a:latin typeface="Arial" panose="020B0604020202020204" pitchFamily="34" charset="0"/>
              </a:rPr>
              <a:t> yang </a:t>
            </a:r>
            <a:r>
              <a:rPr lang="en-ID" sz="1600" b="0" i="0" dirty="0" err="1">
                <a:solidFill>
                  <a:srgbClr val="333333"/>
                </a:solidFill>
                <a:effectLst/>
                <a:latin typeface="Arial" panose="020B0604020202020204" pitchFamily="34" charset="0"/>
              </a:rPr>
              <a:t>potensial</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keluar</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dari</a:t>
            </a:r>
            <a:r>
              <a:rPr lang="en-ID" sz="1600" b="0" i="0" dirty="0">
                <a:solidFill>
                  <a:srgbClr val="333333"/>
                </a:solidFill>
                <a:effectLst/>
                <a:latin typeface="Arial" panose="020B0604020202020204" pitchFamily="34" charset="0"/>
              </a:rPr>
              <a:t> </a:t>
            </a:r>
            <a:r>
              <a:rPr lang="en-ID" sz="1600" b="0" i="0" dirty="0" err="1">
                <a:solidFill>
                  <a:srgbClr val="333333"/>
                </a:solidFill>
                <a:effectLst/>
                <a:latin typeface="Arial" panose="020B0604020202020204" pitchFamily="34" charset="0"/>
              </a:rPr>
              <a:t>perusahaan</a:t>
            </a:r>
            <a:r>
              <a:rPr lang="en-ID" sz="1600" b="0" i="0" dirty="0">
                <a:solidFill>
                  <a:srgbClr val="333333"/>
                </a:solidFill>
                <a:effectLst/>
                <a:latin typeface="Arial" panose="020B0604020202020204" pitchFamily="34" charset="0"/>
              </a:rPr>
              <a:t>.</a:t>
            </a:r>
            <a:endParaRPr lang="en-ID" sz="1600" dirty="0"/>
          </a:p>
        </p:txBody>
      </p:sp>
    </p:spTree>
    <p:extLst>
      <p:ext uri="{BB962C8B-B14F-4D97-AF65-F5344CB8AC3E}">
        <p14:creationId xmlns:p14="http://schemas.microsoft.com/office/powerpoint/2010/main" val="348992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E8F0A9-6C02-4285-82A5-C46C4306940A}"/>
              </a:ext>
            </a:extLst>
          </p:cNvPr>
          <p:cNvSpPr txBox="1"/>
          <p:nvPr/>
        </p:nvSpPr>
        <p:spPr>
          <a:xfrm>
            <a:off x="1365195" y="1502815"/>
            <a:ext cx="6871725" cy="2677656"/>
          </a:xfrm>
          <a:prstGeom prst="rect">
            <a:avLst/>
          </a:prstGeom>
          <a:noFill/>
        </p:spPr>
        <p:txBody>
          <a:bodyPr wrap="square" rtlCol="0">
            <a:spAutoFit/>
          </a:bodyPr>
          <a:lstStyle/>
          <a:p>
            <a:r>
              <a:rPr lang="id-ID" sz="2400" dirty="0">
                <a:latin typeface="Bahnschrift" panose="020B0502040204020203" pitchFamily="34" charset="0"/>
              </a:rPr>
              <a:t>Kompensasi adalah imbalan jasa yang diberikan perusahaan kepada tenaga kerja karena telah memberikan sumbangan dan pikiran demi kemajuan dan kontinuitas perusahaan, dalam rangka mencapai tujuan yang telah ditetapkan, baik dalam jangka pendek maupun jangka panjang (Bedjo Siswanto, 1989)</a:t>
            </a:r>
            <a:endParaRPr lang="en-ID" sz="2400" dirty="0">
              <a:latin typeface="Bahnschrift" panose="020B0502040204020203" pitchFamily="34" charset="0"/>
            </a:endParaRPr>
          </a:p>
        </p:txBody>
      </p:sp>
    </p:spTree>
    <p:extLst>
      <p:ext uri="{BB962C8B-B14F-4D97-AF65-F5344CB8AC3E}">
        <p14:creationId xmlns:p14="http://schemas.microsoft.com/office/powerpoint/2010/main" val="81431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136B0-166E-4C37-ADBE-BAF76CBB3CF4}"/>
              </a:ext>
            </a:extLst>
          </p:cNvPr>
          <p:cNvSpPr txBox="1"/>
          <p:nvPr/>
        </p:nvSpPr>
        <p:spPr>
          <a:xfrm>
            <a:off x="5182820" y="433880"/>
            <a:ext cx="3512215" cy="369332"/>
          </a:xfrm>
          <a:prstGeom prst="rect">
            <a:avLst/>
          </a:prstGeom>
          <a:noFill/>
          <a:ln w="19050">
            <a:solidFill>
              <a:schemeClr val="bg1"/>
            </a:solidFill>
          </a:ln>
        </p:spPr>
        <p:txBody>
          <a:bodyPr wrap="square" rtlCol="0">
            <a:spAutoFit/>
          </a:bodyPr>
          <a:lstStyle/>
          <a:p>
            <a:pPr algn="ctr"/>
            <a:r>
              <a:rPr lang="id-ID" b="1" i="0" dirty="0">
                <a:solidFill>
                  <a:schemeClr val="bg1"/>
                </a:solidFill>
                <a:effectLst/>
                <a:latin typeface="Arial" panose="020B0604020202020204" pitchFamily="34" charset="0"/>
              </a:rPr>
              <a:t>BENTUK </a:t>
            </a:r>
            <a:r>
              <a:rPr lang="en-ID" b="1" i="0" dirty="0">
                <a:solidFill>
                  <a:schemeClr val="bg1"/>
                </a:solidFill>
                <a:effectLst/>
                <a:latin typeface="Arial" panose="020B0604020202020204" pitchFamily="34" charset="0"/>
              </a:rPr>
              <a:t>KOMPENSASI</a:t>
            </a:r>
            <a:endParaRPr lang="en-ID" dirty="0">
              <a:solidFill>
                <a:schemeClr val="bg1"/>
              </a:solidFill>
            </a:endParaRPr>
          </a:p>
        </p:txBody>
      </p:sp>
      <p:sp>
        <p:nvSpPr>
          <p:cNvPr id="6" name="Rectangle 2">
            <a:extLst>
              <a:ext uri="{FF2B5EF4-FFF2-40B4-BE49-F238E27FC236}">
                <a16:creationId xmlns:a16="http://schemas.microsoft.com/office/drawing/2014/main" id="{52F529C7-DDF8-48C0-8301-D3EF49E7D78A}"/>
              </a:ext>
            </a:extLst>
          </p:cNvPr>
          <p:cNvSpPr>
            <a:spLocks noChangeArrowheads="1"/>
          </p:cNvSpPr>
          <p:nvPr/>
        </p:nvSpPr>
        <p:spPr bwMode="auto">
          <a:xfrm>
            <a:off x="448965" y="1808225"/>
            <a:ext cx="8246070" cy="163121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Low" defTabSz="914400" rtl="0" eaLnBrk="0" fontAlgn="base" latinLnBrk="0" hangingPunct="0">
              <a:lnSpc>
                <a:spcPct val="100000"/>
              </a:lnSpc>
              <a:spcBef>
                <a:spcPts val="600"/>
              </a:spcBef>
              <a:spcAft>
                <a:spcPts val="600"/>
              </a:spcAft>
              <a:buClrTx/>
              <a:buSzTx/>
              <a:buFont typeface="Wingdings" panose="05000000000000000000" pitchFamily="2" charset="2"/>
              <a:buChar char="Ø"/>
              <a:tabLst/>
            </a:pPr>
            <a:r>
              <a:rPr kumimoji="0" lang="en-US" altLang="en-US" sz="2000" b="0" i="1"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Gaji</a:t>
            </a:r>
            <a:r>
              <a:rPr kumimoji="0" lang="en-US" altLang="en-US" sz="2000" b="0" i="1"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yaitu</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imbalan</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yang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sudah</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ditetapkan</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oleh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perusahaan</a:t>
            </a:r>
            <a:endParaRPr kumimoji="0" lang="en-US" altLang="en-US" sz="2000" b="0" i="0" u="none" strike="noStrike" cap="none" normalizeH="0" baseline="0" dirty="0">
              <a:ln>
                <a:noFill/>
              </a:ln>
              <a:solidFill>
                <a:schemeClr val="tx1"/>
              </a:solidFill>
              <a:effectLst/>
              <a:latin typeface="Bahnschrift" panose="020B0502040204020203" pitchFamily="34" charset="0"/>
              <a:cs typeface="Aharoni" panose="02010803020104030203" pitchFamily="2" charset="-79"/>
            </a:endParaRPr>
          </a:p>
          <a:p>
            <a:pPr marL="342900" marR="0" lvl="0" indent="-342900" algn="justLow" defTabSz="914400" rtl="0" eaLnBrk="0" fontAlgn="base" latinLnBrk="0" hangingPunct="0">
              <a:lnSpc>
                <a:spcPct val="100000"/>
              </a:lnSpc>
              <a:spcBef>
                <a:spcPts val="600"/>
              </a:spcBef>
              <a:spcAft>
                <a:spcPts val="600"/>
              </a:spcAft>
              <a:buClrTx/>
              <a:buSzTx/>
              <a:buFont typeface="Wingdings" panose="05000000000000000000" pitchFamily="2" charset="2"/>
              <a:buChar char="Ø"/>
              <a:tabLst/>
            </a:pPr>
            <a:r>
              <a:rPr kumimoji="0" lang="en-US" altLang="en-US" sz="2000" b="0" i="1"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Tunjangan</a:t>
            </a:r>
            <a:r>
              <a:rPr kumimoji="0" lang="en-US" altLang="en-US" sz="2000" b="0" i="1"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id-ID"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dalam bentuk natura (kesehatan, beras, dll)</a:t>
            </a:r>
            <a:endParaRPr kumimoji="0" lang="en-US" altLang="en-US" sz="2000" b="0" i="0" u="none" strike="noStrike" cap="none" normalizeH="0" baseline="0" dirty="0">
              <a:ln>
                <a:noFill/>
              </a:ln>
              <a:solidFill>
                <a:schemeClr val="tx1"/>
              </a:solidFill>
              <a:effectLst/>
              <a:latin typeface="Bahnschrift" panose="020B0502040204020203" pitchFamily="34" charset="0"/>
              <a:cs typeface="Aharoni" panose="02010803020104030203" pitchFamily="2" charset="-79"/>
            </a:endParaRPr>
          </a:p>
          <a:p>
            <a:pPr marL="342900" marR="0" lvl="0" indent="-342900" algn="justLow" defTabSz="914400" rtl="0" eaLnBrk="0" fontAlgn="base" latinLnBrk="0" hangingPunct="0">
              <a:lnSpc>
                <a:spcPct val="100000"/>
              </a:lnSpc>
              <a:spcBef>
                <a:spcPts val="600"/>
              </a:spcBef>
              <a:spcAft>
                <a:spcPts val="600"/>
              </a:spcAft>
              <a:buClrTx/>
              <a:buSzTx/>
              <a:buFont typeface="Wingdings" panose="05000000000000000000" pitchFamily="2" charset="2"/>
              <a:buChar char="Ø"/>
              <a:tabLst/>
            </a:pPr>
            <a:r>
              <a:rPr kumimoji="0" lang="en-US" altLang="en-US" sz="2000" b="0" i="1"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Kompensasi</a:t>
            </a:r>
            <a:r>
              <a:rPr lang="id-ID" altLang="en-US" sz="2000" i="1" dirty="0">
                <a:solidFill>
                  <a:srgbClr val="333333"/>
                </a:solidFill>
                <a:latin typeface="Bahnschrift" panose="020B0502040204020203" pitchFamily="34" charset="0"/>
                <a:cs typeface="Aharoni" panose="02010803020104030203" pitchFamily="2" charset="-79"/>
              </a:rPr>
              <a:t> insentif </a:t>
            </a:r>
            <a:r>
              <a:rPr kumimoji="0" lang="en-US" altLang="en-US" sz="2000" b="0" i="1"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yaitu</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imbalan</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tambahan</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yang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diberikan</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karena</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prestasi</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r>
              <a:rPr kumimoji="0" lang="en-US" altLang="en-US" sz="2000" b="0" i="0" u="none" strike="noStrike" cap="none" normalizeH="0" baseline="0" dirty="0" err="1">
                <a:ln>
                  <a:noFill/>
                </a:ln>
                <a:solidFill>
                  <a:srgbClr val="333333"/>
                </a:solidFill>
                <a:effectLst/>
                <a:latin typeface="Bahnschrift" panose="020B0502040204020203" pitchFamily="34" charset="0"/>
                <a:cs typeface="Aharoni" panose="02010803020104030203" pitchFamily="2" charset="-79"/>
              </a:rPr>
              <a:t>kerja</a:t>
            </a:r>
            <a:r>
              <a:rPr kumimoji="0" lang="en-US" altLang="en-US" sz="2000" b="0" i="0" u="none" strike="noStrike" cap="none" normalizeH="0" baseline="0" dirty="0">
                <a:ln>
                  <a:noFill/>
                </a:ln>
                <a:solidFill>
                  <a:srgbClr val="333333"/>
                </a:solidFill>
                <a:effectLst/>
                <a:latin typeface="Bahnschrift" panose="020B0502040204020203" pitchFamily="34" charset="0"/>
                <a:cs typeface="Aharoni" panose="02010803020104030203" pitchFamily="2" charset="-79"/>
              </a:rPr>
              <a:t>. </a:t>
            </a:r>
            <a:endParaRPr kumimoji="0" lang="en-US" altLang="en-US" sz="2000" b="0" i="0" u="none" strike="noStrike" cap="none" normalizeH="0" baseline="0" dirty="0">
              <a:ln>
                <a:noFill/>
              </a:ln>
              <a:solidFill>
                <a:schemeClr val="tx1"/>
              </a:solidFill>
              <a:effectLst/>
              <a:latin typeface="Bahnschrift" panose="020B0502040204020203" pitchFamily="34" charset="0"/>
              <a:cs typeface="Aharoni" panose="02010803020104030203" pitchFamily="2" charset="-79"/>
            </a:endParaRPr>
          </a:p>
        </p:txBody>
      </p:sp>
    </p:spTree>
    <p:extLst>
      <p:ext uri="{BB962C8B-B14F-4D97-AF65-F5344CB8AC3E}">
        <p14:creationId xmlns:p14="http://schemas.microsoft.com/office/powerpoint/2010/main" val="313219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69BF2-146D-4CEB-808D-DDDEF994B87E}"/>
              </a:ext>
            </a:extLst>
          </p:cNvPr>
          <p:cNvSpPr txBox="1"/>
          <p:nvPr/>
        </p:nvSpPr>
        <p:spPr>
          <a:xfrm>
            <a:off x="601670" y="1502815"/>
            <a:ext cx="8093365" cy="3447098"/>
          </a:xfrm>
          <a:prstGeom prst="rect">
            <a:avLst/>
          </a:prstGeom>
          <a:noFill/>
        </p:spPr>
        <p:txBody>
          <a:bodyPr wrap="square" rtlCol="0">
            <a:spAutoFit/>
          </a:bodyPr>
          <a:lstStyle/>
          <a:p>
            <a:pPr>
              <a:spcAft>
                <a:spcPts val="600"/>
              </a:spcAft>
            </a:pPr>
            <a:r>
              <a:rPr lang="es-ES" sz="1800" b="0" i="0" dirty="0">
                <a:solidFill>
                  <a:srgbClr val="333333"/>
                </a:solidFill>
                <a:effectLst/>
                <a:latin typeface="Arial" panose="020B0604020202020204" pitchFamily="34" charset="0"/>
              </a:rPr>
              <a:t> </a:t>
            </a:r>
            <a:r>
              <a:rPr lang="id-ID" sz="1800" b="0" i="0" dirty="0">
                <a:solidFill>
                  <a:srgbClr val="333333"/>
                </a:solidFill>
                <a:effectLst/>
                <a:latin typeface="Arial" panose="020B0604020202020204" pitchFamily="34" charset="0"/>
              </a:rPr>
              <a:t>1.  </a:t>
            </a:r>
            <a:r>
              <a:rPr lang="es-ES" b="1" i="0" dirty="0" err="1">
                <a:solidFill>
                  <a:srgbClr val="333333"/>
                </a:solidFill>
                <a:effectLst/>
                <a:latin typeface="Arial" panose="020B0604020202020204" pitchFamily="34" charset="0"/>
              </a:rPr>
              <a:t>Penggunaan</a:t>
            </a:r>
            <a:r>
              <a:rPr lang="es-ES" b="1" i="0" dirty="0">
                <a:solidFill>
                  <a:srgbClr val="333333"/>
                </a:solidFill>
                <a:effectLst/>
                <a:latin typeface="Arial" panose="020B0604020202020204" pitchFamily="34" charset="0"/>
              </a:rPr>
              <a:t> SDM secara </a:t>
            </a:r>
            <a:r>
              <a:rPr lang="es-ES" b="1" i="0" dirty="0" err="1">
                <a:solidFill>
                  <a:srgbClr val="333333"/>
                </a:solidFill>
                <a:effectLst/>
                <a:latin typeface="Arial" panose="020B0604020202020204" pitchFamily="34" charset="0"/>
              </a:rPr>
              <a:t>lebih</a:t>
            </a:r>
            <a:r>
              <a:rPr lang="es-ES" b="1" i="0" dirty="0">
                <a:solidFill>
                  <a:srgbClr val="333333"/>
                </a:solidFill>
                <a:effectLst/>
                <a:latin typeface="Arial" panose="020B0604020202020204" pitchFamily="34" charset="0"/>
              </a:rPr>
              <a:t> </a:t>
            </a:r>
            <a:r>
              <a:rPr lang="es-ES" b="1" i="0" dirty="0" err="1">
                <a:solidFill>
                  <a:srgbClr val="333333"/>
                </a:solidFill>
                <a:effectLst/>
                <a:latin typeface="Arial" panose="020B0604020202020204" pitchFamily="34" charset="0"/>
              </a:rPr>
              <a:t>efisien</a:t>
            </a:r>
            <a:r>
              <a:rPr lang="es-ES" b="1" i="0" dirty="0">
                <a:solidFill>
                  <a:srgbClr val="333333"/>
                </a:solidFill>
                <a:effectLst/>
                <a:latin typeface="Arial" panose="020B0604020202020204" pitchFamily="34" charset="0"/>
              </a:rPr>
              <a:t> dan </a:t>
            </a:r>
            <a:r>
              <a:rPr lang="es-ES" b="1" i="0" dirty="0" err="1">
                <a:solidFill>
                  <a:srgbClr val="333333"/>
                </a:solidFill>
                <a:effectLst/>
                <a:latin typeface="Arial" panose="020B0604020202020204" pitchFamily="34" charset="0"/>
              </a:rPr>
              <a:t>lebih</a:t>
            </a:r>
            <a:r>
              <a:rPr lang="es-ES" b="1" i="0" dirty="0">
                <a:solidFill>
                  <a:srgbClr val="333333"/>
                </a:solidFill>
                <a:effectLst/>
                <a:latin typeface="Arial" panose="020B0604020202020204" pitchFamily="34" charset="0"/>
              </a:rPr>
              <a:t> </a:t>
            </a:r>
            <a:r>
              <a:rPr lang="es-ES" b="1" i="0" dirty="0" err="1">
                <a:solidFill>
                  <a:srgbClr val="333333"/>
                </a:solidFill>
                <a:effectLst/>
                <a:latin typeface="Arial" panose="020B0604020202020204" pitchFamily="34" charset="0"/>
              </a:rPr>
              <a:t>efektif</a:t>
            </a:r>
            <a:endParaRPr lang="id-ID" b="1" i="0" dirty="0">
              <a:solidFill>
                <a:srgbClr val="333333"/>
              </a:solidFill>
              <a:effectLst/>
              <a:latin typeface="Arial" panose="020B0604020202020204" pitchFamily="34" charset="0"/>
            </a:endParaRPr>
          </a:p>
          <a:p>
            <a:pPr marL="361950">
              <a:spcAft>
                <a:spcPts val="600"/>
              </a:spcAft>
            </a:pP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tinggi</a:t>
            </a:r>
            <a:r>
              <a:rPr lang="en-ID" b="0" i="0" dirty="0">
                <a:solidFill>
                  <a:srgbClr val="333333"/>
                </a:solidFill>
                <a:effectLst/>
                <a:latin typeface="Arial" panose="020B0604020202020204" pitchFamily="34" charset="0"/>
              </a:rPr>
              <a:t> pada </a:t>
            </a:r>
            <a:r>
              <a:rPr lang="en-ID" b="0" i="0" dirty="0" err="1">
                <a:solidFill>
                  <a:srgbClr val="333333"/>
                </a:solidFill>
                <a:effectLst/>
                <a:latin typeface="Arial" panose="020B0604020202020204" pitchFamily="34" charset="0"/>
              </a:rPr>
              <a:t>seorang</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mempunyai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implikasi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bahwa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organisasi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memperoleh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keuntungan</a:t>
            </a:r>
            <a:r>
              <a:rPr lang="en-ID" b="0" i="0" dirty="0">
                <a:solidFill>
                  <a:srgbClr val="333333"/>
                </a:solidFill>
                <a:effectLst/>
                <a:latin typeface="Arial" panose="020B0604020202020204" pitchFamily="34" charset="0"/>
              </a:rPr>
              <a:t> dan </a:t>
            </a:r>
            <a:r>
              <a:rPr lang="en-ID" b="0" i="0" dirty="0" err="1">
                <a:solidFill>
                  <a:srgbClr val="333333"/>
                </a:solidFill>
                <a:effectLst/>
                <a:latin typeface="Arial" panose="020B0604020202020204" pitchFamily="34" charset="0"/>
              </a:rPr>
              <a:t>manfaat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maksimal</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dari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bersangkutan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karena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besarnya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sangat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ditentukan</a:t>
            </a:r>
            <a:r>
              <a:rPr lang="en-ID" b="0" i="0" dirty="0">
                <a:solidFill>
                  <a:srgbClr val="333333"/>
                </a:solidFill>
                <a:effectLst/>
                <a:latin typeface="Arial" panose="020B0604020202020204" pitchFamily="34" charset="0"/>
              </a:rPr>
              <a:t> oleh </a:t>
            </a:r>
            <a:r>
              <a:rPr lang="en-ID" b="0" i="0" dirty="0" err="1">
                <a:solidFill>
                  <a:srgbClr val="333333"/>
                </a:solidFill>
                <a:effectLst/>
                <a:latin typeface="Arial" panose="020B0604020202020204" pitchFamily="34" charset="0"/>
              </a:rPr>
              <a:t>tinggi</a:t>
            </a:r>
            <a:r>
              <a:rPr lang="en-ID" b="0" i="0" dirty="0">
                <a:solidFill>
                  <a:srgbClr val="333333"/>
                </a:solidFill>
                <a:effectLst/>
                <a:latin typeface="Arial" panose="020B0604020202020204" pitchFamily="34" charset="0"/>
              </a:rPr>
              <a:t>/</a:t>
            </a:r>
            <a:r>
              <a:rPr lang="en-ID" b="0" i="0" dirty="0" err="1">
                <a:solidFill>
                  <a:srgbClr val="333333"/>
                </a:solidFill>
                <a:effectLst/>
                <a:latin typeface="Arial" panose="020B0604020202020204" pitchFamily="34" charset="0"/>
              </a:rPr>
              <a:t>rendahnya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produktivitas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kerja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bersangkutan</a:t>
            </a:r>
            <a:endParaRPr lang="id-ID" b="0" i="0" dirty="0">
              <a:solidFill>
                <a:srgbClr val="333333"/>
              </a:solidFill>
              <a:effectLst/>
              <a:latin typeface="Arial" panose="020B0604020202020204" pitchFamily="34" charset="0"/>
            </a:endParaRPr>
          </a:p>
          <a:p>
            <a:pPr marL="361950">
              <a:spcAft>
                <a:spcPts val="600"/>
              </a:spcAft>
            </a:pPr>
            <a:endParaRPr lang="id-ID" dirty="0">
              <a:solidFill>
                <a:srgbClr val="333333"/>
              </a:solidFill>
              <a:latin typeface="Arial" panose="020B0604020202020204" pitchFamily="34" charset="0"/>
            </a:endParaRPr>
          </a:p>
          <a:p>
            <a:pPr marL="90488">
              <a:spcAft>
                <a:spcPts val="600"/>
              </a:spcAft>
            </a:pPr>
            <a:r>
              <a:rPr lang="id-ID" b="0" i="0" dirty="0">
                <a:solidFill>
                  <a:srgbClr val="333333"/>
                </a:solidFill>
                <a:effectLst/>
                <a:latin typeface="Arial" panose="020B0604020202020204" pitchFamily="34" charset="0"/>
              </a:rPr>
              <a:t>2.  </a:t>
            </a:r>
            <a:r>
              <a:rPr lang="sv-SE" b="1" i="0" dirty="0">
                <a:solidFill>
                  <a:srgbClr val="333333"/>
                </a:solidFill>
                <a:effectLst/>
                <a:latin typeface="Arial" panose="020B0604020202020204" pitchFamily="34" charset="0"/>
              </a:rPr>
              <a:t>Mendorong stabilitas dan pertumbuhan ekonomi</a:t>
            </a:r>
            <a:endParaRPr lang="id-ID" b="1" i="0" dirty="0">
              <a:solidFill>
                <a:srgbClr val="333333"/>
              </a:solidFill>
              <a:effectLst/>
              <a:latin typeface="Arial" panose="020B0604020202020204" pitchFamily="34" charset="0"/>
            </a:endParaRPr>
          </a:p>
          <a:p>
            <a:pPr marL="361950">
              <a:spcAft>
                <a:spcPts val="600"/>
              </a:spcAft>
            </a:pPr>
            <a:r>
              <a:rPr lang="en-ID" b="0" i="0" dirty="0" err="1">
                <a:solidFill>
                  <a:srgbClr val="333333"/>
                </a:solidFill>
                <a:effectLst/>
                <a:latin typeface="Arial" panose="020B0604020202020204" pitchFamily="34" charset="0"/>
              </a:rPr>
              <a:t>Sistem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pemberian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baik</a:t>
            </a:r>
            <a:r>
              <a:rPr lang="id-ID" b="0" i="0" dirty="0">
                <a:solidFill>
                  <a:srgbClr val="333333"/>
                </a:solidFill>
                <a:effectLst/>
                <a:latin typeface="Arial" panose="020B0604020202020204" pitchFamily="34" charset="0"/>
              </a:rPr>
              <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secara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langsung</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dapat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membantu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stabilitas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organisasi</a:t>
            </a:r>
            <a:r>
              <a:rPr lang="en-ID" b="0" i="0" dirty="0">
                <a:solidFill>
                  <a:srgbClr val="333333"/>
                </a:solidFill>
                <a:effectLst/>
                <a:latin typeface="Arial" panose="020B0604020202020204" pitchFamily="34" charset="0"/>
              </a:rPr>
              <a:t> dan </a:t>
            </a:r>
            <a:r>
              <a:rPr lang="en-ID" b="0" i="0" dirty="0" err="1">
                <a:solidFill>
                  <a:srgbClr val="333333"/>
                </a:solidFill>
                <a:effectLst/>
                <a:latin typeface="Arial" panose="020B0604020202020204" pitchFamily="34" charset="0"/>
              </a:rPr>
              <a:t>secara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tidak</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langsung</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ikut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andil</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dalam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mendorong</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stabilitas</a:t>
            </a:r>
            <a:r>
              <a:rPr lang="en-ID" b="0" i="0" dirty="0">
                <a:solidFill>
                  <a:srgbClr val="333333"/>
                </a:solidFill>
                <a:effectLst/>
                <a:latin typeface="Arial" panose="020B0604020202020204" pitchFamily="34" charset="0"/>
              </a:rPr>
              <a:t> dan </a:t>
            </a:r>
            <a:r>
              <a:rPr lang="en-ID" b="0" i="0" dirty="0" err="1">
                <a:solidFill>
                  <a:srgbClr val="333333"/>
                </a:solidFill>
                <a:effectLst/>
                <a:latin typeface="Arial" panose="020B0604020202020204" pitchFamily="34" charset="0"/>
              </a:rPr>
              <a:t>pertumbuhan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ekonomi</a:t>
            </a:r>
            <a:r>
              <a:rPr lang="en-ID" b="0" i="0" dirty="0">
                <a:solidFill>
                  <a:srgbClr val="333333"/>
                </a:solidFill>
                <a:effectLst/>
                <a:latin typeface="Arial" panose="020B0604020202020204" pitchFamily="34" charset="0"/>
              </a:rPr>
              <a:t>.</a:t>
            </a:r>
            <a:endParaRPr lang="id-ID" b="0" i="0" dirty="0">
              <a:solidFill>
                <a:srgbClr val="333333"/>
              </a:solidFill>
              <a:effectLst/>
              <a:latin typeface="Arial" panose="020B0604020202020204" pitchFamily="34" charset="0"/>
            </a:endParaRPr>
          </a:p>
        </p:txBody>
      </p:sp>
      <p:sp>
        <p:nvSpPr>
          <p:cNvPr id="4" name="TextBox 3">
            <a:extLst>
              <a:ext uri="{FF2B5EF4-FFF2-40B4-BE49-F238E27FC236}">
                <a16:creationId xmlns:a16="http://schemas.microsoft.com/office/drawing/2014/main" id="{C354FA77-83AE-477F-945A-C1379AD36DAF}"/>
              </a:ext>
            </a:extLst>
          </p:cNvPr>
          <p:cNvSpPr txBox="1"/>
          <p:nvPr/>
        </p:nvSpPr>
        <p:spPr>
          <a:xfrm>
            <a:off x="5182820" y="433880"/>
            <a:ext cx="3512215" cy="369332"/>
          </a:xfrm>
          <a:prstGeom prst="rect">
            <a:avLst/>
          </a:prstGeom>
          <a:noFill/>
          <a:ln w="19050">
            <a:solidFill>
              <a:schemeClr val="bg1"/>
            </a:solidFill>
          </a:ln>
        </p:spPr>
        <p:txBody>
          <a:bodyPr wrap="square" rtlCol="0">
            <a:spAutoFit/>
          </a:bodyPr>
          <a:lstStyle/>
          <a:p>
            <a:pPr algn="ctr"/>
            <a:r>
              <a:rPr lang="id-ID" b="1" dirty="0">
                <a:solidFill>
                  <a:schemeClr val="bg1"/>
                </a:solidFill>
                <a:latin typeface="Arial" panose="020B0604020202020204" pitchFamily="34" charset="0"/>
              </a:rPr>
              <a:t>FUNGSI</a:t>
            </a:r>
            <a:r>
              <a:rPr lang="en-ID" b="1" i="0" dirty="0">
                <a:solidFill>
                  <a:schemeClr val="bg1"/>
                </a:solidFill>
                <a:effectLst/>
                <a:latin typeface="Arial" panose="020B0604020202020204" pitchFamily="34" charset="0"/>
              </a:rPr>
              <a:t> KOMPENSASI</a:t>
            </a:r>
            <a:endParaRPr lang="en-ID" dirty="0">
              <a:solidFill>
                <a:schemeClr val="bg1"/>
              </a:solidFill>
            </a:endParaRPr>
          </a:p>
        </p:txBody>
      </p:sp>
    </p:spTree>
    <p:extLst>
      <p:ext uri="{BB962C8B-B14F-4D97-AF65-F5344CB8AC3E}">
        <p14:creationId xmlns:p14="http://schemas.microsoft.com/office/powerpoint/2010/main" val="259268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25BD3-B6CB-4C44-A5AD-FE78CBDA8195}"/>
              </a:ext>
            </a:extLst>
          </p:cNvPr>
          <p:cNvSpPr txBox="1"/>
          <p:nvPr/>
        </p:nvSpPr>
        <p:spPr>
          <a:xfrm>
            <a:off x="5182820" y="433880"/>
            <a:ext cx="3512215" cy="369332"/>
          </a:xfrm>
          <a:prstGeom prst="rect">
            <a:avLst/>
          </a:prstGeom>
          <a:noFill/>
          <a:ln w="19050">
            <a:solidFill>
              <a:schemeClr val="bg1"/>
            </a:solidFill>
          </a:ln>
        </p:spPr>
        <p:txBody>
          <a:bodyPr wrap="square" rtlCol="0">
            <a:spAutoFit/>
          </a:bodyPr>
          <a:lstStyle/>
          <a:p>
            <a:pPr algn="ctr"/>
            <a:r>
              <a:rPr lang="id-ID" b="1" dirty="0">
                <a:solidFill>
                  <a:schemeClr val="bg1"/>
                </a:solidFill>
                <a:latin typeface="Arial" panose="020B0604020202020204" pitchFamily="34" charset="0"/>
              </a:rPr>
              <a:t>TUJUAN</a:t>
            </a:r>
            <a:r>
              <a:rPr lang="en-ID" b="1" i="0" dirty="0">
                <a:solidFill>
                  <a:schemeClr val="bg1"/>
                </a:solidFill>
                <a:effectLst/>
                <a:latin typeface="Arial" panose="020B0604020202020204" pitchFamily="34" charset="0"/>
              </a:rPr>
              <a:t> KOMPENSASI</a:t>
            </a:r>
            <a:endParaRPr lang="en-ID" dirty="0">
              <a:solidFill>
                <a:schemeClr val="bg1"/>
              </a:solidFill>
            </a:endParaRPr>
          </a:p>
        </p:txBody>
      </p:sp>
      <p:sp>
        <p:nvSpPr>
          <p:cNvPr id="4" name="TextBox 3">
            <a:extLst>
              <a:ext uri="{FF2B5EF4-FFF2-40B4-BE49-F238E27FC236}">
                <a16:creationId xmlns:a16="http://schemas.microsoft.com/office/drawing/2014/main" id="{55FDE938-A5C0-4182-BD81-723DD1EE55CE}"/>
              </a:ext>
            </a:extLst>
          </p:cNvPr>
          <p:cNvSpPr txBox="1"/>
          <p:nvPr/>
        </p:nvSpPr>
        <p:spPr>
          <a:xfrm>
            <a:off x="678022" y="1591598"/>
            <a:ext cx="7177135" cy="2954655"/>
          </a:xfrm>
          <a:prstGeom prst="rect">
            <a:avLst/>
          </a:prstGeom>
          <a:noFill/>
        </p:spPr>
        <p:txBody>
          <a:bodyPr wrap="square" rtlCol="0">
            <a:spAutoFit/>
          </a:bodyPr>
          <a:lstStyle/>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Memperoleh</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karyawan</a:t>
            </a:r>
            <a:r>
              <a:rPr lang="en-ID" b="1" i="0" dirty="0">
                <a:solidFill>
                  <a:srgbClr val="333333"/>
                </a:solidFill>
                <a:effectLst/>
                <a:latin typeface="Arial" panose="020B0604020202020204" pitchFamily="34" charset="0"/>
              </a:rPr>
              <a:t> yang </a:t>
            </a:r>
            <a:r>
              <a:rPr lang="en-ID" b="1" i="0" dirty="0" err="1">
                <a:solidFill>
                  <a:srgbClr val="333333"/>
                </a:solidFill>
                <a:effectLst/>
                <a:latin typeface="Arial" panose="020B0604020202020204" pitchFamily="34" charset="0"/>
              </a:rPr>
              <a:t>memenuhi</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persyaratan</a:t>
            </a:r>
            <a:endParaRPr lang="en-ID" b="0" i="0" dirty="0">
              <a:solidFill>
                <a:srgbClr val="333333"/>
              </a:solidFill>
              <a:effectLst/>
              <a:latin typeface="Arial" panose="020B0604020202020204" pitchFamily="34" charset="0"/>
            </a:endParaRPr>
          </a:p>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Mempertahankan</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karyawan</a:t>
            </a:r>
            <a:r>
              <a:rPr lang="en-ID" b="1" i="0" dirty="0">
                <a:solidFill>
                  <a:srgbClr val="333333"/>
                </a:solidFill>
                <a:effectLst/>
                <a:latin typeface="Arial" panose="020B0604020202020204" pitchFamily="34" charset="0"/>
              </a:rPr>
              <a:t> yang </a:t>
            </a:r>
            <a:r>
              <a:rPr lang="en-ID" b="1" i="0" dirty="0" err="1">
                <a:solidFill>
                  <a:srgbClr val="333333"/>
                </a:solidFill>
                <a:effectLst/>
                <a:latin typeface="Arial" panose="020B0604020202020204" pitchFamily="34" charset="0"/>
              </a:rPr>
              <a:t>ada</a:t>
            </a:r>
            <a:endParaRPr lang="en-ID" b="0" i="0" dirty="0">
              <a:solidFill>
                <a:srgbClr val="333333"/>
              </a:solidFill>
              <a:effectLst/>
              <a:latin typeface="Arial" panose="020B0604020202020204" pitchFamily="34" charset="0"/>
            </a:endParaRPr>
          </a:p>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Menjamin</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keadilan</a:t>
            </a:r>
            <a:endParaRPr lang="en-ID" b="0" i="0" dirty="0">
              <a:solidFill>
                <a:srgbClr val="333333"/>
              </a:solidFill>
              <a:effectLst/>
              <a:latin typeface="Arial" panose="020B0604020202020204" pitchFamily="34" charset="0"/>
            </a:endParaRPr>
          </a:p>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Menghargai</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perilaku</a:t>
            </a:r>
            <a:r>
              <a:rPr lang="en-ID" b="1" i="0" dirty="0">
                <a:solidFill>
                  <a:srgbClr val="333333"/>
                </a:solidFill>
                <a:effectLst/>
                <a:latin typeface="Arial" panose="020B0604020202020204" pitchFamily="34" charset="0"/>
              </a:rPr>
              <a:t> yang </a:t>
            </a:r>
            <a:r>
              <a:rPr lang="en-ID" b="1" i="0" dirty="0" err="1">
                <a:solidFill>
                  <a:srgbClr val="333333"/>
                </a:solidFill>
                <a:effectLst/>
                <a:latin typeface="Arial" panose="020B0604020202020204" pitchFamily="34" charset="0"/>
              </a:rPr>
              <a:t>diinginkan</a:t>
            </a:r>
            <a:endParaRPr lang="id-ID" b="1" i="0" dirty="0">
              <a:solidFill>
                <a:srgbClr val="333333"/>
              </a:solidFill>
              <a:effectLst/>
              <a:latin typeface="Arial" panose="020B0604020202020204" pitchFamily="34" charset="0"/>
            </a:endParaRPr>
          </a:p>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Mengendalikan</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biaya-biaya</a:t>
            </a:r>
            <a:endParaRPr lang="id-ID" b="1" i="0" dirty="0">
              <a:solidFill>
                <a:srgbClr val="333333"/>
              </a:solidFill>
              <a:effectLst/>
              <a:latin typeface="Arial" panose="020B0604020202020204" pitchFamily="34" charset="0"/>
            </a:endParaRPr>
          </a:p>
          <a:p>
            <a:pPr marL="342900" indent="-342900">
              <a:spcAft>
                <a:spcPts val="1200"/>
              </a:spcAft>
              <a:buFont typeface="+mj-lt"/>
              <a:buAutoNum type="arabicPeriod"/>
            </a:pPr>
            <a:r>
              <a:rPr lang="en-ID" b="1" i="0" dirty="0" err="1">
                <a:solidFill>
                  <a:srgbClr val="333333"/>
                </a:solidFill>
                <a:effectLst/>
                <a:latin typeface="Arial" panose="020B0604020202020204" pitchFamily="34" charset="0"/>
              </a:rPr>
              <a:t>Memenuhi</a:t>
            </a:r>
            <a:r>
              <a:rPr lang="id-ID" b="1" i="0" dirty="0">
                <a:solidFill>
                  <a:srgbClr val="333333"/>
                </a:solidFill>
                <a:effectLst/>
                <a:latin typeface="Arial" panose="020B0604020202020204" pitchFamily="34" charset="0"/>
              </a:rPr>
              <a:t> Ketentuan yang berlaku</a:t>
            </a:r>
            <a:endParaRPr lang="en-ID" b="0" i="0" dirty="0">
              <a:solidFill>
                <a:srgbClr val="333333"/>
              </a:solidFill>
              <a:effectLst/>
              <a:latin typeface="Arial" panose="020B0604020202020204" pitchFamily="34" charset="0"/>
            </a:endParaRPr>
          </a:p>
          <a:p>
            <a:pPr marL="342900" indent="-342900">
              <a:spcAft>
                <a:spcPts val="1200"/>
              </a:spcAft>
              <a:buFont typeface="+mj-lt"/>
              <a:buAutoNum type="arabicPeriod"/>
            </a:pPr>
            <a:endParaRPr lang="en-ID"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45942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71521-0428-4F52-A477-F4014C1ABA1C}"/>
              </a:ext>
            </a:extLst>
          </p:cNvPr>
          <p:cNvSpPr txBox="1"/>
          <p:nvPr/>
        </p:nvSpPr>
        <p:spPr>
          <a:xfrm>
            <a:off x="907080" y="1655520"/>
            <a:ext cx="7787955" cy="3093154"/>
          </a:xfrm>
          <a:prstGeom prst="rect">
            <a:avLst/>
          </a:prstGeom>
          <a:noFill/>
        </p:spPr>
        <p:txBody>
          <a:bodyPr wrap="square" rtlCol="0">
            <a:spAutoFit/>
          </a:bodyPr>
          <a:lstStyle/>
          <a:p>
            <a:pPr algn="just"/>
            <a:r>
              <a:rPr lang="id-ID" b="0" i="0" dirty="0">
                <a:solidFill>
                  <a:srgbClr val="333333"/>
                </a:solidFill>
                <a:effectLst/>
                <a:latin typeface="Arial" panose="020B0604020202020204" pitchFamily="34" charset="0"/>
              </a:rPr>
              <a:t>T</a:t>
            </a:r>
            <a:r>
              <a:rPr lang="en-ID" b="0" i="0" dirty="0" err="1">
                <a:solidFill>
                  <a:srgbClr val="333333"/>
                </a:solidFill>
                <a:effectLst/>
                <a:latin typeface="Arial" panose="020B0604020202020204" pitchFamily="34" charset="0"/>
              </a:rPr>
              <a:t>ujuan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a:t>
            </a:r>
            <a:r>
              <a:rPr lang="id-ID" b="0" i="0" dirty="0">
                <a:solidFill>
                  <a:srgbClr val="333333"/>
                </a:solidFill>
                <a:effectLst/>
                <a:latin typeface="Arial" panose="020B0604020202020204" pitchFamily="34" charset="0"/>
              </a:rPr>
              <a:t>menurut </a:t>
            </a:r>
            <a:r>
              <a:rPr lang="en-ID" b="0" i="0" dirty="0" err="1">
                <a:solidFill>
                  <a:srgbClr val="333333"/>
                </a:solidFill>
                <a:effectLst/>
                <a:latin typeface="Arial" panose="020B0604020202020204" pitchFamily="34" charset="0"/>
              </a:rPr>
              <a:t>Martoyo</a:t>
            </a:r>
            <a:r>
              <a:rPr lang="en-ID" b="0" i="0" dirty="0">
                <a:solidFill>
                  <a:srgbClr val="333333"/>
                </a:solidFill>
                <a:effectLst/>
                <a:latin typeface="Arial" panose="020B0604020202020204" pitchFamily="34" charset="0"/>
              </a:rPr>
              <a:t> (1994) </a:t>
            </a:r>
            <a:r>
              <a:rPr lang="en-ID" b="0" i="0" dirty="0" err="1">
                <a:solidFill>
                  <a:srgbClr val="333333"/>
                </a:solidFill>
                <a:effectLst/>
                <a:latin typeface="Arial" panose="020B0604020202020204" pitchFamily="34" charset="0"/>
              </a:rPr>
              <a:t>adalah</a:t>
            </a:r>
            <a:r>
              <a:rPr lang="en-ID" b="0" i="0" dirty="0">
                <a:solidFill>
                  <a:srgbClr val="333333"/>
                </a:solidFill>
                <a:effectLst/>
                <a:latin typeface="Arial" panose="020B0604020202020204" pitchFamily="34" charset="0"/>
              </a:rPr>
              <a:t> :</a:t>
            </a:r>
            <a:endParaRPr lang="id-ID" b="0" i="0" dirty="0">
              <a:solidFill>
                <a:srgbClr val="333333"/>
              </a:solidFill>
              <a:effectLst/>
              <a:latin typeface="Arial" panose="020B0604020202020204" pitchFamily="34" charset="0"/>
            </a:endParaRPr>
          </a:p>
          <a:p>
            <a:pPr algn="just"/>
            <a:endParaRPr lang="en-ID" b="0" i="0" dirty="0">
              <a:solidFill>
                <a:srgbClr val="333333"/>
              </a:solidFill>
              <a:effectLst/>
              <a:latin typeface="Arial" panose="020B0604020202020204" pitchFamily="34" charset="0"/>
            </a:endParaRPr>
          </a:p>
          <a:p>
            <a:pPr marL="342900" indent="-342900" algn="just">
              <a:spcBef>
                <a:spcPts val="0"/>
              </a:spcBef>
              <a:spcAft>
                <a:spcPts val="600"/>
              </a:spcAft>
              <a:buFont typeface="+mj-lt"/>
              <a:buAutoNum type="arabicPeriod"/>
            </a:pPr>
            <a:r>
              <a:rPr lang="en-ID" b="0" i="0" dirty="0" err="1">
                <a:solidFill>
                  <a:srgbClr val="333333"/>
                </a:solidFill>
                <a:effectLst/>
                <a:latin typeface="Arial" panose="020B0604020202020204" pitchFamily="34" charset="0"/>
              </a:rPr>
              <a:t>Pemenuhan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kebutuhan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ekonomi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atau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sebagai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jaminan</a:t>
            </a:r>
            <a:r>
              <a:rPr lang="en-ID" b="0" i="0" dirty="0">
                <a:solidFill>
                  <a:srgbClr val="333333"/>
                </a:solidFill>
                <a:effectLst/>
                <a:latin typeface="Arial" panose="020B0604020202020204" pitchFamily="34" charset="0"/>
              </a:rPr>
              <a:t> economic security </a:t>
            </a:r>
            <a:r>
              <a:rPr lang="en-ID" b="0" i="0" dirty="0" err="1">
                <a:solidFill>
                  <a:srgbClr val="333333"/>
                </a:solidFill>
                <a:effectLst/>
                <a:latin typeface="Arial" panose="020B0604020202020204" pitchFamily="34" charset="0"/>
              </a:rPr>
              <a:t>bagi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a:t>
            </a:r>
          </a:p>
          <a:p>
            <a:pPr marL="342900" indent="-342900" algn="just">
              <a:spcBef>
                <a:spcPts val="0"/>
              </a:spcBef>
              <a:spcAft>
                <a:spcPts val="600"/>
              </a:spcAft>
              <a:buFont typeface="+mj-lt"/>
              <a:buAutoNum type="arabicPeriod"/>
            </a:pPr>
            <a:r>
              <a:rPr lang="en-ID" b="0" i="0" dirty="0" err="1">
                <a:solidFill>
                  <a:srgbClr val="333333"/>
                </a:solidFill>
                <a:effectLst/>
                <a:latin typeface="Arial" panose="020B0604020202020204" pitchFamily="34" charset="0"/>
              </a:rPr>
              <a:t>Mendorong</a:t>
            </a:r>
            <a:r>
              <a:rPr lang="en-ID" b="0" i="0" dirty="0">
                <a:solidFill>
                  <a:srgbClr val="333333"/>
                </a:solidFill>
                <a:effectLst/>
                <a:latin typeface="Arial" panose="020B0604020202020204" pitchFamily="34" charset="0"/>
              </a:rPr>
              <a:t> agar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lebih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baik</a:t>
            </a:r>
            <a:r>
              <a:rPr lang="en-ID" b="0" i="0" dirty="0">
                <a:solidFill>
                  <a:srgbClr val="333333"/>
                </a:solidFill>
                <a:effectLst/>
                <a:latin typeface="Arial" panose="020B0604020202020204" pitchFamily="34" charset="0"/>
              </a:rPr>
              <a:t> dan </a:t>
            </a:r>
            <a:r>
              <a:rPr lang="en-ID" b="0" i="0" dirty="0" err="1">
                <a:solidFill>
                  <a:srgbClr val="333333"/>
                </a:solidFill>
                <a:effectLst/>
                <a:latin typeface="Arial" panose="020B0604020202020204" pitchFamily="34" charset="0"/>
              </a:rPr>
              <a:t>lebih</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giat</a:t>
            </a:r>
            <a:r>
              <a:rPr lang="en-ID" b="0" i="0" dirty="0">
                <a:solidFill>
                  <a:srgbClr val="333333"/>
                </a:solidFill>
                <a:effectLst/>
                <a:latin typeface="Arial" panose="020B0604020202020204" pitchFamily="34" charset="0"/>
              </a:rPr>
              <a:t>.</a:t>
            </a:r>
          </a:p>
          <a:p>
            <a:pPr marL="342900" indent="-342900" algn="just">
              <a:spcBef>
                <a:spcPts val="0"/>
              </a:spcBef>
              <a:spcAft>
                <a:spcPts val="600"/>
              </a:spcAft>
              <a:buFont typeface="+mj-lt"/>
              <a:buAutoNum type="arabicPeriod"/>
            </a:pPr>
            <a:r>
              <a:rPr lang="en-ID" b="0" i="0" dirty="0" err="1">
                <a:solidFill>
                  <a:srgbClr val="333333"/>
                </a:solidFill>
                <a:effectLst/>
                <a:latin typeface="Arial" panose="020B0604020202020204" pitchFamily="34" charset="0"/>
              </a:rPr>
              <a:t>Menunjukkan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bahwa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mengalami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kemajuan</a:t>
            </a:r>
            <a:r>
              <a:rPr lang="en-ID" b="0" i="0" dirty="0">
                <a:solidFill>
                  <a:srgbClr val="333333"/>
                </a:solidFill>
                <a:effectLst/>
                <a:latin typeface="Arial" panose="020B0604020202020204" pitchFamily="34" charset="0"/>
              </a:rPr>
              <a:t>.</a:t>
            </a:r>
          </a:p>
          <a:p>
            <a:pPr marL="342900" indent="-342900" algn="just">
              <a:spcBef>
                <a:spcPts val="0"/>
              </a:spcBef>
              <a:spcAft>
                <a:spcPts val="600"/>
              </a:spcAft>
              <a:buFont typeface="+mj-lt"/>
              <a:buAutoNum type="arabicPeriod"/>
            </a:pPr>
            <a:r>
              <a:rPr lang="en-ID" b="0" i="0" dirty="0" err="1">
                <a:solidFill>
                  <a:srgbClr val="333333"/>
                </a:solidFill>
                <a:effectLst/>
                <a:latin typeface="Arial" panose="020B0604020202020204" pitchFamily="34" charset="0"/>
              </a:rPr>
              <a:t>Menunjukkan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penghargaan</a:t>
            </a:r>
            <a:r>
              <a:rPr lang="en-ID" b="0" i="0" dirty="0">
                <a:solidFill>
                  <a:srgbClr val="333333"/>
                </a:solidFill>
                <a:effectLst/>
                <a:latin typeface="Arial" panose="020B0604020202020204" pitchFamily="34" charset="0"/>
              </a:rPr>
              <a:t> dan </a:t>
            </a:r>
            <a:r>
              <a:rPr lang="en-ID" b="0" i="0" dirty="0" err="1">
                <a:solidFill>
                  <a:srgbClr val="333333"/>
                </a:solidFill>
                <a:effectLst/>
                <a:latin typeface="Arial" panose="020B0604020202020204" pitchFamily="34" charset="0"/>
              </a:rPr>
              <a:t>perlakuan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adil</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organisasi</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terhadap</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adanya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keseimbangan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antara</a:t>
            </a:r>
            <a:r>
              <a:rPr lang="en-ID" b="0" i="0" dirty="0">
                <a:solidFill>
                  <a:srgbClr val="333333"/>
                </a:solidFill>
                <a:effectLst/>
                <a:latin typeface="Arial" panose="020B0604020202020204" pitchFamily="34" charset="0"/>
              </a:rPr>
              <a:t> input yang </a:t>
            </a:r>
            <a:r>
              <a:rPr lang="en-ID" b="0" i="0" dirty="0" err="1">
                <a:solidFill>
                  <a:srgbClr val="333333"/>
                </a:solidFill>
                <a:effectLst/>
                <a:latin typeface="Arial" panose="020B0604020202020204" pitchFamily="34" charset="0"/>
              </a:rPr>
              <a:t>diberikan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terhadap</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dan output </a:t>
            </a:r>
            <a:r>
              <a:rPr lang="en-ID" b="0" i="0" dirty="0" err="1">
                <a:solidFill>
                  <a:srgbClr val="333333"/>
                </a:solidFill>
                <a:effectLst/>
                <a:latin typeface="Arial" panose="020B0604020202020204" pitchFamily="34" charset="0"/>
              </a:rPr>
              <a:t>atau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besarnya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imbalan</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diberikan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perusahaan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kepada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en-ID" b="0" i="0" dirty="0">
                <a:solidFill>
                  <a:srgbClr val="333333"/>
                </a:solidFill>
                <a:effectLst/>
                <a:latin typeface="Arial" panose="020B0604020202020204" pitchFamily="34" charset="0"/>
              </a:rPr>
              <a:t>).</a:t>
            </a:r>
            <a:endParaRPr lang="id-ID"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0979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335CC-4240-4832-AB46-C4A181EC817B}"/>
              </a:ext>
            </a:extLst>
          </p:cNvPr>
          <p:cNvSpPr txBox="1"/>
          <p:nvPr/>
        </p:nvSpPr>
        <p:spPr>
          <a:xfrm>
            <a:off x="525317" y="1328559"/>
            <a:ext cx="8093365" cy="3416320"/>
          </a:xfrm>
          <a:prstGeom prst="rect">
            <a:avLst/>
          </a:prstGeom>
          <a:noFill/>
        </p:spPr>
        <p:txBody>
          <a:bodyPr wrap="square" rtlCol="0">
            <a:spAutoFit/>
          </a:bodyPr>
          <a:lstStyle/>
          <a:p>
            <a:pPr marL="342900" indent="-342900">
              <a:buAutoNum type="arabicPeriod"/>
            </a:pPr>
            <a:r>
              <a:rPr lang="en-ID" b="1" i="0" dirty="0">
                <a:solidFill>
                  <a:srgbClr val="333333"/>
                </a:solidFill>
                <a:effectLst/>
                <a:latin typeface="Arial" panose="020B0604020202020204" pitchFamily="34" charset="0"/>
              </a:rPr>
              <a:t>Harga/Nilai </a:t>
            </a:r>
            <a:r>
              <a:rPr lang="en-ID" b="1" i="0" dirty="0" err="1">
                <a:solidFill>
                  <a:srgbClr val="333333"/>
                </a:solidFill>
                <a:effectLst/>
                <a:latin typeface="Arial" panose="020B0604020202020204" pitchFamily="34" charset="0"/>
              </a:rPr>
              <a:t>Pekerjaan</a:t>
            </a:r>
            <a:endParaRPr lang="id-ID" b="1" i="0" dirty="0">
              <a:solidFill>
                <a:srgbClr val="333333"/>
              </a:solidFill>
              <a:effectLst/>
              <a:latin typeface="Arial" panose="020B0604020202020204" pitchFamily="34" charset="0"/>
            </a:endParaRPr>
          </a:p>
          <a:p>
            <a:pPr marL="361950"/>
            <a:r>
              <a:rPr lang="en-ID" b="0" i="0" dirty="0" err="1">
                <a:solidFill>
                  <a:srgbClr val="333333"/>
                </a:solidFill>
                <a:effectLst/>
                <a:latin typeface="Arial" panose="020B0604020202020204" pitchFamily="34" charset="0"/>
              </a:rPr>
              <a:t>Penilaian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harga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suatu</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jenis</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pekerjaan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merupakan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tindakan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pertama</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dilakukan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dalam</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menentukan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besarnya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kompensasi</a:t>
            </a:r>
            <a:r>
              <a:rPr lang="en-ID" b="0" i="0" dirty="0">
                <a:solidFill>
                  <a:srgbClr val="333333"/>
                </a:solidFill>
                <a:effectLst/>
                <a:latin typeface="Arial" panose="020B0604020202020204" pitchFamily="34" charset="0"/>
              </a:rPr>
              <a:t> yang </a:t>
            </a:r>
            <a:r>
              <a:rPr lang="en-ID" b="0" i="0" dirty="0" err="1">
                <a:solidFill>
                  <a:srgbClr val="333333"/>
                </a:solidFill>
                <a:effectLst/>
                <a:latin typeface="Arial" panose="020B0604020202020204" pitchFamily="34" charset="0"/>
              </a:rPr>
              <a:t>akan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diberikan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kepada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karyawan</a:t>
            </a:r>
            <a:r>
              <a:rPr lang="id-ID" b="0" i="0" dirty="0">
                <a:solidFill>
                  <a:srgbClr val="333333"/>
                </a:solidFill>
                <a:effectLst/>
                <a:latin typeface="Arial" panose="020B0604020202020204" pitchFamily="34" charset="0"/>
              </a:rPr>
              <a:t>.</a:t>
            </a:r>
          </a:p>
          <a:p>
            <a:pPr marL="361950"/>
            <a:r>
              <a:rPr lang="en-ID" b="0" i="0" dirty="0" err="1">
                <a:solidFill>
                  <a:srgbClr val="333333"/>
                </a:solidFill>
                <a:effectLst/>
                <a:latin typeface="Arial" panose="020B0604020202020204" pitchFamily="34" charset="0"/>
              </a:rPr>
              <a:t>Penilaain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harga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pekerja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dapat</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dilakukan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dengan</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dua</a:t>
            </a:r>
            <a:r>
              <a:rPr lang="en-ID" b="0" i="0" dirty="0">
                <a:solidFill>
                  <a:srgbClr val="333333"/>
                </a:solidFill>
                <a:effectLst/>
                <a:latin typeface="Arial" panose="020B0604020202020204" pitchFamily="34" charset="0"/>
              </a:rPr>
              <a:t> </a:t>
            </a:r>
            <a:r>
              <a:rPr lang="en-ID" b="0" i="0" dirty="0" err="1">
                <a:solidFill>
                  <a:srgbClr val="333333"/>
                </a:solidFill>
                <a:effectLst/>
                <a:latin typeface="Arial" panose="020B0604020202020204" pitchFamily="34" charset="0"/>
              </a:rPr>
              <a:t>cara</a:t>
            </a:r>
            <a:r>
              <a:rPr lang="id-ID" dirty="0">
                <a:solidFill>
                  <a:srgbClr val="333333"/>
                </a:solidFill>
                <a:latin typeface="Arial" panose="020B0604020202020204" pitchFamily="34" charset="0"/>
              </a:rPr>
              <a:t> :</a:t>
            </a:r>
          </a:p>
          <a:p>
            <a:pPr marL="704850" indent="-342900">
              <a:buAutoNum type="alphaLcPeriod"/>
            </a:pPr>
            <a:r>
              <a:rPr lang="en-ID" i="0" dirty="0" err="1">
                <a:solidFill>
                  <a:srgbClr val="333333"/>
                </a:solidFill>
                <a:effectLst/>
                <a:latin typeface="Arial" panose="020B0604020202020204" pitchFamily="34" charset="0"/>
              </a:rPr>
              <a:t>Melakukan</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analisis</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jabatan</a:t>
            </a:r>
            <a:r>
              <a:rPr lang="en-ID" i="0" dirty="0">
                <a:solidFill>
                  <a:srgbClr val="333333"/>
                </a:solidFill>
                <a:effectLst/>
                <a:latin typeface="Arial" panose="020B0604020202020204" pitchFamily="34" charset="0"/>
              </a:rPr>
              <a:t>/</a:t>
            </a:r>
            <a:r>
              <a:rPr lang="en-ID" i="0" dirty="0" err="1">
                <a:solidFill>
                  <a:srgbClr val="333333"/>
                </a:solidFill>
                <a:effectLst/>
                <a:latin typeface="Arial" panose="020B0604020202020204" pitchFamily="34" charset="0"/>
              </a:rPr>
              <a:t>pekerjaan</a:t>
            </a:r>
            <a:endParaRPr lang="id-ID" i="0" dirty="0">
              <a:solidFill>
                <a:srgbClr val="333333"/>
              </a:solidFill>
              <a:effectLst/>
              <a:latin typeface="Arial" panose="020B0604020202020204" pitchFamily="34" charset="0"/>
            </a:endParaRPr>
          </a:p>
          <a:p>
            <a:pPr marL="704850" indent="-342900">
              <a:buAutoNum type="alphaLcPeriod"/>
            </a:pPr>
            <a:r>
              <a:rPr lang="fi-FI" i="0" dirty="0">
                <a:solidFill>
                  <a:srgbClr val="333333"/>
                </a:solidFill>
                <a:effectLst/>
                <a:latin typeface="Arial" panose="020B0604020202020204" pitchFamily="34" charset="0"/>
              </a:rPr>
              <a:t>Melakukan survei “harga” pekerjaan sejenis pada organisasi lain.</a:t>
            </a:r>
            <a:endParaRPr lang="id-ID" i="0" dirty="0">
              <a:solidFill>
                <a:srgbClr val="333333"/>
              </a:solidFill>
              <a:effectLst/>
              <a:latin typeface="Arial" panose="020B0604020202020204" pitchFamily="34" charset="0"/>
            </a:endParaRPr>
          </a:p>
          <a:p>
            <a:pPr marL="361950"/>
            <a:endParaRPr lang="id-ID" dirty="0">
              <a:solidFill>
                <a:srgbClr val="333333"/>
              </a:solidFill>
              <a:latin typeface="Arial" panose="020B0604020202020204" pitchFamily="34" charset="0"/>
            </a:endParaRPr>
          </a:p>
          <a:p>
            <a:pPr marL="342900" indent="-342900">
              <a:buAutoNum type="arabicPeriod" startAt="2"/>
            </a:pPr>
            <a:r>
              <a:rPr lang="en-ID" b="1" i="0" dirty="0" err="1">
                <a:solidFill>
                  <a:srgbClr val="333333"/>
                </a:solidFill>
                <a:effectLst/>
                <a:latin typeface="Arial" panose="020B0604020202020204" pitchFamily="34" charset="0"/>
              </a:rPr>
              <a:t>Sistem</a:t>
            </a:r>
            <a:r>
              <a:rPr lang="en-ID" b="1" i="0" dirty="0">
                <a:solidFill>
                  <a:srgbClr val="333333"/>
                </a:solidFill>
                <a:effectLst/>
                <a:latin typeface="Arial" panose="020B0604020202020204" pitchFamily="34" charset="0"/>
              </a:rPr>
              <a:t> </a:t>
            </a:r>
            <a:r>
              <a:rPr lang="en-ID" b="1" i="0" dirty="0" err="1">
                <a:solidFill>
                  <a:srgbClr val="333333"/>
                </a:solidFill>
                <a:effectLst/>
                <a:latin typeface="Arial" panose="020B0604020202020204" pitchFamily="34" charset="0"/>
              </a:rPr>
              <a:t>kompensasi</a:t>
            </a:r>
            <a:endParaRPr lang="id-ID" b="1" i="0" dirty="0">
              <a:solidFill>
                <a:srgbClr val="333333"/>
              </a:solidFill>
              <a:effectLst/>
              <a:latin typeface="Arial" panose="020B0604020202020204" pitchFamily="34" charset="0"/>
            </a:endParaRPr>
          </a:p>
          <a:p>
            <a:pPr marL="704850" indent="-342900">
              <a:buAutoNum type="alphaLcPeriod"/>
            </a:pPr>
            <a:r>
              <a:rPr lang="en-ID" i="0" dirty="0" err="1">
                <a:solidFill>
                  <a:srgbClr val="333333"/>
                </a:solidFill>
                <a:effectLst/>
                <a:latin typeface="Arial" panose="020B0604020202020204" pitchFamily="34" charset="0"/>
              </a:rPr>
              <a:t>Sistem</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Prestasi</a:t>
            </a:r>
            <a:endParaRPr lang="id-ID" i="0" dirty="0">
              <a:solidFill>
                <a:srgbClr val="333333"/>
              </a:solidFill>
              <a:effectLst/>
              <a:latin typeface="Arial" panose="020B0604020202020204" pitchFamily="34" charset="0"/>
            </a:endParaRPr>
          </a:p>
          <a:p>
            <a:pPr marL="704850" indent="-342900">
              <a:buAutoNum type="alphaLcPeriod"/>
            </a:pPr>
            <a:r>
              <a:rPr lang="en-ID" i="0" dirty="0" err="1">
                <a:solidFill>
                  <a:srgbClr val="333333"/>
                </a:solidFill>
                <a:effectLst/>
                <a:latin typeface="Arial" panose="020B0604020202020204" pitchFamily="34" charset="0"/>
              </a:rPr>
              <a:t>Sistem</a:t>
            </a:r>
            <a:r>
              <a:rPr lang="en-ID" i="0" dirty="0">
                <a:solidFill>
                  <a:srgbClr val="333333"/>
                </a:solidFill>
                <a:effectLst/>
                <a:latin typeface="Arial" panose="020B0604020202020204" pitchFamily="34" charset="0"/>
              </a:rPr>
              <a:t> Waktu</a:t>
            </a:r>
            <a:endParaRPr lang="id-ID" i="0" dirty="0">
              <a:solidFill>
                <a:srgbClr val="333333"/>
              </a:solidFill>
              <a:effectLst/>
              <a:latin typeface="Arial" panose="020B0604020202020204" pitchFamily="34" charset="0"/>
            </a:endParaRPr>
          </a:p>
          <a:p>
            <a:pPr marL="704850" indent="-342900">
              <a:buAutoNum type="alphaLcPeriod"/>
            </a:pPr>
            <a:r>
              <a:rPr lang="en-ID" i="0" dirty="0" err="1">
                <a:solidFill>
                  <a:srgbClr val="333333"/>
                </a:solidFill>
                <a:effectLst/>
                <a:latin typeface="Arial" panose="020B0604020202020204" pitchFamily="34" charset="0"/>
              </a:rPr>
              <a:t>Sistem</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kontrak</a:t>
            </a:r>
            <a:r>
              <a:rPr lang="en-ID" i="0" dirty="0">
                <a:solidFill>
                  <a:srgbClr val="333333"/>
                </a:solidFill>
                <a:effectLst/>
                <a:latin typeface="Arial" panose="020B0604020202020204" pitchFamily="34" charset="0"/>
              </a:rPr>
              <a:t>/ </a:t>
            </a:r>
            <a:r>
              <a:rPr lang="en-ID" i="0" dirty="0" err="1">
                <a:solidFill>
                  <a:srgbClr val="333333"/>
                </a:solidFill>
                <a:effectLst/>
                <a:latin typeface="Arial" panose="020B0604020202020204" pitchFamily="34" charset="0"/>
              </a:rPr>
              <a:t>borongan</a:t>
            </a:r>
            <a:endParaRPr lang="en-ID" dirty="0"/>
          </a:p>
        </p:txBody>
      </p:sp>
      <p:sp>
        <p:nvSpPr>
          <p:cNvPr id="4" name="TextBox 3">
            <a:extLst>
              <a:ext uri="{FF2B5EF4-FFF2-40B4-BE49-F238E27FC236}">
                <a16:creationId xmlns:a16="http://schemas.microsoft.com/office/drawing/2014/main" id="{27CEE7F3-282B-4FF1-BA3E-F17C6E3F0970}"/>
              </a:ext>
            </a:extLst>
          </p:cNvPr>
          <p:cNvSpPr txBox="1"/>
          <p:nvPr/>
        </p:nvSpPr>
        <p:spPr>
          <a:xfrm>
            <a:off x="5182820" y="433880"/>
            <a:ext cx="3512215" cy="369332"/>
          </a:xfrm>
          <a:prstGeom prst="rect">
            <a:avLst/>
          </a:prstGeom>
          <a:noFill/>
          <a:ln w="19050">
            <a:solidFill>
              <a:schemeClr val="bg1"/>
            </a:solidFill>
          </a:ln>
        </p:spPr>
        <p:txBody>
          <a:bodyPr wrap="square" rtlCol="0">
            <a:spAutoFit/>
          </a:bodyPr>
          <a:lstStyle/>
          <a:p>
            <a:pPr algn="ctr"/>
            <a:r>
              <a:rPr lang="id-ID" b="1" i="0" dirty="0">
                <a:solidFill>
                  <a:schemeClr val="bg1"/>
                </a:solidFill>
                <a:effectLst/>
                <a:latin typeface="Arial" panose="020B0604020202020204" pitchFamily="34" charset="0"/>
              </a:rPr>
              <a:t>PENENTUAN </a:t>
            </a:r>
            <a:r>
              <a:rPr lang="en-ID" b="1" i="0" dirty="0">
                <a:solidFill>
                  <a:schemeClr val="bg1"/>
                </a:solidFill>
                <a:effectLst/>
                <a:latin typeface="Arial" panose="020B0604020202020204" pitchFamily="34" charset="0"/>
              </a:rPr>
              <a:t>KOMPENSASI</a:t>
            </a:r>
            <a:endParaRPr lang="en-ID" dirty="0">
              <a:solidFill>
                <a:schemeClr val="bg1"/>
              </a:solidFill>
            </a:endParaRPr>
          </a:p>
        </p:txBody>
      </p:sp>
    </p:spTree>
    <p:extLst>
      <p:ext uri="{BB962C8B-B14F-4D97-AF65-F5344CB8AC3E}">
        <p14:creationId xmlns:p14="http://schemas.microsoft.com/office/powerpoint/2010/main" val="397908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752</Words>
  <Application>Microsoft Office PowerPoint</Application>
  <PresentationFormat>On-screen Show (16:9)</PresentationFormat>
  <Paragraphs>82</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Bahnschrift</vt:lpstr>
      <vt:lpstr>Calibri</vt:lpstr>
      <vt:lpstr>Rockwell Extra Bold</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Dr. Khaidarmansyah</cp:lastModifiedBy>
  <cp:revision>181</cp:revision>
  <dcterms:created xsi:type="dcterms:W3CDTF">2013-08-21T19:17:07Z</dcterms:created>
  <dcterms:modified xsi:type="dcterms:W3CDTF">2021-01-06T11:56:14Z</dcterms:modified>
</cp:coreProperties>
</file>