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9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69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7/22/2022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 result for logo IIB Darmajaya">
            <a:extLst>
              <a:ext uri="{FF2B5EF4-FFF2-40B4-BE49-F238E27FC236}">
                <a16:creationId xmlns:a16="http://schemas.microsoft.com/office/drawing/2014/main" id="{5DC7ACD9-DFD6-4CB4-99C7-DF21CDB0C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4627" y="213258"/>
            <a:ext cx="3004592" cy="300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15">
            <a:extLst>
              <a:ext uri="{FF2B5EF4-FFF2-40B4-BE49-F238E27FC236}">
                <a16:creationId xmlns:a16="http://schemas.microsoft.com/office/drawing/2014/main" id="{83C4B073-5A39-47C5-AEE6-4288CF71A79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37305" y="5707727"/>
            <a:ext cx="3992562" cy="479425"/>
          </a:xfrm>
        </p:spPr>
        <p:txBody>
          <a:bodyPr>
            <a:normAutofit/>
          </a:bodyPr>
          <a:lstStyle/>
          <a:p>
            <a:pPr algn="r"/>
            <a:r>
              <a:rPr lang="id-ID" altLang="en-US" sz="1800" dirty="0">
                <a:solidFill>
                  <a:schemeClr val="bg1"/>
                </a:solidFill>
                <a:latin typeface="Arial Rounded MT Bold" pitchFamily="34" charset="0"/>
              </a:rPr>
              <a:t>Dr. KHAIDARMANSYAH, S.H.,M.Pd</a:t>
            </a:r>
            <a:endParaRPr lang="es-ES" altLang="en-US" sz="180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7" name="Rectangle 115">
            <a:extLst>
              <a:ext uri="{FF2B5EF4-FFF2-40B4-BE49-F238E27FC236}">
                <a16:creationId xmlns:a16="http://schemas.microsoft.com/office/drawing/2014/main" id="{26676D04-65FC-4F21-B673-0EC29133B172}"/>
              </a:ext>
            </a:extLst>
          </p:cNvPr>
          <p:cNvSpPr txBox="1">
            <a:spLocks noChangeArrowheads="1"/>
          </p:cNvSpPr>
          <p:nvPr/>
        </p:nvSpPr>
        <p:spPr>
          <a:xfrm>
            <a:off x="1609863" y="3022444"/>
            <a:ext cx="6647446" cy="4794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altLang="en-US" sz="4000" dirty="0">
                <a:latin typeface="Arial Rounded MT Bold" pitchFamily="34" charset="0"/>
              </a:rPr>
              <a:t>ORGANISASI JASA</a:t>
            </a:r>
            <a:endParaRPr lang="es-ES" altLang="en-US" sz="4000" dirty="0">
              <a:latin typeface="Arial Rounded MT Bold" pitchFamily="34" charset="0"/>
            </a:endParaRPr>
          </a:p>
        </p:txBody>
      </p:sp>
      <p:sp>
        <p:nvSpPr>
          <p:cNvPr id="9" name="Rectangle 115">
            <a:extLst>
              <a:ext uri="{FF2B5EF4-FFF2-40B4-BE49-F238E27FC236}">
                <a16:creationId xmlns:a16="http://schemas.microsoft.com/office/drawing/2014/main" id="{D6FD9498-BAB2-4950-A633-18474C07B3EC}"/>
              </a:ext>
            </a:extLst>
          </p:cNvPr>
          <p:cNvSpPr txBox="1">
            <a:spLocks noChangeArrowheads="1"/>
          </p:cNvSpPr>
          <p:nvPr/>
        </p:nvSpPr>
        <p:spPr>
          <a:xfrm>
            <a:off x="1320285" y="910560"/>
            <a:ext cx="6647446" cy="1241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altLang="en-US" sz="4000" dirty="0">
                <a:latin typeface="Arial Rounded MT Bold" pitchFamily="34" charset="0"/>
              </a:rPr>
              <a:t>MANAGEMENT CONTROL SYSTEM</a:t>
            </a:r>
            <a:endParaRPr lang="es-ES" altLang="en-US" sz="4000" dirty="0">
              <a:latin typeface="Arial Rounded MT Bold" pitchFamily="34" charset="0"/>
            </a:endParaRPr>
          </a:p>
        </p:txBody>
      </p:sp>
      <p:sp>
        <p:nvSpPr>
          <p:cNvPr id="11" name="Rectangle 115">
            <a:extLst>
              <a:ext uri="{FF2B5EF4-FFF2-40B4-BE49-F238E27FC236}">
                <a16:creationId xmlns:a16="http://schemas.microsoft.com/office/drawing/2014/main" id="{B4A6F6C7-4758-49CF-B74F-5298664B730B}"/>
              </a:ext>
            </a:extLst>
          </p:cNvPr>
          <p:cNvSpPr txBox="1">
            <a:spLocks noChangeArrowheads="1"/>
          </p:cNvSpPr>
          <p:nvPr/>
        </p:nvSpPr>
        <p:spPr>
          <a:xfrm>
            <a:off x="1609863" y="5087361"/>
            <a:ext cx="6647446" cy="4794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altLang="en-US" sz="2600" dirty="0">
                <a:latin typeface="Berlin Sans FB Demi" panose="020E0802020502020306" pitchFamily="34" charset="0"/>
              </a:rPr>
              <a:t>PERTEMUAN XII</a:t>
            </a:r>
            <a:endParaRPr lang="es-ES" altLang="en-US" sz="26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572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37529-D456-4D20-9420-0788E7060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atin typeface="Baskerville Old Face" pitchFamily="18" charset="0"/>
              </a:rPr>
              <a:t>SPM PELAYANAN KESEHATAN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DFA42-B7EB-4D51-9F35-AAA92B57E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 algn="just"/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Proses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penyusunan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anggaran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tahunan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masih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menjadi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perdebatan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.</a:t>
            </a:r>
          </a:p>
          <a:p>
            <a:pPr marL="514350" indent="-514350" algn="just"/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Sejumlah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besar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informasi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tersedia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dengan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cepat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untuk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pengendalian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aktivitas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operasi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.</a:t>
            </a:r>
          </a:p>
          <a:p>
            <a:pPr marL="514350" indent="-514350" algn="just"/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Kinerja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keuangan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dianalisis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dengan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membandingkan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pendapat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dan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beban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aktual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dengan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gency FB" pitchFamily="34" charset="0"/>
              </a:rPr>
              <a:t>anggaran</a:t>
            </a:r>
            <a:r>
              <a:rPr lang="en-US" sz="4000" dirty="0">
                <a:solidFill>
                  <a:schemeClr val="bg1"/>
                </a:solidFill>
                <a:latin typeface="Agency FB" pitchFamily="34" charset="0"/>
              </a:rPr>
              <a:t>.</a:t>
            </a:r>
            <a:endParaRPr lang="en-ID" sz="4000" dirty="0"/>
          </a:p>
        </p:txBody>
      </p:sp>
    </p:spTree>
    <p:extLst>
      <p:ext uri="{BB962C8B-B14F-4D97-AF65-F5344CB8AC3E}">
        <p14:creationId xmlns:p14="http://schemas.microsoft.com/office/powerpoint/2010/main" val="3532407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94354-72B0-426B-BB69-D9E62C94C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atin typeface="Baskerville Old Face" pitchFamily="18" charset="0"/>
              </a:rPr>
              <a:t>ORGANISASI NIRLABA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4A760-6750-47BF-AE44-D7EEAF523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b="1" dirty="0" err="1">
                <a:solidFill>
                  <a:schemeClr val="bg1"/>
                </a:solidFill>
                <a:latin typeface="Agency FB" pitchFamily="34" charset="0"/>
              </a:rPr>
              <a:t>Secara</a:t>
            </a:r>
            <a:r>
              <a:rPr lang="en-US" sz="40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gency FB" pitchFamily="34" charset="0"/>
              </a:rPr>
              <a:t>hukum</a:t>
            </a:r>
            <a:endParaRPr lang="en-US" sz="4000" b="1" dirty="0">
              <a:solidFill>
                <a:schemeClr val="bg1"/>
              </a:solidFill>
              <a:latin typeface="Agency FB" pitchFamily="34" charset="0"/>
            </a:endParaRPr>
          </a:p>
          <a:p>
            <a:pPr marL="539750" indent="-457200" algn="just">
              <a:buFont typeface="Wingdings" panose="05000000000000000000" pitchFamily="2" charset="2"/>
              <a:buChar char="Ø"/>
            </a:pP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Organisasi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tidak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dapat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mengalihkan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aktiva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atau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labanya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kepada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anggota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pejabat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maupun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direkturnya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solidFill>
                <a:schemeClr val="bg1"/>
              </a:solidFill>
              <a:latin typeface="Agency FB" pitchFamily="34" charset="0"/>
            </a:endParaRPr>
          </a:p>
          <a:p>
            <a:pPr marL="539750" indent="-457200" algn="ctr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Perusahaan BOLEH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memperoleh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laba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tetapi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distribusi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laba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DIBATASI.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89847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9B3A9-BDC9-421B-9D5E-8F4F5A2B0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atin typeface="Baskerville Old Face" pitchFamily="18" charset="0"/>
              </a:rPr>
              <a:t>KARAKTERISTIK NIRLABA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918D4-E5AE-479B-A432-75177280D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US" b="1" dirty="0" err="1">
                <a:solidFill>
                  <a:schemeClr val="bg1"/>
                </a:solidFill>
                <a:latin typeface="Agency FB" pitchFamily="34" charset="0"/>
              </a:rPr>
              <a:t>Ketiadaan</a:t>
            </a:r>
            <a:r>
              <a:rPr lang="en-US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gency FB" pitchFamily="34" charset="0"/>
              </a:rPr>
              <a:t>Ukuran</a:t>
            </a:r>
            <a:r>
              <a:rPr lang="en-US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gency FB" pitchFamily="34" charset="0"/>
              </a:rPr>
              <a:t>Laba</a:t>
            </a:r>
            <a:endParaRPr lang="en-US" b="1" dirty="0">
              <a:solidFill>
                <a:schemeClr val="bg1"/>
              </a:solidFill>
              <a:latin typeface="Agency FB" pitchFamily="34" charset="0"/>
            </a:endParaRPr>
          </a:p>
          <a:p>
            <a:pPr marL="457200" indent="0" algn="just">
              <a:lnSpc>
                <a:spcPct val="110000"/>
              </a:lnSpc>
              <a:buNone/>
            </a:pP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Rata-rata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laba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bersih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sebaiknya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hanya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sedikit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di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atas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nol.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Laba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bersih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besar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memberikan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sinyal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bahwa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organisasi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tidak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memberikan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pelayanan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sesuai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dengan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diharapkan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.</a:t>
            </a:r>
          </a:p>
          <a:p>
            <a:pPr marL="457200" indent="-457200" algn="just">
              <a:buAutoNum type="arabicPeriod" startAt="2"/>
            </a:pPr>
            <a:r>
              <a:rPr lang="en-US" b="1" dirty="0">
                <a:solidFill>
                  <a:schemeClr val="bg1"/>
                </a:solidFill>
                <a:latin typeface="Agency FB" pitchFamily="34" charset="0"/>
              </a:rPr>
              <a:t>Modal </a:t>
            </a:r>
            <a:r>
              <a:rPr lang="en-US" b="1" dirty="0" err="1">
                <a:solidFill>
                  <a:schemeClr val="bg1"/>
                </a:solidFill>
                <a:latin typeface="Agency FB" pitchFamily="34" charset="0"/>
              </a:rPr>
              <a:t>Konstribusi</a:t>
            </a:r>
            <a:endParaRPr lang="en-US" b="1" dirty="0">
              <a:solidFill>
                <a:schemeClr val="bg1"/>
              </a:solidFill>
              <a:latin typeface="Agency FB" pitchFamily="34" charset="0"/>
            </a:endParaRPr>
          </a:p>
          <a:p>
            <a:pPr marL="457200" indent="0" algn="just">
              <a:buNone/>
            </a:pP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Konstribusi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modal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meliputi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id-ID" dirty="0">
                <a:solidFill>
                  <a:schemeClr val="bg1"/>
                </a:solidFill>
                <a:latin typeface="Agency FB" pitchFamily="34" charset="0"/>
              </a:rPr>
              <a:t>bangunan dan fasilitas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(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gedung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/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peralatan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barang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lain) dan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sumbangan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(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jumlah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pokoknya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harus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tetap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utuh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73393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9B68B-FE08-4862-8178-5D3C47FE4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atin typeface="Baskerville Old Face" pitchFamily="18" charset="0"/>
              </a:rPr>
              <a:t>KARAKTERISTIK NIRLABA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12E05-EF9E-4853-BC5C-46E044B71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808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None/>
            </a:pPr>
            <a:r>
              <a:rPr lang="en-US" sz="3000" b="1" dirty="0" err="1">
                <a:solidFill>
                  <a:schemeClr val="bg1"/>
                </a:solidFill>
                <a:latin typeface="Agency FB" pitchFamily="34" charset="0"/>
              </a:rPr>
              <a:t>Akuntansi</a:t>
            </a:r>
            <a:r>
              <a:rPr lang="en-US" sz="3000" b="1" dirty="0">
                <a:solidFill>
                  <a:schemeClr val="bg1"/>
                </a:solidFill>
                <a:latin typeface="Agency FB" pitchFamily="34" charset="0"/>
              </a:rPr>
              <a:t> Dana</a:t>
            </a:r>
          </a:p>
          <a:p>
            <a:pPr marL="754063" indent="-296863">
              <a:buFontTx/>
              <a:buChar char="-"/>
            </a:pP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Dana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umum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dan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operasi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(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untuk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pengendalian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manajemen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)</a:t>
            </a:r>
          </a:p>
          <a:p>
            <a:pPr marL="754063" indent="-296863">
              <a:buFontTx/>
              <a:buChar char="-"/>
            </a:pP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Dana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pabrik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dan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sumbangan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(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pokok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harus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tetap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sama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)</a:t>
            </a:r>
          </a:p>
          <a:p>
            <a:pPr marL="754063" indent="-296863">
              <a:buFontTx/>
              <a:buChar char="-"/>
            </a:pP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Dana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dengan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tujuan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khusus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(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pengendalian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internal)</a:t>
            </a:r>
          </a:p>
          <a:p>
            <a:pPr marL="457200" indent="-457200">
              <a:buNone/>
            </a:pPr>
            <a:endParaRPr lang="id-ID" b="1" dirty="0">
              <a:solidFill>
                <a:schemeClr val="bg1"/>
              </a:solidFill>
              <a:latin typeface="Agency FB" pitchFamily="34" charset="0"/>
            </a:endParaRPr>
          </a:p>
          <a:p>
            <a:pPr marL="457200" indent="-457200">
              <a:buNone/>
            </a:pPr>
            <a:r>
              <a:rPr lang="en-US" sz="3000" b="1" dirty="0" err="1">
                <a:solidFill>
                  <a:schemeClr val="bg1"/>
                </a:solidFill>
                <a:latin typeface="Agency FB" pitchFamily="34" charset="0"/>
              </a:rPr>
              <a:t>Pengelolaan</a:t>
            </a:r>
            <a:endParaRPr lang="en-US" sz="3000" b="1" dirty="0">
              <a:solidFill>
                <a:schemeClr val="bg1"/>
              </a:solidFill>
              <a:latin typeface="Agency FB" pitchFamily="34" charset="0"/>
            </a:endParaRPr>
          </a:p>
          <a:p>
            <a:pPr marL="457200" indent="0" algn="just">
              <a:buNone/>
            </a:pP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Dilakukan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oleh dewan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pengawas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, yang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kewaspadaannya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mungkin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merupakan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satu-satunya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cara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efektif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mendeteksi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kapan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organisasi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nirlaba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tersebut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berada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kesulitan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Namun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sayangnya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sebagian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besar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dewan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pengawas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pada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organisasi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nirlaba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tidak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mengerti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manajemen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40306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37A54-7EBC-4504-AA38-1AC9F74F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atin typeface="Baskerville Old Face" pitchFamily="18" charset="0"/>
              </a:rPr>
              <a:t>SPM NIRLABA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5AAEA-926B-4C62-8B4C-47C3191F1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Agency FB" pitchFamily="34" charset="0"/>
              </a:rPr>
              <a:t>PENETAPAN HARGA POKOK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Harga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berdasarkan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“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biaya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penuh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”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merupakan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jumlah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dari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biaya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langsung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biaya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tidak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langsung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, dan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mungkin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penyisihan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kecil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untuk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meningkatkan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ekuitas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organisasi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.</a:t>
            </a:r>
            <a:endParaRPr lang="id-ID" dirty="0">
              <a:solidFill>
                <a:schemeClr val="bg1"/>
              </a:solidFill>
              <a:latin typeface="Agency FB" pitchFamily="34" charset="0"/>
            </a:endParaRPr>
          </a:p>
          <a:p>
            <a:pPr marL="0" indent="0" algn="just">
              <a:buNone/>
            </a:pPr>
            <a:endParaRPr lang="en-US" dirty="0">
              <a:solidFill>
                <a:schemeClr val="bg1"/>
              </a:solidFill>
              <a:latin typeface="Agency FB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Agency FB" pitchFamily="34" charset="0"/>
              </a:rPr>
              <a:t>PERENCANAAN STRATEGIS DAN PENYUSUNAN ANGGARAN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Perencanaan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strategis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mencakup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bagaimana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cara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terbaik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untuk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mengalokasikan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sumber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daya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terbatas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ke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aktivitas-aktivitas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berharga</a:t>
            </a:r>
            <a:endParaRPr lang="en-US" dirty="0">
              <a:solidFill>
                <a:schemeClr val="bg1"/>
              </a:solidFill>
              <a:latin typeface="Agency FB" pitchFamily="34" charset="0"/>
            </a:endParaRP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Penyusunan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anggaran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dilakukan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sebelum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anggaran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dimulai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dan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tidak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punya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pilihan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untuk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meningkatkan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pendapatan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dalam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tahun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tersebut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13630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75270-DB95-4CB3-9E6E-247678371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atin typeface="Baskerville Old Face" pitchFamily="18" charset="0"/>
              </a:rPr>
              <a:t>SPM NIRLABA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870E5-07F2-45E3-8AD7-3A3D45B5F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  <a:latin typeface="Agency FB" pitchFamily="34" charset="0"/>
              </a:rPr>
              <a:t>EVALUASI DAN OPERASI</a:t>
            </a:r>
          </a:p>
          <a:p>
            <a:pPr marL="0" indent="0" algn="just">
              <a:buNone/>
            </a:pP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Tidak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ada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cara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untuk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mengetahui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seberapa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besar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biaya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operasi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yang optimum.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Manajer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pusat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tanggung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jawab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cenderung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untuk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membelanjakan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apa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saja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diperbolehkan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dalam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anggaran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meskipun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jumlah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dianggarkan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lebih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tinggi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dari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diperlukan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. </a:t>
            </a:r>
          </a:p>
          <a:p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1476904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39999-F105-4AC3-A96E-1FB1F3459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/>
              <a:t>Daftar Pustaka</a:t>
            </a:r>
            <a:endParaRPr lang="en-ID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DE424DD-5EE8-40FC-A647-FF1A3BCA6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2336800"/>
            <a:ext cx="9613900" cy="3598863"/>
          </a:xfrm>
        </p:spPr>
        <p:txBody>
          <a:bodyPr numCol="1">
            <a:noAutofit/>
          </a:bodyPr>
          <a:lstStyle/>
          <a:p>
            <a:pPr marL="1371600" indent="-1371600" algn="just">
              <a:buNone/>
            </a:pP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Antony RN,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Govindarajan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V. 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Management control system: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pengendalian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manajemen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Buku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2. Jakarta: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Salemba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Empat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, 2005.</a:t>
            </a:r>
          </a:p>
          <a:p>
            <a:pPr marL="1371600" indent="-1371600" algn="just">
              <a:buNone/>
            </a:pPr>
            <a:endParaRPr lang="en-US" sz="2800" dirty="0">
              <a:solidFill>
                <a:schemeClr val="bg1"/>
              </a:solidFill>
              <a:latin typeface="Agency FB" pitchFamily="34" charset="0"/>
            </a:endParaRPr>
          </a:p>
          <a:p>
            <a:pPr marL="1371600" indent="-1371600" algn="just">
              <a:buNone/>
            </a:pP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Ismail H,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Prawironegoro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D.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pengendalian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manajemen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: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konsep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dan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aplikasi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. Jakarta: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Mitra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Wacana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Media, 2009.</a:t>
            </a:r>
          </a:p>
          <a:p>
            <a:pPr marL="1371600" indent="-1371600" algn="just">
              <a:buNone/>
            </a:pPr>
            <a:endParaRPr lang="en-US" sz="2800" dirty="0">
              <a:solidFill>
                <a:schemeClr val="bg1"/>
              </a:solidFill>
              <a:latin typeface="Agency FB" pitchFamily="34" charset="0"/>
            </a:endParaRPr>
          </a:p>
          <a:p>
            <a:pPr marL="1371600" indent="-1371600" algn="just">
              <a:buNone/>
            </a:pP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Mulyadi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.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perencanaan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dan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pengendalian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manajemen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: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pelipatganda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kinerja</a:t>
            </a:r>
            <a:r>
              <a:rPr lang="en-US" sz="2800" i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Agency FB" pitchFamily="34" charset="0"/>
              </a:rPr>
              <a:t>perusahaan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Edisi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3. Jakarta: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Salemba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gency FB" pitchFamily="34" charset="0"/>
              </a:rPr>
              <a:t>Empat</a:t>
            </a:r>
            <a:r>
              <a:rPr lang="en-US" sz="2800" dirty="0">
                <a:solidFill>
                  <a:schemeClr val="bg1"/>
                </a:solidFill>
                <a:latin typeface="Agency FB" pitchFamily="34" charset="0"/>
              </a:rPr>
              <a:t>, 2007.</a:t>
            </a:r>
          </a:p>
        </p:txBody>
      </p:sp>
    </p:spTree>
    <p:extLst>
      <p:ext uri="{BB962C8B-B14F-4D97-AF65-F5344CB8AC3E}">
        <p14:creationId xmlns:p14="http://schemas.microsoft.com/office/powerpoint/2010/main" val="980247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ilagroFonte: NGAPAIN KAMU BERTERIMA KASIH SAMA TUKANG PARKIR?">
            <a:extLst>
              <a:ext uri="{FF2B5EF4-FFF2-40B4-BE49-F238E27FC236}">
                <a16:creationId xmlns:a16="http://schemas.microsoft.com/office/drawing/2014/main" id="{24FE98B0-5287-4940-A3AC-A69EF1D3C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40972"/>
            <a:ext cx="121920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2373EB-23B1-4553-BE70-35B7B6397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1" y="1557908"/>
            <a:ext cx="9296400" cy="5089714"/>
          </a:xfrm>
          <a:prstGeom prst="rect">
            <a:avLst/>
          </a:prstGeom>
        </p:spPr>
      </p:pic>
      <p:sp>
        <p:nvSpPr>
          <p:cNvPr id="9" name="Rectangle 115">
            <a:extLst>
              <a:ext uri="{FF2B5EF4-FFF2-40B4-BE49-F238E27FC236}">
                <a16:creationId xmlns:a16="http://schemas.microsoft.com/office/drawing/2014/main" id="{98915D50-229C-42B0-B109-393115DBA6ED}"/>
              </a:ext>
            </a:extLst>
          </p:cNvPr>
          <p:cNvSpPr txBox="1">
            <a:spLocks noChangeArrowheads="1"/>
          </p:cNvSpPr>
          <p:nvPr/>
        </p:nvSpPr>
        <p:spPr>
          <a:xfrm>
            <a:off x="1914662" y="529038"/>
            <a:ext cx="6647446" cy="4794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altLang="en-US" sz="4000" dirty="0">
                <a:latin typeface="Arial Rounded MT Bold" pitchFamily="34" charset="0"/>
              </a:rPr>
              <a:t>ORGANISASI JASA</a:t>
            </a:r>
            <a:endParaRPr lang="es-ES" altLang="en-US" sz="4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46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F6DD188-1069-43BC-990C-FDFF21C6E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592" y="233043"/>
            <a:ext cx="9029717" cy="638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229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7102F2-2430-4DA6-9E26-CF1BFF2C8DB7}"/>
              </a:ext>
            </a:extLst>
          </p:cNvPr>
          <p:cNvSpPr txBox="1"/>
          <p:nvPr/>
        </p:nvSpPr>
        <p:spPr>
          <a:xfrm>
            <a:off x="1191491" y="914399"/>
            <a:ext cx="82434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4400" b="1" i="0" dirty="0" err="1">
                <a:effectLst/>
                <a:latin typeface="Open Sans"/>
              </a:rPr>
              <a:t>Karakteristik</a:t>
            </a:r>
            <a:r>
              <a:rPr lang="en-ID" sz="4400" b="1" i="0" dirty="0">
                <a:effectLst/>
                <a:latin typeface="Open Sans"/>
              </a:rPr>
              <a:t> </a:t>
            </a:r>
            <a:r>
              <a:rPr lang="id-ID" sz="4400" b="1" dirty="0">
                <a:latin typeface="Open Sans"/>
              </a:rPr>
              <a:t>O</a:t>
            </a:r>
            <a:r>
              <a:rPr lang="en-ID" sz="4400" b="1" i="0" dirty="0" err="1">
                <a:effectLst/>
                <a:latin typeface="Open Sans"/>
              </a:rPr>
              <a:t>rganisasi</a:t>
            </a:r>
            <a:r>
              <a:rPr lang="en-ID" sz="4400" b="1" i="0" dirty="0">
                <a:effectLst/>
                <a:latin typeface="Open Sans"/>
              </a:rPr>
              <a:t> </a:t>
            </a:r>
            <a:r>
              <a:rPr lang="id-ID" sz="4400" b="1" dirty="0">
                <a:latin typeface="Open Sans"/>
              </a:rPr>
              <a:t>J</a:t>
            </a:r>
            <a:r>
              <a:rPr lang="en-ID" sz="4400" b="1" i="0" dirty="0" err="1">
                <a:effectLst/>
                <a:latin typeface="Open Sans"/>
              </a:rPr>
              <a:t>asa</a:t>
            </a:r>
            <a:endParaRPr lang="en-ID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DE1A47-9491-4DAB-8C85-B41CD162C0A0}"/>
              </a:ext>
            </a:extLst>
          </p:cNvPr>
          <p:cNvSpPr txBox="1"/>
          <p:nvPr/>
        </p:nvSpPr>
        <p:spPr>
          <a:xfrm>
            <a:off x="678873" y="2050473"/>
            <a:ext cx="10529454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3200" b="0" i="0" dirty="0" err="1">
                <a:effectLst/>
                <a:latin typeface="Open Sans"/>
              </a:rPr>
              <a:t>Ketiadaan</a:t>
            </a:r>
            <a:r>
              <a:rPr lang="en-ID" sz="3200" b="0" i="0" dirty="0">
                <a:effectLst/>
                <a:latin typeface="Open Sans"/>
              </a:rPr>
              <a:t> </a:t>
            </a:r>
            <a:r>
              <a:rPr lang="en-ID" sz="3200" b="0" i="0" dirty="0" err="1">
                <a:effectLst/>
                <a:latin typeface="Open Sans"/>
              </a:rPr>
              <a:t>persediaan</a:t>
            </a:r>
            <a:r>
              <a:rPr lang="en-ID" sz="3200" b="0" i="0" dirty="0">
                <a:effectLst/>
                <a:latin typeface="Open Sans"/>
              </a:rPr>
              <a:t> </a:t>
            </a:r>
            <a:r>
              <a:rPr lang="en-ID" sz="3200" b="0" i="0" dirty="0" err="1">
                <a:effectLst/>
                <a:latin typeface="Open Sans"/>
              </a:rPr>
              <a:t>penyangga</a:t>
            </a:r>
            <a:endParaRPr lang="id-ID" sz="3200" b="0" i="0" dirty="0">
              <a:effectLst/>
              <a:latin typeface="Open Sans"/>
            </a:endParaRPr>
          </a:p>
          <a:p>
            <a:pPr marL="442913">
              <a:spcAft>
                <a:spcPts val="600"/>
              </a:spcAft>
            </a:pPr>
            <a:r>
              <a:rPr lang="id-ID" sz="2400" b="0" i="0" dirty="0">
                <a:effectLst/>
                <a:latin typeface="Open Sans"/>
              </a:rPr>
              <a:t>(pada organisasi manufactur </a:t>
            </a:r>
            <a:r>
              <a:rPr lang="en-ID" sz="2400" b="0" i="0" dirty="0" err="1">
                <a:effectLst/>
                <a:latin typeface="Open Sans"/>
              </a:rPr>
              <a:t>barang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dapat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ditahan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dalam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bentuk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persediaan</a:t>
            </a:r>
            <a:r>
              <a:rPr lang="en-ID" sz="2400" b="0" i="0" dirty="0">
                <a:effectLst/>
                <a:latin typeface="Open Sans"/>
              </a:rPr>
              <a:t> yang </a:t>
            </a:r>
            <a:r>
              <a:rPr lang="en-ID" sz="2400" b="0" i="0" dirty="0" err="1">
                <a:effectLst/>
                <a:latin typeface="Open Sans"/>
              </a:rPr>
              <a:t>merupakan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penyangga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untuk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memperkecil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dampak</a:t>
            </a:r>
            <a:r>
              <a:rPr lang="id-ID" sz="2400" b="0" i="0" dirty="0">
                <a:effectLst/>
                <a:latin typeface="Open Sans"/>
              </a:rPr>
              <a:t>)</a:t>
            </a:r>
            <a:r>
              <a:rPr lang="en-ID" sz="2400" b="0" i="0" dirty="0">
                <a:effectLst/>
                <a:latin typeface="Open Sans"/>
              </a:rPr>
              <a:t> proses </a:t>
            </a:r>
            <a:r>
              <a:rPr lang="en-ID" sz="2400" b="0" i="0" dirty="0" err="1">
                <a:effectLst/>
                <a:latin typeface="Open Sans"/>
              </a:rPr>
              <a:t>produksi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dari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fluktuasi</a:t>
            </a:r>
            <a:r>
              <a:rPr lang="en-ID" sz="2400" b="0" i="0" dirty="0">
                <a:effectLst/>
                <a:latin typeface="Open Sans"/>
              </a:rPr>
              <a:t> volume </a:t>
            </a:r>
            <a:r>
              <a:rPr lang="en-ID" sz="2400" b="0" i="0" dirty="0" err="1">
                <a:effectLst/>
                <a:latin typeface="Open Sans"/>
              </a:rPr>
              <a:t>penjualan</a:t>
            </a:r>
            <a:r>
              <a:rPr lang="id-ID" sz="2400" b="0" i="0" dirty="0">
                <a:effectLst/>
                <a:latin typeface="Open Sans"/>
              </a:rPr>
              <a:t>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3200" b="0" i="0" dirty="0" err="1">
                <a:effectLst/>
                <a:latin typeface="Open Sans"/>
              </a:rPr>
              <a:t>Kesulitan</a:t>
            </a:r>
            <a:r>
              <a:rPr lang="en-ID" sz="3200" b="0" i="0" dirty="0">
                <a:effectLst/>
                <a:latin typeface="Open Sans"/>
              </a:rPr>
              <a:t> </a:t>
            </a:r>
            <a:r>
              <a:rPr lang="en-ID" sz="3200" b="0" i="0" dirty="0" err="1">
                <a:effectLst/>
                <a:latin typeface="Open Sans"/>
              </a:rPr>
              <a:t>dalam</a:t>
            </a:r>
            <a:r>
              <a:rPr lang="en-ID" sz="3200" b="0" i="0" dirty="0">
                <a:effectLst/>
                <a:latin typeface="Open Sans"/>
              </a:rPr>
              <a:t> </a:t>
            </a:r>
            <a:r>
              <a:rPr lang="en-ID" sz="3200" b="0" i="0" dirty="0" err="1">
                <a:effectLst/>
                <a:latin typeface="Open Sans"/>
              </a:rPr>
              <a:t>pengawasan</a:t>
            </a:r>
            <a:r>
              <a:rPr lang="en-ID" sz="3200" b="0" i="0" dirty="0">
                <a:effectLst/>
                <a:latin typeface="Open Sans"/>
              </a:rPr>
              <a:t> </a:t>
            </a:r>
            <a:r>
              <a:rPr lang="en-ID" sz="3200" b="0" i="0" dirty="0" err="1">
                <a:effectLst/>
                <a:latin typeface="Open Sans"/>
              </a:rPr>
              <a:t>kualitas</a:t>
            </a:r>
            <a:endParaRPr lang="id-ID" sz="3200" b="0" i="0" dirty="0">
              <a:effectLst/>
              <a:latin typeface="Open Sans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3200" b="0" i="0" dirty="0" err="1">
                <a:effectLst/>
                <a:latin typeface="Open Sans"/>
              </a:rPr>
              <a:t>Padat</a:t>
            </a:r>
            <a:r>
              <a:rPr lang="en-ID" sz="3200" b="0" i="0" dirty="0">
                <a:effectLst/>
                <a:latin typeface="Open Sans"/>
              </a:rPr>
              <a:t> </a:t>
            </a:r>
            <a:r>
              <a:rPr lang="en-ID" sz="3200" b="0" i="0" dirty="0" err="1">
                <a:effectLst/>
                <a:latin typeface="Open Sans"/>
              </a:rPr>
              <a:t>karya</a:t>
            </a:r>
            <a:endParaRPr lang="id-ID" sz="3200" b="0" i="0" dirty="0">
              <a:effectLst/>
              <a:latin typeface="Open Sans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3200" b="0" i="0" dirty="0" err="1">
                <a:effectLst/>
                <a:latin typeface="Open Sans"/>
              </a:rPr>
              <a:t>Organisasi</a:t>
            </a:r>
            <a:r>
              <a:rPr lang="en-ID" sz="3200" b="0" i="0" dirty="0">
                <a:effectLst/>
                <a:latin typeface="Open Sans"/>
              </a:rPr>
              <a:t> multi unit </a:t>
            </a:r>
            <a:r>
              <a:rPr lang="en-ID" sz="3200" b="0" i="0" dirty="0" err="1">
                <a:effectLst/>
                <a:latin typeface="Open Sans"/>
              </a:rPr>
              <a:t>mengoperasikan</a:t>
            </a:r>
            <a:r>
              <a:rPr lang="en-ID" sz="3200" b="0" i="0" dirty="0">
                <a:effectLst/>
                <a:latin typeface="Open Sans"/>
              </a:rPr>
              <a:t> </a:t>
            </a:r>
            <a:r>
              <a:rPr lang="en-ID" sz="3200" b="0" i="0" dirty="0" err="1">
                <a:effectLst/>
                <a:latin typeface="Open Sans"/>
              </a:rPr>
              <a:t>banyak</a:t>
            </a:r>
            <a:r>
              <a:rPr lang="en-ID" sz="3200" b="0" i="0" dirty="0">
                <a:effectLst/>
                <a:latin typeface="Open Sans"/>
              </a:rPr>
              <a:t> unit </a:t>
            </a:r>
            <a:r>
              <a:rPr lang="en-ID" sz="3200" b="0" i="0" dirty="0" err="1">
                <a:effectLst/>
                <a:latin typeface="Open Sans"/>
              </a:rPr>
              <a:t>dalam</a:t>
            </a:r>
            <a:r>
              <a:rPr lang="en-ID" sz="3200" b="0" i="0" dirty="0">
                <a:effectLst/>
                <a:latin typeface="Open Sans"/>
              </a:rPr>
              <a:t> </a:t>
            </a:r>
            <a:r>
              <a:rPr lang="en-ID" sz="3200" b="0" i="0" dirty="0" err="1">
                <a:effectLst/>
                <a:latin typeface="Open Sans"/>
              </a:rPr>
              <a:t>berbagai</a:t>
            </a:r>
            <a:r>
              <a:rPr lang="en-ID" sz="3200" b="0" i="0" dirty="0">
                <a:effectLst/>
                <a:latin typeface="Open Sans"/>
              </a:rPr>
              <a:t> </a:t>
            </a:r>
            <a:r>
              <a:rPr lang="en-ID" sz="3200" b="0" i="0" dirty="0" err="1">
                <a:effectLst/>
                <a:latin typeface="Open Sans"/>
              </a:rPr>
              <a:t>lokasi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3096053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EF42651-8E69-43C8-BAA9-6B2BD9CDED95}"/>
              </a:ext>
            </a:extLst>
          </p:cNvPr>
          <p:cNvSpPr txBox="1"/>
          <p:nvPr/>
        </p:nvSpPr>
        <p:spPr>
          <a:xfrm>
            <a:off x="1468581" y="745729"/>
            <a:ext cx="78001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4400" b="1" i="0" dirty="0" err="1">
                <a:effectLst/>
                <a:latin typeface="Open Sans"/>
              </a:rPr>
              <a:t>Organisasi</a:t>
            </a:r>
            <a:r>
              <a:rPr lang="en-ID" sz="4400" b="1" i="0" dirty="0">
                <a:effectLst/>
                <a:latin typeface="Open Sans"/>
              </a:rPr>
              <a:t> Jasa </a:t>
            </a:r>
            <a:r>
              <a:rPr lang="en-ID" sz="4400" b="1" i="0" dirty="0" err="1">
                <a:effectLst/>
                <a:latin typeface="Open Sans"/>
              </a:rPr>
              <a:t>Profesional</a:t>
            </a:r>
            <a:endParaRPr lang="en-ID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BCE7E3-B11A-4DE4-98E2-D4C0D2100824}"/>
              </a:ext>
            </a:extLst>
          </p:cNvPr>
          <p:cNvSpPr txBox="1"/>
          <p:nvPr/>
        </p:nvSpPr>
        <p:spPr>
          <a:xfrm>
            <a:off x="630381" y="1573005"/>
            <a:ext cx="94765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0" i="0" dirty="0">
                <a:effectLst/>
                <a:latin typeface="Open Sans"/>
              </a:rPr>
              <a:t>Terdiri dari </a:t>
            </a:r>
            <a:r>
              <a:rPr lang="id-ID" sz="2400" b="0" i="0" dirty="0">
                <a:effectLst/>
                <a:latin typeface="Open Sans"/>
              </a:rPr>
              <a:t>: </a:t>
            </a:r>
            <a:r>
              <a:rPr lang="fi-FI" sz="2400" b="0" i="0" dirty="0">
                <a:effectLst/>
                <a:latin typeface="Open Sans"/>
              </a:rPr>
              <a:t>organisasi riset dan pengembangan, perusahaan hukum, perusahaan akuntansi, organisasi pelayanan kesehatan dll</a:t>
            </a:r>
            <a:endParaRPr lang="en-ID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61FF3C-B1BA-4816-A036-D6E64317B81E}"/>
              </a:ext>
            </a:extLst>
          </p:cNvPr>
          <p:cNvSpPr txBox="1"/>
          <p:nvPr/>
        </p:nvSpPr>
        <p:spPr>
          <a:xfrm>
            <a:off x="519545" y="2690951"/>
            <a:ext cx="10307782" cy="382258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ID" sz="2400" b="0" i="0" dirty="0" err="1">
                <a:effectLst/>
                <a:latin typeface="Open Sans"/>
              </a:rPr>
              <a:t>Karakteristik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organisasi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jasa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profesional</a:t>
            </a:r>
            <a:r>
              <a:rPr lang="en-ID" sz="2400" b="0" i="0" dirty="0">
                <a:effectLst/>
                <a:latin typeface="Open Sans"/>
              </a:rPr>
              <a:t> :</a:t>
            </a:r>
            <a:endParaRPr lang="id-ID" sz="2400" b="0" i="0" dirty="0">
              <a:effectLst/>
              <a:latin typeface="Open Sans"/>
            </a:endParaRPr>
          </a:p>
          <a:p>
            <a:r>
              <a:rPr lang="en-ID" sz="2400" b="0" i="0" dirty="0" err="1">
                <a:effectLst/>
                <a:latin typeface="Open Sans"/>
              </a:rPr>
              <a:t>Sasaran</a:t>
            </a:r>
            <a:r>
              <a:rPr lang="id-ID" sz="2400" dirty="0">
                <a:latin typeface="Open Sans"/>
              </a:rPr>
              <a:t> :</a:t>
            </a:r>
            <a:r>
              <a:rPr lang="en-ID" sz="2400" b="0" i="0" dirty="0">
                <a:effectLst/>
                <a:latin typeface="Open Sans"/>
              </a:rPr>
              <a:t> </a:t>
            </a:r>
            <a:endParaRPr lang="id-ID" sz="2400" b="0" i="0" dirty="0">
              <a:effectLst/>
              <a:latin typeface="Open Sans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ID" sz="2000" b="0" i="0" dirty="0" err="1">
                <a:effectLst/>
                <a:latin typeface="Open Sans"/>
              </a:rPr>
              <a:t>memberikan</a:t>
            </a:r>
            <a:r>
              <a:rPr lang="en-ID" sz="2000" b="0" i="0" dirty="0">
                <a:effectLst/>
                <a:latin typeface="Open Sans"/>
              </a:rPr>
              <a:t> </a:t>
            </a:r>
            <a:r>
              <a:rPr lang="en-ID" sz="2000" b="0" i="0" dirty="0" err="1">
                <a:effectLst/>
                <a:latin typeface="Open Sans"/>
              </a:rPr>
              <a:t>kompensasi</a:t>
            </a:r>
            <a:r>
              <a:rPr lang="en-ID" sz="2000" b="0" i="0" dirty="0">
                <a:effectLst/>
                <a:latin typeface="Open Sans"/>
              </a:rPr>
              <a:t> yang </a:t>
            </a:r>
            <a:r>
              <a:rPr lang="en-ID" sz="2000" b="0" i="0" dirty="0" err="1">
                <a:effectLst/>
                <a:latin typeface="Open Sans"/>
              </a:rPr>
              <a:t>memadai</a:t>
            </a:r>
            <a:endParaRPr lang="id-ID" sz="2000" b="0" i="0" dirty="0">
              <a:effectLst/>
              <a:latin typeface="Open Sans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ID" sz="2000" b="0" i="0" dirty="0" err="1">
                <a:effectLst/>
                <a:latin typeface="Open Sans"/>
              </a:rPr>
              <a:t>meningkatkan</a:t>
            </a:r>
            <a:r>
              <a:rPr lang="en-ID" sz="2000" b="0" i="0" dirty="0">
                <a:effectLst/>
                <a:latin typeface="Open Sans"/>
              </a:rPr>
              <a:t> </a:t>
            </a:r>
            <a:r>
              <a:rPr lang="en-ID" sz="2000" b="0" i="0" dirty="0" err="1">
                <a:effectLst/>
                <a:latin typeface="Open Sans"/>
              </a:rPr>
              <a:t>keluaran</a:t>
            </a:r>
            <a:endParaRPr lang="id-ID" sz="2000" b="0" i="0" dirty="0">
              <a:effectLst/>
              <a:latin typeface="Open Sans"/>
            </a:endParaRPr>
          </a:p>
          <a:p>
            <a:endParaRPr lang="id-ID" sz="2000" b="0" i="0" dirty="0">
              <a:effectLst/>
              <a:latin typeface="Open Sans"/>
            </a:endParaRPr>
          </a:p>
          <a:p>
            <a:r>
              <a:rPr lang="id-ID" sz="2400" dirty="0">
                <a:latin typeface="Open Sans"/>
              </a:rPr>
              <a:t>P</a:t>
            </a:r>
            <a:r>
              <a:rPr lang="en-ID" sz="2400" b="0" i="0" dirty="0" err="1">
                <a:effectLst/>
                <a:latin typeface="Open Sans"/>
              </a:rPr>
              <a:t>adat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karya</a:t>
            </a:r>
            <a:r>
              <a:rPr lang="en-ID" sz="2400" b="0" i="0" dirty="0">
                <a:effectLst/>
                <a:latin typeface="Open Sans"/>
              </a:rPr>
              <a:t> dan </a:t>
            </a:r>
            <a:r>
              <a:rPr lang="en-ID" sz="2400" b="0" i="0" dirty="0" err="1">
                <a:effectLst/>
                <a:latin typeface="Open Sans"/>
              </a:rPr>
              <a:t>karyawannya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adalah</a:t>
            </a:r>
            <a:r>
              <a:rPr lang="en-ID" sz="2400" b="0" i="0" dirty="0">
                <a:effectLst/>
                <a:latin typeface="Open Sans"/>
              </a:rPr>
              <a:t> orang-orang yang </a:t>
            </a:r>
            <a:r>
              <a:rPr lang="en-ID" sz="2400" b="0" i="0" dirty="0" err="1">
                <a:effectLst/>
                <a:latin typeface="Open Sans"/>
              </a:rPr>
              <a:t>bertipe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khusus</a:t>
            </a:r>
            <a:endParaRPr lang="id-ID" sz="2400" b="0" i="0" dirty="0">
              <a:effectLst/>
              <a:latin typeface="Open Sans"/>
            </a:endParaRPr>
          </a:p>
          <a:p>
            <a:pPr>
              <a:lnSpc>
                <a:spcPct val="30000"/>
              </a:lnSpc>
            </a:pPr>
            <a:r>
              <a:rPr lang="id-ID" sz="2400" b="0" i="0" dirty="0">
                <a:effectLst/>
                <a:latin typeface="Open Sans"/>
              </a:rPr>
              <a:t> </a:t>
            </a:r>
          </a:p>
          <a:p>
            <a:r>
              <a:rPr lang="en-ID" sz="2400" b="0" i="0" dirty="0" err="1">
                <a:effectLst/>
                <a:latin typeface="Open Sans"/>
              </a:rPr>
              <a:t>Ukuran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keluaran</a:t>
            </a:r>
            <a:r>
              <a:rPr lang="en-ID" sz="2400" b="0" i="0" dirty="0">
                <a:effectLst/>
                <a:latin typeface="Open Sans"/>
              </a:rPr>
              <a:t> dan </a:t>
            </a:r>
            <a:r>
              <a:rPr lang="en-ID" sz="2400" b="0" i="0" dirty="0" err="1">
                <a:effectLst/>
                <a:latin typeface="Open Sans"/>
              </a:rPr>
              <a:t>masukan</a:t>
            </a:r>
            <a:r>
              <a:rPr lang="id-ID" sz="2400" b="0" i="0" dirty="0">
                <a:effectLst/>
                <a:latin typeface="Open Sans"/>
              </a:rPr>
              <a:t> : </a:t>
            </a:r>
            <a:r>
              <a:rPr lang="en-ID" sz="2400" b="0" i="0" dirty="0" err="1">
                <a:effectLst/>
                <a:latin typeface="Open Sans"/>
              </a:rPr>
              <a:t>hasil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organisasi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profesional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tidak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dapat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diukur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dengan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ukuran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fisik</a:t>
            </a:r>
            <a:endParaRPr lang="id-ID" sz="2400" b="0" i="0" dirty="0">
              <a:effectLst/>
              <a:latin typeface="Open Sans"/>
            </a:endParaRPr>
          </a:p>
          <a:p>
            <a:pPr>
              <a:lnSpc>
                <a:spcPct val="30000"/>
              </a:lnSpc>
            </a:pPr>
            <a:endParaRPr lang="id-ID" sz="2400" b="0" i="0" dirty="0">
              <a:effectLst/>
              <a:latin typeface="Open Sans"/>
            </a:endParaRPr>
          </a:p>
          <a:p>
            <a:r>
              <a:rPr lang="en-ID" sz="2400" b="0" i="0" dirty="0">
                <a:effectLst/>
                <a:latin typeface="Open Sans"/>
              </a:rPr>
              <a:t>Perusahaan </a:t>
            </a:r>
            <a:r>
              <a:rPr lang="en-ID" sz="2400" b="0" i="0" dirty="0" err="1">
                <a:effectLst/>
                <a:latin typeface="Open Sans"/>
              </a:rPr>
              <a:t>kecil</a:t>
            </a:r>
            <a:r>
              <a:rPr lang="id-ID" sz="2400" b="0" i="0" dirty="0">
                <a:effectLst/>
                <a:latin typeface="Open Sans"/>
              </a:rPr>
              <a:t> :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perusahaan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berukuran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relatif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kecil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Pemasaran</a:t>
            </a:r>
            <a:r>
              <a:rPr lang="en-ID" sz="2400" b="0" i="0" dirty="0">
                <a:effectLst/>
                <a:latin typeface="Open Sans"/>
              </a:rPr>
              <a:t>- </a:t>
            </a:r>
            <a:r>
              <a:rPr lang="en-ID" sz="2400" b="0" i="0" dirty="0" err="1">
                <a:effectLst/>
                <a:latin typeface="Open Sans"/>
              </a:rPr>
              <a:t>peraturan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etika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membatasi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jumlah</a:t>
            </a:r>
            <a:r>
              <a:rPr lang="en-ID" sz="2400" b="0" i="0" dirty="0">
                <a:effectLst/>
                <a:latin typeface="Open Sans"/>
              </a:rPr>
              <a:t> dan </a:t>
            </a:r>
            <a:r>
              <a:rPr lang="en-ID" sz="2400" b="0" i="0" dirty="0" err="1">
                <a:effectLst/>
                <a:latin typeface="Open Sans"/>
              </a:rPr>
              <a:t>karakter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dari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upaya</a:t>
            </a:r>
            <a:r>
              <a:rPr lang="en-ID" sz="2400" b="0" i="0" dirty="0">
                <a:effectLst/>
                <a:latin typeface="Open Sans"/>
              </a:rPr>
              <a:t> </a:t>
            </a:r>
            <a:r>
              <a:rPr lang="en-ID" sz="2400" b="0" i="0" dirty="0" err="1">
                <a:effectLst/>
                <a:latin typeface="Open Sans"/>
              </a:rPr>
              <a:t>pemasaran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759548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3F7A4F-38C0-4763-A5BA-22E5F8BF1E01}"/>
              </a:ext>
            </a:extLst>
          </p:cNvPr>
          <p:cNvSpPr txBox="1"/>
          <p:nvPr/>
        </p:nvSpPr>
        <p:spPr>
          <a:xfrm>
            <a:off x="471055" y="819835"/>
            <a:ext cx="986443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200" b="1" i="0" dirty="0" err="1">
                <a:effectLst/>
                <a:latin typeface="Open Sans"/>
              </a:rPr>
              <a:t>Sistem</a:t>
            </a:r>
            <a:r>
              <a:rPr lang="en-ID" sz="3200" b="1" i="0" dirty="0">
                <a:effectLst/>
                <a:latin typeface="Open Sans"/>
              </a:rPr>
              <a:t> </a:t>
            </a:r>
            <a:r>
              <a:rPr lang="en-ID" sz="3200" b="1" i="0" dirty="0" err="1">
                <a:effectLst/>
                <a:latin typeface="Open Sans"/>
              </a:rPr>
              <a:t>Pengendalian</a:t>
            </a:r>
            <a:r>
              <a:rPr lang="en-ID" sz="3200" b="1" i="0" dirty="0">
                <a:effectLst/>
                <a:latin typeface="Open Sans"/>
              </a:rPr>
              <a:t> </a:t>
            </a:r>
            <a:r>
              <a:rPr lang="en-ID" sz="3200" b="1" i="0" dirty="0" err="1">
                <a:effectLst/>
                <a:latin typeface="Open Sans"/>
              </a:rPr>
              <a:t>Manajemen</a:t>
            </a:r>
            <a:r>
              <a:rPr lang="en-ID" sz="3200" b="1" i="0" dirty="0">
                <a:effectLst/>
                <a:latin typeface="Open Sans"/>
              </a:rPr>
              <a:t> </a:t>
            </a:r>
            <a:r>
              <a:rPr lang="en-ID" sz="3200" b="1" i="0" dirty="0" err="1">
                <a:effectLst/>
                <a:latin typeface="Open Sans"/>
              </a:rPr>
              <a:t>untuk</a:t>
            </a:r>
            <a:r>
              <a:rPr lang="en-ID" sz="3200" b="1" i="0" dirty="0">
                <a:effectLst/>
                <a:latin typeface="Open Sans"/>
              </a:rPr>
              <a:t> </a:t>
            </a:r>
            <a:r>
              <a:rPr lang="id-ID" sz="3200" b="1" dirty="0">
                <a:latin typeface="Open Sans"/>
              </a:rPr>
              <a:t>O</a:t>
            </a:r>
            <a:r>
              <a:rPr lang="en-ID" sz="3200" b="1" i="0" dirty="0" err="1">
                <a:effectLst/>
                <a:latin typeface="Open Sans"/>
              </a:rPr>
              <a:t>rganisasi</a:t>
            </a:r>
            <a:r>
              <a:rPr lang="en-ID" sz="3200" b="1" i="0" dirty="0">
                <a:effectLst/>
                <a:latin typeface="Open Sans"/>
              </a:rPr>
              <a:t> </a:t>
            </a:r>
            <a:r>
              <a:rPr lang="id-ID" sz="3200" b="1" dirty="0">
                <a:latin typeface="Open Sans"/>
              </a:rPr>
              <a:t>P</a:t>
            </a:r>
            <a:r>
              <a:rPr lang="en-ID" sz="3200" b="1" i="0" dirty="0" err="1">
                <a:effectLst/>
                <a:latin typeface="Open Sans"/>
              </a:rPr>
              <a:t>rofesional</a:t>
            </a:r>
            <a:endParaRPr lang="en-ID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7C0407-8C6E-4BDB-BE62-8324012C3CDB}"/>
              </a:ext>
            </a:extLst>
          </p:cNvPr>
          <p:cNvSpPr txBox="1"/>
          <p:nvPr/>
        </p:nvSpPr>
        <p:spPr>
          <a:xfrm>
            <a:off x="471055" y="2189018"/>
            <a:ext cx="10820400" cy="39703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b="0" i="0" dirty="0" err="1">
                <a:effectLst/>
                <a:latin typeface="Open Sans"/>
              </a:rPr>
              <a:t>Penentuan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id-ID" dirty="0">
                <a:latin typeface="Open Sans"/>
              </a:rPr>
              <a:t>H</a:t>
            </a:r>
            <a:r>
              <a:rPr lang="en-ID" b="0" i="0" dirty="0" err="1">
                <a:effectLst/>
                <a:latin typeface="Open Sans"/>
              </a:rPr>
              <a:t>arga</a:t>
            </a:r>
            <a:endParaRPr lang="id-ID" dirty="0">
              <a:latin typeface="Open Sans"/>
            </a:endParaRPr>
          </a:p>
          <a:p>
            <a:r>
              <a:rPr lang="id-ID" b="0" i="0" dirty="0">
                <a:effectLst/>
                <a:latin typeface="Open Sans"/>
              </a:rPr>
              <a:t>     </a:t>
            </a:r>
            <a:r>
              <a:rPr lang="en-ID" b="0" i="0" dirty="0" err="1">
                <a:effectLst/>
                <a:latin typeface="Open Sans"/>
              </a:rPr>
              <a:t>ditentukan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dengan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cara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tradisional</a:t>
            </a:r>
            <a:endParaRPr lang="id-ID" b="0" i="0" dirty="0">
              <a:effectLst/>
              <a:latin typeface="Open Sans"/>
            </a:endParaRPr>
          </a:p>
          <a:p>
            <a:endParaRPr lang="id-ID" b="0" i="0" dirty="0">
              <a:effectLst/>
              <a:latin typeface="Open Sans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b="0" i="0" dirty="0">
                <a:effectLst/>
                <a:latin typeface="Open Sans"/>
              </a:rPr>
              <a:t>Pusat </a:t>
            </a:r>
            <a:r>
              <a:rPr lang="en-ID" b="0" i="0" dirty="0" err="1">
                <a:effectLst/>
                <a:latin typeface="Open Sans"/>
              </a:rPr>
              <a:t>keuntungan</a:t>
            </a:r>
            <a:r>
              <a:rPr lang="en-ID" b="0" i="0" dirty="0">
                <a:effectLst/>
                <a:latin typeface="Open Sans"/>
              </a:rPr>
              <a:t> dan </a:t>
            </a:r>
            <a:r>
              <a:rPr lang="en-ID" b="0" i="0" dirty="0" err="1">
                <a:effectLst/>
                <a:latin typeface="Open Sans"/>
              </a:rPr>
              <a:t>harga</a:t>
            </a:r>
            <a:r>
              <a:rPr lang="en-ID" b="0" i="0" dirty="0">
                <a:effectLst/>
                <a:latin typeface="Open Sans"/>
              </a:rPr>
              <a:t> transfer</a:t>
            </a:r>
            <a:endParaRPr lang="id-ID" b="0" i="0" dirty="0">
              <a:effectLst/>
              <a:latin typeface="Open Sans"/>
            </a:endParaRPr>
          </a:p>
          <a:p>
            <a:r>
              <a:rPr lang="id-ID" b="0" i="0" dirty="0">
                <a:effectLst/>
                <a:latin typeface="Open Sans"/>
              </a:rPr>
              <a:t>     </a:t>
            </a:r>
            <a:r>
              <a:rPr lang="en-ID" b="0" i="0" dirty="0" err="1">
                <a:effectLst/>
                <a:latin typeface="Open Sans"/>
              </a:rPr>
              <a:t>menganut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prinsip-prinsip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harga</a:t>
            </a:r>
            <a:r>
              <a:rPr lang="en-ID" b="0" i="0" dirty="0">
                <a:effectLst/>
                <a:latin typeface="Open Sans"/>
              </a:rPr>
              <a:t> transfer</a:t>
            </a:r>
            <a:endParaRPr lang="id-ID" b="0" i="0" dirty="0">
              <a:effectLst/>
              <a:latin typeface="Open Sans"/>
            </a:endParaRPr>
          </a:p>
          <a:p>
            <a:endParaRPr lang="id-ID" b="0" i="0" dirty="0">
              <a:effectLst/>
              <a:latin typeface="Open Sans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b="0" i="0" dirty="0" err="1">
                <a:effectLst/>
                <a:latin typeface="Open Sans"/>
              </a:rPr>
              <a:t>Strategi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perencanaan</a:t>
            </a:r>
            <a:r>
              <a:rPr lang="en-ID" b="0" i="0" dirty="0">
                <a:effectLst/>
                <a:latin typeface="Open Sans"/>
              </a:rPr>
              <a:t> dan </a:t>
            </a:r>
            <a:r>
              <a:rPr lang="en-ID" b="0" i="0" dirty="0" err="1">
                <a:effectLst/>
                <a:latin typeface="Open Sans"/>
              </a:rPr>
              <a:t>anggaran</a:t>
            </a:r>
            <a:endParaRPr lang="id-ID" b="0" i="0" dirty="0">
              <a:effectLst/>
              <a:latin typeface="Open Sans"/>
            </a:endParaRPr>
          </a:p>
          <a:p>
            <a:r>
              <a:rPr lang="id-ID" b="0" i="0" dirty="0">
                <a:effectLst/>
                <a:latin typeface="Open Sans"/>
              </a:rPr>
              <a:t>     </a:t>
            </a:r>
            <a:r>
              <a:rPr lang="en-ID" b="0" i="0" dirty="0" err="1">
                <a:effectLst/>
                <a:latin typeface="Open Sans"/>
              </a:rPr>
              <a:t>tidak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mempunyai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kebutuhan</a:t>
            </a:r>
            <a:r>
              <a:rPr lang="en-ID" b="0" i="0" dirty="0">
                <a:effectLst/>
                <a:latin typeface="Open Sans"/>
              </a:rPr>
              <a:t> yang </a:t>
            </a:r>
            <a:r>
              <a:rPr lang="en-ID" b="0" i="0" dirty="0" err="1">
                <a:effectLst/>
                <a:latin typeface="Open Sans"/>
              </a:rPr>
              <a:t>besar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mengenai</a:t>
            </a:r>
            <a:r>
              <a:rPr lang="en-ID" b="0" i="0" dirty="0">
                <a:effectLst/>
                <a:latin typeface="Open Sans"/>
              </a:rPr>
              <a:t> system</a:t>
            </a:r>
            <a:endParaRPr lang="id-ID" b="0" i="0" dirty="0">
              <a:effectLst/>
              <a:latin typeface="Open Sans"/>
            </a:endParaRPr>
          </a:p>
          <a:p>
            <a:endParaRPr lang="id-ID" b="0" i="0" dirty="0">
              <a:effectLst/>
              <a:latin typeface="Open Sans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b="0" i="0" dirty="0" err="1">
                <a:effectLst/>
                <a:latin typeface="Open Sans"/>
              </a:rPr>
              <a:t>Pengawasan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operasi</a:t>
            </a:r>
            <a:endParaRPr lang="id-ID" b="0" i="0" dirty="0">
              <a:effectLst/>
              <a:latin typeface="Open Sans"/>
            </a:endParaRPr>
          </a:p>
          <a:p>
            <a:r>
              <a:rPr lang="id-ID" b="0" i="0" dirty="0">
                <a:effectLst/>
                <a:latin typeface="Open Sans"/>
              </a:rPr>
              <a:t>     </a:t>
            </a:r>
            <a:r>
              <a:rPr lang="en-ID" b="0" i="0" dirty="0" err="1">
                <a:effectLst/>
                <a:latin typeface="Open Sans"/>
              </a:rPr>
              <a:t>perhatian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besar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diberikan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waktu</a:t>
            </a:r>
            <a:r>
              <a:rPr lang="en-ID" b="0" i="0" dirty="0">
                <a:effectLst/>
                <a:latin typeface="Open Sans"/>
              </a:rPr>
              <a:t> professional</a:t>
            </a:r>
            <a:endParaRPr lang="id-ID" b="0" i="0" dirty="0">
              <a:effectLst/>
              <a:latin typeface="Open Sans"/>
            </a:endParaRPr>
          </a:p>
          <a:p>
            <a:endParaRPr lang="id-ID" b="0" i="0" dirty="0">
              <a:effectLst/>
              <a:latin typeface="Open Sans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b="0" i="0" dirty="0" err="1">
                <a:effectLst/>
                <a:latin typeface="Open Sans"/>
              </a:rPr>
              <a:t>Mengukur</a:t>
            </a:r>
            <a:r>
              <a:rPr lang="en-ID" b="0" i="0" dirty="0">
                <a:effectLst/>
                <a:latin typeface="Open Sans"/>
              </a:rPr>
              <a:t> dan </a:t>
            </a:r>
            <a:r>
              <a:rPr lang="en-ID" b="0" i="0" dirty="0" err="1">
                <a:effectLst/>
                <a:latin typeface="Open Sans"/>
              </a:rPr>
              <a:t>menilai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operasi</a:t>
            </a:r>
            <a:endParaRPr lang="id-ID" b="0" i="0" dirty="0">
              <a:effectLst/>
              <a:latin typeface="Open Sans"/>
            </a:endParaRPr>
          </a:p>
          <a:p>
            <a:r>
              <a:rPr lang="id-ID" dirty="0">
                <a:latin typeface="Open Sans"/>
              </a:rPr>
              <a:t>     </a:t>
            </a:r>
            <a:r>
              <a:rPr lang="en-ID" b="0" i="0" dirty="0" err="1">
                <a:effectLst/>
                <a:latin typeface="Open Sans"/>
              </a:rPr>
              <a:t>tergantung</a:t>
            </a:r>
            <a:r>
              <a:rPr lang="en-ID" b="0" i="0" dirty="0">
                <a:effectLst/>
                <a:latin typeface="Open Sans"/>
              </a:rPr>
              <a:t> pada </a:t>
            </a:r>
            <a:r>
              <a:rPr lang="en-ID" b="0" i="0" dirty="0" err="1">
                <a:effectLst/>
                <a:latin typeface="Open Sans"/>
              </a:rPr>
              <a:t>kualifikasi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yaag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tepat</a:t>
            </a:r>
            <a:r>
              <a:rPr lang="en-ID" b="0" i="0" dirty="0">
                <a:effectLst/>
                <a:latin typeface="Open Sans"/>
              </a:rPr>
              <a:t> dan </a:t>
            </a:r>
            <a:r>
              <a:rPr lang="en-ID" b="0" i="0" dirty="0" err="1">
                <a:effectLst/>
                <a:latin typeface="Open Sans"/>
              </a:rPr>
              <a:t>merupakan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penilaian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manusia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kepada</a:t>
            </a:r>
            <a:r>
              <a:rPr lang="en-ID" b="0" i="0" dirty="0">
                <a:effectLst/>
                <a:latin typeface="Open Sans"/>
              </a:rPr>
              <a:t> </a:t>
            </a:r>
            <a:r>
              <a:rPr lang="en-ID" b="0" i="0" dirty="0" err="1">
                <a:effectLst/>
                <a:latin typeface="Open Sans"/>
              </a:rPr>
              <a:t>manusia</a:t>
            </a:r>
            <a:r>
              <a:rPr lang="en-ID" b="0" i="0" dirty="0">
                <a:effectLst/>
                <a:latin typeface="Open Sans"/>
              </a:rPr>
              <a:t> yang lain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35326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1FFB359-E751-4626-B3BC-DFBCCBB38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09" y="741219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200" b="1" dirty="0">
                <a:latin typeface="Baskerville Old Face" pitchFamily="18" charset="0"/>
              </a:rPr>
              <a:t>ORGANISASI PELAYANAN KESEHATAN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C6EF7D-3493-4E2E-B897-4A0EDA681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254" y="2401310"/>
            <a:ext cx="9531928" cy="36046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4400" dirty="0" err="1">
                <a:latin typeface="Agency FB" pitchFamily="34" charset="0"/>
              </a:rPr>
              <a:t>terdiri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atas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rumah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sakit</a:t>
            </a:r>
            <a:r>
              <a:rPr lang="en-US" sz="4400" dirty="0">
                <a:latin typeface="Agency FB" pitchFamily="34" charset="0"/>
              </a:rPr>
              <a:t>, </a:t>
            </a:r>
            <a:r>
              <a:rPr lang="en-US" sz="4400" dirty="0" err="1">
                <a:latin typeface="Agency FB" pitchFamily="34" charset="0"/>
              </a:rPr>
              <a:t>klinik</a:t>
            </a:r>
            <a:r>
              <a:rPr lang="en-US" sz="4400" dirty="0">
                <a:latin typeface="Agency FB" pitchFamily="34" charset="0"/>
              </a:rPr>
              <a:t>, </a:t>
            </a:r>
            <a:r>
              <a:rPr lang="en-US" sz="4400" dirty="0" err="1">
                <a:latin typeface="Agency FB" pitchFamily="34" charset="0"/>
              </a:rPr>
              <a:t>dan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organisasi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kedokteran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serupa</a:t>
            </a:r>
            <a:r>
              <a:rPr lang="en-US" sz="4400" dirty="0">
                <a:latin typeface="Agency FB" pitchFamily="34" charset="0"/>
              </a:rPr>
              <a:t>; </a:t>
            </a:r>
            <a:r>
              <a:rPr lang="en-US" sz="4400" dirty="0" err="1">
                <a:latin typeface="Agency FB" pitchFamily="34" charset="0"/>
              </a:rPr>
              <a:t>organisasi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pemeliharaan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kesehatan</a:t>
            </a:r>
            <a:r>
              <a:rPr lang="en-US" sz="4400" dirty="0">
                <a:latin typeface="Agency FB" pitchFamily="34" charset="0"/>
              </a:rPr>
              <a:t>; </a:t>
            </a:r>
            <a:r>
              <a:rPr lang="en-US" sz="4400" dirty="0" err="1">
                <a:latin typeface="Agency FB" pitchFamily="34" charset="0"/>
              </a:rPr>
              <a:t>panti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wreda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dan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rumah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perawatan</a:t>
            </a:r>
            <a:r>
              <a:rPr lang="en-US" sz="4400" dirty="0">
                <a:latin typeface="Agency FB" pitchFamily="34" charset="0"/>
              </a:rPr>
              <a:t>; </a:t>
            </a:r>
            <a:r>
              <a:rPr lang="en-US" sz="4400" dirty="0" err="1">
                <a:latin typeface="Agency FB" pitchFamily="34" charset="0"/>
              </a:rPr>
              <a:t>organisasi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pelayanan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rumah</a:t>
            </a:r>
            <a:r>
              <a:rPr lang="en-US" sz="4400" dirty="0">
                <a:latin typeface="Agency FB" pitchFamily="34" charset="0"/>
              </a:rPr>
              <a:t> (</a:t>
            </a:r>
            <a:r>
              <a:rPr lang="en-US" sz="4400" i="1" dirty="0">
                <a:latin typeface="Agency FB" pitchFamily="34" charset="0"/>
              </a:rPr>
              <a:t>home care</a:t>
            </a:r>
            <a:r>
              <a:rPr lang="en-US" sz="4400" dirty="0">
                <a:latin typeface="Agency FB" pitchFamily="34" charset="0"/>
              </a:rPr>
              <a:t>); </a:t>
            </a:r>
            <a:r>
              <a:rPr lang="en-US" sz="4400" dirty="0" err="1">
                <a:latin typeface="Agency FB" pitchFamily="34" charset="0"/>
              </a:rPr>
              <a:t>serta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laboratorium</a:t>
            </a:r>
            <a:r>
              <a:rPr lang="en-US" sz="4400" dirty="0">
                <a:latin typeface="Agency FB" pitchFamily="34" charset="0"/>
              </a:rPr>
              <a:t> </a:t>
            </a:r>
            <a:r>
              <a:rPr lang="en-US" sz="4400" dirty="0" err="1">
                <a:latin typeface="Agency FB" pitchFamily="34" charset="0"/>
              </a:rPr>
              <a:t>medis</a:t>
            </a:r>
            <a:endParaRPr lang="en-US" sz="4400" dirty="0"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704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4DEAE-D200-418E-908D-0B9FCD150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atin typeface="Baskerville Old Face" pitchFamily="18" charset="0"/>
              </a:rPr>
              <a:t>KARAKTERISRIK PELAYANAN KESEHATAN</a:t>
            </a:r>
            <a:endParaRPr lang="en-ID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9840266-9E5B-4718-BC7C-79077B7F2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332037"/>
            <a:ext cx="10072255" cy="2925763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en-US" sz="3200" b="1" dirty="0" err="1">
                <a:solidFill>
                  <a:schemeClr val="bg1"/>
                </a:solidFill>
                <a:latin typeface="Agency FB" pitchFamily="34" charset="0"/>
              </a:rPr>
              <a:t>Masalah</a:t>
            </a:r>
            <a:r>
              <a:rPr lang="en-US" sz="3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gency FB" pitchFamily="34" charset="0"/>
              </a:rPr>
              <a:t>sosial</a:t>
            </a:r>
            <a:r>
              <a:rPr lang="en-US" sz="3200" b="1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3200" b="1" dirty="0" err="1">
                <a:solidFill>
                  <a:schemeClr val="bg1"/>
                </a:solidFill>
                <a:latin typeface="Agency FB" pitchFamily="34" charset="0"/>
              </a:rPr>
              <a:t>sulit</a:t>
            </a:r>
            <a:endParaRPr lang="en-US" sz="3200" b="1" dirty="0">
              <a:solidFill>
                <a:schemeClr val="bg1"/>
              </a:solidFill>
              <a:latin typeface="Agency FB" pitchFamily="34" charset="0"/>
            </a:endParaRPr>
          </a:p>
          <a:p>
            <a:pPr marL="868363" indent="-411163" algn="just">
              <a:buNone/>
            </a:pPr>
            <a:r>
              <a:rPr lang="en-US" sz="2800" b="1" dirty="0">
                <a:solidFill>
                  <a:schemeClr val="bg1"/>
                </a:solidFill>
                <a:latin typeface="Agency FB" pitchFamily="34" charset="0"/>
              </a:rPr>
              <a:t>~	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biaya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per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layanan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akan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terus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meningkat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dengan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pengembangan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peralatan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dan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obat-obatan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baru</a:t>
            </a:r>
            <a:endParaRPr lang="en-US" sz="3200" dirty="0">
              <a:solidFill>
                <a:schemeClr val="bg1"/>
              </a:solidFill>
              <a:latin typeface="Agency FB" pitchFamily="34" charset="0"/>
            </a:endParaRPr>
          </a:p>
          <a:p>
            <a:pPr marL="868363" indent="-411163" algn="just">
              <a:buNone/>
            </a:pPr>
            <a:r>
              <a:rPr lang="en-US" sz="3200" b="1" dirty="0">
                <a:solidFill>
                  <a:schemeClr val="bg1"/>
                </a:solidFill>
                <a:latin typeface="Agency FB" pitchFamily="34" charset="0"/>
              </a:rPr>
              <a:t>~	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jumlah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orang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sakit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semakin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bertambah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karena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kemajuan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medis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memperpanjang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usia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orang-orang</a:t>
            </a:r>
            <a:r>
              <a:rPr lang="en-US" sz="3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gency FB" pitchFamily="34" charset="0"/>
              </a:rPr>
              <a:t>tua</a:t>
            </a:r>
            <a:endParaRPr lang="en-US" sz="3200" dirty="0">
              <a:solidFill>
                <a:schemeClr val="bg1"/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399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52505-4DC5-4EC6-87DB-957F72CB6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atin typeface="Baskerville Old Face" pitchFamily="18" charset="0"/>
              </a:rPr>
              <a:t>KARAKTERISRIK PELAYANAN KESEHATAN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31DDC-2051-42D2-BA92-87A3FA41B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None/>
            </a:pPr>
            <a:r>
              <a:rPr lang="en-US" b="1" dirty="0">
                <a:solidFill>
                  <a:schemeClr val="bg1"/>
                </a:solidFill>
                <a:latin typeface="Agency FB" pitchFamily="34" charset="0"/>
              </a:rPr>
              <a:t>P</a:t>
            </a:r>
            <a:r>
              <a:rPr lang="id-ID" b="1" dirty="0">
                <a:solidFill>
                  <a:schemeClr val="bg1"/>
                </a:solidFill>
                <a:latin typeface="Agency FB" pitchFamily="34" charset="0"/>
              </a:rPr>
              <a:t>embiayaan Kesehatan melalui BPJS</a:t>
            </a:r>
            <a:endParaRPr lang="en-US" b="1" dirty="0">
              <a:solidFill>
                <a:schemeClr val="bg1"/>
              </a:solidFill>
              <a:latin typeface="Agency FB" pitchFamily="34" charset="0"/>
            </a:endParaRPr>
          </a:p>
          <a:p>
            <a:pPr marL="457200" indent="0" algn="just">
              <a:buNone/>
            </a:pPr>
            <a:r>
              <a:rPr lang="id-ID" dirty="0">
                <a:solidFill>
                  <a:schemeClr val="bg1"/>
                </a:solidFill>
                <a:latin typeface="Agency FB" pitchFamily="34" charset="0"/>
              </a:rPr>
              <a:t>Timbul berbagai persoalan dengan adanya sistem jaminan kesehatan nasional, dimana layanan kesehatan pembiayaannya di cover oleh BPJS</a:t>
            </a:r>
          </a:p>
          <a:p>
            <a:pPr marL="457200" indent="0" algn="just">
              <a:buNone/>
            </a:pPr>
            <a:endParaRPr lang="id-ID" dirty="0">
              <a:solidFill>
                <a:schemeClr val="bg1"/>
              </a:solidFill>
              <a:latin typeface="Agency FB" pitchFamily="34" charset="0"/>
            </a:endParaRPr>
          </a:p>
          <a:p>
            <a:pPr marL="0" indent="0" algn="just">
              <a:buNone/>
            </a:pPr>
            <a:r>
              <a:rPr lang="id-ID" dirty="0">
                <a:solidFill>
                  <a:schemeClr val="bg1"/>
                </a:solidFill>
                <a:latin typeface="Agency FB" pitchFamily="34" charset="0"/>
              </a:rPr>
              <a:t>Akreditasi Rumah Sakit</a:t>
            </a:r>
          </a:p>
          <a:p>
            <a:pPr marL="457200" indent="0" algn="just">
              <a:buNone/>
            </a:pP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Industri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layanan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kesehatan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berurusan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dengan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nyawa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manusia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jadi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kualitas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layanan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diberikannya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merupakan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hal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yang paling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penting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. Harus </a:t>
            </a:r>
            <a:r>
              <a:rPr lang="en-US" dirty="0" err="1">
                <a:solidFill>
                  <a:schemeClr val="bg1"/>
                </a:solidFill>
                <a:latin typeface="Agency FB" pitchFamily="34" charset="0"/>
              </a:rPr>
              <a:t>ada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id-ID" dirty="0">
                <a:solidFill>
                  <a:schemeClr val="bg1"/>
                </a:solidFill>
                <a:latin typeface="Agency FB" pitchFamily="34" charset="0"/>
              </a:rPr>
              <a:t>Akreditasi terhadap rumah sakit untuk memastikan layanan kesehatan dilakukan sesuai dengan SPM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.</a:t>
            </a:r>
          </a:p>
          <a:p>
            <a:pPr marL="457200" indent="0" algn="just">
              <a:buNone/>
            </a:pPr>
            <a:endParaRPr lang="en-US" dirty="0">
              <a:solidFill>
                <a:schemeClr val="bg1"/>
              </a:solidFill>
              <a:latin typeface="Agency FB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4392457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416</TotalTime>
  <Words>711</Words>
  <Application>Microsoft Office PowerPoint</Application>
  <PresentationFormat>Widescreen</PresentationFormat>
  <Paragraphs>88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Agency FB</vt:lpstr>
      <vt:lpstr>Arial</vt:lpstr>
      <vt:lpstr>Arial Rounded MT Bold</vt:lpstr>
      <vt:lpstr>Baskerville Old Face</vt:lpstr>
      <vt:lpstr>Berlin Sans FB Demi</vt:lpstr>
      <vt:lpstr>Open Sans</vt:lpstr>
      <vt:lpstr>Trebuchet MS</vt:lpstr>
      <vt:lpstr>Wingdings</vt:lpstr>
      <vt:lpstr>Berlin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ORGANISASI PELAYANAN KESEHATAN</vt:lpstr>
      <vt:lpstr>KARAKTERISRIK PELAYANAN KESEHATAN</vt:lpstr>
      <vt:lpstr>KARAKTERISRIK PELAYANAN KESEHATAN</vt:lpstr>
      <vt:lpstr>SPM PELAYANAN KESEHATAN</vt:lpstr>
      <vt:lpstr>ORGANISASI NIRLABA</vt:lpstr>
      <vt:lpstr>KARAKTERISTIK NIRLABA</vt:lpstr>
      <vt:lpstr>KARAKTERISTIK NIRLABA</vt:lpstr>
      <vt:lpstr>SPM NIRLABA</vt:lpstr>
      <vt:lpstr>SPM NIRLABA</vt:lpstr>
      <vt:lpstr>Daftar Pustaka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mamandjamal63@gmail.com</cp:lastModifiedBy>
  <cp:revision>17</cp:revision>
  <dcterms:created xsi:type="dcterms:W3CDTF">2020-07-23T05:08:53Z</dcterms:created>
  <dcterms:modified xsi:type="dcterms:W3CDTF">2022-07-22T14:27:54Z</dcterms:modified>
</cp:coreProperties>
</file>