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06"/>
  </p:notesMasterIdLst>
  <p:handoutMasterIdLst>
    <p:handoutMasterId r:id="rId107"/>
  </p:handoutMasterIdLst>
  <p:sldIdLst>
    <p:sldId id="293" r:id="rId2"/>
    <p:sldId id="292" r:id="rId3"/>
    <p:sldId id="343" r:id="rId4"/>
    <p:sldId id="342" r:id="rId5"/>
    <p:sldId id="304" r:id="rId6"/>
    <p:sldId id="360" r:id="rId7"/>
    <p:sldId id="328" r:id="rId8"/>
    <p:sldId id="345" r:id="rId9"/>
    <p:sldId id="361" r:id="rId10"/>
    <p:sldId id="362" r:id="rId11"/>
    <p:sldId id="363" r:id="rId12"/>
    <p:sldId id="325" r:id="rId13"/>
    <p:sldId id="364" r:id="rId14"/>
    <p:sldId id="366" r:id="rId15"/>
    <p:sldId id="313" r:id="rId16"/>
    <p:sldId id="346" r:id="rId17"/>
    <p:sldId id="309" r:id="rId18"/>
    <p:sldId id="310" r:id="rId19"/>
    <p:sldId id="367" r:id="rId20"/>
    <p:sldId id="368" r:id="rId21"/>
    <p:sldId id="312" r:id="rId22"/>
    <p:sldId id="369" r:id="rId23"/>
    <p:sldId id="371" r:id="rId24"/>
    <p:sldId id="372" r:id="rId25"/>
    <p:sldId id="373" r:id="rId26"/>
    <p:sldId id="374" r:id="rId27"/>
    <p:sldId id="356" r:id="rId28"/>
    <p:sldId id="259" r:id="rId29"/>
    <p:sldId id="375" r:id="rId30"/>
    <p:sldId id="378" r:id="rId31"/>
    <p:sldId id="311" r:id="rId32"/>
    <p:sldId id="379" r:id="rId33"/>
    <p:sldId id="381" r:id="rId34"/>
    <p:sldId id="357" r:id="rId35"/>
    <p:sldId id="358" r:id="rId36"/>
    <p:sldId id="359" r:id="rId37"/>
    <p:sldId id="332" r:id="rId38"/>
    <p:sldId id="386" r:id="rId39"/>
    <p:sldId id="382" r:id="rId40"/>
    <p:sldId id="385" r:id="rId41"/>
    <p:sldId id="383" r:id="rId42"/>
    <p:sldId id="387" r:id="rId43"/>
    <p:sldId id="388" r:id="rId44"/>
    <p:sldId id="384" r:id="rId45"/>
    <p:sldId id="389" r:id="rId46"/>
    <p:sldId id="391" r:id="rId47"/>
    <p:sldId id="318" r:id="rId48"/>
    <p:sldId id="349" r:id="rId49"/>
    <p:sldId id="319" r:id="rId50"/>
    <p:sldId id="329" r:id="rId51"/>
    <p:sldId id="393" r:id="rId52"/>
    <p:sldId id="260" r:id="rId53"/>
    <p:sldId id="619" r:id="rId54"/>
    <p:sldId id="664" r:id="rId55"/>
    <p:sldId id="665" r:id="rId56"/>
    <p:sldId id="666" r:id="rId57"/>
    <p:sldId id="667" r:id="rId58"/>
    <p:sldId id="668" r:id="rId59"/>
    <p:sldId id="669" r:id="rId60"/>
    <p:sldId id="670" r:id="rId61"/>
    <p:sldId id="671" r:id="rId62"/>
    <p:sldId id="672" r:id="rId63"/>
    <p:sldId id="673" r:id="rId64"/>
    <p:sldId id="674" r:id="rId65"/>
    <p:sldId id="675" r:id="rId66"/>
    <p:sldId id="676" r:id="rId67"/>
    <p:sldId id="677" r:id="rId68"/>
    <p:sldId id="678" r:id="rId69"/>
    <p:sldId id="679" r:id="rId70"/>
    <p:sldId id="680" r:id="rId71"/>
    <p:sldId id="681" r:id="rId72"/>
    <p:sldId id="682" r:id="rId73"/>
    <p:sldId id="683" r:id="rId74"/>
    <p:sldId id="705" r:id="rId75"/>
    <p:sldId id="686" r:id="rId76"/>
    <p:sldId id="687" r:id="rId77"/>
    <p:sldId id="688" r:id="rId78"/>
    <p:sldId id="689" r:id="rId79"/>
    <p:sldId id="690" r:id="rId80"/>
    <p:sldId id="691" r:id="rId81"/>
    <p:sldId id="692" r:id="rId82"/>
    <p:sldId id="714" r:id="rId83"/>
    <p:sldId id="703" r:id="rId84"/>
    <p:sldId id="706" r:id="rId85"/>
    <p:sldId id="694" r:id="rId86"/>
    <p:sldId id="695" r:id="rId87"/>
    <p:sldId id="696" r:id="rId88"/>
    <p:sldId id="697" r:id="rId89"/>
    <p:sldId id="698" r:id="rId90"/>
    <p:sldId id="699" r:id="rId91"/>
    <p:sldId id="700" r:id="rId92"/>
    <p:sldId id="701" r:id="rId93"/>
    <p:sldId id="702" r:id="rId94"/>
    <p:sldId id="708" r:id="rId95"/>
    <p:sldId id="709" r:id="rId96"/>
    <p:sldId id="710" r:id="rId97"/>
    <p:sldId id="711" r:id="rId98"/>
    <p:sldId id="712" r:id="rId99"/>
    <p:sldId id="713" r:id="rId100"/>
    <p:sldId id="715" r:id="rId101"/>
    <p:sldId id="716" r:id="rId102"/>
    <p:sldId id="717" r:id="rId103"/>
    <p:sldId id="719" r:id="rId104"/>
    <p:sldId id="720" r:id="rId105"/>
  </p:sldIdLst>
  <p:sldSz cx="9144000" cy="6858000" type="screen4x3"/>
  <p:notesSz cx="7010400" cy="9296400"/>
  <p:defaultTextStyle>
    <a:defPPr>
      <a:defRPr lang="en-GB"/>
    </a:defPPr>
    <a:lvl1pPr algn="l" rtl="0" eaLnBrk="0" fontAlgn="base" hangingPunct="0">
      <a:spcBef>
        <a:spcPct val="0"/>
      </a:spcBef>
      <a:spcAft>
        <a:spcPct val="0"/>
      </a:spcAft>
      <a:defRPr sz="12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b="1" kern="1200">
        <a:solidFill>
          <a:schemeClr val="tx1"/>
        </a:solidFill>
        <a:latin typeface="Times New Roman" panose="02020603050405020304" pitchFamily="18" charset="0"/>
        <a:ea typeface="+mn-ea"/>
        <a:cs typeface="+mn-cs"/>
      </a:defRPr>
    </a:lvl5pPr>
    <a:lvl6pPr marL="2286000" algn="l" defTabSz="914400" rtl="0" eaLnBrk="1" latinLnBrk="0" hangingPunct="1">
      <a:defRPr sz="1200" b="1" kern="1200">
        <a:solidFill>
          <a:schemeClr val="tx1"/>
        </a:solidFill>
        <a:latin typeface="Times New Roman" panose="02020603050405020304" pitchFamily="18" charset="0"/>
        <a:ea typeface="+mn-ea"/>
        <a:cs typeface="+mn-cs"/>
      </a:defRPr>
    </a:lvl6pPr>
    <a:lvl7pPr marL="2743200" algn="l" defTabSz="914400" rtl="0" eaLnBrk="1" latinLnBrk="0" hangingPunct="1">
      <a:defRPr sz="1200" b="1" kern="1200">
        <a:solidFill>
          <a:schemeClr val="tx1"/>
        </a:solidFill>
        <a:latin typeface="Times New Roman" panose="02020603050405020304" pitchFamily="18" charset="0"/>
        <a:ea typeface="+mn-ea"/>
        <a:cs typeface="+mn-cs"/>
      </a:defRPr>
    </a:lvl7pPr>
    <a:lvl8pPr marL="3200400" algn="l" defTabSz="914400" rtl="0" eaLnBrk="1" latinLnBrk="0" hangingPunct="1">
      <a:defRPr sz="1200" b="1" kern="1200">
        <a:solidFill>
          <a:schemeClr val="tx1"/>
        </a:solidFill>
        <a:latin typeface="Times New Roman" panose="02020603050405020304" pitchFamily="18" charset="0"/>
        <a:ea typeface="+mn-ea"/>
        <a:cs typeface="+mn-cs"/>
      </a:defRPr>
    </a:lvl8pPr>
    <a:lvl9pPr marL="3657600" algn="l" defTabSz="914400" rtl="0" eaLnBrk="1" latinLnBrk="0" hangingPunct="1">
      <a:defRPr sz="12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FFD279"/>
    <a:srgbClr val="32323E"/>
    <a:srgbClr val="32323D"/>
    <a:srgbClr val="292929"/>
    <a:srgbClr val="1C1C1C"/>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44" autoAdjust="0"/>
    <p:restoredTop sz="91409" autoAdjust="0"/>
  </p:normalViewPr>
  <p:slideViewPr>
    <p:cSldViewPr snapToGrid="0" showGuides="1">
      <p:cViewPr>
        <p:scale>
          <a:sx n="77" d="100"/>
          <a:sy n="77" d="100"/>
        </p:scale>
        <p:origin x="1651"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25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F257F29-3284-E1C2-2E70-0A6C415A9603}"/>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345" tIns="46172" rIns="92345" bIns="46172" numCol="1" anchor="t" anchorCtr="0" compatLnSpc="1">
            <a:prstTxWarp prst="textNoShape">
              <a:avLst/>
            </a:prstTxWarp>
          </a:bodyPr>
          <a:lstStyle>
            <a:lvl1pPr defTabSz="923925" eaLnBrk="1" hangingPunct="1">
              <a:defRPr b="0"/>
            </a:lvl1pPr>
          </a:lstStyle>
          <a:p>
            <a:pPr>
              <a:defRPr/>
            </a:pPr>
            <a:endParaRPr lang="en-GB" altLang="zh-CN"/>
          </a:p>
        </p:txBody>
      </p:sp>
      <p:sp>
        <p:nvSpPr>
          <p:cNvPr id="7171" name="Rectangle 3">
            <a:extLst>
              <a:ext uri="{FF2B5EF4-FFF2-40B4-BE49-F238E27FC236}">
                <a16:creationId xmlns:a16="http://schemas.microsoft.com/office/drawing/2014/main" id="{7D8B482E-1A0F-553B-B659-3A744FFA647A}"/>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2345" tIns="46172" rIns="92345" bIns="46172" numCol="1" anchor="t" anchorCtr="0" compatLnSpc="1">
            <a:prstTxWarp prst="textNoShape">
              <a:avLst/>
            </a:prstTxWarp>
          </a:bodyPr>
          <a:lstStyle>
            <a:lvl1pPr algn="r" defTabSz="923925" eaLnBrk="1" hangingPunct="1">
              <a:defRPr b="0"/>
            </a:lvl1pPr>
          </a:lstStyle>
          <a:p>
            <a:pPr>
              <a:defRPr/>
            </a:pPr>
            <a:endParaRPr lang="en-GB" altLang="zh-CN"/>
          </a:p>
        </p:txBody>
      </p:sp>
      <p:sp>
        <p:nvSpPr>
          <p:cNvPr id="7172" name="Rectangle 4">
            <a:extLst>
              <a:ext uri="{FF2B5EF4-FFF2-40B4-BE49-F238E27FC236}">
                <a16:creationId xmlns:a16="http://schemas.microsoft.com/office/drawing/2014/main" id="{F106AF1B-B2B5-7ADC-25DB-F1C71DCC7AEE}"/>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345" tIns="46172" rIns="92345" bIns="46172" numCol="1" anchor="b" anchorCtr="0" compatLnSpc="1">
            <a:prstTxWarp prst="textNoShape">
              <a:avLst/>
            </a:prstTxWarp>
          </a:bodyPr>
          <a:lstStyle>
            <a:lvl1pPr defTabSz="923925" eaLnBrk="1" hangingPunct="1">
              <a:defRPr b="0"/>
            </a:lvl1pPr>
          </a:lstStyle>
          <a:p>
            <a:pPr>
              <a:defRPr/>
            </a:pPr>
            <a:endParaRPr lang="en-GB" altLang="zh-CN"/>
          </a:p>
        </p:txBody>
      </p:sp>
      <p:sp>
        <p:nvSpPr>
          <p:cNvPr id="7173" name="Rectangle 5">
            <a:extLst>
              <a:ext uri="{FF2B5EF4-FFF2-40B4-BE49-F238E27FC236}">
                <a16:creationId xmlns:a16="http://schemas.microsoft.com/office/drawing/2014/main" id="{ADF800A1-A991-F64E-39D6-BBB849D75613}"/>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345" tIns="46172" rIns="92345" bIns="46172" numCol="1" anchor="b" anchorCtr="0" compatLnSpc="1">
            <a:prstTxWarp prst="textNoShape">
              <a:avLst/>
            </a:prstTxWarp>
          </a:bodyPr>
          <a:lstStyle>
            <a:lvl1pPr algn="r" defTabSz="923925" eaLnBrk="1" hangingPunct="1">
              <a:defRPr b="0"/>
            </a:lvl1pPr>
          </a:lstStyle>
          <a:p>
            <a:pPr>
              <a:defRPr/>
            </a:pPr>
            <a:fld id="{AE05AA95-657C-46BB-A101-DF905A79A6AD}" type="slidenum">
              <a:rPr lang="zh-CN" altLang="en-GB"/>
              <a:pPr>
                <a:defRPr/>
              </a:pPr>
              <a:t>‹#›</a:t>
            </a:fld>
            <a:endParaRPr lang="en-GB"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85A3273-4AAB-E6DA-26D2-E7AA6E60DD92}"/>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345" tIns="46172" rIns="92345" bIns="46172" numCol="1" anchor="t" anchorCtr="0" compatLnSpc="1">
            <a:prstTxWarp prst="textNoShape">
              <a:avLst/>
            </a:prstTxWarp>
          </a:bodyPr>
          <a:lstStyle>
            <a:lvl1pPr defTabSz="923925" eaLnBrk="1" hangingPunct="1">
              <a:defRPr b="0"/>
            </a:lvl1pPr>
          </a:lstStyle>
          <a:p>
            <a:pPr>
              <a:defRPr/>
            </a:pPr>
            <a:endParaRPr lang="en-GB" altLang="zh-CN"/>
          </a:p>
        </p:txBody>
      </p:sp>
      <p:sp>
        <p:nvSpPr>
          <p:cNvPr id="5123" name="Rectangle 3">
            <a:extLst>
              <a:ext uri="{FF2B5EF4-FFF2-40B4-BE49-F238E27FC236}">
                <a16:creationId xmlns:a16="http://schemas.microsoft.com/office/drawing/2014/main" id="{29391B84-6C11-3A51-36CA-05A63911BE36}"/>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2345" tIns="46172" rIns="92345" bIns="46172" numCol="1" anchor="t" anchorCtr="0" compatLnSpc="1">
            <a:prstTxWarp prst="textNoShape">
              <a:avLst/>
            </a:prstTxWarp>
          </a:bodyPr>
          <a:lstStyle>
            <a:lvl1pPr algn="r" defTabSz="923925" eaLnBrk="1" hangingPunct="1">
              <a:defRPr b="0"/>
            </a:lvl1pPr>
          </a:lstStyle>
          <a:p>
            <a:pPr>
              <a:defRPr/>
            </a:pPr>
            <a:endParaRPr lang="en-GB" altLang="zh-CN"/>
          </a:p>
        </p:txBody>
      </p:sp>
      <p:sp>
        <p:nvSpPr>
          <p:cNvPr id="4100" name="Rectangle 4">
            <a:extLst>
              <a:ext uri="{FF2B5EF4-FFF2-40B4-BE49-F238E27FC236}">
                <a16:creationId xmlns:a16="http://schemas.microsoft.com/office/drawing/2014/main" id="{BAE13525-1877-617E-DC74-94E308783417}"/>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B41779E0-67CC-7E28-70BE-58F88D5A8E1D}"/>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2345" tIns="46172" rIns="92345" bIns="46172" numCol="1" anchor="t" anchorCtr="0" compatLnSpc="1">
            <a:prstTxWarp prst="textNoShape">
              <a:avLst/>
            </a:prstTxWarp>
          </a:bodyPr>
          <a:lstStyle/>
          <a:p>
            <a:pPr lvl="0"/>
            <a:r>
              <a:rPr lang="en-GB" altLang="zh-CN" noProof="0"/>
              <a:t>Click to edit Master text styles</a:t>
            </a:r>
          </a:p>
          <a:p>
            <a:pPr lvl="1"/>
            <a:r>
              <a:rPr lang="en-GB" altLang="zh-CN" noProof="0"/>
              <a:t>Second level</a:t>
            </a:r>
          </a:p>
          <a:p>
            <a:pPr lvl="2"/>
            <a:r>
              <a:rPr lang="en-GB" altLang="zh-CN" noProof="0"/>
              <a:t>Third level</a:t>
            </a:r>
          </a:p>
          <a:p>
            <a:pPr lvl="3"/>
            <a:r>
              <a:rPr lang="en-GB" altLang="zh-CN" noProof="0"/>
              <a:t>Fourth level</a:t>
            </a:r>
          </a:p>
          <a:p>
            <a:pPr lvl="4"/>
            <a:r>
              <a:rPr lang="en-GB" altLang="zh-CN" noProof="0"/>
              <a:t>Fifth level</a:t>
            </a:r>
          </a:p>
        </p:txBody>
      </p:sp>
      <p:sp>
        <p:nvSpPr>
          <p:cNvPr id="5126" name="Rectangle 6">
            <a:extLst>
              <a:ext uri="{FF2B5EF4-FFF2-40B4-BE49-F238E27FC236}">
                <a16:creationId xmlns:a16="http://schemas.microsoft.com/office/drawing/2014/main" id="{566F3A46-2BFA-292A-ED6D-BA150D9012D5}"/>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345" tIns="46172" rIns="92345" bIns="46172" numCol="1" anchor="b" anchorCtr="0" compatLnSpc="1">
            <a:prstTxWarp prst="textNoShape">
              <a:avLst/>
            </a:prstTxWarp>
          </a:bodyPr>
          <a:lstStyle>
            <a:lvl1pPr defTabSz="923925" eaLnBrk="1" hangingPunct="1">
              <a:defRPr b="0"/>
            </a:lvl1pPr>
          </a:lstStyle>
          <a:p>
            <a:pPr>
              <a:defRPr/>
            </a:pPr>
            <a:endParaRPr lang="en-GB" altLang="zh-CN"/>
          </a:p>
        </p:txBody>
      </p:sp>
      <p:sp>
        <p:nvSpPr>
          <p:cNvPr id="5127" name="Rectangle 7">
            <a:extLst>
              <a:ext uri="{FF2B5EF4-FFF2-40B4-BE49-F238E27FC236}">
                <a16:creationId xmlns:a16="http://schemas.microsoft.com/office/drawing/2014/main" id="{6ADAFDA9-7C33-092C-FB3D-F12818751ED8}"/>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345" tIns="46172" rIns="92345" bIns="46172" numCol="1" anchor="b" anchorCtr="0" compatLnSpc="1">
            <a:prstTxWarp prst="textNoShape">
              <a:avLst/>
            </a:prstTxWarp>
          </a:bodyPr>
          <a:lstStyle>
            <a:lvl1pPr algn="r" defTabSz="923925" eaLnBrk="1" hangingPunct="1">
              <a:defRPr b="0"/>
            </a:lvl1pPr>
          </a:lstStyle>
          <a:p>
            <a:pPr>
              <a:defRPr/>
            </a:pPr>
            <a:fld id="{896BC787-10D2-4FF5-B44A-8A6124FA1E39}" type="slidenum">
              <a:rPr lang="zh-CN" altLang="en-GB"/>
              <a:pPr>
                <a:defRPr/>
              </a:pPr>
              <a:t>‹#›</a:t>
            </a:fld>
            <a:endParaRPr lang="en-GB"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B68465C9-7E90-AE4B-975C-9A8FC97B3361}"/>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5" tIns="46172" rIns="92345" bIns="46172" anchor="b"/>
          <a:lstStyle>
            <a:lvl1pPr defTabSz="923925">
              <a:spcBef>
                <a:spcPct val="30000"/>
              </a:spcBef>
              <a:defRPr sz="1200">
                <a:solidFill>
                  <a:schemeClr val="tx1"/>
                </a:solidFill>
                <a:latin typeface="Times New Roman" panose="02020603050405020304" pitchFamily="18" charset="0"/>
              </a:defRPr>
            </a:lvl1pPr>
            <a:lvl2pPr marL="742950" indent="-285750" defTabSz="923925">
              <a:spcBef>
                <a:spcPct val="30000"/>
              </a:spcBef>
              <a:defRPr sz="1200">
                <a:solidFill>
                  <a:schemeClr val="tx1"/>
                </a:solidFill>
                <a:latin typeface="Times New Roman" panose="02020603050405020304" pitchFamily="18" charset="0"/>
              </a:defRPr>
            </a:lvl2pPr>
            <a:lvl3pPr marL="1143000" indent="-228600" defTabSz="923925">
              <a:spcBef>
                <a:spcPct val="30000"/>
              </a:spcBef>
              <a:defRPr sz="1200">
                <a:solidFill>
                  <a:schemeClr val="tx1"/>
                </a:solidFill>
                <a:latin typeface="Times New Roman" panose="02020603050405020304" pitchFamily="18" charset="0"/>
              </a:defRPr>
            </a:lvl3pPr>
            <a:lvl4pPr marL="1600200" indent="-228600" defTabSz="923925">
              <a:spcBef>
                <a:spcPct val="30000"/>
              </a:spcBef>
              <a:defRPr sz="1200">
                <a:solidFill>
                  <a:schemeClr val="tx1"/>
                </a:solidFill>
                <a:latin typeface="Times New Roman" panose="02020603050405020304" pitchFamily="18" charset="0"/>
              </a:defRPr>
            </a:lvl4pPr>
            <a:lvl5pPr marL="2057400" indent="-228600" defTabSz="923925">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52F4A97B-C340-444D-98BD-16F19B123D04}" type="slidenum">
              <a:rPr lang="zh-CN" altLang="en-GB" b="0"/>
              <a:pPr algn="r" eaLnBrk="1" hangingPunct="1">
                <a:spcBef>
                  <a:spcPct val="0"/>
                </a:spcBef>
              </a:pPr>
              <a:t>55</a:t>
            </a:fld>
            <a:endParaRPr lang="en-GB" altLang="zh-CN" b="0"/>
          </a:p>
        </p:txBody>
      </p:sp>
      <p:sp>
        <p:nvSpPr>
          <p:cNvPr id="35843" name="Rectangle 2">
            <a:extLst>
              <a:ext uri="{FF2B5EF4-FFF2-40B4-BE49-F238E27FC236}">
                <a16:creationId xmlns:a16="http://schemas.microsoft.com/office/drawing/2014/main" id="{249F25C5-3944-4084-3344-5BCEAE4875D2}"/>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78238DC6-426B-C3B0-08F7-CEB72ACFAB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t>In the following slides, we still explain each part of the article in the order of IMRAD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1840AF23-EEF7-0A88-5E26-33696EB93C6F}"/>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5" tIns="46172" rIns="92345" bIns="46172" anchor="b"/>
          <a:lstStyle>
            <a:lvl1pPr defTabSz="923925">
              <a:spcBef>
                <a:spcPct val="30000"/>
              </a:spcBef>
              <a:defRPr sz="1200">
                <a:solidFill>
                  <a:schemeClr val="tx1"/>
                </a:solidFill>
                <a:latin typeface="Times New Roman" panose="02020603050405020304" pitchFamily="18" charset="0"/>
              </a:defRPr>
            </a:lvl1pPr>
            <a:lvl2pPr marL="742950" indent="-285750" defTabSz="923925">
              <a:spcBef>
                <a:spcPct val="30000"/>
              </a:spcBef>
              <a:defRPr sz="1200">
                <a:solidFill>
                  <a:schemeClr val="tx1"/>
                </a:solidFill>
                <a:latin typeface="Times New Roman" panose="02020603050405020304" pitchFamily="18" charset="0"/>
              </a:defRPr>
            </a:lvl2pPr>
            <a:lvl3pPr marL="1143000" indent="-228600" defTabSz="923925">
              <a:spcBef>
                <a:spcPct val="30000"/>
              </a:spcBef>
              <a:defRPr sz="1200">
                <a:solidFill>
                  <a:schemeClr val="tx1"/>
                </a:solidFill>
                <a:latin typeface="Times New Roman" panose="02020603050405020304" pitchFamily="18" charset="0"/>
              </a:defRPr>
            </a:lvl3pPr>
            <a:lvl4pPr marL="1600200" indent="-228600" defTabSz="923925">
              <a:spcBef>
                <a:spcPct val="30000"/>
              </a:spcBef>
              <a:defRPr sz="1200">
                <a:solidFill>
                  <a:schemeClr val="tx1"/>
                </a:solidFill>
                <a:latin typeface="Times New Roman" panose="02020603050405020304" pitchFamily="18" charset="0"/>
              </a:defRPr>
            </a:lvl4pPr>
            <a:lvl5pPr marL="2057400" indent="-228600" defTabSz="923925">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5D1FADC-2AD6-4AEB-BD5B-DC5C88644694}" type="slidenum">
              <a:rPr lang="zh-CN" altLang="en-GB" b="0"/>
              <a:pPr algn="r" eaLnBrk="1" hangingPunct="1">
                <a:spcBef>
                  <a:spcPct val="0"/>
                </a:spcBef>
              </a:pPr>
              <a:t>79</a:t>
            </a:fld>
            <a:endParaRPr lang="en-GB" altLang="zh-CN" b="0"/>
          </a:p>
        </p:txBody>
      </p:sp>
      <p:sp>
        <p:nvSpPr>
          <p:cNvPr id="71683" name="Rectangle 2">
            <a:extLst>
              <a:ext uri="{FF2B5EF4-FFF2-40B4-BE49-F238E27FC236}">
                <a16:creationId xmlns:a16="http://schemas.microsoft.com/office/drawing/2014/main" id="{4A3312A8-1B76-2E4D-408F-4EEBA7842AB8}"/>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8E39B752-402B-FBDF-379C-8B511FA8C4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t>Do no hang on there too long. We will explain these three main points in the coming slides.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745174A8-0A18-7EF3-AB7C-041E472E5290}"/>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5" tIns="46172" rIns="92345" bIns="46172" anchor="b"/>
          <a:lstStyle>
            <a:lvl1pPr defTabSz="923925">
              <a:spcBef>
                <a:spcPct val="30000"/>
              </a:spcBef>
              <a:defRPr sz="1200">
                <a:solidFill>
                  <a:schemeClr val="tx1"/>
                </a:solidFill>
                <a:latin typeface="Times New Roman" panose="02020603050405020304" pitchFamily="18" charset="0"/>
              </a:defRPr>
            </a:lvl1pPr>
            <a:lvl2pPr marL="742950" indent="-285750" defTabSz="923925">
              <a:spcBef>
                <a:spcPct val="30000"/>
              </a:spcBef>
              <a:defRPr sz="1200">
                <a:solidFill>
                  <a:schemeClr val="tx1"/>
                </a:solidFill>
                <a:latin typeface="Times New Roman" panose="02020603050405020304" pitchFamily="18" charset="0"/>
              </a:defRPr>
            </a:lvl2pPr>
            <a:lvl3pPr marL="1143000" indent="-228600" defTabSz="923925">
              <a:spcBef>
                <a:spcPct val="30000"/>
              </a:spcBef>
              <a:defRPr sz="1200">
                <a:solidFill>
                  <a:schemeClr val="tx1"/>
                </a:solidFill>
                <a:latin typeface="Times New Roman" panose="02020603050405020304" pitchFamily="18" charset="0"/>
              </a:defRPr>
            </a:lvl3pPr>
            <a:lvl4pPr marL="1600200" indent="-228600" defTabSz="923925">
              <a:spcBef>
                <a:spcPct val="30000"/>
              </a:spcBef>
              <a:defRPr sz="1200">
                <a:solidFill>
                  <a:schemeClr val="tx1"/>
                </a:solidFill>
                <a:latin typeface="Times New Roman" panose="02020603050405020304" pitchFamily="18" charset="0"/>
              </a:defRPr>
            </a:lvl4pPr>
            <a:lvl5pPr marL="2057400" indent="-228600" defTabSz="923925">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C964514-4720-4A3D-B54D-588F2E2626D8}" type="slidenum">
              <a:rPr lang="zh-CN" altLang="en-GB" b="0"/>
              <a:pPr algn="r" eaLnBrk="1" hangingPunct="1">
                <a:spcBef>
                  <a:spcPct val="0"/>
                </a:spcBef>
              </a:pPr>
              <a:t>80</a:t>
            </a:fld>
            <a:endParaRPr lang="en-GB" altLang="zh-CN" b="0"/>
          </a:p>
        </p:txBody>
      </p:sp>
      <p:sp>
        <p:nvSpPr>
          <p:cNvPr id="73731" name="Rectangle 2">
            <a:extLst>
              <a:ext uri="{FF2B5EF4-FFF2-40B4-BE49-F238E27FC236}">
                <a16:creationId xmlns:a16="http://schemas.microsoft.com/office/drawing/2014/main" id="{D5BE63E4-1253-3E2F-0532-7B24D7F4DF08}"/>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86EE8940-20D9-6F45-3AF4-42B3ED85C4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t>Sometimes authors do not want the reviewer to check the revision because they are afraid to be rejected once again.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948DF2C8-0190-E6A9-9C59-EB8A3EAF6115}"/>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5" tIns="46172" rIns="92345" bIns="46172" anchor="b"/>
          <a:lstStyle>
            <a:lvl1pPr defTabSz="923925">
              <a:spcBef>
                <a:spcPct val="30000"/>
              </a:spcBef>
              <a:defRPr sz="1200">
                <a:solidFill>
                  <a:schemeClr val="tx1"/>
                </a:solidFill>
                <a:latin typeface="Times New Roman" panose="02020603050405020304" pitchFamily="18" charset="0"/>
              </a:defRPr>
            </a:lvl1pPr>
            <a:lvl2pPr marL="742950" indent="-285750" defTabSz="923925">
              <a:spcBef>
                <a:spcPct val="30000"/>
              </a:spcBef>
              <a:defRPr sz="1200">
                <a:solidFill>
                  <a:schemeClr val="tx1"/>
                </a:solidFill>
                <a:latin typeface="Times New Roman" panose="02020603050405020304" pitchFamily="18" charset="0"/>
              </a:defRPr>
            </a:lvl2pPr>
            <a:lvl3pPr marL="1143000" indent="-228600" defTabSz="923925">
              <a:spcBef>
                <a:spcPct val="30000"/>
              </a:spcBef>
              <a:defRPr sz="1200">
                <a:solidFill>
                  <a:schemeClr val="tx1"/>
                </a:solidFill>
                <a:latin typeface="Times New Roman" panose="02020603050405020304" pitchFamily="18" charset="0"/>
              </a:defRPr>
            </a:lvl3pPr>
            <a:lvl4pPr marL="1600200" indent="-228600" defTabSz="923925">
              <a:spcBef>
                <a:spcPct val="30000"/>
              </a:spcBef>
              <a:defRPr sz="1200">
                <a:solidFill>
                  <a:schemeClr val="tx1"/>
                </a:solidFill>
                <a:latin typeface="Times New Roman" panose="02020603050405020304" pitchFamily="18" charset="0"/>
              </a:defRPr>
            </a:lvl4pPr>
            <a:lvl5pPr marL="2057400" indent="-228600" defTabSz="923925">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AD3ED950-A8EF-4B33-9E64-E9944FA9DDD8}" type="slidenum">
              <a:rPr lang="zh-CN" altLang="en-GB" b="0"/>
              <a:pPr algn="r" eaLnBrk="1" hangingPunct="1">
                <a:spcBef>
                  <a:spcPct val="0"/>
                </a:spcBef>
              </a:pPr>
              <a:t>81</a:t>
            </a:fld>
            <a:endParaRPr lang="en-GB" altLang="zh-CN" b="0"/>
          </a:p>
        </p:txBody>
      </p:sp>
      <p:sp>
        <p:nvSpPr>
          <p:cNvPr id="75779" name="Rectangle 2">
            <a:extLst>
              <a:ext uri="{FF2B5EF4-FFF2-40B4-BE49-F238E27FC236}">
                <a16:creationId xmlns:a16="http://schemas.microsoft.com/office/drawing/2014/main" id="{5F44D4F6-7995-5D43-07FA-210422BA57FE}"/>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E8DBA116-CFE6-10C8-1E5E-42C3520105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t>Haddad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ECCD8CDF-0B4E-6BD0-2311-B825A283FC12}"/>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5" tIns="46172" rIns="92345" bIns="46172" anchor="b"/>
          <a:lstStyle>
            <a:lvl1pPr defTabSz="923925">
              <a:spcBef>
                <a:spcPct val="30000"/>
              </a:spcBef>
              <a:defRPr sz="1200">
                <a:solidFill>
                  <a:schemeClr val="tx1"/>
                </a:solidFill>
                <a:latin typeface="Times New Roman" panose="02020603050405020304" pitchFamily="18" charset="0"/>
              </a:defRPr>
            </a:lvl1pPr>
            <a:lvl2pPr marL="742950" indent="-285750" defTabSz="923925">
              <a:spcBef>
                <a:spcPct val="30000"/>
              </a:spcBef>
              <a:defRPr sz="1200">
                <a:solidFill>
                  <a:schemeClr val="tx1"/>
                </a:solidFill>
                <a:latin typeface="Times New Roman" panose="02020603050405020304" pitchFamily="18" charset="0"/>
              </a:defRPr>
            </a:lvl2pPr>
            <a:lvl3pPr marL="1143000" indent="-228600" defTabSz="923925">
              <a:spcBef>
                <a:spcPct val="30000"/>
              </a:spcBef>
              <a:defRPr sz="1200">
                <a:solidFill>
                  <a:schemeClr val="tx1"/>
                </a:solidFill>
                <a:latin typeface="Times New Roman" panose="02020603050405020304" pitchFamily="18" charset="0"/>
              </a:defRPr>
            </a:lvl3pPr>
            <a:lvl4pPr marL="1600200" indent="-228600" defTabSz="923925">
              <a:spcBef>
                <a:spcPct val="30000"/>
              </a:spcBef>
              <a:defRPr sz="1200">
                <a:solidFill>
                  <a:schemeClr val="tx1"/>
                </a:solidFill>
                <a:latin typeface="Times New Roman" panose="02020603050405020304" pitchFamily="18" charset="0"/>
              </a:defRPr>
            </a:lvl4pPr>
            <a:lvl5pPr marL="2057400" indent="-228600" defTabSz="923925">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3F365F31-B1E3-4872-9962-808566B6F529}" type="slidenum">
              <a:rPr lang="zh-CN" altLang="en-GB" b="0"/>
              <a:pPr algn="r" eaLnBrk="1" hangingPunct="1">
                <a:spcBef>
                  <a:spcPct val="0"/>
                </a:spcBef>
              </a:pPr>
              <a:t>88</a:t>
            </a:fld>
            <a:endParaRPr lang="en-GB" altLang="zh-CN" b="0"/>
          </a:p>
        </p:txBody>
      </p:sp>
      <p:sp>
        <p:nvSpPr>
          <p:cNvPr id="83971" name="Rectangle 2">
            <a:extLst>
              <a:ext uri="{FF2B5EF4-FFF2-40B4-BE49-F238E27FC236}">
                <a16:creationId xmlns:a16="http://schemas.microsoft.com/office/drawing/2014/main" id="{B359F1C1-3674-25AB-37A6-0B998554E39E}"/>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ABC3C34D-F633-D850-4C36-CA795570ED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t>Th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F2FC013B-AB0D-AF10-66E0-2AC3FA0F675A}"/>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5" tIns="46172" rIns="92345" bIns="46172" anchor="b"/>
          <a:lstStyle>
            <a:lvl1pPr defTabSz="923925">
              <a:spcBef>
                <a:spcPct val="30000"/>
              </a:spcBef>
              <a:defRPr sz="1200">
                <a:solidFill>
                  <a:schemeClr val="tx1"/>
                </a:solidFill>
                <a:latin typeface="Times New Roman" panose="02020603050405020304" pitchFamily="18" charset="0"/>
              </a:defRPr>
            </a:lvl1pPr>
            <a:lvl2pPr marL="742950" indent="-285750" defTabSz="923925">
              <a:spcBef>
                <a:spcPct val="30000"/>
              </a:spcBef>
              <a:defRPr sz="1200">
                <a:solidFill>
                  <a:schemeClr val="tx1"/>
                </a:solidFill>
                <a:latin typeface="Times New Roman" panose="02020603050405020304" pitchFamily="18" charset="0"/>
              </a:defRPr>
            </a:lvl2pPr>
            <a:lvl3pPr marL="1143000" indent="-228600" defTabSz="923925">
              <a:spcBef>
                <a:spcPct val="30000"/>
              </a:spcBef>
              <a:defRPr sz="1200">
                <a:solidFill>
                  <a:schemeClr val="tx1"/>
                </a:solidFill>
                <a:latin typeface="Times New Roman" panose="02020603050405020304" pitchFamily="18" charset="0"/>
              </a:defRPr>
            </a:lvl3pPr>
            <a:lvl4pPr marL="1600200" indent="-228600" defTabSz="923925">
              <a:spcBef>
                <a:spcPct val="30000"/>
              </a:spcBef>
              <a:defRPr sz="1200">
                <a:solidFill>
                  <a:schemeClr val="tx1"/>
                </a:solidFill>
                <a:latin typeface="Times New Roman" panose="02020603050405020304" pitchFamily="18" charset="0"/>
              </a:defRPr>
            </a:lvl4pPr>
            <a:lvl5pPr marL="2057400" indent="-228600" defTabSz="923925">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C5D87B05-57A1-4430-AAC9-A9F72D7D3BCD}" type="slidenum">
              <a:rPr lang="zh-CN" altLang="en-US" b="0"/>
              <a:pPr algn="r" eaLnBrk="1" hangingPunct="1">
                <a:spcBef>
                  <a:spcPct val="0"/>
                </a:spcBef>
              </a:pPr>
              <a:t>94</a:t>
            </a:fld>
            <a:endParaRPr lang="en-US" altLang="zh-CN" b="0"/>
          </a:p>
        </p:txBody>
      </p:sp>
      <p:sp>
        <p:nvSpPr>
          <p:cNvPr id="91139" name="Rectangle 2">
            <a:extLst>
              <a:ext uri="{FF2B5EF4-FFF2-40B4-BE49-F238E27FC236}">
                <a16:creationId xmlns:a16="http://schemas.microsoft.com/office/drawing/2014/main" id="{8DFD2612-1EAA-BAC8-6208-37D28D966EA7}"/>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35281F31-58F3-1639-D726-FA6B79B61D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7B7818DB-B849-D609-B8AD-77DA716FD7DE}"/>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5" tIns="46172" rIns="92345" bIns="46172" anchor="b"/>
          <a:lstStyle>
            <a:lvl1pPr defTabSz="923925">
              <a:spcBef>
                <a:spcPct val="30000"/>
              </a:spcBef>
              <a:defRPr sz="1200">
                <a:solidFill>
                  <a:schemeClr val="tx1"/>
                </a:solidFill>
                <a:latin typeface="Times New Roman" panose="02020603050405020304" pitchFamily="18" charset="0"/>
              </a:defRPr>
            </a:lvl1pPr>
            <a:lvl2pPr marL="742950" indent="-285750" defTabSz="923925">
              <a:spcBef>
                <a:spcPct val="30000"/>
              </a:spcBef>
              <a:defRPr sz="1200">
                <a:solidFill>
                  <a:schemeClr val="tx1"/>
                </a:solidFill>
                <a:latin typeface="Times New Roman" panose="02020603050405020304" pitchFamily="18" charset="0"/>
              </a:defRPr>
            </a:lvl2pPr>
            <a:lvl3pPr marL="1143000" indent="-228600" defTabSz="923925">
              <a:spcBef>
                <a:spcPct val="30000"/>
              </a:spcBef>
              <a:defRPr sz="1200">
                <a:solidFill>
                  <a:schemeClr val="tx1"/>
                </a:solidFill>
                <a:latin typeface="Times New Roman" panose="02020603050405020304" pitchFamily="18" charset="0"/>
              </a:defRPr>
            </a:lvl3pPr>
            <a:lvl4pPr marL="1600200" indent="-228600" defTabSz="923925">
              <a:spcBef>
                <a:spcPct val="30000"/>
              </a:spcBef>
              <a:defRPr sz="1200">
                <a:solidFill>
                  <a:schemeClr val="tx1"/>
                </a:solidFill>
                <a:latin typeface="Times New Roman" panose="02020603050405020304" pitchFamily="18" charset="0"/>
              </a:defRPr>
            </a:lvl4pPr>
            <a:lvl5pPr marL="2057400" indent="-228600" defTabSz="923925">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1920F81-CC42-47F7-AAE5-21B492019509}" type="slidenum">
              <a:rPr lang="zh-CN" altLang="en-US" b="0"/>
              <a:pPr algn="r" eaLnBrk="1" hangingPunct="1">
                <a:spcBef>
                  <a:spcPct val="0"/>
                </a:spcBef>
              </a:pPr>
              <a:t>95</a:t>
            </a:fld>
            <a:endParaRPr lang="en-US" altLang="zh-CN" b="0"/>
          </a:p>
        </p:txBody>
      </p:sp>
      <p:sp>
        <p:nvSpPr>
          <p:cNvPr id="93187" name="Rectangle 2">
            <a:extLst>
              <a:ext uri="{FF2B5EF4-FFF2-40B4-BE49-F238E27FC236}">
                <a16:creationId xmlns:a16="http://schemas.microsoft.com/office/drawing/2014/main" id="{7995CFF8-E4A5-48E7-DE5C-4326EC347040}"/>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C346A0BC-C5CF-728F-963E-7648E37048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0361D087-56F2-F14A-F73D-FAA1466C332A}"/>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5" tIns="46172" rIns="92345" bIns="46172" anchor="b"/>
          <a:lstStyle>
            <a:lvl1pPr defTabSz="923925">
              <a:spcBef>
                <a:spcPct val="30000"/>
              </a:spcBef>
              <a:defRPr sz="1200">
                <a:solidFill>
                  <a:schemeClr val="tx1"/>
                </a:solidFill>
                <a:latin typeface="Times New Roman" panose="02020603050405020304" pitchFamily="18" charset="0"/>
              </a:defRPr>
            </a:lvl1pPr>
            <a:lvl2pPr marL="742950" indent="-285750" defTabSz="923925">
              <a:spcBef>
                <a:spcPct val="30000"/>
              </a:spcBef>
              <a:defRPr sz="1200">
                <a:solidFill>
                  <a:schemeClr val="tx1"/>
                </a:solidFill>
                <a:latin typeface="Times New Roman" panose="02020603050405020304" pitchFamily="18" charset="0"/>
              </a:defRPr>
            </a:lvl2pPr>
            <a:lvl3pPr marL="1143000" indent="-228600" defTabSz="923925">
              <a:spcBef>
                <a:spcPct val="30000"/>
              </a:spcBef>
              <a:defRPr sz="1200">
                <a:solidFill>
                  <a:schemeClr val="tx1"/>
                </a:solidFill>
                <a:latin typeface="Times New Roman" panose="02020603050405020304" pitchFamily="18" charset="0"/>
              </a:defRPr>
            </a:lvl3pPr>
            <a:lvl4pPr marL="1600200" indent="-228600" defTabSz="923925">
              <a:spcBef>
                <a:spcPct val="30000"/>
              </a:spcBef>
              <a:defRPr sz="1200">
                <a:solidFill>
                  <a:schemeClr val="tx1"/>
                </a:solidFill>
                <a:latin typeface="Times New Roman" panose="02020603050405020304" pitchFamily="18" charset="0"/>
              </a:defRPr>
            </a:lvl4pPr>
            <a:lvl5pPr marL="2057400" indent="-228600" defTabSz="923925">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87D4105C-214C-405E-8EA0-A27F0C406CB1}" type="slidenum">
              <a:rPr lang="zh-CN" altLang="en-US" b="0"/>
              <a:pPr algn="r" eaLnBrk="1" hangingPunct="1">
                <a:spcBef>
                  <a:spcPct val="0"/>
                </a:spcBef>
              </a:pPr>
              <a:t>97</a:t>
            </a:fld>
            <a:endParaRPr lang="en-US" altLang="zh-CN" b="0"/>
          </a:p>
        </p:txBody>
      </p:sp>
      <p:sp>
        <p:nvSpPr>
          <p:cNvPr id="96259" name="Rectangle 2">
            <a:extLst>
              <a:ext uri="{FF2B5EF4-FFF2-40B4-BE49-F238E27FC236}">
                <a16:creationId xmlns:a16="http://schemas.microsoft.com/office/drawing/2014/main" id="{BFC637C4-A92F-E37F-9A55-0FB249BDC5F8}"/>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05F21BFD-D179-208F-85E0-643D764C56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23AD72E9-007F-E29D-38DC-5D336BDA4836}"/>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5" tIns="46172" rIns="92345" bIns="46172" anchor="b"/>
          <a:lstStyle>
            <a:lvl1pPr defTabSz="923925">
              <a:spcBef>
                <a:spcPct val="30000"/>
              </a:spcBef>
              <a:defRPr sz="1200">
                <a:solidFill>
                  <a:schemeClr val="tx1"/>
                </a:solidFill>
                <a:latin typeface="Times New Roman" panose="02020603050405020304" pitchFamily="18" charset="0"/>
              </a:defRPr>
            </a:lvl1pPr>
            <a:lvl2pPr marL="742950" indent="-285750" defTabSz="923925">
              <a:spcBef>
                <a:spcPct val="30000"/>
              </a:spcBef>
              <a:defRPr sz="1200">
                <a:solidFill>
                  <a:schemeClr val="tx1"/>
                </a:solidFill>
                <a:latin typeface="Times New Roman" panose="02020603050405020304" pitchFamily="18" charset="0"/>
              </a:defRPr>
            </a:lvl2pPr>
            <a:lvl3pPr marL="1143000" indent="-228600" defTabSz="923925">
              <a:spcBef>
                <a:spcPct val="30000"/>
              </a:spcBef>
              <a:defRPr sz="1200">
                <a:solidFill>
                  <a:schemeClr val="tx1"/>
                </a:solidFill>
                <a:latin typeface="Times New Roman" panose="02020603050405020304" pitchFamily="18" charset="0"/>
              </a:defRPr>
            </a:lvl3pPr>
            <a:lvl4pPr marL="1600200" indent="-228600" defTabSz="923925">
              <a:spcBef>
                <a:spcPct val="30000"/>
              </a:spcBef>
              <a:defRPr sz="1200">
                <a:solidFill>
                  <a:schemeClr val="tx1"/>
                </a:solidFill>
                <a:latin typeface="Times New Roman" panose="02020603050405020304" pitchFamily="18" charset="0"/>
              </a:defRPr>
            </a:lvl4pPr>
            <a:lvl5pPr marL="2057400" indent="-228600" defTabSz="923925">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8ED7CF2D-38A5-418C-8567-8AD5584D5CE7}" type="slidenum">
              <a:rPr lang="zh-CN" altLang="en-US" b="0"/>
              <a:pPr algn="r" eaLnBrk="1" hangingPunct="1">
                <a:spcBef>
                  <a:spcPct val="0"/>
                </a:spcBef>
              </a:pPr>
              <a:t>102</a:t>
            </a:fld>
            <a:endParaRPr lang="en-US" altLang="zh-CN" b="0"/>
          </a:p>
        </p:txBody>
      </p:sp>
      <p:sp>
        <p:nvSpPr>
          <p:cNvPr id="102403" name="Rectangle 2">
            <a:extLst>
              <a:ext uri="{FF2B5EF4-FFF2-40B4-BE49-F238E27FC236}">
                <a16:creationId xmlns:a16="http://schemas.microsoft.com/office/drawing/2014/main" id="{DA0A86B0-3306-3DB3-BFA0-1946202705B3}"/>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76C43D31-3792-A896-DDB2-D939ABFC5B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There are too many occasions that need your to consult the Guide for Authors. We will mention them later!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62B144E-63F8-60A8-A106-87017BC8C3F8}"/>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5" tIns="46172" rIns="92345" bIns="46172" anchor="b"/>
          <a:lstStyle>
            <a:lvl1pPr defTabSz="923925">
              <a:spcBef>
                <a:spcPct val="30000"/>
              </a:spcBef>
              <a:defRPr sz="1200">
                <a:solidFill>
                  <a:schemeClr val="tx1"/>
                </a:solidFill>
                <a:latin typeface="Times New Roman" panose="02020603050405020304" pitchFamily="18" charset="0"/>
              </a:defRPr>
            </a:lvl1pPr>
            <a:lvl2pPr marL="742950" indent="-285750" defTabSz="923925">
              <a:spcBef>
                <a:spcPct val="30000"/>
              </a:spcBef>
              <a:defRPr sz="1200">
                <a:solidFill>
                  <a:schemeClr val="tx1"/>
                </a:solidFill>
                <a:latin typeface="Times New Roman" panose="02020603050405020304" pitchFamily="18" charset="0"/>
              </a:defRPr>
            </a:lvl2pPr>
            <a:lvl3pPr marL="1143000" indent="-228600" defTabSz="923925">
              <a:spcBef>
                <a:spcPct val="30000"/>
              </a:spcBef>
              <a:defRPr sz="1200">
                <a:solidFill>
                  <a:schemeClr val="tx1"/>
                </a:solidFill>
                <a:latin typeface="Times New Roman" panose="02020603050405020304" pitchFamily="18" charset="0"/>
              </a:defRPr>
            </a:lvl3pPr>
            <a:lvl4pPr marL="1600200" indent="-228600" defTabSz="923925">
              <a:spcBef>
                <a:spcPct val="30000"/>
              </a:spcBef>
              <a:defRPr sz="1200">
                <a:solidFill>
                  <a:schemeClr val="tx1"/>
                </a:solidFill>
                <a:latin typeface="Times New Roman" panose="02020603050405020304" pitchFamily="18" charset="0"/>
              </a:defRPr>
            </a:lvl4pPr>
            <a:lvl5pPr marL="2057400" indent="-228600" defTabSz="923925">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3F871F17-8E10-44B6-BBBD-73E8256A5730}" type="slidenum">
              <a:rPr lang="zh-CN" altLang="en-GB" b="0"/>
              <a:pPr algn="r" eaLnBrk="1" hangingPunct="1">
                <a:spcBef>
                  <a:spcPct val="0"/>
                </a:spcBef>
              </a:pPr>
              <a:t>56</a:t>
            </a:fld>
            <a:endParaRPr lang="en-GB" altLang="zh-CN" b="0"/>
          </a:p>
        </p:txBody>
      </p:sp>
      <p:sp>
        <p:nvSpPr>
          <p:cNvPr id="37891" name="Rectangle 2">
            <a:extLst>
              <a:ext uri="{FF2B5EF4-FFF2-40B4-BE49-F238E27FC236}">
                <a16:creationId xmlns:a16="http://schemas.microsoft.com/office/drawing/2014/main" id="{222DAC5D-810A-EE71-BD47-3DA633BBFEAF}"/>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6D1713E5-07B4-27D6-5615-1DF849BC0053}"/>
              </a:ext>
            </a:extLst>
          </p:cNvPr>
          <p:cNvSpPr>
            <a:spLocks noGrp="1" noChangeArrowheads="1"/>
          </p:cNvSpPr>
          <p:nvPr>
            <p:ph type="body" idx="1"/>
          </p:nvPr>
        </p:nvSpPr>
        <p:spPr>
          <a:xfrm>
            <a:off x="700088" y="4416425"/>
            <a:ext cx="56102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t>All examples in this slides CAN be changed freely according to the background of the audience.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76E75BF-8921-3368-0DEF-B4DCC3F7A1F3}"/>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5" tIns="46172" rIns="92345" bIns="46172" anchor="b"/>
          <a:lstStyle>
            <a:lvl1pPr defTabSz="923925">
              <a:spcBef>
                <a:spcPct val="30000"/>
              </a:spcBef>
              <a:defRPr sz="1200">
                <a:solidFill>
                  <a:schemeClr val="tx1"/>
                </a:solidFill>
                <a:latin typeface="Times New Roman" panose="02020603050405020304" pitchFamily="18" charset="0"/>
              </a:defRPr>
            </a:lvl1pPr>
            <a:lvl2pPr marL="742950" indent="-285750" defTabSz="923925">
              <a:spcBef>
                <a:spcPct val="30000"/>
              </a:spcBef>
              <a:defRPr sz="1200">
                <a:solidFill>
                  <a:schemeClr val="tx1"/>
                </a:solidFill>
                <a:latin typeface="Times New Roman" panose="02020603050405020304" pitchFamily="18" charset="0"/>
              </a:defRPr>
            </a:lvl2pPr>
            <a:lvl3pPr marL="1143000" indent="-228600" defTabSz="923925">
              <a:spcBef>
                <a:spcPct val="30000"/>
              </a:spcBef>
              <a:defRPr sz="1200">
                <a:solidFill>
                  <a:schemeClr val="tx1"/>
                </a:solidFill>
                <a:latin typeface="Times New Roman" panose="02020603050405020304" pitchFamily="18" charset="0"/>
              </a:defRPr>
            </a:lvl3pPr>
            <a:lvl4pPr marL="1600200" indent="-228600" defTabSz="923925">
              <a:spcBef>
                <a:spcPct val="30000"/>
              </a:spcBef>
              <a:defRPr sz="1200">
                <a:solidFill>
                  <a:schemeClr val="tx1"/>
                </a:solidFill>
                <a:latin typeface="Times New Roman" panose="02020603050405020304" pitchFamily="18" charset="0"/>
              </a:defRPr>
            </a:lvl4pPr>
            <a:lvl5pPr marL="2057400" indent="-228600" defTabSz="923925">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382CDA3-1FEE-4EA9-BC9B-B40011E7974E}" type="slidenum">
              <a:rPr lang="zh-CN" altLang="en-GB" b="0"/>
              <a:pPr algn="r" eaLnBrk="1" hangingPunct="1">
                <a:spcBef>
                  <a:spcPct val="0"/>
                </a:spcBef>
              </a:pPr>
              <a:t>57</a:t>
            </a:fld>
            <a:endParaRPr lang="en-GB" altLang="zh-CN" b="0"/>
          </a:p>
        </p:txBody>
      </p:sp>
      <p:sp>
        <p:nvSpPr>
          <p:cNvPr id="39939" name="Rectangle 2">
            <a:extLst>
              <a:ext uri="{FF2B5EF4-FFF2-40B4-BE49-F238E27FC236}">
                <a16:creationId xmlns:a16="http://schemas.microsoft.com/office/drawing/2014/main" id="{A64B5AE8-75DA-69EF-41D4-C924C5D4046C}"/>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7D1A57EB-55F0-CF11-1C22-294F3F038BCC}"/>
              </a:ext>
            </a:extLst>
          </p:cNvPr>
          <p:cNvSpPr>
            <a:spLocks noGrp="1" noChangeArrowheads="1"/>
          </p:cNvSpPr>
          <p:nvPr>
            <p:ph type="body" idx="1"/>
          </p:nvPr>
        </p:nvSpPr>
        <p:spPr>
          <a:xfrm>
            <a:off x="700088" y="4416425"/>
            <a:ext cx="56102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t>Different journals have different requirements for the content of abstract. (Again, consult the Guide for Authors. ) But the two </a:t>
            </a:r>
            <a:r>
              <a:rPr lang="en-US" altLang="zh-CN">
                <a:latin typeface="Times" panose="02020603050405020304" pitchFamily="18" charset="0"/>
              </a:rPr>
              <a:t>“</a:t>
            </a:r>
            <a:r>
              <a:rPr lang="en-US" altLang="zh-CN"/>
              <a:t>whats</a:t>
            </a:r>
            <a:r>
              <a:rPr lang="en-US" altLang="zh-CN">
                <a:latin typeface="Times" panose="02020603050405020304" pitchFamily="18" charset="0"/>
              </a:rPr>
              <a:t>”</a:t>
            </a:r>
            <a:r>
              <a:rPr lang="en-US" altLang="zh-CN"/>
              <a:t> are essential.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660912D0-BECA-E2B5-19C2-8EE7584E123E}"/>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5" tIns="46172" rIns="92345" bIns="46172" anchor="b"/>
          <a:lstStyle>
            <a:lvl1pPr defTabSz="923925">
              <a:spcBef>
                <a:spcPct val="30000"/>
              </a:spcBef>
              <a:defRPr sz="1200">
                <a:solidFill>
                  <a:schemeClr val="tx1"/>
                </a:solidFill>
                <a:latin typeface="Times New Roman" panose="02020603050405020304" pitchFamily="18" charset="0"/>
              </a:defRPr>
            </a:lvl1pPr>
            <a:lvl2pPr marL="742950" indent="-285750" defTabSz="923925">
              <a:spcBef>
                <a:spcPct val="30000"/>
              </a:spcBef>
              <a:defRPr sz="1200">
                <a:solidFill>
                  <a:schemeClr val="tx1"/>
                </a:solidFill>
                <a:latin typeface="Times New Roman" panose="02020603050405020304" pitchFamily="18" charset="0"/>
              </a:defRPr>
            </a:lvl2pPr>
            <a:lvl3pPr marL="1143000" indent="-228600" defTabSz="923925">
              <a:spcBef>
                <a:spcPct val="30000"/>
              </a:spcBef>
              <a:defRPr sz="1200">
                <a:solidFill>
                  <a:schemeClr val="tx1"/>
                </a:solidFill>
                <a:latin typeface="Times New Roman" panose="02020603050405020304" pitchFamily="18" charset="0"/>
              </a:defRPr>
            </a:lvl3pPr>
            <a:lvl4pPr marL="1600200" indent="-228600" defTabSz="923925">
              <a:spcBef>
                <a:spcPct val="30000"/>
              </a:spcBef>
              <a:defRPr sz="1200">
                <a:solidFill>
                  <a:schemeClr val="tx1"/>
                </a:solidFill>
                <a:latin typeface="Times New Roman" panose="02020603050405020304" pitchFamily="18" charset="0"/>
              </a:defRPr>
            </a:lvl4pPr>
            <a:lvl5pPr marL="2057400" indent="-228600" defTabSz="923925">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8D4DF1CE-45E2-4067-8BCE-13EA4C2D48BD}" type="slidenum">
              <a:rPr lang="zh-CN" altLang="en-GB" b="0"/>
              <a:pPr algn="r" eaLnBrk="1" hangingPunct="1">
                <a:spcBef>
                  <a:spcPct val="0"/>
                </a:spcBef>
              </a:pPr>
              <a:t>61</a:t>
            </a:fld>
            <a:endParaRPr lang="en-GB" altLang="zh-CN" b="0"/>
          </a:p>
        </p:txBody>
      </p:sp>
      <p:sp>
        <p:nvSpPr>
          <p:cNvPr id="45059" name="Rectangle 2">
            <a:extLst>
              <a:ext uri="{FF2B5EF4-FFF2-40B4-BE49-F238E27FC236}">
                <a16:creationId xmlns:a16="http://schemas.microsoft.com/office/drawing/2014/main" id="{127DAC02-C27E-D394-60BC-7AD1D9171162}"/>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CD4A1219-0A12-EF94-CEA0-F660DA91C239}"/>
              </a:ext>
            </a:extLst>
          </p:cNvPr>
          <p:cNvSpPr>
            <a:spLocks noGrp="1" noChangeArrowheads="1"/>
          </p:cNvSpPr>
          <p:nvPr>
            <p:ph type="body" idx="1"/>
          </p:nvPr>
        </p:nvSpPr>
        <p:spPr>
          <a:xfrm>
            <a:off x="700088" y="4416425"/>
            <a:ext cx="56102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t>If the background of the audience is more theoretical, or their work focuses mainly on the algorithm or derivation, this sub-section of Methods should be revised. </a:t>
            </a:r>
          </a:p>
          <a:p>
            <a:pPr eaLnBrk="1" hangingPunct="1"/>
            <a:r>
              <a:rPr lang="en-US" altLang="zh-CN"/>
              <a:t>The importance of supporting materials should be mentioned from this section. A common problem of Chinese Author is that they have no sense of using Supporting Materials. They are likely to pile everything they consider as useful in the text.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1802685E-C5C7-3EE3-9457-DC2973571025}"/>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5" tIns="46172" rIns="92345" bIns="46172" anchor="b"/>
          <a:lstStyle>
            <a:lvl1pPr defTabSz="923925">
              <a:spcBef>
                <a:spcPct val="30000"/>
              </a:spcBef>
              <a:defRPr sz="1200">
                <a:solidFill>
                  <a:schemeClr val="tx1"/>
                </a:solidFill>
                <a:latin typeface="Times New Roman" panose="02020603050405020304" pitchFamily="18" charset="0"/>
              </a:defRPr>
            </a:lvl1pPr>
            <a:lvl2pPr marL="742950" indent="-285750" defTabSz="923925">
              <a:spcBef>
                <a:spcPct val="30000"/>
              </a:spcBef>
              <a:defRPr sz="1200">
                <a:solidFill>
                  <a:schemeClr val="tx1"/>
                </a:solidFill>
                <a:latin typeface="Times New Roman" panose="02020603050405020304" pitchFamily="18" charset="0"/>
              </a:defRPr>
            </a:lvl2pPr>
            <a:lvl3pPr marL="1143000" indent="-228600" defTabSz="923925">
              <a:spcBef>
                <a:spcPct val="30000"/>
              </a:spcBef>
              <a:defRPr sz="1200">
                <a:solidFill>
                  <a:schemeClr val="tx1"/>
                </a:solidFill>
                <a:latin typeface="Times New Roman" panose="02020603050405020304" pitchFamily="18" charset="0"/>
              </a:defRPr>
            </a:lvl3pPr>
            <a:lvl4pPr marL="1600200" indent="-228600" defTabSz="923925">
              <a:spcBef>
                <a:spcPct val="30000"/>
              </a:spcBef>
              <a:defRPr sz="1200">
                <a:solidFill>
                  <a:schemeClr val="tx1"/>
                </a:solidFill>
                <a:latin typeface="Times New Roman" panose="02020603050405020304" pitchFamily="18" charset="0"/>
              </a:defRPr>
            </a:lvl4pPr>
            <a:lvl5pPr marL="2057400" indent="-228600" defTabSz="923925">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7520AD0-7A7D-4BEC-B8A2-B31795A1ACD2}" type="slidenum">
              <a:rPr lang="zh-CN" altLang="en-GB" b="0"/>
              <a:pPr algn="r" eaLnBrk="1" hangingPunct="1">
                <a:spcBef>
                  <a:spcPct val="0"/>
                </a:spcBef>
              </a:pPr>
              <a:t>66</a:t>
            </a:fld>
            <a:endParaRPr lang="en-GB" altLang="zh-CN" b="0"/>
          </a:p>
        </p:txBody>
      </p:sp>
      <p:sp>
        <p:nvSpPr>
          <p:cNvPr id="51203" name="Rectangle 2">
            <a:extLst>
              <a:ext uri="{FF2B5EF4-FFF2-40B4-BE49-F238E27FC236}">
                <a16:creationId xmlns:a16="http://schemas.microsoft.com/office/drawing/2014/main" id="{2D9CD214-15C9-C971-0C3C-9A6BD997C04A}"/>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0049FBF7-F1F5-8EFF-ECE0-BBB454125EBC}"/>
              </a:ext>
            </a:extLst>
          </p:cNvPr>
          <p:cNvSpPr>
            <a:spLocks noGrp="1" noChangeArrowheads="1"/>
          </p:cNvSpPr>
          <p:nvPr>
            <p:ph type="body" idx="1"/>
          </p:nvPr>
        </p:nvSpPr>
        <p:spPr>
          <a:xfrm>
            <a:off x="700088" y="4416425"/>
            <a:ext cx="56102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9C1B337D-E7FF-005B-0137-CDF269DE4B2F}"/>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5" tIns="46172" rIns="92345" bIns="46172" anchor="b"/>
          <a:lstStyle>
            <a:lvl1pPr defTabSz="923925">
              <a:spcBef>
                <a:spcPct val="30000"/>
              </a:spcBef>
              <a:defRPr sz="1200">
                <a:solidFill>
                  <a:schemeClr val="tx1"/>
                </a:solidFill>
                <a:latin typeface="Times New Roman" panose="02020603050405020304" pitchFamily="18" charset="0"/>
              </a:defRPr>
            </a:lvl1pPr>
            <a:lvl2pPr marL="742950" indent="-285750" defTabSz="923925">
              <a:spcBef>
                <a:spcPct val="30000"/>
              </a:spcBef>
              <a:defRPr sz="1200">
                <a:solidFill>
                  <a:schemeClr val="tx1"/>
                </a:solidFill>
                <a:latin typeface="Times New Roman" panose="02020603050405020304" pitchFamily="18" charset="0"/>
              </a:defRPr>
            </a:lvl2pPr>
            <a:lvl3pPr marL="1143000" indent="-228600" defTabSz="923925">
              <a:spcBef>
                <a:spcPct val="30000"/>
              </a:spcBef>
              <a:defRPr sz="1200">
                <a:solidFill>
                  <a:schemeClr val="tx1"/>
                </a:solidFill>
                <a:latin typeface="Times New Roman" panose="02020603050405020304" pitchFamily="18" charset="0"/>
              </a:defRPr>
            </a:lvl3pPr>
            <a:lvl4pPr marL="1600200" indent="-228600" defTabSz="923925">
              <a:spcBef>
                <a:spcPct val="30000"/>
              </a:spcBef>
              <a:defRPr sz="1200">
                <a:solidFill>
                  <a:schemeClr val="tx1"/>
                </a:solidFill>
                <a:latin typeface="Times New Roman" panose="02020603050405020304" pitchFamily="18" charset="0"/>
              </a:defRPr>
            </a:lvl4pPr>
            <a:lvl5pPr marL="2057400" indent="-228600" defTabSz="923925">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C42C5FD5-226B-48D0-9494-D3F3E234F6D4}" type="slidenum">
              <a:rPr lang="en-US" altLang="en-US" b="0"/>
              <a:pPr algn="r" eaLnBrk="1" hangingPunct="1">
                <a:spcBef>
                  <a:spcPct val="0"/>
                </a:spcBef>
              </a:pPr>
              <a:t>67</a:t>
            </a:fld>
            <a:endParaRPr lang="en-US" altLang="en-US" b="0"/>
          </a:p>
        </p:txBody>
      </p:sp>
      <p:sp>
        <p:nvSpPr>
          <p:cNvPr id="53251" name="Rectangle 2">
            <a:extLst>
              <a:ext uri="{FF2B5EF4-FFF2-40B4-BE49-F238E27FC236}">
                <a16:creationId xmlns:a16="http://schemas.microsoft.com/office/drawing/2014/main" id="{46AD18B0-7DF5-F8C2-3B26-BB6BCC1BC57C}"/>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2DDE01E0-6C80-6C4A-8C91-073C904CAC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r>
              <a:rPr lang="en-US" altLang="en-US"/>
              <a:t>Tenses:</a:t>
            </a:r>
          </a:p>
          <a:p>
            <a:pPr marL="231775" indent="-231775">
              <a:buFontTx/>
              <a:buAutoNum type="arabicPeriod"/>
            </a:pPr>
            <a:r>
              <a:rPr lang="en-US" altLang="en-US"/>
              <a:t>Present tense should be used for known facts and hypotheses</a:t>
            </a:r>
          </a:p>
          <a:p>
            <a:pPr marL="231775" indent="-231775">
              <a:buFontTx/>
              <a:buAutoNum type="arabicPeriod"/>
            </a:pPr>
            <a:r>
              <a:rPr lang="en-US" altLang="en-US"/>
              <a:t>Past tense should be used when described experiments that have been conducted.</a:t>
            </a:r>
          </a:p>
          <a:p>
            <a:pPr marL="231775" indent="-231775">
              <a:buFontTx/>
              <a:buAutoNum type="arabicPeriod"/>
            </a:pPr>
            <a:r>
              <a:rPr lang="en-US" altLang="en-US"/>
              <a:t>Past tense should be used when describing results of an experiment.</a:t>
            </a:r>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A77EF7E1-9966-ED6B-C4BF-E984FAD0EC09}"/>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5" tIns="46172" rIns="92345" bIns="46172" anchor="b"/>
          <a:lstStyle>
            <a:lvl1pPr defTabSz="923925">
              <a:spcBef>
                <a:spcPct val="30000"/>
              </a:spcBef>
              <a:defRPr sz="1200">
                <a:solidFill>
                  <a:schemeClr val="tx1"/>
                </a:solidFill>
                <a:latin typeface="Times New Roman" panose="02020603050405020304" pitchFamily="18" charset="0"/>
              </a:defRPr>
            </a:lvl1pPr>
            <a:lvl2pPr marL="742950" indent="-285750" defTabSz="923925">
              <a:spcBef>
                <a:spcPct val="30000"/>
              </a:spcBef>
              <a:defRPr sz="1200">
                <a:solidFill>
                  <a:schemeClr val="tx1"/>
                </a:solidFill>
                <a:latin typeface="Times New Roman" panose="02020603050405020304" pitchFamily="18" charset="0"/>
              </a:defRPr>
            </a:lvl2pPr>
            <a:lvl3pPr marL="1143000" indent="-228600" defTabSz="923925">
              <a:spcBef>
                <a:spcPct val="30000"/>
              </a:spcBef>
              <a:defRPr sz="1200">
                <a:solidFill>
                  <a:schemeClr val="tx1"/>
                </a:solidFill>
                <a:latin typeface="Times New Roman" panose="02020603050405020304" pitchFamily="18" charset="0"/>
              </a:defRPr>
            </a:lvl3pPr>
            <a:lvl4pPr marL="1600200" indent="-228600" defTabSz="923925">
              <a:spcBef>
                <a:spcPct val="30000"/>
              </a:spcBef>
              <a:defRPr sz="1200">
                <a:solidFill>
                  <a:schemeClr val="tx1"/>
                </a:solidFill>
                <a:latin typeface="Times New Roman" panose="02020603050405020304" pitchFamily="18" charset="0"/>
              </a:defRPr>
            </a:lvl4pPr>
            <a:lvl5pPr marL="2057400" indent="-228600" defTabSz="923925">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AB952F1-8EB9-4C06-B998-1FA884B546C2}" type="slidenum">
              <a:rPr lang="zh-CN" altLang="en-GB" b="0"/>
              <a:pPr algn="r" eaLnBrk="1" hangingPunct="1">
                <a:spcBef>
                  <a:spcPct val="0"/>
                </a:spcBef>
              </a:pPr>
              <a:t>68</a:t>
            </a:fld>
            <a:endParaRPr lang="en-GB" altLang="zh-CN" b="0"/>
          </a:p>
        </p:txBody>
      </p:sp>
      <p:sp>
        <p:nvSpPr>
          <p:cNvPr id="55299" name="Rectangle 2">
            <a:extLst>
              <a:ext uri="{FF2B5EF4-FFF2-40B4-BE49-F238E27FC236}">
                <a16:creationId xmlns:a16="http://schemas.microsoft.com/office/drawing/2014/main" id="{5D045A1D-E726-6298-59AE-37F92CA6F1EB}"/>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9D83B63F-0577-4001-5572-4138A144BA7D}"/>
              </a:ext>
            </a:extLst>
          </p:cNvPr>
          <p:cNvSpPr>
            <a:spLocks noGrp="1" noChangeArrowheads="1"/>
          </p:cNvSpPr>
          <p:nvPr>
            <p:ph type="body" idx="1"/>
          </p:nvPr>
        </p:nvSpPr>
        <p:spPr>
          <a:xfrm>
            <a:off x="700088" y="4416425"/>
            <a:ext cx="56102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t>See Guide for Authors for!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F1A9B574-8EFF-2888-FE01-F3D3F31B159C}"/>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5" tIns="46172" rIns="92345" bIns="46172" anchor="b"/>
          <a:lstStyle>
            <a:lvl1pPr defTabSz="923925">
              <a:spcBef>
                <a:spcPct val="30000"/>
              </a:spcBef>
              <a:defRPr sz="1200">
                <a:solidFill>
                  <a:schemeClr val="tx1"/>
                </a:solidFill>
                <a:latin typeface="Times New Roman" panose="02020603050405020304" pitchFamily="18" charset="0"/>
              </a:defRPr>
            </a:lvl1pPr>
            <a:lvl2pPr marL="742950" indent="-285750" defTabSz="923925">
              <a:spcBef>
                <a:spcPct val="30000"/>
              </a:spcBef>
              <a:defRPr sz="1200">
                <a:solidFill>
                  <a:schemeClr val="tx1"/>
                </a:solidFill>
                <a:latin typeface="Times New Roman" panose="02020603050405020304" pitchFamily="18" charset="0"/>
              </a:defRPr>
            </a:lvl2pPr>
            <a:lvl3pPr marL="1143000" indent="-228600" defTabSz="923925">
              <a:spcBef>
                <a:spcPct val="30000"/>
              </a:spcBef>
              <a:defRPr sz="1200">
                <a:solidFill>
                  <a:schemeClr val="tx1"/>
                </a:solidFill>
                <a:latin typeface="Times New Roman" panose="02020603050405020304" pitchFamily="18" charset="0"/>
              </a:defRPr>
            </a:lvl3pPr>
            <a:lvl4pPr marL="1600200" indent="-228600" defTabSz="923925">
              <a:spcBef>
                <a:spcPct val="30000"/>
              </a:spcBef>
              <a:defRPr sz="1200">
                <a:solidFill>
                  <a:schemeClr val="tx1"/>
                </a:solidFill>
                <a:latin typeface="Times New Roman" panose="02020603050405020304" pitchFamily="18" charset="0"/>
              </a:defRPr>
            </a:lvl4pPr>
            <a:lvl5pPr marL="2057400" indent="-228600" defTabSz="923925">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102A8FF-9833-456B-BEEC-20EF3F43BC2A}" type="slidenum">
              <a:rPr lang="zh-CN" altLang="en-GB" b="0"/>
              <a:pPr algn="r" eaLnBrk="1" hangingPunct="1">
                <a:spcBef>
                  <a:spcPct val="0"/>
                </a:spcBef>
              </a:pPr>
              <a:t>69</a:t>
            </a:fld>
            <a:endParaRPr lang="en-GB" altLang="zh-CN" b="0"/>
          </a:p>
        </p:txBody>
      </p:sp>
      <p:sp>
        <p:nvSpPr>
          <p:cNvPr id="57347" name="Rectangle 2">
            <a:extLst>
              <a:ext uri="{FF2B5EF4-FFF2-40B4-BE49-F238E27FC236}">
                <a16:creationId xmlns:a16="http://schemas.microsoft.com/office/drawing/2014/main" id="{A56E2101-48B4-6E44-7FD3-408BBE1A841E}"/>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C0F42AC2-EE20-F5F8-1E12-7E898A212162}"/>
              </a:ext>
            </a:extLst>
          </p:cNvPr>
          <p:cNvSpPr>
            <a:spLocks noGrp="1" noChangeArrowheads="1"/>
          </p:cNvSpPr>
          <p:nvPr>
            <p:ph type="body" idx="1"/>
          </p:nvPr>
        </p:nvSpPr>
        <p:spPr>
          <a:xfrm>
            <a:off x="700088" y="4416425"/>
            <a:ext cx="56102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t>See Guide for Authors for!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50CFCABB-40DE-77F2-3232-9E112D585C83}"/>
              </a:ext>
            </a:extLst>
          </p:cNvPr>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5" tIns="46172" rIns="92345" bIns="46172" anchor="b"/>
          <a:lstStyle>
            <a:lvl1pPr defTabSz="923925">
              <a:spcBef>
                <a:spcPct val="30000"/>
              </a:spcBef>
              <a:defRPr sz="1200">
                <a:solidFill>
                  <a:schemeClr val="tx1"/>
                </a:solidFill>
                <a:latin typeface="Times New Roman" panose="02020603050405020304" pitchFamily="18" charset="0"/>
              </a:defRPr>
            </a:lvl1pPr>
            <a:lvl2pPr marL="742950" indent="-285750" defTabSz="923925">
              <a:spcBef>
                <a:spcPct val="30000"/>
              </a:spcBef>
              <a:defRPr sz="1200">
                <a:solidFill>
                  <a:schemeClr val="tx1"/>
                </a:solidFill>
                <a:latin typeface="Times New Roman" panose="02020603050405020304" pitchFamily="18" charset="0"/>
              </a:defRPr>
            </a:lvl2pPr>
            <a:lvl3pPr marL="1143000" indent="-228600" defTabSz="923925">
              <a:spcBef>
                <a:spcPct val="30000"/>
              </a:spcBef>
              <a:defRPr sz="1200">
                <a:solidFill>
                  <a:schemeClr val="tx1"/>
                </a:solidFill>
                <a:latin typeface="Times New Roman" panose="02020603050405020304" pitchFamily="18" charset="0"/>
              </a:defRPr>
            </a:lvl3pPr>
            <a:lvl4pPr marL="1600200" indent="-228600" defTabSz="923925">
              <a:spcBef>
                <a:spcPct val="30000"/>
              </a:spcBef>
              <a:defRPr sz="1200">
                <a:solidFill>
                  <a:schemeClr val="tx1"/>
                </a:solidFill>
                <a:latin typeface="Times New Roman" panose="02020603050405020304" pitchFamily="18" charset="0"/>
              </a:defRPr>
            </a:lvl4pPr>
            <a:lvl5pPr marL="2057400" indent="-228600" defTabSz="923925">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A2C2A685-662B-437C-AE8B-6078FF5ED812}" type="slidenum">
              <a:rPr lang="zh-CN" altLang="en-GB" b="0"/>
              <a:pPr algn="r" eaLnBrk="1" hangingPunct="1">
                <a:spcBef>
                  <a:spcPct val="0"/>
                </a:spcBef>
              </a:pPr>
              <a:t>72</a:t>
            </a:fld>
            <a:endParaRPr lang="en-GB" altLang="zh-CN" b="0"/>
          </a:p>
        </p:txBody>
      </p:sp>
      <p:sp>
        <p:nvSpPr>
          <p:cNvPr id="61443" name="Rectangle 2">
            <a:extLst>
              <a:ext uri="{FF2B5EF4-FFF2-40B4-BE49-F238E27FC236}">
                <a16:creationId xmlns:a16="http://schemas.microsoft.com/office/drawing/2014/main" id="{025ACC73-1F62-6BDE-0B30-4ABE4602DB93}"/>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10B9D473-F798-224B-FD06-7C31B78288B3}"/>
              </a:ext>
            </a:extLst>
          </p:cNvPr>
          <p:cNvSpPr>
            <a:spLocks noGrp="1" noChangeArrowheads="1"/>
          </p:cNvSpPr>
          <p:nvPr>
            <p:ph type="body" idx="1"/>
          </p:nvPr>
        </p:nvSpPr>
        <p:spPr>
          <a:xfrm>
            <a:off x="700088" y="4416425"/>
            <a:ext cx="56102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t>Read the Guide for authors to find the special</a:t>
            </a:r>
            <a:r>
              <a:rPr lang="en-US" altLang="zh-CN">
                <a:latin typeface="Times" panose="02020603050405020304" pitchFamily="18" charset="0"/>
              </a:rPr>
              <a:t>…</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026">
            <a:extLst>
              <a:ext uri="{FF2B5EF4-FFF2-40B4-BE49-F238E27FC236}">
                <a16:creationId xmlns:a16="http://schemas.microsoft.com/office/drawing/2014/main" id="{2876A02B-7D2F-E9AE-B0E4-EA76B53FB1ED}"/>
              </a:ext>
            </a:extLst>
          </p:cNvPr>
          <p:cNvSpPr>
            <a:spLocks noChangeArrowheads="1"/>
          </p:cNvSpPr>
          <p:nvPr/>
        </p:nvSpPr>
        <p:spPr bwMode="auto">
          <a:xfrm>
            <a:off x="0" y="4876800"/>
            <a:ext cx="9144000" cy="1981200"/>
          </a:xfrm>
          <a:prstGeom prst="rect">
            <a:avLst/>
          </a:prstGeom>
          <a:solidFill>
            <a:schemeClr val="bg1"/>
          </a:solidFill>
          <a:ln>
            <a:noFill/>
          </a:ln>
        </p:spPr>
        <p:txBody>
          <a:bodyPr wrap="none" anchor="ctr"/>
          <a:lstStyle>
            <a:lvl1pPr>
              <a:defRPr sz="1200" b="1">
                <a:solidFill>
                  <a:schemeClr val="tx1"/>
                </a:solidFill>
                <a:latin typeface="Times New Roman" panose="02020603050405020304" pitchFamily="18" charset="0"/>
              </a:defRPr>
            </a:lvl1pPr>
            <a:lvl2pPr marL="742950" indent="-285750">
              <a:defRPr sz="1200" b="1">
                <a:solidFill>
                  <a:schemeClr val="tx1"/>
                </a:solidFill>
                <a:latin typeface="Times New Roman" panose="02020603050405020304" pitchFamily="18" charset="0"/>
              </a:defRPr>
            </a:lvl2pPr>
            <a:lvl3pPr marL="1143000" indent="-228600">
              <a:defRPr sz="1200" b="1">
                <a:solidFill>
                  <a:schemeClr val="tx1"/>
                </a:solidFill>
                <a:latin typeface="Times New Roman" panose="02020603050405020304" pitchFamily="18" charset="0"/>
              </a:defRPr>
            </a:lvl3pPr>
            <a:lvl4pPr marL="1600200" indent="-228600">
              <a:defRPr sz="1200" b="1">
                <a:solidFill>
                  <a:schemeClr val="tx1"/>
                </a:solidFill>
                <a:latin typeface="Times New Roman" panose="02020603050405020304" pitchFamily="18" charset="0"/>
              </a:defRPr>
            </a:lvl4pPr>
            <a:lvl5pPr marL="2057400" indent="-22860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algn="ctr">
              <a:defRPr/>
            </a:pPr>
            <a:endParaRPr lang="en-US" altLang="en-US" sz="2400" b="0">
              <a:latin typeface="Arial Narrow" panose="020B0606020202030204" pitchFamily="34" charset="0"/>
            </a:endParaRPr>
          </a:p>
        </p:txBody>
      </p:sp>
      <p:pic>
        <p:nvPicPr>
          <p:cNvPr id="3" name="Picture 1027" descr="binarybgrd">
            <a:extLst>
              <a:ext uri="{FF2B5EF4-FFF2-40B4-BE49-F238E27FC236}">
                <a16:creationId xmlns:a16="http://schemas.microsoft.com/office/drawing/2014/main" id="{2DBCD82A-082F-CC5D-816F-0BE258EBF9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1028">
            <a:extLst>
              <a:ext uri="{FF2B5EF4-FFF2-40B4-BE49-F238E27FC236}">
                <a16:creationId xmlns:a16="http://schemas.microsoft.com/office/drawing/2014/main" id="{F210795B-9A31-1E6D-E7BB-10B3F0CCFFD4}"/>
              </a:ext>
            </a:extLst>
          </p:cNvPr>
          <p:cNvSpPr>
            <a:spLocks noChangeShapeType="1"/>
          </p:cNvSpPr>
          <p:nvPr/>
        </p:nvSpPr>
        <p:spPr bwMode="auto">
          <a:xfrm>
            <a:off x="0" y="4889500"/>
            <a:ext cx="9144000" cy="0"/>
          </a:xfrm>
          <a:prstGeom prst="line">
            <a:avLst/>
          </a:prstGeom>
          <a:noFill/>
          <a:ln w="152400">
            <a:solidFill>
              <a:srgbClr val="B2B2B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1029">
            <a:extLst>
              <a:ext uri="{FF2B5EF4-FFF2-40B4-BE49-F238E27FC236}">
                <a16:creationId xmlns:a16="http://schemas.microsoft.com/office/drawing/2014/main" id="{D7D8077D-0849-28E0-C8D3-D427BBCDC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275" y="5257800"/>
            <a:ext cx="1177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14" name="Rectangle 1030"/>
          <p:cNvSpPr>
            <a:spLocks noGrp="1" noChangeArrowheads="1"/>
          </p:cNvSpPr>
          <p:nvPr>
            <p:ph type="ctrTitle"/>
          </p:nvPr>
        </p:nvSpPr>
        <p:spPr>
          <a:xfrm>
            <a:off x="685800" y="1524000"/>
            <a:ext cx="7772400" cy="990600"/>
          </a:xfrm>
          <a:effectLst/>
        </p:spPr>
        <p:txBody>
          <a:bodyPr/>
          <a:lstStyle>
            <a:lvl1pPr algn="ctr">
              <a:defRPr sz="4600">
                <a:latin typeface="Calibri" pitchFamily="34" charset="0"/>
              </a:defRPr>
            </a:lvl1pPr>
          </a:lstStyle>
          <a:p>
            <a:r>
              <a:rPr lang="en-GB" dirty="0"/>
              <a:t>Click to edit Master title style</a:t>
            </a:r>
          </a:p>
        </p:txBody>
      </p:sp>
      <p:sp>
        <p:nvSpPr>
          <p:cNvPr id="299015" name="Rectangle 1031"/>
          <p:cNvSpPr>
            <a:spLocks noGrp="1" noChangeArrowheads="1"/>
          </p:cNvSpPr>
          <p:nvPr>
            <p:ph type="subTitle" idx="1"/>
          </p:nvPr>
        </p:nvSpPr>
        <p:spPr>
          <a:xfrm>
            <a:off x="1371600" y="2438400"/>
            <a:ext cx="6400800" cy="685800"/>
          </a:xfrm>
          <a:effectLst/>
        </p:spPr>
        <p:txBody>
          <a:bodyPr/>
          <a:lstStyle>
            <a:lvl1pPr marL="0" indent="0" algn="ctr">
              <a:buFont typeface="Wingdings" pitchFamily="2" charset="2"/>
              <a:buNone/>
              <a:defRPr b="0">
                <a:solidFill>
                  <a:schemeClr val="bg1"/>
                </a:solidFill>
                <a:latin typeface="Calibri" pitchFamily="34" charset="0"/>
              </a:defRPr>
            </a:lvl1pPr>
          </a:lstStyle>
          <a:p>
            <a:r>
              <a:rPr lang="en-GB" dirty="0"/>
              <a:t>Click to edit Master subtitle style</a:t>
            </a:r>
          </a:p>
        </p:txBody>
      </p:sp>
    </p:spTree>
    <p:extLst>
      <p:ext uri="{BB962C8B-B14F-4D97-AF65-F5344CB8AC3E}">
        <p14:creationId xmlns:p14="http://schemas.microsoft.com/office/powerpoint/2010/main" val="182455004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9">
            <a:extLst>
              <a:ext uri="{FF2B5EF4-FFF2-40B4-BE49-F238E27FC236}">
                <a16:creationId xmlns:a16="http://schemas.microsoft.com/office/drawing/2014/main" id="{455ADC99-2D43-5D5C-39A1-37F87BFF4D28}"/>
              </a:ext>
            </a:extLst>
          </p:cNvPr>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4059790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304800"/>
            <a:ext cx="213360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3400" y="304800"/>
            <a:ext cx="6248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9">
            <a:extLst>
              <a:ext uri="{FF2B5EF4-FFF2-40B4-BE49-F238E27FC236}">
                <a16:creationId xmlns:a16="http://schemas.microsoft.com/office/drawing/2014/main" id="{DA81FDA1-1D1B-8C58-859D-AD6ABD45F53A}"/>
              </a:ext>
            </a:extLst>
          </p:cNvPr>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24249469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534400" cy="685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3400" y="1295400"/>
            <a:ext cx="3581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67200" y="1295400"/>
            <a:ext cx="3581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9">
            <a:extLst>
              <a:ext uri="{FF2B5EF4-FFF2-40B4-BE49-F238E27FC236}">
                <a16:creationId xmlns:a16="http://schemas.microsoft.com/office/drawing/2014/main" id="{3E4AE2A4-A777-1093-7ACF-123DF18AFD55}"/>
              </a:ext>
            </a:extLst>
          </p:cNvPr>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53781027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534400" cy="685800"/>
          </a:xfrm>
        </p:spPr>
        <p:txBody>
          <a:bodyPr/>
          <a:lstStyle/>
          <a:p>
            <a:r>
              <a:rPr lang="en-US"/>
              <a:t>Click to edit Master title style</a:t>
            </a:r>
            <a:endParaRPr lang="en-GB"/>
          </a:p>
        </p:txBody>
      </p:sp>
      <p:sp>
        <p:nvSpPr>
          <p:cNvPr id="3" name="Table Placeholder 2"/>
          <p:cNvSpPr>
            <a:spLocks noGrp="1"/>
          </p:cNvSpPr>
          <p:nvPr>
            <p:ph type="tbl" idx="1"/>
          </p:nvPr>
        </p:nvSpPr>
        <p:spPr>
          <a:xfrm>
            <a:off x="533400" y="1295400"/>
            <a:ext cx="7315200" cy="4724400"/>
          </a:xfrm>
        </p:spPr>
        <p:txBody>
          <a:bodyPr/>
          <a:lstStyle/>
          <a:p>
            <a:pPr lvl="0"/>
            <a:endParaRPr lang="en-GB" noProof="0"/>
          </a:p>
        </p:txBody>
      </p:sp>
      <p:sp>
        <p:nvSpPr>
          <p:cNvPr id="4" name="Rectangle 19">
            <a:extLst>
              <a:ext uri="{FF2B5EF4-FFF2-40B4-BE49-F238E27FC236}">
                <a16:creationId xmlns:a16="http://schemas.microsoft.com/office/drawing/2014/main" id="{132F9922-0F7E-6C32-269F-8E73D23B49D1}"/>
              </a:ext>
            </a:extLst>
          </p:cNvPr>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4660323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sz="3200">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9">
            <a:extLst>
              <a:ext uri="{FF2B5EF4-FFF2-40B4-BE49-F238E27FC236}">
                <a16:creationId xmlns:a16="http://schemas.microsoft.com/office/drawing/2014/main" id="{922C289D-D175-F27B-36CE-1E693773D661}"/>
              </a:ext>
            </a:extLst>
          </p:cNvPr>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65436041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4F227035-8244-5CCC-36A1-2074811A1DE0}"/>
              </a:ext>
            </a:extLst>
          </p:cNvPr>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2038276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sz="3200">
                <a:latin typeface="Calibri"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533400" y="1295400"/>
            <a:ext cx="3581400" cy="472440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67200" y="1295400"/>
            <a:ext cx="3581400" cy="472440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9">
            <a:extLst>
              <a:ext uri="{FF2B5EF4-FFF2-40B4-BE49-F238E27FC236}">
                <a16:creationId xmlns:a16="http://schemas.microsoft.com/office/drawing/2014/main" id="{229ACABB-5362-62A8-BF7C-9216A981176B}"/>
              </a:ext>
            </a:extLst>
          </p:cNvPr>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29213534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a:effectLst/>
        </p:spPr>
        <p:txBody>
          <a:bodyPr/>
          <a:lstStyle>
            <a:lvl1pPr>
              <a:defRPr sz="3200">
                <a:latin typeface="Calibri"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9">
            <a:extLst>
              <a:ext uri="{FF2B5EF4-FFF2-40B4-BE49-F238E27FC236}">
                <a16:creationId xmlns:a16="http://schemas.microsoft.com/office/drawing/2014/main" id="{7BA5BFDC-C03B-E8FA-14CA-027C1A89A602}"/>
              </a:ext>
            </a:extLst>
          </p:cNvPr>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54924958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sz="3200">
                <a:latin typeface="Calibri" pitchFamily="34" charset="0"/>
              </a:defRPr>
            </a:lvl1pPr>
          </a:lstStyle>
          <a:p>
            <a:r>
              <a:rPr lang="en-US" dirty="0"/>
              <a:t>Click to edit Master title style</a:t>
            </a:r>
            <a:endParaRPr lang="en-GB" dirty="0"/>
          </a:p>
        </p:txBody>
      </p:sp>
      <p:sp>
        <p:nvSpPr>
          <p:cNvPr id="3" name="Rectangle 19">
            <a:extLst>
              <a:ext uri="{FF2B5EF4-FFF2-40B4-BE49-F238E27FC236}">
                <a16:creationId xmlns:a16="http://schemas.microsoft.com/office/drawing/2014/main" id="{B52F7352-1472-EA53-2322-DE6FBA33D1B9}"/>
              </a:ext>
            </a:extLst>
          </p:cNvPr>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7834731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3D7735F5-9B2C-E9DC-0891-CEFC3D486520}"/>
              </a:ext>
            </a:extLst>
          </p:cNvPr>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85380188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0AB698C2-5B8E-6207-43BA-528EF9162A78}"/>
              </a:ext>
            </a:extLst>
          </p:cNvPr>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67204574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17CF0ACF-6627-B4A0-B424-8572318E1D35}"/>
              </a:ext>
            </a:extLst>
          </p:cNvPr>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68209335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218"/>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E0266C3-F3C4-5788-6C34-5C6A0B26CB2A}"/>
              </a:ext>
            </a:extLst>
          </p:cNvPr>
          <p:cNvSpPr>
            <a:spLocks noChangeArrowheads="1"/>
          </p:cNvSpPr>
          <p:nvPr/>
        </p:nvSpPr>
        <p:spPr bwMode="auto">
          <a:xfrm>
            <a:off x="0" y="0"/>
            <a:ext cx="9144000" cy="6858000"/>
          </a:xfrm>
          <a:prstGeom prst="rect">
            <a:avLst/>
          </a:prstGeom>
          <a:solidFill>
            <a:schemeClr val="bg1"/>
          </a:solidFill>
          <a:ln>
            <a:noFill/>
          </a:ln>
        </p:spPr>
        <p:txBody>
          <a:bodyPr wrap="none" anchor="ctr"/>
          <a:lstStyle>
            <a:lvl1pPr>
              <a:defRPr sz="1200" b="1">
                <a:solidFill>
                  <a:schemeClr val="tx1"/>
                </a:solidFill>
                <a:latin typeface="Times New Roman" panose="02020603050405020304" pitchFamily="18" charset="0"/>
              </a:defRPr>
            </a:lvl1pPr>
            <a:lvl2pPr marL="742950" indent="-285750">
              <a:defRPr sz="1200" b="1">
                <a:solidFill>
                  <a:schemeClr val="tx1"/>
                </a:solidFill>
                <a:latin typeface="Times New Roman" panose="02020603050405020304" pitchFamily="18" charset="0"/>
              </a:defRPr>
            </a:lvl2pPr>
            <a:lvl3pPr marL="1143000" indent="-228600">
              <a:defRPr sz="1200" b="1">
                <a:solidFill>
                  <a:schemeClr val="tx1"/>
                </a:solidFill>
                <a:latin typeface="Times New Roman" panose="02020603050405020304" pitchFamily="18" charset="0"/>
              </a:defRPr>
            </a:lvl3pPr>
            <a:lvl4pPr marL="1600200" indent="-228600">
              <a:defRPr sz="1200" b="1">
                <a:solidFill>
                  <a:schemeClr val="tx1"/>
                </a:solidFill>
                <a:latin typeface="Times New Roman" panose="02020603050405020304" pitchFamily="18" charset="0"/>
              </a:defRPr>
            </a:lvl4pPr>
            <a:lvl5pPr marL="2057400" indent="-22860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algn="ctr">
              <a:defRPr/>
            </a:pPr>
            <a:endParaRPr lang="en-US" altLang="en-US" sz="2400" b="0">
              <a:solidFill>
                <a:schemeClr val="bg1"/>
              </a:solidFill>
              <a:latin typeface="Times" panose="02020603050405020304" pitchFamily="18" charset="0"/>
            </a:endParaRPr>
          </a:p>
        </p:txBody>
      </p:sp>
      <p:sp>
        <p:nvSpPr>
          <p:cNvPr id="1027" name="Rectangle 3">
            <a:extLst>
              <a:ext uri="{FF2B5EF4-FFF2-40B4-BE49-F238E27FC236}">
                <a16:creationId xmlns:a16="http://schemas.microsoft.com/office/drawing/2014/main" id="{3B978C3B-0932-3CA8-AF3B-B4844EA74DB1}"/>
              </a:ext>
            </a:extLst>
          </p:cNvPr>
          <p:cNvSpPr>
            <a:spLocks noChangeArrowheads="1"/>
          </p:cNvSpPr>
          <p:nvPr/>
        </p:nvSpPr>
        <p:spPr bwMode="auto">
          <a:xfrm>
            <a:off x="152400" y="457200"/>
            <a:ext cx="8991600" cy="609600"/>
          </a:xfrm>
          <a:prstGeom prst="rect">
            <a:avLst/>
          </a:prstGeom>
          <a:solidFill>
            <a:srgbClr val="B2B2B4"/>
          </a:solidFill>
          <a:ln>
            <a:noFill/>
          </a:ln>
        </p:spPr>
        <p:txBody>
          <a:bodyPr wrap="none" anchor="ctr"/>
          <a:lstStyle>
            <a:lvl1pPr>
              <a:defRPr sz="1200" b="1">
                <a:solidFill>
                  <a:schemeClr val="tx1"/>
                </a:solidFill>
                <a:latin typeface="Times New Roman" panose="02020603050405020304" pitchFamily="18" charset="0"/>
              </a:defRPr>
            </a:lvl1pPr>
            <a:lvl2pPr marL="742950" indent="-285750">
              <a:defRPr sz="1200" b="1">
                <a:solidFill>
                  <a:schemeClr val="tx1"/>
                </a:solidFill>
                <a:latin typeface="Times New Roman" panose="02020603050405020304" pitchFamily="18" charset="0"/>
              </a:defRPr>
            </a:lvl2pPr>
            <a:lvl3pPr marL="1143000" indent="-228600">
              <a:defRPr sz="1200" b="1">
                <a:solidFill>
                  <a:schemeClr val="tx1"/>
                </a:solidFill>
                <a:latin typeface="Times New Roman" panose="02020603050405020304" pitchFamily="18" charset="0"/>
              </a:defRPr>
            </a:lvl3pPr>
            <a:lvl4pPr marL="1600200" indent="-228600">
              <a:defRPr sz="1200" b="1">
                <a:solidFill>
                  <a:schemeClr val="tx1"/>
                </a:solidFill>
                <a:latin typeface="Times New Roman" panose="02020603050405020304" pitchFamily="18" charset="0"/>
              </a:defRPr>
            </a:lvl4pPr>
            <a:lvl5pPr marL="2057400" indent="-22860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algn="ctr">
              <a:defRPr/>
            </a:pPr>
            <a:endParaRPr lang="en-US" altLang="en-US" sz="2400" b="0">
              <a:latin typeface="Arial Narrow" panose="020B0606020202030204" pitchFamily="34" charset="0"/>
            </a:endParaRPr>
          </a:p>
        </p:txBody>
      </p:sp>
      <p:sp>
        <p:nvSpPr>
          <p:cNvPr id="1028" name="Rectangle 4">
            <a:extLst>
              <a:ext uri="{FF2B5EF4-FFF2-40B4-BE49-F238E27FC236}">
                <a16:creationId xmlns:a16="http://schemas.microsoft.com/office/drawing/2014/main" id="{E8426E87-7618-4AD8-0D57-6535C324D8FE}"/>
              </a:ext>
            </a:extLst>
          </p:cNvPr>
          <p:cNvSpPr>
            <a:spLocks noChangeArrowheads="1"/>
          </p:cNvSpPr>
          <p:nvPr/>
        </p:nvSpPr>
        <p:spPr bwMode="auto">
          <a:xfrm>
            <a:off x="0" y="304800"/>
            <a:ext cx="8839200" cy="685800"/>
          </a:xfrm>
          <a:prstGeom prst="rect">
            <a:avLst/>
          </a:prstGeom>
          <a:solidFill>
            <a:srgbClr val="FF9900"/>
          </a:solidFill>
          <a:ln>
            <a:noFill/>
          </a:ln>
        </p:spPr>
        <p:txBody>
          <a:bodyPr wrap="none" anchor="ctr"/>
          <a:lstStyle>
            <a:lvl1pPr>
              <a:defRPr sz="1200" b="1">
                <a:solidFill>
                  <a:schemeClr val="tx1"/>
                </a:solidFill>
                <a:latin typeface="Times New Roman" panose="02020603050405020304" pitchFamily="18" charset="0"/>
              </a:defRPr>
            </a:lvl1pPr>
            <a:lvl2pPr marL="742950" indent="-285750">
              <a:defRPr sz="1200" b="1">
                <a:solidFill>
                  <a:schemeClr val="tx1"/>
                </a:solidFill>
                <a:latin typeface="Times New Roman" panose="02020603050405020304" pitchFamily="18" charset="0"/>
              </a:defRPr>
            </a:lvl2pPr>
            <a:lvl3pPr marL="1143000" indent="-228600">
              <a:defRPr sz="1200" b="1">
                <a:solidFill>
                  <a:schemeClr val="tx1"/>
                </a:solidFill>
                <a:latin typeface="Times New Roman" panose="02020603050405020304" pitchFamily="18" charset="0"/>
              </a:defRPr>
            </a:lvl3pPr>
            <a:lvl4pPr marL="1600200" indent="-228600">
              <a:defRPr sz="1200" b="1">
                <a:solidFill>
                  <a:schemeClr val="tx1"/>
                </a:solidFill>
                <a:latin typeface="Times New Roman" panose="02020603050405020304" pitchFamily="18" charset="0"/>
              </a:defRPr>
            </a:lvl4pPr>
            <a:lvl5pPr marL="2057400" indent="-22860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algn="ctr">
              <a:defRPr/>
            </a:pPr>
            <a:endParaRPr lang="en-US" altLang="en-US" sz="2400" b="0">
              <a:latin typeface="Arial Narrow" panose="020B0606020202030204" pitchFamily="34" charset="0"/>
            </a:endParaRPr>
          </a:p>
        </p:txBody>
      </p:sp>
      <p:grpSp>
        <p:nvGrpSpPr>
          <p:cNvPr id="1029" name="Group 5">
            <a:extLst>
              <a:ext uri="{FF2B5EF4-FFF2-40B4-BE49-F238E27FC236}">
                <a16:creationId xmlns:a16="http://schemas.microsoft.com/office/drawing/2014/main" id="{833327FC-170B-5A99-F866-D06BB4BD3D68}"/>
              </a:ext>
            </a:extLst>
          </p:cNvPr>
          <p:cNvGrpSpPr>
            <a:grpSpLocks/>
          </p:cNvGrpSpPr>
          <p:nvPr/>
        </p:nvGrpSpPr>
        <p:grpSpPr bwMode="auto">
          <a:xfrm>
            <a:off x="0" y="6705600"/>
            <a:ext cx="8001000" cy="152400"/>
            <a:chOff x="0" y="4224"/>
            <a:chExt cx="5040" cy="96"/>
          </a:xfrm>
        </p:grpSpPr>
        <p:sp>
          <p:nvSpPr>
            <p:cNvPr id="1036" name="Rectangle 6">
              <a:extLst>
                <a:ext uri="{FF2B5EF4-FFF2-40B4-BE49-F238E27FC236}">
                  <a16:creationId xmlns:a16="http://schemas.microsoft.com/office/drawing/2014/main" id="{23C9BCB5-1203-823D-6799-D8EE74B89ACA}"/>
                </a:ext>
              </a:extLst>
            </p:cNvPr>
            <p:cNvSpPr>
              <a:spLocks noChangeArrowheads="1"/>
            </p:cNvSpPr>
            <p:nvPr userDrawn="1"/>
          </p:nvSpPr>
          <p:spPr bwMode="auto">
            <a:xfrm>
              <a:off x="4272" y="4224"/>
              <a:ext cx="768" cy="96"/>
            </a:xfrm>
            <a:prstGeom prst="rect">
              <a:avLst/>
            </a:prstGeom>
            <a:solidFill>
              <a:srgbClr val="F6B208"/>
            </a:solidFill>
            <a:ln>
              <a:noFill/>
            </a:ln>
          </p:spPr>
          <p:txBody>
            <a:bodyPr wrap="none" anchor="ctr"/>
            <a:lstStyle>
              <a:lvl1pPr>
                <a:defRPr sz="1200" b="1">
                  <a:solidFill>
                    <a:schemeClr val="tx1"/>
                  </a:solidFill>
                  <a:latin typeface="Times New Roman" panose="02020603050405020304" pitchFamily="18" charset="0"/>
                </a:defRPr>
              </a:lvl1pPr>
              <a:lvl2pPr marL="742950" indent="-285750">
                <a:defRPr sz="1200" b="1">
                  <a:solidFill>
                    <a:schemeClr val="tx1"/>
                  </a:solidFill>
                  <a:latin typeface="Times New Roman" panose="02020603050405020304" pitchFamily="18" charset="0"/>
                </a:defRPr>
              </a:lvl2pPr>
              <a:lvl3pPr marL="1143000" indent="-228600">
                <a:defRPr sz="1200" b="1">
                  <a:solidFill>
                    <a:schemeClr val="tx1"/>
                  </a:solidFill>
                  <a:latin typeface="Times New Roman" panose="02020603050405020304" pitchFamily="18" charset="0"/>
                </a:defRPr>
              </a:lvl3pPr>
              <a:lvl4pPr marL="1600200" indent="-228600">
                <a:defRPr sz="1200" b="1">
                  <a:solidFill>
                    <a:schemeClr val="tx1"/>
                  </a:solidFill>
                  <a:latin typeface="Times New Roman" panose="02020603050405020304" pitchFamily="18" charset="0"/>
                </a:defRPr>
              </a:lvl4pPr>
              <a:lvl5pPr marL="2057400" indent="-22860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defRPr/>
              </a:pPr>
              <a:endParaRPr lang="en-US" altLang="en-US"/>
            </a:p>
          </p:txBody>
        </p:sp>
        <p:sp>
          <p:nvSpPr>
            <p:cNvPr id="1037" name="Rectangle 7">
              <a:extLst>
                <a:ext uri="{FF2B5EF4-FFF2-40B4-BE49-F238E27FC236}">
                  <a16:creationId xmlns:a16="http://schemas.microsoft.com/office/drawing/2014/main" id="{0BA30274-ED4B-93C6-D49D-6AB619BB1E55}"/>
                </a:ext>
              </a:extLst>
            </p:cNvPr>
            <p:cNvSpPr>
              <a:spLocks noChangeArrowheads="1"/>
            </p:cNvSpPr>
            <p:nvPr userDrawn="1"/>
          </p:nvSpPr>
          <p:spPr bwMode="auto">
            <a:xfrm>
              <a:off x="0" y="4224"/>
              <a:ext cx="192" cy="96"/>
            </a:xfrm>
            <a:prstGeom prst="rect">
              <a:avLst/>
            </a:prstGeom>
            <a:solidFill>
              <a:srgbClr val="FF8939"/>
            </a:solidFill>
            <a:ln>
              <a:noFill/>
            </a:ln>
          </p:spPr>
          <p:txBody>
            <a:bodyPr wrap="none" anchor="ctr"/>
            <a:lstStyle>
              <a:lvl1pPr>
                <a:defRPr sz="1200" b="1">
                  <a:solidFill>
                    <a:schemeClr val="tx1"/>
                  </a:solidFill>
                  <a:latin typeface="Times New Roman" panose="02020603050405020304" pitchFamily="18" charset="0"/>
                </a:defRPr>
              </a:lvl1pPr>
              <a:lvl2pPr marL="742950" indent="-285750">
                <a:defRPr sz="1200" b="1">
                  <a:solidFill>
                    <a:schemeClr val="tx1"/>
                  </a:solidFill>
                  <a:latin typeface="Times New Roman" panose="02020603050405020304" pitchFamily="18" charset="0"/>
                </a:defRPr>
              </a:lvl2pPr>
              <a:lvl3pPr marL="1143000" indent="-228600">
                <a:defRPr sz="1200" b="1">
                  <a:solidFill>
                    <a:schemeClr val="tx1"/>
                  </a:solidFill>
                  <a:latin typeface="Times New Roman" panose="02020603050405020304" pitchFamily="18" charset="0"/>
                </a:defRPr>
              </a:lvl3pPr>
              <a:lvl4pPr marL="1600200" indent="-228600">
                <a:defRPr sz="1200" b="1">
                  <a:solidFill>
                    <a:schemeClr val="tx1"/>
                  </a:solidFill>
                  <a:latin typeface="Times New Roman" panose="02020603050405020304" pitchFamily="18" charset="0"/>
                </a:defRPr>
              </a:lvl4pPr>
              <a:lvl5pPr marL="2057400" indent="-22860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defRPr/>
              </a:pPr>
              <a:endParaRPr lang="en-US" altLang="en-US"/>
            </a:p>
          </p:txBody>
        </p:sp>
        <p:sp>
          <p:nvSpPr>
            <p:cNvPr id="1038" name="Rectangle 8">
              <a:extLst>
                <a:ext uri="{FF2B5EF4-FFF2-40B4-BE49-F238E27FC236}">
                  <a16:creationId xmlns:a16="http://schemas.microsoft.com/office/drawing/2014/main" id="{546FA67C-C304-BC8E-7736-DFF616CB59CE}"/>
                </a:ext>
              </a:extLst>
            </p:cNvPr>
            <p:cNvSpPr>
              <a:spLocks noChangeArrowheads="1"/>
            </p:cNvSpPr>
            <p:nvPr userDrawn="1"/>
          </p:nvSpPr>
          <p:spPr bwMode="auto">
            <a:xfrm>
              <a:off x="178" y="4224"/>
              <a:ext cx="158" cy="96"/>
            </a:xfrm>
            <a:prstGeom prst="rect">
              <a:avLst/>
            </a:prstGeom>
            <a:solidFill>
              <a:srgbClr val="D86700"/>
            </a:solidFill>
            <a:ln>
              <a:noFill/>
            </a:ln>
          </p:spPr>
          <p:txBody>
            <a:bodyPr wrap="none" anchor="ctr"/>
            <a:lstStyle>
              <a:lvl1pPr>
                <a:defRPr sz="1200" b="1">
                  <a:solidFill>
                    <a:schemeClr val="tx1"/>
                  </a:solidFill>
                  <a:latin typeface="Times New Roman" panose="02020603050405020304" pitchFamily="18" charset="0"/>
                </a:defRPr>
              </a:lvl1pPr>
              <a:lvl2pPr marL="742950" indent="-285750">
                <a:defRPr sz="1200" b="1">
                  <a:solidFill>
                    <a:schemeClr val="tx1"/>
                  </a:solidFill>
                  <a:latin typeface="Times New Roman" panose="02020603050405020304" pitchFamily="18" charset="0"/>
                </a:defRPr>
              </a:lvl2pPr>
              <a:lvl3pPr marL="1143000" indent="-228600">
                <a:defRPr sz="1200" b="1">
                  <a:solidFill>
                    <a:schemeClr val="tx1"/>
                  </a:solidFill>
                  <a:latin typeface="Times New Roman" panose="02020603050405020304" pitchFamily="18" charset="0"/>
                </a:defRPr>
              </a:lvl3pPr>
              <a:lvl4pPr marL="1600200" indent="-228600">
                <a:defRPr sz="1200" b="1">
                  <a:solidFill>
                    <a:schemeClr val="tx1"/>
                  </a:solidFill>
                  <a:latin typeface="Times New Roman" panose="02020603050405020304" pitchFamily="18" charset="0"/>
                </a:defRPr>
              </a:lvl4pPr>
              <a:lvl5pPr marL="2057400" indent="-22860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defRPr/>
              </a:pPr>
              <a:endParaRPr lang="en-US" altLang="en-US"/>
            </a:p>
          </p:txBody>
        </p:sp>
        <p:sp>
          <p:nvSpPr>
            <p:cNvPr id="1039" name="Rectangle 9">
              <a:extLst>
                <a:ext uri="{FF2B5EF4-FFF2-40B4-BE49-F238E27FC236}">
                  <a16:creationId xmlns:a16="http://schemas.microsoft.com/office/drawing/2014/main" id="{C5CC0CC2-F119-016C-9557-BCBF246FA232}"/>
                </a:ext>
              </a:extLst>
            </p:cNvPr>
            <p:cNvSpPr>
              <a:spLocks noChangeArrowheads="1"/>
            </p:cNvSpPr>
            <p:nvPr userDrawn="1"/>
          </p:nvSpPr>
          <p:spPr bwMode="auto">
            <a:xfrm>
              <a:off x="316" y="4224"/>
              <a:ext cx="1220" cy="96"/>
            </a:xfrm>
            <a:prstGeom prst="rect">
              <a:avLst/>
            </a:prstGeom>
            <a:solidFill>
              <a:srgbClr val="FDAA3B"/>
            </a:solidFill>
            <a:ln>
              <a:noFill/>
            </a:ln>
          </p:spPr>
          <p:txBody>
            <a:bodyPr wrap="none" anchor="ctr"/>
            <a:lstStyle>
              <a:lvl1pPr>
                <a:defRPr sz="1200" b="1">
                  <a:solidFill>
                    <a:schemeClr val="tx1"/>
                  </a:solidFill>
                  <a:latin typeface="Times New Roman" panose="02020603050405020304" pitchFamily="18" charset="0"/>
                </a:defRPr>
              </a:lvl1pPr>
              <a:lvl2pPr marL="742950" indent="-285750">
                <a:defRPr sz="1200" b="1">
                  <a:solidFill>
                    <a:schemeClr val="tx1"/>
                  </a:solidFill>
                  <a:latin typeface="Times New Roman" panose="02020603050405020304" pitchFamily="18" charset="0"/>
                </a:defRPr>
              </a:lvl2pPr>
              <a:lvl3pPr marL="1143000" indent="-228600">
                <a:defRPr sz="1200" b="1">
                  <a:solidFill>
                    <a:schemeClr val="tx1"/>
                  </a:solidFill>
                  <a:latin typeface="Times New Roman" panose="02020603050405020304" pitchFamily="18" charset="0"/>
                </a:defRPr>
              </a:lvl3pPr>
              <a:lvl4pPr marL="1600200" indent="-228600">
                <a:defRPr sz="1200" b="1">
                  <a:solidFill>
                    <a:schemeClr val="tx1"/>
                  </a:solidFill>
                  <a:latin typeface="Times New Roman" panose="02020603050405020304" pitchFamily="18" charset="0"/>
                </a:defRPr>
              </a:lvl4pPr>
              <a:lvl5pPr marL="2057400" indent="-22860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defRPr/>
              </a:pPr>
              <a:endParaRPr lang="en-US" altLang="en-US"/>
            </a:p>
          </p:txBody>
        </p:sp>
        <p:sp>
          <p:nvSpPr>
            <p:cNvPr id="1040" name="Rectangle 10">
              <a:extLst>
                <a:ext uri="{FF2B5EF4-FFF2-40B4-BE49-F238E27FC236}">
                  <a16:creationId xmlns:a16="http://schemas.microsoft.com/office/drawing/2014/main" id="{30BA16B8-F9E4-D995-8CC5-B3477293682D}"/>
                </a:ext>
              </a:extLst>
            </p:cNvPr>
            <p:cNvSpPr>
              <a:spLocks noChangeArrowheads="1"/>
            </p:cNvSpPr>
            <p:nvPr userDrawn="1"/>
          </p:nvSpPr>
          <p:spPr bwMode="auto">
            <a:xfrm>
              <a:off x="2304" y="4224"/>
              <a:ext cx="480" cy="96"/>
            </a:xfrm>
            <a:prstGeom prst="rect">
              <a:avLst/>
            </a:prstGeom>
            <a:solidFill>
              <a:srgbClr val="FE4F00"/>
            </a:solidFill>
            <a:ln>
              <a:noFill/>
            </a:ln>
          </p:spPr>
          <p:txBody>
            <a:bodyPr wrap="none" anchor="ctr"/>
            <a:lstStyle>
              <a:lvl1pPr>
                <a:defRPr sz="1200" b="1">
                  <a:solidFill>
                    <a:schemeClr val="tx1"/>
                  </a:solidFill>
                  <a:latin typeface="Times New Roman" panose="02020603050405020304" pitchFamily="18" charset="0"/>
                </a:defRPr>
              </a:lvl1pPr>
              <a:lvl2pPr marL="742950" indent="-285750">
                <a:defRPr sz="1200" b="1">
                  <a:solidFill>
                    <a:schemeClr val="tx1"/>
                  </a:solidFill>
                  <a:latin typeface="Times New Roman" panose="02020603050405020304" pitchFamily="18" charset="0"/>
                </a:defRPr>
              </a:lvl2pPr>
              <a:lvl3pPr marL="1143000" indent="-228600">
                <a:defRPr sz="1200" b="1">
                  <a:solidFill>
                    <a:schemeClr val="tx1"/>
                  </a:solidFill>
                  <a:latin typeface="Times New Roman" panose="02020603050405020304" pitchFamily="18" charset="0"/>
                </a:defRPr>
              </a:lvl3pPr>
              <a:lvl4pPr marL="1600200" indent="-228600">
                <a:defRPr sz="1200" b="1">
                  <a:solidFill>
                    <a:schemeClr val="tx1"/>
                  </a:solidFill>
                  <a:latin typeface="Times New Roman" panose="02020603050405020304" pitchFamily="18" charset="0"/>
                </a:defRPr>
              </a:lvl4pPr>
              <a:lvl5pPr marL="2057400" indent="-22860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defRPr/>
              </a:pPr>
              <a:endParaRPr lang="en-US" altLang="en-US"/>
            </a:p>
          </p:txBody>
        </p:sp>
        <p:sp>
          <p:nvSpPr>
            <p:cNvPr id="1041" name="Rectangle 11">
              <a:extLst>
                <a:ext uri="{FF2B5EF4-FFF2-40B4-BE49-F238E27FC236}">
                  <a16:creationId xmlns:a16="http://schemas.microsoft.com/office/drawing/2014/main" id="{528A10C9-5F90-54A2-919E-1FDA475763EC}"/>
                </a:ext>
              </a:extLst>
            </p:cNvPr>
            <p:cNvSpPr>
              <a:spLocks noChangeArrowheads="1"/>
            </p:cNvSpPr>
            <p:nvPr userDrawn="1"/>
          </p:nvSpPr>
          <p:spPr bwMode="auto">
            <a:xfrm>
              <a:off x="2702" y="4224"/>
              <a:ext cx="1570" cy="96"/>
            </a:xfrm>
            <a:prstGeom prst="rect">
              <a:avLst/>
            </a:prstGeom>
            <a:solidFill>
              <a:srgbClr val="FD8533"/>
            </a:solidFill>
            <a:ln>
              <a:noFill/>
            </a:ln>
          </p:spPr>
          <p:txBody>
            <a:bodyPr wrap="none" anchor="ctr"/>
            <a:lstStyle>
              <a:lvl1pPr>
                <a:defRPr sz="1200" b="1">
                  <a:solidFill>
                    <a:schemeClr val="tx1"/>
                  </a:solidFill>
                  <a:latin typeface="Times New Roman" panose="02020603050405020304" pitchFamily="18" charset="0"/>
                </a:defRPr>
              </a:lvl1pPr>
              <a:lvl2pPr marL="742950" indent="-285750">
                <a:defRPr sz="1200" b="1">
                  <a:solidFill>
                    <a:schemeClr val="tx1"/>
                  </a:solidFill>
                  <a:latin typeface="Times New Roman" panose="02020603050405020304" pitchFamily="18" charset="0"/>
                </a:defRPr>
              </a:lvl2pPr>
              <a:lvl3pPr marL="1143000" indent="-228600">
                <a:defRPr sz="1200" b="1">
                  <a:solidFill>
                    <a:schemeClr val="tx1"/>
                  </a:solidFill>
                  <a:latin typeface="Times New Roman" panose="02020603050405020304" pitchFamily="18" charset="0"/>
                </a:defRPr>
              </a:lvl3pPr>
              <a:lvl4pPr marL="1600200" indent="-228600">
                <a:defRPr sz="1200" b="1">
                  <a:solidFill>
                    <a:schemeClr val="tx1"/>
                  </a:solidFill>
                  <a:latin typeface="Times New Roman" panose="02020603050405020304" pitchFamily="18" charset="0"/>
                </a:defRPr>
              </a:lvl4pPr>
              <a:lvl5pPr marL="2057400" indent="-22860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defRPr/>
              </a:pPr>
              <a:endParaRPr lang="en-US" altLang="en-US"/>
            </a:p>
          </p:txBody>
        </p:sp>
        <p:sp>
          <p:nvSpPr>
            <p:cNvPr id="1042" name="Rectangle 12">
              <a:extLst>
                <a:ext uri="{FF2B5EF4-FFF2-40B4-BE49-F238E27FC236}">
                  <a16:creationId xmlns:a16="http://schemas.microsoft.com/office/drawing/2014/main" id="{851A12E2-8CD7-8938-4A29-333AE1262B4F}"/>
                </a:ext>
              </a:extLst>
            </p:cNvPr>
            <p:cNvSpPr>
              <a:spLocks noChangeArrowheads="1"/>
            </p:cNvSpPr>
            <p:nvPr userDrawn="1"/>
          </p:nvSpPr>
          <p:spPr bwMode="auto">
            <a:xfrm>
              <a:off x="4272" y="4224"/>
              <a:ext cx="25" cy="96"/>
            </a:xfrm>
            <a:prstGeom prst="rect">
              <a:avLst/>
            </a:prstGeom>
            <a:solidFill>
              <a:srgbClr val="EC7000"/>
            </a:solidFill>
            <a:ln>
              <a:noFill/>
            </a:ln>
          </p:spPr>
          <p:txBody>
            <a:bodyPr wrap="none" anchor="ctr"/>
            <a:lstStyle>
              <a:lvl1pPr>
                <a:defRPr sz="1200" b="1">
                  <a:solidFill>
                    <a:schemeClr val="tx1"/>
                  </a:solidFill>
                  <a:latin typeface="Times New Roman" panose="02020603050405020304" pitchFamily="18" charset="0"/>
                </a:defRPr>
              </a:lvl1pPr>
              <a:lvl2pPr marL="742950" indent="-285750">
                <a:defRPr sz="1200" b="1">
                  <a:solidFill>
                    <a:schemeClr val="tx1"/>
                  </a:solidFill>
                  <a:latin typeface="Times New Roman" panose="02020603050405020304" pitchFamily="18" charset="0"/>
                </a:defRPr>
              </a:lvl2pPr>
              <a:lvl3pPr marL="1143000" indent="-228600">
                <a:defRPr sz="1200" b="1">
                  <a:solidFill>
                    <a:schemeClr val="tx1"/>
                  </a:solidFill>
                  <a:latin typeface="Times New Roman" panose="02020603050405020304" pitchFamily="18" charset="0"/>
                </a:defRPr>
              </a:lvl3pPr>
              <a:lvl4pPr marL="1600200" indent="-228600">
                <a:defRPr sz="1200" b="1">
                  <a:solidFill>
                    <a:schemeClr val="tx1"/>
                  </a:solidFill>
                  <a:latin typeface="Times New Roman" panose="02020603050405020304" pitchFamily="18" charset="0"/>
                </a:defRPr>
              </a:lvl4pPr>
              <a:lvl5pPr marL="2057400" indent="-22860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defRPr/>
              </a:pPr>
              <a:endParaRPr lang="en-US" altLang="en-US"/>
            </a:p>
          </p:txBody>
        </p:sp>
        <p:sp>
          <p:nvSpPr>
            <p:cNvPr id="1043" name="Rectangle 13">
              <a:extLst>
                <a:ext uri="{FF2B5EF4-FFF2-40B4-BE49-F238E27FC236}">
                  <a16:creationId xmlns:a16="http://schemas.microsoft.com/office/drawing/2014/main" id="{EB0C5A17-88A6-D5EA-F6A2-27BBCF3B5049}"/>
                </a:ext>
              </a:extLst>
            </p:cNvPr>
            <p:cNvSpPr>
              <a:spLocks noChangeArrowheads="1"/>
            </p:cNvSpPr>
            <p:nvPr userDrawn="1"/>
          </p:nvSpPr>
          <p:spPr bwMode="auto">
            <a:xfrm>
              <a:off x="1472" y="4224"/>
              <a:ext cx="852" cy="96"/>
            </a:xfrm>
            <a:prstGeom prst="rect">
              <a:avLst/>
            </a:prstGeom>
            <a:solidFill>
              <a:srgbClr val="EC7000"/>
            </a:solidFill>
            <a:ln>
              <a:noFill/>
            </a:ln>
          </p:spPr>
          <p:txBody>
            <a:bodyPr wrap="none" anchor="ctr"/>
            <a:lstStyle>
              <a:lvl1pPr>
                <a:defRPr sz="1200" b="1">
                  <a:solidFill>
                    <a:schemeClr val="tx1"/>
                  </a:solidFill>
                  <a:latin typeface="Times New Roman" panose="02020603050405020304" pitchFamily="18" charset="0"/>
                </a:defRPr>
              </a:lvl1pPr>
              <a:lvl2pPr marL="742950" indent="-285750">
                <a:defRPr sz="1200" b="1">
                  <a:solidFill>
                    <a:schemeClr val="tx1"/>
                  </a:solidFill>
                  <a:latin typeface="Times New Roman" panose="02020603050405020304" pitchFamily="18" charset="0"/>
                </a:defRPr>
              </a:lvl2pPr>
              <a:lvl3pPr marL="1143000" indent="-228600">
                <a:defRPr sz="1200" b="1">
                  <a:solidFill>
                    <a:schemeClr val="tx1"/>
                  </a:solidFill>
                  <a:latin typeface="Times New Roman" panose="02020603050405020304" pitchFamily="18" charset="0"/>
                </a:defRPr>
              </a:lvl3pPr>
              <a:lvl4pPr marL="1600200" indent="-228600">
                <a:defRPr sz="1200" b="1">
                  <a:solidFill>
                    <a:schemeClr val="tx1"/>
                  </a:solidFill>
                  <a:latin typeface="Times New Roman" panose="02020603050405020304" pitchFamily="18" charset="0"/>
                </a:defRPr>
              </a:lvl4pPr>
              <a:lvl5pPr marL="2057400" indent="-22860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eaLnBrk="1" hangingPunct="1">
                <a:defRPr/>
              </a:pPr>
              <a:endParaRPr lang="en-US" altLang="en-US"/>
            </a:p>
          </p:txBody>
        </p:sp>
      </p:grpSp>
      <p:pic>
        <p:nvPicPr>
          <p:cNvPr id="1030" name="Picture 14">
            <a:extLst>
              <a:ext uri="{FF2B5EF4-FFF2-40B4-BE49-F238E27FC236}">
                <a16:creationId xmlns:a16="http://schemas.microsoft.com/office/drawing/2014/main" id="{183C5345-A2B6-B14E-5A9C-E003164F0ED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39113" y="5791200"/>
            <a:ext cx="8382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5">
            <a:extLst>
              <a:ext uri="{FF2B5EF4-FFF2-40B4-BE49-F238E27FC236}">
                <a16:creationId xmlns:a16="http://schemas.microsoft.com/office/drawing/2014/main" id="{E8781A3F-8D73-A75B-5381-221A1E791828}"/>
              </a:ext>
            </a:extLst>
          </p:cNvPr>
          <p:cNvSpPr>
            <a:spLocks noGrp="1" noChangeArrowheads="1"/>
          </p:cNvSpPr>
          <p:nvPr>
            <p:ph type="title"/>
          </p:nvPr>
        </p:nvSpPr>
        <p:spPr bwMode="auto">
          <a:xfrm>
            <a:off x="533400" y="30480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32" name="Rectangle 16">
            <a:extLst>
              <a:ext uri="{FF2B5EF4-FFF2-40B4-BE49-F238E27FC236}">
                <a16:creationId xmlns:a16="http://schemas.microsoft.com/office/drawing/2014/main" id="{F73BA006-CA3A-2D07-4ACB-7B71F5D25DF9}"/>
              </a:ext>
            </a:extLst>
          </p:cNvPr>
          <p:cNvSpPr>
            <a:spLocks noGrp="1" noChangeArrowheads="1"/>
          </p:cNvSpPr>
          <p:nvPr>
            <p:ph type="body" idx="1"/>
          </p:nvPr>
        </p:nvSpPr>
        <p:spPr bwMode="auto">
          <a:xfrm>
            <a:off x="533400" y="1295400"/>
            <a:ext cx="7315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33" name="Line 17">
            <a:extLst>
              <a:ext uri="{FF2B5EF4-FFF2-40B4-BE49-F238E27FC236}">
                <a16:creationId xmlns:a16="http://schemas.microsoft.com/office/drawing/2014/main" id="{6225996A-6BF3-683A-C9C5-731686560399}"/>
              </a:ext>
            </a:extLst>
          </p:cNvPr>
          <p:cNvSpPr>
            <a:spLocks noChangeShapeType="1"/>
          </p:cNvSpPr>
          <p:nvPr/>
        </p:nvSpPr>
        <p:spPr bwMode="auto">
          <a:xfrm>
            <a:off x="533400" y="6400800"/>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002" name="Rectangle 18">
            <a:extLst>
              <a:ext uri="{FF2B5EF4-FFF2-40B4-BE49-F238E27FC236}">
                <a16:creationId xmlns:a16="http://schemas.microsoft.com/office/drawing/2014/main" id="{CEA5F389-13DB-7CC7-68E4-D78619CF718C}"/>
              </a:ext>
            </a:extLst>
          </p:cNvPr>
          <p:cNvSpPr>
            <a:spLocks noChangeArrowheads="1"/>
          </p:cNvSpPr>
          <p:nvPr/>
        </p:nvSpPr>
        <p:spPr bwMode="auto">
          <a:xfrm>
            <a:off x="152400" y="6400800"/>
            <a:ext cx="458788" cy="457200"/>
          </a:xfrm>
          <a:prstGeom prst="rect">
            <a:avLst/>
          </a:prstGeom>
          <a:noFill/>
          <a:ln w="9525">
            <a:noFill/>
            <a:miter lim="800000"/>
            <a:headEnd/>
            <a:tailEnd/>
          </a:ln>
          <a:effectLst/>
        </p:spPr>
        <p:txBody>
          <a:bodyPr/>
          <a:lstStyle>
            <a:lvl1pPr>
              <a:defRPr sz="1200" b="1">
                <a:solidFill>
                  <a:schemeClr val="tx1"/>
                </a:solidFill>
                <a:latin typeface="Times New Roman" panose="02020603050405020304" pitchFamily="18" charset="0"/>
              </a:defRPr>
            </a:lvl1pPr>
            <a:lvl2pPr marL="742950" indent="-285750">
              <a:defRPr sz="1200" b="1">
                <a:solidFill>
                  <a:schemeClr val="tx1"/>
                </a:solidFill>
                <a:latin typeface="Times New Roman" panose="02020603050405020304" pitchFamily="18" charset="0"/>
              </a:defRPr>
            </a:lvl2pPr>
            <a:lvl3pPr marL="1143000" indent="-228600">
              <a:defRPr sz="1200" b="1">
                <a:solidFill>
                  <a:schemeClr val="tx1"/>
                </a:solidFill>
                <a:latin typeface="Times New Roman" panose="02020603050405020304" pitchFamily="18" charset="0"/>
              </a:defRPr>
            </a:lvl3pPr>
            <a:lvl4pPr marL="1600200" indent="-228600">
              <a:defRPr sz="1200" b="1">
                <a:solidFill>
                  <a:schemeClr val="tx1"/>
                </a:solidFill>
                <a:latin typeface="Times New Roman" panose="02020603050405020304" pitchFamily="18" charset="0"/>
              </a:defRPr>
            </a:lvl4pPr>
            <a:lvl5pPr marL="2057400" indent="-228600">
              <a:defRPr sz="1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a:solidFill>
                  <a:schemeClr val="tx1"/>
                </a:solidFill>
                <a:latin typeface="Times New Roman" panose="02020603050405020304" pitchFamily="18" charset="0"/>
              </a:defRPr>
            </a:lvl9pPr>
          </a:lstStyle>
          <a:p>
            <a:pPr>
              <a:defRPr/>
            </a:pPr>
            <a:fld id="{7DCDD918-2AA3-449A-8679-A5AD655D52A6}" type="slidenum">
              <a:rPr lang="en-GB" altLang="en-US" sz="1000" b="0" smtClean="0">
                <a:solidFill>
                  <a:schemeClr val="bg2"/>
                </a:solidFill>
                <a:latin typeface="Arial Narrow" panose="020B0606020202030204" pitchFamily="34" charset="0"/>
              </a:rPr>
              <a:pPr>
                <a:defRPr/>
              </a:pPr>
              <a:t>‹#›</a:t>
            </a:fld>
            <a:endParaRPr lang="en-GB" altLang="en-US" sz="1000" b="0">
              <a:solidFill>
                <a:schemeClr val="bg2"/>
              </a:solidFill>
              <a:latin typeface="Arial Narrow" panose="020B0606020202030204" pitchFamily="34" charset="0"/>
            </a:endParaRPr>
          </a:p>
        </p:txBody>
      </p:sp>
      <p:sp>
        <p:nvSpPr>
          <p:cNvPr id="298003" name="Rectangle 19">
            <a:extLst>
              <a:ext uri="{FF2B5EF4-FFF2-40B4-BE49-F238E27FC236}">
                <a16:creationId xmlns:a16="http://schemas.microsoft.com/office/drawing/2014/main" id="{2B8659EA-2572-A635-BDAE-72D8F3655FD9}"/>
              </a:ext>
            </a:extLst>
          </p:cNvPr>
          <p:cNvSpPr>
            <a:spLocks noGrp="1" noChangeArrowheads="1"/>
          </p:cNvSpPr>
          <p:nvPr>
            <p:ph type="ftr" sz="quarter" idx="3"/>
          </p:nvPr>
        </p:nvSpPr>
        <p:spPr bwMode="auto">
          <a:xfrm>
            <a:off x="685800" y="6400800"/>
            <a:ext cx="533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b="0">
                <a:solidFill>
                  <a:srgbClr val="FF9218"/>
                </a:solidFill>
                <a:latin typeface="+mn-lt"/>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879"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Lst>
  <p:transition>
    <p:fade/>
  </p:transition>
  <p:txStyles>
    <p:titleStyle>
      <a:lvl1pPr algn="l" rtl="0" eaLnBrk="0" fontAlgn="base" hangingPunct="0">
        <a:spcBef>
          <a:spcPct val="0"/>
        </a:spcBef>
        <a:spcAft>
          <a:spcPct val="0"/>
        </a:spcAft>
        <a:defRPr sz="3200" b="1">
          <a:solidFill>
            <a:schemeClr val="bg1"/>
          </a:solidFill>
          <a:latin typeface="Calibri" pitchFamily="34" charset="0"/>
          <a:ea typeface="+mj-ea"/>
          <a:cs typeface="+mj-cs"/>
        </a:defRPr>
      </a:lvl1pPr>
      <a:lvl2pPr algn="l" rtl="0" eaLnBrk="0" fontAlgn="base" hangingPunct="0">
        <a:spcBef>
          <a:spcPct val="0"/>
        </a:spcBef>
        <a:spcAft>
          <a:spcPct val="0"/>
        </a:spcAft>
        <a:defRPr sz="3200" b="1">
          <a:solidFill>
            <a:schemeClr val="bg1"/>
          </a:solidFill>
          <a:latin typeface="Calibri" pitchFamily="34" charset="0"/>
        </a:defRPr>
      </a:lvl2pPr>
      <a:lvl3pPr algn="l" rtl="0" eaLnBrk="0" fontAlgn="base" hangingPunct="0">
        <a:spcBef>
          <a:spcPct val="0"/>
        </a:spcBef>
        <a:spcAft>
          <a:spcPct val="0"/>
        </a:spcAft>
        <a:defRPr sz="3200" b="1">
          <a:solidFill>
            <a:schemeClr val="bg1"/>
          </a:solidFill>
          <a:latin typeface="Calibri" pitchFamily="34" charset="0"/>
        </a:defRPr>
      </a:lvl3pPr>
      <a:lvl4pPr algn="l" rtl="0" eaLnBrk="0" fontAlgn="base" hangingPunct="0">
        <a:spcBef>
          <a:spcPct val="0"/>
        </a:spcBef>
        <a:spcAft>
          <a:spcPct val="0"/>
        </a:spcAft>
        <a:defRPr sz="3200" b="1">
          <a:solidFill>
            <a:schemeClr val="bg1"/>
          </a:solidFill>
          <a:latin typeface="Calibri" pitchFamily="34" charset="0"/>
        </a:defRPr>
      </a:lvl4pPr>
      <a:lvl5pPr algn="l" rtl="0" eaLnBrk="0" fontAlgn="base" hangingPunct="0">
        <a:spcBef>
          <a:spcPct val="0"/>
        </a:spcBef>
        <a:spcAft>
          <a:spcPct val="0"/>
        </a:spcAft>
        <a:defRPr sz="3200" b="1">
          <a:solidFill>
            <a:schemeClr val="bg1"/>
          </a:solidFill>
          <a:latin typeface="Calibri" pitchFamily="34" charset="0"/>
        </a:defRPr>
      </a:lvl5pPr>
      <a:lvl6pPr marL="457200" algn="l" rtl="0" fontAlgn="base">
        <a:spcBef>
          <a:spcPct val="0"/>
        </a:spcBef>
        <a:spcAft>
          <a:spcPct val="0"/>
        </a:spcAft>
        <a:defRPr sz="4000" b="1">
          <a:solidFill>
            <a:schemeClr val="bg1"/>
          </a:solidFill>
          <a:latin typeface="Arial Narrow" pitchFamily="34" charset="0"/>
        </a:defRPr>
      </a:lvl6pPr>
      <a:lvl7pPr marL="914400" algn="l" rtl="0" fontAlgn="base">
        <a:spcBef>
          <a:spcPct val="0"/>
        </a:spcBef>
        <a:spcAft>
          <a:spcPct val="0"/>
        </a:spcAft>
        <a:defRPr sz="4000" b="1">
          <a:solidFill>
            <a:schemeClr val="bg1"/>
          </a:solidFill>
          <a:latin typeface="Arial Narrow" pitchFamily="34" charset="0"/>
        </a:defRPr>
      </a:lvl7pPr>
      <a:lvl8pPr marL="1371600" algn="l" rtl="0" fontAlgn="base">
        <a:spcBef>
          <a:spcPct val="0"/>
        </a:spcBef>
        <a:spcAft>
          <a:spcPct val="0"/>
        </a:spcAft>
        <a:defRPr sz="4000" b="1">
          <a:solidFill>
            <a:schemeClr val="bg1"/>
          </a:solidFill>
          <a:latin typeface="Arial Narrow" pitchFamily="34" charset="0"/>
        </a:defRPr>
      </a:lvl8pPr>
      <a:lvl9pPr marL="1828800" algn="l" rtl="0" fontAlgn="base">
        <a:spcBef>
          <a:spcPct val="0"/>
        </a:spcBef>
        <a:spcAft>
          <a:spcPct val="0"/>
        </a:spcAft>
        <a:defRPr sz="4000" b="1">
          <a:solidFill>
            <a:schemeClr val="bg1"/>
          </a:solidFill>
          <a:latin typeface="Arial Narrow" pitchFamily="34" charset="0"/>
        </a:defRPr>
      </a:lvl9pPr>
    </p:titleStyle>
    <p:bodyStyle>
      <a:lvl1pPr marL="342900" indent="-342900" algn="l" rtl="0" eaLnBrk="0" fontAlgn="base" hangingPunct="0">
        <a:spcBef>
          <a:spcPct val="20000"/>
        </a:spcBef>
        <a:spcAft>
          <a:spcPct val="0"/>
        </a:spcAft>
        <a:buClr>
          <a:srgbClr val="000066"/>
        </a:buClr>
        <a:buSzPct val="70000"/>
        <a:buFont typeface="Wingdings" panose="05000000000000000000" pitchFamily="2" charset="2"/>
        <a:buChar char="§"/>
        <a:defRPr sz="3200" b="1">
          <a:solidFill>
            <a:srgbClr val="32323D"/>
          </a:solidFill>
          <a:latin typeface="Calibri" pitchFamily="34" charset="0"/>
          <a:ea typeface="+mn-ea"/>
          <a:cs typeface="+mn-cs"/>
        </a:defRPr>
      </a:lvl1pPr>
      <a:lvl2pPr marL="742950" indent="-285750" algn="l" rtl="0" eaLnBrk="0" fontAlgn="base" hangingPunct="0">
        <a:spcBef>
          <a:spcPct val="20000"/>
        </a:spcBef>
        <a:spcAft>
          <a:spcPct val="0"/>
        </a:spcAft>
        <a:buClr>
          <a:srgbClr val="000066"/>
        </a:buClr>
        <a:buSzPct val="70000"/>
        <a:buFont typeface="Wingdings" panose="05000000000000000000" pitchFamily="2" charset="2"/>
        <a:buChar char="§"/>
        <a:defRPr sz="2800">
          <a:solidFill>
            <a:srgbClr val="32323D"/>
          </a:solidFill>
          <a:latin typeface="Calibri" pitchFamily="34" charset="0"/>
        </a:defRPr>
      </a:lvl2pPr>
      <a:lvl3pPr marL="1143000" indent="-228600" algn="l" rtl="0" eaLnBrk="0" fontAlgn="base" hangingPunct="0">
        <a:spcBef>
          <a:spcPct val="20000"/>
        </a:spcBef>
        <a:spcAft>
          <a:spcPct val="0"/>
        </a:spcAft>
        <a:buClr>
          <a:srgbClr val="000066"/>
        </a:buClr>
        <a:buSzPct val="70000"/>
        <a:buFont typeface="Wingdings" panose="05000000000000000000" pitchFamily="2" charset="2"/>
        <a:buChar char="§"/>
        <a:defRPr sz="2400">
          <a:solidFill>
            <a:srgbClr val="32323D"/>
          </a:solidFill>
          <a:latin typeface="Calibri" pitchFamily="34" charset="0"/>
        </a:defRPr>
      </a:lvl3pPr>
      <a:lvl4pPr marL="1600200" indent="-228600" algn="l" rtl="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itchFamily="34" charset="0"/>
        </a:defRPr>
      </a:lvl4pPr>
      <a:lvl5pPr marL="2057400" indent="-228600" algn="l" rtl="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itchFamily="34" charset="0"/>
        </a:defRPr>
      </a:lvl5pPr>
      <a:lvl6pPr marL="2514600" indent="-228600" algn="l" rtl="0" fontAlgn="base">
        <a:spcBef>
          <a:spcPct val="20000"/>
        </a:spcBef>
        <a:spcAft>
          <a:spcPct val="0"/>
        </a:spcAft>
        <a:buClr>
          <a:srgbClr val="000066"/>
        </a:buClr>
        <a:buSzPct val="70000"/>
        <a:buFont typeface="Wingdings" pitchFamily="2" charset="2"/>
        <a:buChar char="§"/>
        <a:defRPr sz="2000">
          <a:solidFill>
            <a:srgbClr val="32323D"/>
          </a:solidFill>
          <a:latin typeface="+mn-lt"/>
        </a:defRPr>
      </a:lvl6pPr>
      <a:lvl7pPr marL="2971800" indent="-228600" algn="l" rtl="0" fontAlgn="base">
        <a:spcBef>
          <a:spcPct val="20000"/>
        </a:spcBef>
        <a:spcAft>
          <a:spcPct val="0"/>
        </a:spcAft>
        <a:buClr>
          <a:srgbClr val="000066"/>
        </a:buClr>
        <a:buSzPct val="70000"/>
        <a:buFont typeface="Wingdings" pitchFamily="2" charset="2"/>
        <a:buChar char="§"/>
        <a:defRPr sz="2000">
          <a:solidFill>
            <a:srgbClr val="32323D"/>
          </a:solidFill>
          <a:latin typeface="+mn-lt"/>
        </a:defRPr>
      </a:lvl7pPr>
      <a:lvl8pPr marL="3429000" indent="-228600" algn="l" rtl="0" fontAlgn="base">
        <a:spcBef>
          <a:spcPct val="20000"/>
        </a:spcBef>
        <a:spcAft>
          <a:spcPct val="0"/>
        </a:spcAft>
        <a:buClr>
          <a:srgbClr val="000066"/>
        </a:buClr>
        <a:buSzPct val="70000"/>
        <a:buFont typeface="Wingdings" pitchFamily="2" charset="2"/>
        <a:buChar char="§"/>
        <a:defRPr sz="2000">
          <a:solidFill>
            <a:srgbClr val="32323D"/>
          </a:solidFill>
          <a:latin typeface="+mn-lt"/>
        </a:defRPr>
      </a:lvl8pPr>
      <a:lvl9pPr marL="3886200" indent="-228600" algn="l" rtl="0" fontAlgn="base">
        <a:spcBef>
          <a:spcPct val="20000"/>
        </a:spcBef>
        <a:spcAft>
          <a:spcPct val="0"/>
        </a:spcAft>
        <a:buClr>
          <a:srgbClr val="000066"/>
        </a:buClr>
        <a:buSzPct val="70000"/>
        <a:buFont typeface="Wingdings" pitchFamily="2" charset="2"/>
        <a:buChar char="§"/>
        <a:defRPr sz="2000">
          <a:solidFill>
            <a:srgbClr val="32323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trentu.ca/academicskill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hyperlink" Target="http://beta.cell.com/erickson/" TargetMode="Externa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hyperlink" Target="http://top25.sciencedirect.com/" TargetMode="External"/><Relationship Id="rId7" Type="http://schemas.openxmlformats.org/officeDocument/2006/relationships/image" Target="../media/image50.gif"/><Relationship Id="rId2" Type="http://schemas.openxmlformats.org/officeDocument/2006/relationships/hyperlink" Target="http://info.scopus.com/topcited/" TargetMode="Externa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hyperlink" Target="http://beta.cell.com/erickson/" TargetMode="External"/><Relationship Id="rId4" Type="http://schemas.openxmlformats.org/officeDocument/2006/relationships/hyperlink" Target="http://scimagojr.co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8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top25.sciencedirect.com/" TargetMode="External"/><Relationship Id="rId7" Type="http://schemas.openxmlformats.org/officeDocument/2006/relationships/image" Target="../media/image50.gif"/><Relationship Id="rId2" Type="http://schemas.openxmlformats.org/officeDocument/2006/relationships/hyperlink" Target="http://info.scopus.com/topcited/" TargetMode="Externa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hyperlink" Target="http://beta.cell.com/erickson/" TargetMode="External"/><Relationship Id="rId10" Type="http://schemas.openxmlformats.org/officeDocument/2006/relationships/image" Target="../media/image53.png"/><Relationship Id="rId4" Type="http://schemas.openxmlformats.org/officeDocument/2006/relationships/hyperlink" Target="http://scimagojr.com/" TargetMode="External"/><Relationship Id="rId9" Type="http://schemas.openxmlformats.org/officeDocument/2006/relationships/image" Target="../media/image52.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top25.sciencedirect.com/" TargetMode="External"/><Relationship Id="rId7" Type="http://schemas.openxmlformats.org/officeDocument/2006/relationships/image" Target="../media/image50.gif"/><Relationship Id="rId2" Type="http://schemas.openxmlformats.org/officeDocument/2006/relationships/hyperlink" Target="http://info.scopus.com/topcited/" TargetMode="Externa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hyperlink" Target="http://beta.cell.com/erickson/" TargetMode="External"/><Relationship Id="rId10" Type="http://schemas.openxmlformats.org/officeDocument/2006/relationships/image" Target="../media/image53.png"/><Relationship Id="rId4" Type="http://schemas.openxmlformats.org/officeDocument/2006/relationships/hyperlink" Target="http://scimagojr.com/" TargetMode="External"/><Relationship Id="rId9"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2B4A-C77B-4AF9-9702-2EC0BC620924}"/>
              </a:ext>
            </a:extLst>
          </p:cNvPr>
          <p:cNvSpPr>
            <a:spLocks noGrp="1"/>
          </p:cNvSpPr>
          <p:nvPr>
            <p:ph type="ctrTitle"/>
          </p:nvPr>
        </p:nvSpPr>
        <p:spPr/>
        <p:txBody>
          <a:bodyPr>
            <a:normAutofit fontScale="90000"/>
          </a:bodyPr>
          <a:lstStyle/>
          <a:p>
            <a:r>
              <a:rPr lang="en-CA" dirty="0">
                <a:solidFill>
                  <a:prstClr val="black"/>
                </a:solidFill>
                <a:latin typeface="Arial" panose="020B0604020202020204" pitchFamily="34" charset="0"/>
                <a:cs typeface="Arial" panose="020B0604020202020204" pitchFamily="34" charset="0"/>
              </a:rPr>
              <a:t>Working with </a:t>
            </a:r>
            <a:br>
              <a:rPr lang="en-CA" dirty="0">
                <a:solidFill>
                  <a:prstClr val="black"/>
                </a:solidFill>
                <a:latin typeface="Arial" panose="020B0604020202020204" pitchFamily="34" charset="0"/>
                <a:cs typeface="Arial" panose="020B0604020202020204" pitchFamily="34" charset="0"/>
              </a:rPr>
            </a:br>
            <a:r>
              <a:rPr lang="en-CA" dirty="0">
                <a:solidFill>
                  <a:prstClr val="black"/>
                </a:solidFill>
                <a:latin typeface="Arial" panose="020B0604020202020204" pitchFamily="34" charset="0"/>
                <a:cs typeface="Arial" panose="020B0604020202020204" pitchFamily="34" charset="0"/>
              </a:rPr>
              <a:t>tables and figures</a:t>
            </a:r>
            <a:endParaRPr lang="en-CA" dirty="0"/>
          </a:p>
        </p:txBody>
      </p:sp>
      <p:sp>
        <p:nvSpPr>
          <p:cNvPr id="4" name="Subtitle 3">
            <a:extLst>
              <a:ext uri="{FF2B5EF4-FFF2-40B4-BE49-F238E27FC236}">
                <a16:creationId xmlns:a16="http://schemas.microsoft.com/office/drawing/2014/main" id="{86D21A1A-7630-420B-9C7D-9046C80DE35E}"/>
              </a:ext>
            </a:extLst>
          </p:cNvPr>
          <p:cNvSpPr>
            <a:spLocks noGrp="1"/>
          </p:cNvSpPr>
          <p:nvPr>
            <p:ph type="subTitle" idx="1"/>
          </p:nvPr>
        </p:nvSpPr>
        <p:spPr/>
        <p:txBody>
          <a:bodyPr/>
          <a:lstStyle/>
          <a:p>
            <a:r>
              <a:rPr lang="en-CA" dirty="0"/>
              <a:t> </a:t>
            </a:r>
          </a:p>
          <a:p>
            <a:r>
              <a:rPr lang="en-CA" dirty="0">
                <a:hlinkClick r:id="rId2"/>
              </a:rPr>
              <a:t>www.trentu.ca/academicskills</a:t>
            </a:r>
            <a:r>
              <a:rPr lang="en-CA" dirty="0"/>
              <a:t> </a:t>
            </a:r>
          </a:p>
        </p:txBody>
      </p:sp>
    </p:spTree>
    <p:extLst>
      <p:ext uri="{BB962C8B-B14F-4D97-AF65-F5344CB8AC3E}">
        <p14:creationId xmlns:p14="http://schemas.microsoft.com/office/powerpoint/2010/main" val="176660128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F27C42-EA93-450F-A9F6-064D8627C34C}"/>
              </a:ext>
            </a:extLst>
          </p:cNvPr>
          <p:cNvSpPr>
            <a:spLocks noGrp="1"/>
          </p:cNvSpPr>
          <p:nvPr>
            <p:ph type="title"/>
          </p:nvPr>
        </p:nvSpPr>
        <p:spPr/>
        <p:txBody>
          <a:bodyPr/>
          <a:lstStyle/>
          <a:p>
            <a:r>
              <a:rPr lang="en-CA" dirty="0"/>
              <a:t>Example table with key elements</a:t>
            </a:r>
          </a:p>
        </p:txBody>
      </p:sp>
      <p:pic>
        <p:nvPicPr>
          <p:cNvPr id="9" name="Content Placeholder 8" descr="Sample table highlights key elements of a table: title, lines, rows, columns, cells, and footnotes">
            <a:extLst>
              <a:ext uri="{FF2B5EF4-FFF2-40B4-BE49-F238E27FC236}">
                <a16:creationId xmlns:a16="http://schemas.microsoft.com/office/drawing/2014/main" id="{BE08AA10-B218-40BA-9B9C-6F7C25F89486}"/>
              </a:ext>
            </a:extLst>
          </p:cNvPr>
          <p:cNvPicPr>
            <a:picLocks noGrp="1" noChangeAspect="1"/>
          </p:cNvPicPr>
          <p:nvPr>
            <p:ph idx="1"/>
          </p:nvPr>
        </p:nvPicPr>
        <p:blipFill>
          <a:blip r:embed="rId2"/>
          <a:stretch>
            <a:fillRect/>
          </a:stretch>
        </p:blipFill>
        <p:spPr>
          <a:xfrm>
            <a:off x="69731" y="2038936"/>
            <a:ext cx="8903679" cy="3597812"/>
          </a:xfrm>
          <a:prstGeom prst="rect">
            <a:avLst/>
          </a:prstGeom>
        </p:spPr>
      </p:pic>
    </p:spTree>
    <p:extLst>
      <p:ext uri="{BB962C8B-B14F-4D97-AF65-F5344CB8AC3E}">
        <p14:creationId xmlns:p14="http://schemas.microsoft.com/office/powerpoint/2010/main" val="1932122730"/>
      </p:ext>
    </p:extLst>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40FF7C49-9E04-D9A3-52C1-60DDE0EC4D24}"/>
              </a:ext>
            </a:extLst>
          </p:cNvPr>
          <p:cNvSpPr>
            <a:spLocks noGrp="1" noChangeArrowheads="1"/>
          </p:cNvSpPr>
          <p:nvPr>
            <p:ph type="title" idx="4294967295"/>
          </p:nvPr>
        </p:nvSpPr>
        <p:spPr>
          <a:xfrm>
            <a:off x="179388" y="295275"/>
            <a:ext cx="8748712" cy="685800"/>
          </a:xfrm>
        </p:spPr>
        <p:txBody>
          <a:bodyPr/>
          <a:lstStyle/>
          <a:p>
            <a:pPr eaLnBrk="1" hangingPunct="1"/>
            <a:r>
              <a:rPr lang="en-US" altLang="zh-CN" sz="2800">
                <a:ea typeface="SimSun" panose="02010600030101010101" pitchFamily="2" charset="-122"/>
              </a:rPr>
              <a:t>Your paper is </a:t>
            </a:r>
            <a:r>
              <a:rPr lang="en-US" altLang="zh-CN" sz="2800" u="sng">
                <a:ea typeface="SimSun" panose="02010600030101010101" pitchFamily="2" charset="-122"/>
              </a:rPr>
              <a:t>worthless</a:t>
            </a:r>
            <a:r>
              <a:rPr lang="en-US" altLang="zh-CN" sz="2800">
                <a:ea typeface="SimSun" panose="02010600030101010101" pitchFamily="2" charset="-122"/>
              </a:rPr>
              <a:t> if no one reads, uses, or cites it</a:t>
            </a:r>
          </a:p>
        </p:txBody>
      </p:sp>
      <p:sp>
        <p:nvSpPr>
          <p:cNvPr id="99331" name="Rectangle 3">
            <a:extLst>
              <a:ext uri="{FF2B5EF4-FFF2-40B4-BE49-F238E27FC236}">
                <a16:creationId xmlns:a16="http://schemas.microsoft.com/office/drawing/2014/main" id="{10A8AB64-1E07-EDDB-4814-3BF9838A04B6}"/>
              </a:ext>
            </a:extLst>
          </p:cNvPr>
          <p:cNvSpPr>
            <a:spLocks noGrp="1" noChangeArrowheads="1"/>
          </p:cNvSpPr>
          <p:nvPr>
            <p:ph type="body" idx="4294967295"/>
          </p:nvPr>
        </p:nvSpPr>
        <p:spPr>
          <a:xfrm>
            <a:off x="528638" y="3270250"/>
            <a:ext cx="7637462" cy="3470275"/>
          </a:xfrm>
        </p:spPr>
        <p:txBody>
          <a:bodyPr/>
          <a:lstStyle/>
          <a:p>
            <a:pPr marL="192088" indent="-192088" eaLnBrk="1" hangingPunct="1">
              <a:lnSpc>
                <a:spcPct val="95000"/>
              </a:lnSpc>
              <a:buFont typeface="Wingdings" panose="05000000000000000000" pitchFamily="2" charset="2"/>
              <a:buNone/>
            </a:pPr>
            <a:r>
              <a:rPr lang="en-US" altLang="zh-CN" sz="2400" b="0">
                <a:ea typeface="SimSun" panose="02010600030101010101" pitchFamily="2" charset="-122"/>
              </a:rPr>
              <a:t>A research study is meaningful </a:t>
            </a:r>
            <a:r>
              <a:rPr lang="en-US" altLang="zh-CN" sz="2400" b="0">
                <a:solidFill>
                  <a:srgbClr val="FF0000"/>
                </a:solidFill>
                <a:ea typeface="SimSun" panose="02010600030101010101" pitchFamily="2" charset="-122"/>
              </a:rPr>
              <a:t>only if…</a:t>
            </a:r>
          </a:p>
          <a:p>
            <a:pPr marL="192088" indent="-192088" eaLnBrk="1" hangingPunct="1">
              <a:lnSpc>
                <a:spcPct val="95000"/>
              </a:lnSpc>
            </a:pPr>
            <a:r>
              <a:rPr lang="en-US" altLang="zh-CN" sz="2400" b="0">
                <a:solidFill>
                  <a:srgbClr val="FF3300"/>
                </a:solidFill>
                <a:ea typeface="SimSun" panose="02010600030101010101" pitchFamily="2" charset="-122"/>
              </a:rPr>
              <a:t>it is clearly described, so</a:t>
            </a:r>
          </a:p>
          <a:p>
            <a:pPr marL="192088" indent="-192088" eaLnBrk="1" hangingPunct="1">
              <a:lnSpc>
                <a:spcPct val="95000"/>
              </a:lnSpc>
            </a:pPr>
            <a:r>
              <a:rPr lang="en-US" altLang="zh-CN" sz="2400" b="0">
                <a:solidFill>
                  <a:srgbClr val="FF3300"/>
                </a:solidFill>
                <a:ea typeface="SimSun" panose="02010600030101010101" pitchFamily="2" charset="-122"/>
              </a:rPr>
              <a:t>someone else can use it in his/her studies</a:t>
            </a:r>
            <a:r>
              <a:rPr lang="en-US" altLang="zh-CN" sz="2400" b="0">
                <a:ea typeface="SimSun" panose="02010600030101010101" pitchFamily="2" charset="-122"/>
              </a:rPr>
              <a:t> </a:t>
            </a:r>
          </a:p>
          <a:p>
            <a:pPr marL="192088" indent="-192088" eaLnBrk="1" hangingPunct="1">
              <a:lnSpc>
                <a:spcPct val="95000"/>
              </a:lnSpc>
            </a:pPr>
            <a:r>
              <a:rPr lang="en-US" altLang="zh-CN" sz="2400" b="0">
                <a:solidFill>
                  <a:srgbClr val="FF3300"/>
                </a:solidFill>
                <a:ea typeface="SimSun" panose="02010600030101010101" pitchFamily="2" charset="-122"/>
              </a:rPr>
              <a:t>it arouses other scientists’ interest and </a:t>
            </a:r>
          </a:p>
          <a:p>
            <a:pPr marL="192088" indent="-192088" eaLnBrk="1" hangingPunct="1">
              <a:lnSpc>
                <a:spcPct val="95000"/>
              </a:lnSpc>
            </a:pPr>
            <a:r>
              <a:rPr lang="en-US" altLang="zh-CN" sz="2400" b="0">
                <a:solidFill>
                  <a:srgbClr val="FF3300"/>
                </a:solidFill>
                <a:ea typeface="SimSun" panose="02010600030101010101" pitchFamily="2" charset="-122"/>
              </a:rPr>
              <a:t>allows others to reproduce the results.</a:t>
            </a:r>
            <a:r>
              <a:rPr lang="en-US" altLang="zh-CN" sz="2400" b="0">
                <a:ea typeface="SimSun" panose="02010600030101010101" pitchFamily="2" charset="-122"/>
              </a:rPr>
              <a:t> </a:t>
            </a:r>
          </a:p>
          <a:p>
            <a:pPr marL="192088" indent="-192088" eaLnBrk="1" hangingPunct="1">
              <a:lnSpc>
                <a:spcPct val="95000"/>
              </a:lnSpc>
              <a:buFont typeface="Wingdings" panose="05000000000000000000" pitchFamily="2" charset="2"/>
              <a:buNone/>
            </a:pPr>
            <a:endParaRPr lang="en-US" altLang="zh-CN" sz="2400" b="0">
              <a:ea typeface="SimSun" panose="02010600030101010101" pitchFamily="2" charset="-122"/>
            </a:endParaRPr>
          </a:p>
          <a:p>
            <a:pPr marL="192088" indent="-192088" eaLnBrk="1" hangingPunct="1">
              <a:lnSpc>
                <a:spcPct val="95000"/>
              </a:lnSpc>
              <a:buFont typeface="Wingdings" panose="05000000000000000000" pitchFamily="2" charset="2"/>
              <a:buNone/>
            </a:pPr>
            <a:r>
              <a:rPr lang="en-US" altLang="zh-CN" sz="2400" b="0">
                <a:ea typeface="SimSun" panose="02010600030101010101" pitchFamily="2" charset="-122"/>
              </a:rPr>
              <a:t>By submitting a manuscript you are basically trying to sell your work to your community… </a:t>
            </a:r>
          </a:p>
        </p:txBody>
      </p:sp>
    </p:spTree>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27">
            <a:extLst>
              <a:ext uri="{FF2B5EF4-FFF2-40B4-BE49-F238E27FC236}">
                <a16:creationId xmlns:a16="http://schemas.microsoft.com/office/drawing/2014/main" id="{ECFB1DA9-C833-13C5-6982-3D16DFEE6DE3}"/>
              </a:ext>
            </a:extLst>
          </p:cNvPr>
          <p:cNvSpPr>
            <a:spLocks noGrp="1" noChangeArrowheads="1"/>
          </p:cNvSpPr>
          <p:nvPr>
            <p:ph type="body" idx="4294967295"/>
          </p:nvPr>
        </p:nvSpPr>
        <p:spPr>
          <a:xfrm>
            <a:off x="571500" y="1643063"/>
            <a:ext cx="7108825" cy="4572000"/>
          </a:xfrm>
        </p:spPr>
        <p:txBody>
          <a:bodyPr/>
          <a:lstStyle/>
          <a:p>
            <a:pPr eaLnBrk="1" hangingPunct="1">
              <a:buFont typeface="Wingdings" panose="05000000000000000000" pitchFamily="2" charset="2"/>
              <a:buNone/>
            </a:pPr>
            <a:r>
              <a:rPr lang="en-US" altLang="zh-CN" sz="2800">
                <a:ea typeface="SimSun" panose="02010600030101010101" pitchFamily="2" charset="-122"/>
              </a:rPr>
              <a:t>Editors now regularly analyze citations per article.</a:t>
            </a:r>
          </a:p>
          <a:p>
            <a:pPr eaLnBrk="1" hangingPunct="1">
              <a:buFont typeface="Wingdings" panose="05000000000000000000" pitchFamily="2" charset="2"/>
              <a:buNone/>
            </a:pPr>
            <a:r>
              <a:rPr lang="en-GB" altLang="zh-CN" sz="2400">
                <a:ea typeface="SimSun" panose="02010600030101010101" pitchFamily="2" charset="-122"/>
              </a:rPr>
              <a:t>   </a:t>
            </a:r>
          </a:p>
          <a:p>
            <a:pPr eaLnBrk="1" hangingPunct="1">
              <a:buFont typeface="Wingdings" panose="05000000000000000000" pitchFamily="2" charset="2"/>
              <a:buNone/>
            </a:pPr>
            <a:r>
              <a:rPr lang="en-GB" altLang="zh-CN" sz="2400">
                <a:ea typeface="SimSun" panose="02010600030101010101" pitchFamily="2" charset="-122"/>
              </a:rPr>
              <a:t>“The statistic that 27% of our papers were not cited in 5 years was disconcerting. It certainly indicates that </a:t>
            </a:r>
            <a:r>
              <a:rPr lang="en-GB" altLang="zh-CN" sz="2400">
                <a:solidFill>
                  <a:srgbClr val="FF0000"/>
                </a:solidFill>
                <a:ea typeface="SimSun" panose="02010600030101010101" pitchFamily="2" charset="-122"/>
              </a:rPr>
              <a:t>it is important to maintain high standards when accepting papers</a:t>
            </a:r>
            <a:r>
              <a:rPr lang="en-GB" altLang="zh-CN" sz="2400">
                <a:ea typeface="SimSun" panose="02010600030101010101" pitchFamily="2" charset="-122"/>
              </a:rPr>
              <a:t>... nothing would have been lost except the CV's of those authors would have been shorter…”</a:t>
            </a:r>
          </a:p>
          <a:p>
            <a:pPr eaLnBrk="1" hangingPunct="1">
              <a:buFont typeface="Wingdings" panose="05000000000000000000" pitchFamily="2" charset="2"/>
              <a:buNone/>
            </a:pPr>
            <a:endParaRPr lang="en-GB" altLang="zh-CN" sz="2400">
              <a:ea typeface="SimSun" panose="02010600030101010101" pitchFamily="2" charset="-122"/>
            </a:endParaRPr>
          </a:p>
          <a:p>
            <a:pPr algn="r" eaLnBrk="1" hangingPunct="1">
              <a:buFont typeface="Wingdings" panose="05000000000000000000" pitchFamily="2" charset="2"/>
              <a:buNone/>
            </a:pPr>
            <a:r>
              <a:rPr lang="en-GB" altLang="zh-CN" sz="2000">
                <a:solidFill>
                  <a:srgbClr val="000099"/>
                </a:solidFill>
                <a:ea typeface="SimSun" panose="02010600030101010101" pitchFamily="2" charset="-122"/>
              </a:rPr>
              <a:t>– Marv Bauer, Editor, </a:t>
            </a:r>
            <a:r>
              <a:rPr lang="en-GB" altLang="zh-CN" sz="2000" i="1">
                <a:solidFill>
                  <a:srgbClr val="000099"/>
                </a:solidFill>
                <a:ea typeface="SimSun" panose="02010600030101010101" pitchFamily="2" charset="-122"/>
              </a:rPr>
              <a:t>Remote Sensing of Environment</a:t>
            </a:r>
            <a:endParaRPr lang="en-US" altLang="zh-CN" sz="2000" i="1">
              <a:solidFill>
                <a:srgbClr val="000099"/>
              </a:solidFill>
              <a:ea typeface="SimSun" panose="02010600030101010101" pitchFamily="2" charset="-122"/>
            </a:endParaRPr>
          </a:p>
        </p:txBody>
      </p:sp>
      <p:sp>
        <p:nvSpPr>
          <p:cNvPr id="100355" name="Rectangle 1029">
            <a:extLst>
              <a:ext uri="{FF2B5EF4-FFF2-40B4-BE49-F238E27FC236}">
                <a16:creationId xmlns:a16="http://schemas.microsoft.com/office/drawing/2014/main" id="{1888842E-9001-C5AF-F94A-8B9D038ECD2A}"/>
              </a:ext>
            </a:extLst>
          </p:cNvPr>
          <p:cNvSpPr>
            <a:spLocks noGrp="1" noChangeArrowheads="1"/>
          </p:cNvSpPr>
          <p:nvPr>
            <p:ph type="title" idx="4294967295"/>
          </p:nvPr>
        </p:nvSpPr>
        <p:spPr>
          <a:xfrm>
            <a:off x="395288" y="142875"/>
            <a:ext cx="8429625" cy="1008063"/>
          </a:xfrm>
        </p:spPr>
        <p:txBody>
          <a:bodyPr lIns="0"/>
          <a:lstStyle/>
          <a:p>
            <a:pPr eaLnBrk="1" hangingPunct="1"/>
            <a:r>
              <a:rPr lang="en-US" altLang="en-US" sz="2400">
                <a:ea typeface="SimSun" panose="02010600030101010101" pitchFamily="2" charset="-122"/>
              </a:rPr>
              <a:t>Journal publishers and editors want to bring down the number of uncited articles as much as possible</a:t>
            </a:r>
            <a:endParaRPr lang="zh-CN" altLang="en-US" sz="2400">
              <a:ea typeface="SimSun" panose="02010600030101010101" pitchFamily="2" charset="-122"/>
            </a:endParaRPr>
          </a:p>
        </p:txBody>
      </p:sp>
    </p:spTree>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a:extLst>
              <a:ext uri="{FF2B5EF4-FFF2-40B4-BE49-F238E27FC236}">
                <a16:creationId xmlns:a16="http://schemas.microsoft.com/office/drawing/2014/main" id="{DCC8FE8E-C344-EF72-E6F5-BE109006AB49}"/>
              </a:ext>
            </a:extLst>
          </p:cNvPr>
          <p:cNvSpPr>
            <a:spLocks noGrp="1" noChangeArrowheads="1"/>
          </p:cNvSpPr>
          <p:nvPr>
            <p:ph type="body" idx="4294967295"/>
          </p:nvPr>
        </p:nvSpPr>
        <p:spPr>
          <a:xfrm>
            <a:off x="395288" y="1295400"/>
            <a:ext cx="8207375" cy="5229225"/>
          </a:xfrm>
        </p:spPr>
        <p:txBody>
          <a:bodyPr/>
          <a:lstStyle/>
          <a:p>
            <a:pPr>
              <a:buFont typeface="Wingdings" panose="05000000000000000000" pitchFamily="2" charset="2"/>
              <a:buNone/>
              <a:defRPr/>
            </a:pPr>
            <a:r>
              <a:rPr lang="en-US" altLang="zh-CN" sz="2400" dirty="0">
                <a:solidFill>
                  <a:schemeClr val="tx1"/>
                </a:solidFill>
                <a:effectLst>
                  <a:outerShdw blurRad="38100" dist="38100" dir="2700000" algn="tl">
                    <a:srgbClr val="FFFFFF"/>
                  </a:outerShdw>
                </a:effectLst>
                <a:ea typeface="宋体" pitchFamily="2" charset="-122"/>
              </a:rPr>
              <a:t>Impact Factor</a:t>
            </a:r>
          </a:p>
          <a:p>
            <a:pPr>
              <a:buFont typeface="Wingdings" panose="05000000000000000000" pitchFamily="2" charset="2"/>
              <a:buNone/>
              <a:defRPr/>
            </a:pPr>
            <a:r>
              <a:rPr lang="en-US" altLang="zh-CN" sz="2400" b="0" i="1" dirty="0">
                <a:solidFill>
                  <a:schemeClr val="tx1"/>
                </a:solidFill>
                <a:effectLst>
                  <a:outerShdw blurRad="38100" dist="38100" dir="2700000" algn="tl">
                    <a:srgbClr val="FFFFFF"/>
                  </a:outerShdw>
                </a:effectLst>
                <a:ea typeface="宋体" pitchFamily="2" charset="-122"/>
              </a:rPr>
              <a:t>[the average annual number of citations per article published]</a:t>
            </a:r>
          </a:p>
          <a:p>
            <a:pPr>
              <a:defRPr/>
            </a:pPr>
            <a:endParaRPr lang="de-DE" altLang="zh-CN" sz="1800" b="0" dirty="0">
              <a:ea typeface="宋体" pitchFamily="2" charset="-122"/>
            </a:endParaRPr>
          </a:p>
          <a:p>
            <a:pPr>
              <a:defRPr/>
            </a:pPr>
            <a:endParaRPr lang="de-DE" altLang="zh-CN" sz="1800" b="0" dirty="0">
              <a:ea typeface="宋体" pitchFamily="2" charset="-122"/>
            </a:endParaRPr>
          </a:p>
          <a:p>
            <a:pPr>
              <a:defRPr/>
            </a:pPr>
            <a:r>
              <a:rPr lang="de-DE" altLang="zh-CN" sz="1800" b="0" dirty="0">
                <a:ea typeface="宋体" pitchFamily="2" charset="-122"/>
              </a:rPr>
              <a:t>For example, the 2008 impact factor for a journal would be calculated as follows:</a:t>
            </a:r>
          </a:p>
          <a:p>
            <a:pPr lvl="1">
              <a:defRPr/>
            </a:pPr>
            <a:r>
              <a:rPr lang="de-DE" altLang="zh-CN" sz="1800" i="1" dirty="0">
                <a:ea typeface="宋体" pitchFamily="2" charset="-122"/>
              </a:rPr>
              <a:t>A</a:t>
            </a:r>
            <a:r>
              <a:rPr lang="de-DE" altLang="zh-CN" sz="1800" dirty="0">
                <a:ea typeface="宋体" pitchFamily="2" charset="-122"/>
              </a:rPr>
              <a:t> = the number of times articles published in 2006 and 2007 were cited in indexed journals during 2008</a:t>
            </a:r>
          </a:p>
          <a:p>
            <a:pPr lvl="1">
              <a:defRPr/>
            </a:pPr>
            <a:r>
              <a:rPr lang="de-DE" altLang="zh-CN" sz="1800" i="1" dirty="0">
                <a:ea typeface="宋体" pitchFamily="2" charset="-122"/>
              </a:rPr>
              <a:t>B</a:t>
            </a:r>
            <a:r>
              <a:rPr lang="de-DE" altLang="zh-CN" sz="1800" dirty="0">
                <a:ea typeface="宋体" pitchFamily="2" charset="-122"/>
              </a:rPr>
              <a:t> = the number of "citable items" (usually articles, reviews, proceedings or notes; not editorials and letters-to-the-Editor) published in 2006 and 2007 </a:t>
            </a:r>
          </a:p>
          <a:p>
            <a:pPr lvl="1">
              <a:defRPr/>
            </a:pPr>
            <a:r>
              <a:rPr lang="de-DE" altLang="zh-CN" sz="1800" dirty="0">
                <a:ea typeface="宋体" pitchFamily="2" charset="-122"/>
              </a:rPr>
              <a:t>2008 impact factor = </a:t>
            </a:r>
            <a:r>
              <a:rPr lang="de-DE" altLang="zh-CN" sz="1800" i="1" dirty="0">
                <a:ea typeface="宋体" pitchFamily="2" charset="-122"/>
              </a:rPr>
              <a:t>A</a:t>
            </a:r>
            <a:r>
              <a:rPr lang="de-DE" altLang="zh-CN" sz="1800" dirty="0">
                <a:ea typeface="宋体" pitchFamily="2" charset="-122"/>
              </a:rPr>
              <a:t>/</a:t>
            </a:r>
            <a:r>
              <a:rPr lang="de-DE" altLang="zh-CN" sz="1800" i="1" dirty="0">
                <a:ea typeface="宋体" pitchFamily="2" charset="-122"/>
              </a:rPr>
              <a:t>B</a:t>
            </a:r>
            <a:r>
              <a:rPr lang="de-DE" altLang="zh-CN" sz="1800" dirty="0">
                <a:effectLst>
                  <a:outerShdw blurRad="38100" dist="38100" dir="2700000" algn="tl">
                    <a:srgbClr val="000000"/>
                  </a:outerShdw>
                </a:effectLst>
                <a:ea typeface="宋体" pitchFamily="2" charset="-122"/>
              </a:rPr>
              <a:t> </a:t>
            </a:r>
          </a:p>
          <a:p>
            <a:pPr lvl="1">
              <a:defRPr/>
            </a:pPr>
            <a:r>
              <a:rPr lang="de-DE" altLang="zh-CN" sz="1800" b="1" dirty="0">
                <a:effectLst>
                  <a:outerShdw blurRad="38100" dist="38100" dir="2700000" algn="tl">
                    <a:srgbClr val="000000">
                      <a:alpha val="43137"/>
                    </a:srgbClr>
                  </a:outerShdw>
                </a:effectLst>
                <a:ea typeface="宋体" pitchFamily="2" charset="-122"/>
              </a:rPr>
              <a:t>e.g.     </a:t>
            </a:r>
            <a:r>
              <a:rPr lang="de-DE" altLang="zh-CN" sz="1800" b="1" u="sng" dirty="0">
                <a:effectLst>
                  <a:outerShdw blurRad="38100" dist="38100" dir="2700000" algn="tl">
                    <a:srgbClr val="000000">
                      <a:alpha val="43137"/>
                    </a:srgbClr>
                  </a:outerShdw>
                </a:effectLst>
                <a:ea typeface="宋体" pitchFamily="2" charset="-122"/>
              </a:rPr>
              <a:t>600 citations</a:t>
            </a:r>
            <a:r>
              <a:rPr lang="de-DE" altLang="zh-CN" sz="1800" b="1" dirty="0">
                <a:effectLst>
                  <a:outerShdw blurRad="38100" dist="38100" dir="2700000" algn="tl">
                    <a:srgbClr val="000000">
                      <a:alpha val="43137"/>
                    </a:srgbClr>
                  </a:outerShdw>
                </a:effectLst>
                <a:ea typeface="宋体" pitchFamily="2" charset="-122"/>
              </a:rPr>
              <a:t>         = 2 </a:t>
            </a:r>
          </a:p>
          <a:p>
            <a:pPr lvl="1">
              <a:buFont typeface="Wingdings" panose="05000000000000000000" pitchFamily="2" charset="2"/>
              <a:buNone/>
              <a:defRPr/>
            </a:pPr>
            <a:r>
              <a:rPr lang="de-DE" altLang="zh-CN" sz="1800" b="1" dirty="0">
                <a:effectLst>
                  <a:outerShdw blurRad="38100" dist="38100" dir="2700000" algn="tl">
                    <a:srgbClr val="000000">
                      <a:alpha val="43137"/>
                    </a:srgbClr>
                  </a:outerShdw>
                </a:effectLst>
                <a:ea typeface="宋体" pitchFamily="2" charset="-122"/>
              </a:rPr>
              <a:t>		     150 + 150 articles</a:t>
            </a:r>
          </a:p>
          <a:p>
            <a:pPr>
              <a:buFont typeface="Wingdings" panose="05000000000000000000" pitchFamily="2" charset="2"/>
              <a:buNone/>
              <a:defRPr/>
            </a:pPr>
            <a:endParaRPr lang="en-US" altLang="zh-CN" sz="1800" b="0" dirty="0">
              <a:effectLst>
                <a:outerShdw blurRad="38100" dist="38100" dir="2700000" algn="tl">
                  <a:srgbClr val="000000"/>
                </a:outerShdw>
              </a:effectLst>
              <a:ea typeface="宋体" pitchFamily="2" charset="-122"/>
            </a:endParaRPr>
          </a:p>
        </p:txBody>
      </p:sp>
      <p:sp>
        <p:nvSpPr>
          <p:cNvPr id="101379" name="Rectangle 3">
            <a:extLst>
              <a:ext uri="{FF2B5EF4-FFF2-40B4-BE49-F238E27FC236}">
                <a16:creationId xmlns:a16="http://schemas.microsoft.com/office/drawing/2014/main" id="{DE99B0AE-C3E2-1969-D687-AE1BEC68D04E}"/>
              </a:ext>
            </a:extLst>
          </p:cNvPr>
          <p:cNvSpPr>
            <a:spLocks noGrp="1" noChangeArrowheads="1"/>
          </p:cNvSpPr>
          <p:nvPr>
            <p:ph type="title" idx="4294967295"/>
          </p:nvPr>
        </p:nvSpPr>
        <p:spPr>
          <a:xfrm>
            <a:off x="533400" y="304800"/>
            <a:ext cx="8166100" cy="685800"/>
          </a:xfrm>
        </p:spPr>
        <p:txBody>
          <a:bodyPr/>
          <a:lstStyle/>
          <a:p>
            <a:r>
              <a:rPr lang="en-US" altLang="zh-CN">
                <a:ea typeface="SimSun" panose="02010600030101010101" pitchFamily="2" charset="-122"/>
              </a:rPr>
              <a:t>Is this a prestigious journal?</a:t>
            </a:r>
            <a:endParaRPr lang="zh-CN" altLang="en-US">
              <a:ea typeface="SimSun" panose="02010600030101010101" pitchFamily="2" charset="-122"/>
            </a:endParaRPr>
          </a:p>
        </p:txBody>
      </p:sp>
    </p:spTree>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98E07DF1-7F4A-4924-DD58-6AF3D0C7EB9F}"/>
              </a:ext>
            </a:extLst>
          </p:cNvPr>
          <p:cNvSpPr>
            <a:spLocks noGrp="1" noChangeArrowheads="1"/>
          </p:cNvSpPr>
          <p:nvPr>
            <p:ph type="title" idx="4294967295"/>
          </p:nvPr>
        </p:nvSpPr>
        <p:spPr/>
        <p:txBody>
          <a:bodyPr/>
          <a:lstStyle/>
          <a:p>
            <a:pPr eaLnBrk="1" hangingPunct="1"/>
            <a:r>
              <a:rPr lang="en-US" altLang="zh-CN">
                <a:ea typeface="SimSun" panose="02010600030101010101" pitchFamily="2" charset="-122"/>
              </a:rPr>
              <a:t>Article of the Future </a:t>
            </a:r>
            <a:endParaRPr lang="zh-CN" altLang="en-US">
              <a:ea typeface="SimSun" panose="02010600030101010101" pitchFamily="2" charset="-122"/>
            </a:endParaRPr>
          </a:p>
        </p:txBody>
      </p:sp>
      <p:sp>
        <p:nvSpPr>
          <p:cNvPr id="105475" name="Rectangle 3">
            <a:extLst>
              <a:ext uri="{FF2B5EF4-FFF2-40B4-BE49-F238E27FC236}">
                <a16:creationId xmlns:a16="http://schemas.microsoft.com/office/drawing/2014/main" id="{5E57D253-E1A7-CF02-0B01-12AB32BCCF39}"/>
              </a:ext>
            </a:extLst>
          </p:cNvPr>
          <p:cNvSpPr>
            <a:spLocks noGrp="1" noChangeArrowheads="1"/>
          </p:cNvSpPr>
          <p:nvPr>
            <p:ph type="body" idx="4294967295"/>
          </p:nvPr>
        </p:nvSpPr>
        <p:spPr>
          <a:xfrm>
            <a:off x="371475" y="1358900"/>
            <a:ext cx="7262813" cy="1182688"/>
          </a:xfrm>
        </p:spPr>
        <p:txBody>
          <a:bodyPr/>
          <a:lstStyle/>
          <a:p>
            <a:pPr eaLnBrk="1" hangingPunct="1">
              <a:buFont typeface="Wingdings" panose="05000000000000000000" pitchFamily="2" charset="2"/>
              <a:buNone/>
            </a:pPr>
            <a:r>
              <a:rPr lang="en-US" altLang="zh-CN" sz="2400" b="0">
                <a:ea typeface="SimSun" panose="02010600030101010101" pitchFamily="2" charset="-122"/>
              </a:rPr>
              <a:t>Redefine how a scientific article is presented online, allowing readers individualized entry points and routes through the content</a:t>
            </a:r>
          </a:p>
          <a:p>
            <a:pPr eaLnBrk="1" hangingPunct="1">
              <a:buFont typeface="Wingdings" panose="05000000000000000000" pitchFamily="2" charset="2"/>
              <a:buNone/>
            </a:pPr>
            <a:endParaRPr lang="en-US" altLang="zh-CN" sz="2400" b="0">
              <a:ea typeface="SimSun" panose="02010600030101010101" pitchFamily="2" charset="-122"/>
            </a:endParaRPr>
          </a:p>
        </p:txBody>
      </p:sp>
      <p:sp>
        <p:nvSpPr>
          <p:cNvPr id="5" name="Rectangle 3">
            <a:extLst>
              <a:ext uri="{FF2B5EF4-FFF2-40B4-BE49-F238E27FC236}">
                <a16:creationId xmlns:a16="http://schemas.microsoft.com/office/drawing/2014/main" id="{62738EC9-2601-C6D3-8197-3E51A69544AB}"/>
              </a:ext>
            </a:extLst>
          </p:cNvPr>
          <p:cNvSpPr txBox="1">
            <a:spLocks noChangeArrowheads="1"/>
          </p:cNvSpPr>
          <p:nvPr/>
        </p:nvSpPr>
        <p:spPr bwMode="auto">
          <a:xfrm>
            <a:off x="714375" y="2943225"/>
            <a:ext cx="4686300" cy="3371850"/>
          </a:xfrm>
          <a:prstGeom prst="rect">
            <a:avLst/>
          </a:prstGeom>
          <a:noFill/>
          <a:ln w="9525">
            <a:noFill/>
            <a:miter lim="800000"/>
            <a:headEnd/>
            <a:tailEnd/>
          </a:ln>
        </p:spPr>
        <p:txBody>
          <a:bodyPr/>
          <a:lstStyle/>
          <a:p>
            <a:pPr marL="342900" indent="-342900" eaLnBrk="1" hangingPunct="1">
              <a:spcBef>
                <a:spcPct val="20000"/>
              </a:spcBef>
              <a:buClr>
                <a:srgbClr val="000066"/>
              </a:buClr>
              <a:buSzPct val="70000"/>
              <a:buFont typeface="Wingdings" pitchFamily="2" charset="2"/>
              <a:buNone/>
              <a:defRPr/>
            </a:pPr>
            <a:r>
              <a:rPr lang="en-US" altLang="zh-CN" sz="2400" b="0" kern="0" dirty="0">
                <a:solidFill>
                  <a:srgbClr val="32323D"/>
                </a:solidFill>
                <a:latin typeface="Calibri" pitchFamily="34" charset="0"/>
                <a:ea typeface="宋体" pitchFamily="2" charset="-122"/>
              </a:rPr>
              <a:t>Key Features:</a:t>
            </a:r>
          </a:p>
          <a:p>
            <a:pPr marL="342900" indent="-342900" eaLnBrk="1" hangingPunct="1">
              <a:spcBef>
                <a:spcPct val="20000"/>
              </a:spcBef>
              <a:buClr>
                <a:srgbClr val="000066"/>
              </a:buClr>
              <a:buSzPct val="70000"/>
              <a:buFont typeface="Wingdings" pitchFamily="2" charset="2"/>
              <a:buChar char="§"/>
              <a:defRPr/>
            </a:pPr>
            <a:r>
              <a:rPr lang="en-US" altLang="zh-CN" sz="2400" b="0" i="1" kern="0" dirty="0">
                <a:solidFill>
                  <a:srgbClr val="32323D"/>
                </a:solidFill>
                <a:latin typeface="Calibri" pitchFamily="34" charset="0"/>
                <a:ea typeface="宋体" pitchFamily="2" charset="-122"/>
              </a:rPr>
              <a:t>Take full advantage of online capabilities</a:t>
            </a:r>
          </a:p>
          <a:p>
            <a:pPr marL="342900" indent="-342900" eaLnBrk="1" hangingPunct="1">
              <a:spcBef>
                <a:spcPct val="20000"/>
              </a:spcBef>
              <a:buClr>
                <a:srgbClr val="000066"/>
              </a:buClr>
              <a:buSzPct val="70000"/>
              <a:buFont typeface="Wingdings" pitchFamily="2" charset="2"/>
              <a:buChar char="§"/>
              <a:defRPr/>
            </a:pPr>
            <a:r>
              <a:rPr lang="en-US" altLang="zh-CN" sz="2400" b="0" i="1" kern="0" dirty="0">
                <a:solidFill>
                  <a:srgbClr val="32323D"/>
                </a:solidFill>
                <a:latin typeface="Calibri" pitchFamily="34" charset="0"/>
                <a:ea typeface="宋体" pitchFamily="2" charset="-122"/>
              </a:rPr>
              <a:t>Allowing readers individualized entry points and routes</a:t>
            </a:r>
          </a:p>
          <a:p>
            <a:pPr marL="342900" indent="-342900" eaLnBrk="1" hangingPunct="1">
              <a:spcBef>
                <a:spcPct val="20000"/>
              </a:spcBef>
              <a:buClr>
                <a:srgbClr val="000066"/>
              </a:buClr>
              <a:buSzPct val="70000"/>
              <a:buFont typeface="Wingdings" pitchFamily="2" charset="2"/>
              <a:buChar char="§"/>
              <a:defRPr/>
            </a:pPr>
            <a:r>
              <a:rPr lang="en-US" altLang="zh-CN" sz="2400" b="0" i="1" kern="0" dirty="0">
                <a:solidFill>
                  <a:srgbClr val="32323D"/>
                </a:solidFill>
                <a:latin typeface="Calibri" pitchFamily="34" charset="0"/>
                <a:ea typeface="宋体" pitchFamily="2" charset="-122"/>
              </a:rPr>
              <a:t>Using the latest advances in visualization techniques</a:t>
            </a:r>
          </a:p>
          <a:p>
            <a:pPr marL="342900" indent="-342900" eaLnBrk="1" hangingPunct="1">
              <a:spcBef>
                <a:spcPct val="20000"/>
              </a:spcBef>
              <a:buClr>
                <a:srgbClr val="000066"/>
              </a:buClr>
              <a:buSzPct val="70000"/>
              <a:defRPr/>
            </a:pPr>
            <a:r>
              <a:rPr lang="en-GB" sz="1800" b="0" dirty="0">
                <a:latin typeface="Calibri" pitchFamily="34" charset="0"/>
                <a:hlinkClick r:id="rId2"/>
              </a:rPr>
              <a:t>http://beta.cell.com/erickson/</a:t>
            </a:r>
            <a:endParaRPr lang="en-US" altLang="zh-CN" sz="1800" b="0" kern="0" dirty="0">
              <a:solidFill>
                <a:srgbClr val="32323D"/>
              </a:solidFill>
              <a:latin typeface="Calibri" pitchFamily="34" charset="0"/>
              <a:ea typeface="宋体" pitchFamily="2" charset="-122"/>
            </a:endParaRPr>
          </a:p>
        </p:txBody>
      </p:sp>
    </p:spTree>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F368486A-149F-9A39-7199-BDAC1B0500A5}"/>
              </a:ext>
            </a:extLst>
          </p:cNvPr>
          <p:cNvSpPr>
            <a:spLocks noGrp="1" noChangeArrowheads="1"/>
          </p:cNvSpPr>
          <p:nvPr>
            <p:ph type="title" idx="4294967295"/>
          </p:nvPr>
        </p:nvSpPr>
        <p:spPr/>
        <p:txBody>
          <a:bodyPr/>
          <a:lstStyle/>
          <a:p>
            <a:r>
              <a:rPr lang="en-US" altLang="en-US"/>
              <a:t>Practical Advice Continued</a:t>
            </a:r>
          </a:p>
        </p:txBody>
      </p:sp>
      <p:sp>
        <p:nvSpPr>
          <p:cNvPr id="37891" name="Content Placeholder 2">
            <a:extLst>
              <a:ext uri="{FF2B5EF4-FFF2-40B4-BE49-F238E27FC236}">
                <a16:creationId xmlns:a16="http://schemas.microsoft.com/office/drawing/2014/main" id="{66D51B12-B48C-1531-0DE6-42604AA30F53}"/>
              </a:ext>
            </a:extLst>
          </p:cNvPr>
          <p:cNvSpPr>
            <a:spLocks noGrp="1"/>
          </p:cNvSpPr>
          <p:nvPr>
            <p:ph idx="4294967295"/>
          </p:nvPr>
        </p:nvSpPr>
        <p:spPr>
          <a:xfrm>
            <a:off x="533400" y="1209675"/>
            <a:ext cx="7410450" cy="4724400"/>
          </a:xfrm>
        </p:spPr>
        <p:txBody>
          <a:bodyPr/>
          <a:lstStyle/>
          <a:p>
            <a:pPr>
              <a:defRPr/>
            </a:pPr>
            <a:r>
              <a:rPr lang="en-GB" sz="2000" b="0" dirty="0">
                <a:solidFill>
                  <a:schemeClr val="bg1">
                    <a:lumMod val="75000"/>
                  </a:schemeClr>
                </a:solidFill>
              </a:rPr>
              <a:t>Find out what’s Hot</a:t>
            </a:r>
          </a:p>
          <a:p>
            <a:pPr lvl="1">
              <a:defRPr/>
            </a:pPr>
            <a:r>
              <a:rPr lang="en-GB" sz="1600" dirty="0">
                <a:solidFill>
                  <a:schemeClr val="bg1">
                    <a:lumMod val="75000"/>
                  </a:schemeClr>
                </a:solidFill>
                <a:hlinkClick r:id="rId2"/>
              </a:rPr>
              <a:t>http://info.scopus.com/topcited/</a:t>
            </a:r>
            <a:endParaRPr lang="en-GB" sz="1600" dirty="0">
              <a:solidFill>
                <a:schemeClr val="bg1">
                  <a:lumMod val="75000"/>
                </a:schemeClr>
              </a:solidFill>
            </a:endParaRPr>
          </a:p>
          <a:p>
            <a:pPr lvl="1">
              <a:defRPr/>
            </a:pPr>
            <a:r>
              <a:rPr lang="en-GB" sz="1600" dirty="0">
                <a:solidFill>
                  <a:schemeClr val="bg1">
                    <a:lumMod val="75000"/>
                  </a:schemeClr>
                </a:solidFill>
                <a:hlinkClick r:id="rId3"/>
              </a:rPr>
              <a:t>http://top25.sciencedirect.com/</a:t>
            </a:r>
            <a:endParaRPr lang="en-GB" sz="1600" dirty="0">
              <a:solidFill>
                <a:schemeClr val="bg1">
                  <a:lumMod val="75000"/>
                </a:schemeClr>
              </a:solidFill>
            </a:endParaRPr>
          </a:p>
          <a:p>
            <a:pPr>
              <a:defRPr/>
            </a:pPr>
            <a:r>
              <a:rPr lang="en-GB" sz="2000" b="0" dirty="0">
                <a:solidFill>
                  <a:schemeClr val="bg1">
                    <a:lumMod val="75000"/>
                  </a:schemeClr>
                </a:solidFill>
              </a:rPr>
              <a:t>Find the trends of the subject area 	</a:t>
            </a:r>
          </a:p>
          <a:p>
            <a:pPr lvl="1">
              <a:defRPr/>
            </a:pPr>
            <a:r>
              <a:rPr lang="en-GB" sz="1600" dirty="0">
                <a:solidFill>
                  <a:schemeClr val="bg1">
                    <a:lumMod val="75000"/>
                  </a:schemeClr>
                </a:solidFill>
              </a:rPr>
              <a:t>Search tips (including alerts)</a:t>
            </a:r>
          </a:p>
          <a:p>
            <a:pPr lvl="1">
              <a:defRPr/>
            </a:pPr>
            <a:r>
              <a:rPr lang="en-GB" sz="1600" dirty="0">
                <a:solidFill>
                  <a:schemeClr val="bg1">
                    <a:lumMod val="75000"/>
                  </a:schemeClr>
                </a:solidFill>
              </a:rPr>
              <a:t>Journals, authors, publications per year</a:t>
            </a:r>
          </a:p>
          <a:p>
            <a:pPr>
              <a:defRPr/>
            </a:pPr>
            <a:r>
              <a:rPr lang="en-GB" sz="2000" b="0" dirty="0"/>
              <a:t>Evaluate which journal is right for your article</a:t>
            </a:r>
          </a:p>
          <a:p>
            <a:pPr lvl="1">
              <a:defRPr/>
            </a:pPr>
            <a:r>
              <a:rPr lang="en-GB" sz="1600" dirty="0">
                <a:solidFill>
                  <a:schemeClr val="bg1">
                    <a:lumMod val="65000"/>
                  </a:schemeClr>
                </a:solidFill>
              </a:rPr>
              <a:t>Impact Factor</a:t>
            </a:r>
          </a:p>
          <a:p>
            <a:pPr lvl="1">
              <a:defRPr/>
            </a:pPr>
            <a:r>
              <a:rPr lang="en-GB" sz="1600" dirty="0"/>
              <a:t>Subject Specific Impact Factor (</a:t>
            </a:r>
            <a:r>
              <a:rPr lang="en-GB" sz="1600" u="sng" dirty="0">
                <a:solidFill>
                  <a:srgbClr val="0070C0"/>
                </a:solidFill>
              </a:rPr>
              <a:t>http://tinyurl.com/scopusimpact)</a:t>
            </a:r>
            <a:endParaRPr lang="en-GB" sz="1600" dirty="0"/>
          </a:p>
          <a:p>
            <a:pPr lvl="1">
              <a:defRPr/>
            </a:pPr>
            <a:r>
              <a:rPr lang="en-GB" sz="1600" dirty="0" err="1"/>
              <a:t>SCImago</a:t>
            </a:r>
            <a:r>
              <a:rPr lang="en-GB" sz="1600" dirty="0"/>
              <a:t> Journal &amp; Country Ranking (</a:t>
            </a:r>
            <a:r>
              <a:rPr lang="en-GB" sz="1600" dirty="0">
                <a:hlinkClick r:id="rId4"/>
              </a:rPr>
              <a:t>http://scimagojr.com/</a:t>
            </a:r>
            <a:r>
              <a:rPr lang="en-GB" sz="1600" dirty="0"/>
              <a:t>)</a:t>
            </a:r>
          </a:p>
          <a:p>
            <a:pPr lvl="1">
              <a:defRPr/>
            </a:pPr>
            <a:r>
              <a:rPr lang="en-GB" sz="1600" dirty="0"/>
              <a:t>Journal Analyzer</a:t>
            </a:r>
          </a:p>
          <a:p>
            <a:pPr lvl="1">
              <a:defRPr/>
            </a:pPr>
            <a:r>
              <a:rPr lang="en-GB" sz="1600" i="1" dirty="0"/>
              <a:t>h-</a:t>
            </a:r>
            <a:r>
              <a:rPr lang="en-GB" sz="1600" dirty="0"/>
              <a:t>Index</a:t>
            </a:r>
            <a:endParaRPr lang="en-GB" sz="1600" i="1" dirty="0"/>
          </a:p>
          <a:p>
            <a:pPr>
              <a:defRPr/>
            </a:pPr>
            <a:r>
              <a:rPr lang="en-GB" sz="2000" b="0" dirty="0"/>
              <a:t>Find out more about the journals</a:t>
            </a:r>
          </a:p>
          <a:p>
            <a:pPr lvl="1">
              <a:defRPr/>
            </a:pPr>
            <a:r>
              <a:rPr lang="en-GB" sz="1600" dirty="0"/>
              <a:t>Who are the editors?</a:t>
            </a:r>
          </a:p>
          <a:p>
            <a:pPr lvl="1">
              <a:defRPr/>
            </a:pPr>
            <a:r>
              <a:rPr lang="en-GB" sz="1600" dirty="0"/>
              <a:t>Guide for authors</a:t>
            </a:r>
          </a:p>
          <a:p>
            <a:pPr lvl="1">
              <a:defRPr/>
            </a:pPr>
            <a:r>
              <a:rPr lang="en-GB" sz="1600" dirty="0"/>
              <a:t>Article of the future</a:t>
            </a:r>
          </a:p>
          <a:p>
            <a:pPr lvl="1">
              <a:buFont typeface="Wingdings" panose="05000000000000000000" pitchFamily="2" charset="2"/>
              <a:buNone/>
              <a:defRPr/>
            </a:pPr>
            <a:r>
              <a:rPr lang="en-GB" sz="1600" dirty="0">
                <a:hlinkClick r:id="rId5"/>
              </a:rPr>
              <a:t>http://beta.cell.com/erickson/</a:t>
            </a:r>
            <a:r>
              <a:rPr lang="en-GB" sz="1600" dirty="0"/>
              <a:t> </a:t>
            </a:r>
          </a:p>
          <a:p>
            <a:pPr lvl="1">
              <a:defRPr/>
            </a:pPr>
            <a:endParaRPr lang="en-GB" sz="1600" dirty="0"/>
          </a:p>
        </p:txBody>
      </p:sp>
      <p:pic>
        <p:nvPicPr>
          <p:cNvPr id="106500" name="Picture 2" descr="SJR Scimago Journal Rank">
            <a:extLst>
              <a:ext uri="{FF2B5EF4-FFF2-40B4-BE49-F238E27FC236}">
                <a16:creationId xmlns:a16="http://schemas.microsoft.com/office/drawing/2014/main" id="{05F8E1DF-19DA-6DFB-B619-BD08DA5308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8475" y="3932238"/>
            <a:ext cx="18383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FDFAB73-619C-814D-C89E-155E5E2ADD90}"/>
              </a:ext>
            </a:extLst>
          </p:cNvPr>
          <p:cNvSpPr txBox="1"/>
          <p:nvPr/>
        </p:nvSpPr>
        <p:spPr>
          <a:xfrm>
            <a:off x="6877050" y="3124200"/>
            <a:ext cx="678391" cy="58477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eaLnBrk="1" hangingPunct="1">
              <a:defRPr/>
            </a:pPr>
            <a:r>
              <a:rPr lang="en-GB" sz="3200" dirty="0">
                <a:latin typeface="Courier New" pitchFamily="49" charset="0"/>
                <a:cs typeface="Courier New" pitchFamily="49" charset="0"/>
              </a:rPr>
              <a:t>IF</a:t>
            </a:r>
          </a:p>
        </p:txBody>
      </p:sp>
      <p:pic>
        <p:nvPicPr>
          <p:cNvPr id="160772" name="Picture 4" descr="ScienceDirect™ makes sense.">
            <a:extLst>
              <a:ext uri="{FF2B5EF4-FFF2-40B4-BE49-F238E27FC236}">
                <a16:creationId xmlns:a16="http://schemas.microsoft.com/office/drawing/2014/main" id="{E0BBC247-364B-C401-26FA-E0C88FD4D335}"/>
              </a:ext>
            </a:extLst>
          </p:cNvPr>
          <p:cNvPicPr>
            <a:picLocks noChangeAspect="1" noChangeArrowheads="1"/>
          </p:cNvPicPr>
          <p:nvPr/>
        </p:nvPicPr>
        <p:blipFill>
          <a:blip r:embed="rId7" cstate="print"/>
          <a:srcRect/>
          <a:stretch>
            <a:fillRect/>
          </a:stretch>
        </p:blipFill>
        <p:spPr bwMode="auto">
          <a:xfrm>
            <a:off x="5864225" y="1743075"/>
            <a:ext cx="2324100" cy="561975"/>
          </a:xfrm>
          <a:prstGeom prst="rect">
            <a:avLst/>
          </a:prstGeom>
        </p:spPr>
        <p:style>
          <a:lnRef idx="0">
            <a:schemeClr val="accent1"/>
          </a:lnRef>
          <a:fillRef idx="3">
            <a:schemeClr val="accent1"/>
          </a:fillRef>
          <a:effectRef idx="3">
            <a:schemeClr val="accent1"/>
          </a:effectRef>
          <a:fontRef idx="minor">
            <a:schemeClr val="lt1"/>
          </a:fontRef>
        </p:style>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64CFC-8A2D-4C9C-9467-0AB1177E78D8}"/>
              </a:ext>
            </a:extLst>
          </p:cNvPr>
          <p:cNvSpPr>
            <a:spLocks noGrp="1"/>
          </p:cNvSpPr>
          <p:nvPr>
            <p:ph type="title"/>
          </p:nvPr>
        </p:nvSpPr>
        <p:spPr/>
        <p:txBody>
          <a:bodyPr>
            <a:normAutofit fontScale="90000"/>
          </a:bodyPr>
          <a:lstStyle/>
          <a:p>
            <a:pPr algn="ctr"/>
            <a:r>
              <a:rPr lang="en-US" sz="4050" dirty="0">
                <a:cs typeface="Arial" panose="020B0604020202020204" pitchFamily="34" charset="0"/>
              </a:rPr>
              <a:t>Figures</a:t>
            </a:r>
            <a:endParaRPr lang="en-CA" sz="4050" dirty="0"/>
          </a:p>
        </p:txBody>
      </p:sp>
      <p:pic>
        <p:nvPicPr>
          <p:cNvPr id="4" name="Content Placeholder 3" descr="Decorative image of a graph.">
            <a:extLst>
              <a:ext uri="{FF2B5EF4-FFF2-40B4-BE49-F238E27FC236}">
                <a16:creationId xmlns:a16="http://schemas.microsoft.com/office/drawing/2014/main" id="{B88EB789-35A8-4485-97AB-06020F53993C}"/>
              </a:ext>
            </a:extLst>
          </p:cNvPr>
          <p:cNvPicPr>
            <a:picLocks noGrp="1" noChangeAspect="1"/>
          </p:cNvPicPr>
          <p:nvPr>
            <p:ph idx="1"/>
          </p:nvPr>
        </p:nvPicPr>
        <p:blipFill>
          <a:blip r:embed="rId2"/>
          <a:stretch>
            <a:fillRect/>
          </a:stretch>
        </p:blipFill>
        <p:spPr>
          <a:xfrm>
            <a:off x="1009453" y="2301817"/>
            <a:ext cx="7321037" cy="3263504"/>
          </a:xfrm>
          <a:prstGeom prst="rect">
            <a:avLst/>
          </a:prstGeom>
        </p:spPr>
      </p:pic>
    </p:spTree>
    <p:extLst>
      <p:ext uri="{BB962C8B-B14F-4D97-AF65-F5344CB8AC3E}">
        <p14:creationId xmlns:p14="http://schemas.microsoft.com/office/powerpoint/2010/main" val="2361061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656D-7C50-407A-A2BA-58AFE35039AB}"/>
              </a:ext>
            </a:extLst>
          </p:cNvPr>
          <p:cNvSpPr>
            <a:spLocks noGrp="1"/>
          </p:cNvSpPr>
          <p:nvPr>
            <p:ph type="title"/>
          </p:nvPr>
        </p:nvSpPr>
        <p:spPr/>
        <p:txBody>
          <a:bodyPr>
            <a:normAutofit/>
          </a:bodyPr>
          <a:lstStyle/>
          <a:p>
            <a:r>
              <a:rPr lang="en-CA" sz="2250" dirty="0">
                <a:latin typeface="Arial" panose="020B0604020202020204" pitchFamily="34" charset="0"/>
                <a:cs typeface="Arial" panose="020B0604020202020204" pitchFamily="34" charset="0"/>
              </a:rPr>
              <a:t>First step </a:t>
            </a:r>
            <a:r>
              <a:rPr lang="en-US" sz="2250" dirty="0">
                <a:latin typeface="Arial" panose="020B0604020202020204" pitchFamily="34" charset="0"/>
                <a:cs typeface="Arial" panose="020B0604020202020204" pitchFamily="34" charset="0"/>
              </a:rPr>
              <a:t>–</a:t>
            </a:r>
            <a:r>
              <a:rPr lang="en-CA" sz="2250" dirty="0">
                <a:latin typeface="Arial" panose="020B0604020202020204" pitchFamily="34" charset="0"/>
                <a:cs typeface="Arial" panose="020B0604020202020204" pitchFamily="34" charset="0"/>
              </a:rPr>
              <a:t> determine the type of data you are working with</a:t>
            </a:r>
          </a:p>
        </p:txBody>
      </p:sp>
      <p:sp>
        <p:nvSpPr>
          <p:cNvPr id="5" name="Content Placeholder 4"/>
          <p:cNvSpPr>
            <a:spLocks noGrp="1"/>
          </p:cNvSpPr>
          <p:nvPr>
            <p:ph idx="1"/>
          </p:nvPr>
        </p:nvSpPr>
        <p:spPr/>
        <p:txBody>
          <a:bodyPr>
            <a:normAutofit/>
          </a:bodyPr>
          <a:lstStyle/>
          <a:p>
            <a:r>
              <a:rPr lang="en-US" sz="1800" dirty="0">
                <a:latin typeface="Arial" panose="020B0604020202020204" pitchFamily="34" charset="0"/>
                <a:cs typeface="Arial" panose="020B0604020202020204" pitchFamily="34" charset="0"/>
              </a:rPr>
              <a:t>Continuous data – numbers measured on a continuum or scale (e.g. time, temperature, height, weight, length, etc.).  </a:t>
            </a:r>
          </a:p>
          <a:p>
            <a:pPr marL="0" indent="0">
              <a:buNone/>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Discrete data</a:t>
            </a:r>
            <a:r>
              <a:rPr lang="en-US" sz="1800" dirty="0">
                <a:solidFill>
                  <a:schemeClr val="accent5"/>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whole numbers that are usually counted (e.g. number of birds observed in the field, number of plants in a quadrat, etc.).</a:t>
            </a:r>
          </a:p>
          <a:p>
            <a:pPr marL="0" indent="0">
              <a:buNone/>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Categorical data – represent categories such as characteristics, names, or labels (e.g. fish species, blood types, income levels, etc.)</a:t>
            </a:r>
            <a:endParaRPr lang="en-US" sz="1800" dirty="0"/>
          </a:p>
        </p:txBody>
      </p:sp>
    </p:spTree>
    <p:extLst>
      <p:ext uri="{BB962C8B-B14F-4D97-AF65-F5344CB8AC3E}">
        <p14:creationId xmlns:p14="http://schemas.microsoft.com/office/powerpoint/2010/main" val="278169317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8646BB4-1F5A-402A-BBDF-5BEB3303DB41}"/>
              </a:ext>
            </a:extLst>
          </p:cNvPr>
          <p:cNvSpPr>
            <a:spLocks noGrp="1"/>
          </p:cNvSpPr>
          <p:nvPr>
            <p:ph type="title"/>
          </p:nvPr>
        </p:nvSpPr>
        <p:spPr/>
        <p:txBody>
          <a:bodyPr vert="horz" wrap="square" lIns="68580" tIns="34290" rIns="68580" bIns="34290" numCol="1" rtlCol="0" anchor="ctr" anchorCtr="0" compatLnSpc="1">
            <a:prstTxWarp prst="textNoShape">
              <a:avLst/>
            </a:prstTxWarp>
            <a:normAutofit fontScale="90000"/>
          </a:bodyPr>
          <a:lstStyle/>
          <a:p>
            <a:r>
              <a:rPr lang="en-US" sz="3000" dirty="0"/>
              <a:t>Second step – </a:t>
            </a:r>
            <a:r>
              <a:rPr lang="en-US" sz="2700" dirty="0"/>
              <a:t>determine the dependent and independent variables </a:t>
            </a:r>
            <a:endParaRPr lang="en-US" sz="3000" dirty="0"/>
          </a:p>
        </p:txBody>
      </p:sp>
      <p:sp>
        <p:nvSpPr>
          <p:cNvPr id="17" name="Content Placeholder 16">
            <a:extLst>
              <a:ext uri="{FF2B5EF4-FFF2-40B4-BE49-F238E27FC236}">
                <a16:creationId xmlns:a16="http://schemas.microsoft.com/office/drawing/2014/main" id="{803B0DF6-0F79-4C92-93C5-B53F99615FBE}"/>
              </a:ext>
            </a:extLst>
          </p:cNvPr>
          <p:cNvSpPr>
            <a:spLocks noGrp="1"/>
          </p:cNvSpPr>
          <p:nvPr>
            <p:ph idx="1"/>
          </p:nvPr>
        </p:nvSpPr>
        <p:spPr/>
        <p:txBody>
          <a:bodyPr>
            <a:normAutofit fontScale="85000" lnSpcReduction="20000"/>
          </a:bodyPr>
          <a:lstStyle/>
          <a:p>
            <a:r>
              <a:rPr lang="en-CA" dirty="0"/>
              <a:t>A coordinate grid has two perpendicular lines called axes. </a:t>
            </a:r>
          </a:p>
          <a:p>
            <a:r>
              <a:rPr lang="en-CA" dirty="0"/>
              <a:t>The horizontal axis of a coordinate grid is known as the x-axis. </a:t>
            </a:r>
          </a:p>
          <a:p>
            <a:r>
              <a:rPr lang="en-CA" dirty="0"/>
              <a:t>The independent variable is usually on the x-axis. </a:t>
            </a:r>
          </a:p>
          <a:p>
            <a:pPr lvl="1"/>
            <a:r>
              <a:rPr lang="en-CA" dirty="0"/>
              <a:t>The independent variable changes and influences the dependent variable. </a:t>
            </a:r>
          </a:p>
          <a:p>
            <a:r>
              <a:rPr lang="en-CA" dirty="0"/>
              <a:t>The dependent variable is on the vertical line or y-axis. </a:t>
            </a:r>
          </a:p>
          <a:p>
            <a:pPr lvl="1"/>
            <a:r>
              <a:rPr lang="en-CA" dirty="0"/>
              <a:t>The dependent variable is a variable that responds to change.</a:t>
            </a:r>
          </a:p>
        </p:txBody>
      </p:sp>
    </p:spTree>
    <p:extLst>
      <p:ext uri="{BB962C8B-B14F-4D97-AF65-F5344CB8AC3E}">
        <p14:creationId xmlns:p14="http://schemas.microsoft.com/office/powerpoint/2010/main" val="18520408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4BEFA6-BD57-4CB6-9A3E-D0D92108052B}"/>
              </a:ext>
            </a:extLst>
          </p:cNvPr>
          <p:cNvSpPr>
            <a:spLocks noGrp="1"/>
          </p:cNvSpPr>
          <p:nvPr>
            <p:ph type="title"/>
          </p:nvPr>
        </p:nvSpPr>
        <p:spPr/>
        <p:txBody>
          <a:bodyPr/>
          <a:lstStyle/>
          <a:p>
            <a:r>
              <a:rPr lang="en-CA" dirty="0"/>
              <a:t>Example Coordinate Grid</a:t>
            </a:r>
          </a:p>
        </p:txBody>
      </p:sp>
      <p:pic>
        <p:nvPicPr>
          <p:cNvPr id="7" name="Content Placeholder 6" descr="Sample coordinate with x-axis and y-axis labels.">
            <a:extLst>
              <a:ext uri="{FF2B5EF4-FFF2-40B4-BE49-F238E27FC236}">
                <a16:creationId xmlns:a16="http://schemas.microsoft.com/office/drawing/2014/main" id="{6ABD7C90-3316-4EC3-80B5-8577588EF850}"/>
              </a:ext>
            </a:extLst>
          </p:cNvPr>
          <p:cNvPicPr>
            <a:picLocks noGrp="1" noChangeAspect="1"/>
          </p:cNvPicPr>
          <p:nvPr>
            <p:ph idx="1"/>
          </p:nvPr>
        </p:nvPicPr>
        <p:blipFill>
          <a:blip r:embed="rId2"/>
          <a:stretch>
            <a:fillRect/>
          </a:stretch>
        </p:blipFill>
        <p:spPr>
          <a:xfrm>
            <a:off x="1961198" y="2226469"/>
            <a:ext cx="5221605" cy="3263504"/>
          </a:xfrm>
          <a:prstGeom prst="rect">
            <a:avLst/>
          </a:prstGeom>
        </p:spPr>
      </p:pic>
    </p:spTree>
    <p:extLst>
      <p:ext uri="{BB962C8B-B14F-4D97-AF65-F5344CB8AC3E}">
        <p14:creationId xmlns:p14="http://schemas.microsoft.com/office/powerpoint/2010/main" val="87790486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656D-7C50-407A-A2BA-58AFE35039AB}"/>
              </a:ext>
            </a:extLst>
          </p:cNvPr>
          <p:cNvSpPr>
            <a:spLocks noGrp="1"/>
          </p:cNvSpPr>
          <p:nvPr>
            <p:ph type="title"/>
          </p:nvPr>
        </p:nvSpPr>
        <p:spPr/>
        <p:txBody>
          <a:bodyPr>
            <a:normAutofit fontScale="90000"/>
          </a:bodyPr>
          <a:lstStyle/>
          <a:p>
            <a:r>
              <a:rPr lang="en-CA" sz="2400" dirty="0">
                <a:latin typeface="Arial" panose="020B0604020202020204" pitchFamily="34" charset="0"/>
                <a:cs typeface="Arial" panose="020B0604020202020204" pitchFamily="34" charset="0"/>
              </a:rPr>
              <a:t>Third step – pick the most appropriate figure to portray your data</a:t>
            </a:r>
          </a:p>
        </p:txBody>
      </p:sp>
      <p:sp>
        <p:nvSpPr>
          <p:cNvPr id="3" name="Content Placeholder 2">
            <a:extLst>
              <a:ext uri="{FF2B5EF4-FFF2-40B4-BE49-F238E27FC236}">
                <a16:creationId xmlns:a16="http://schemas.microsoft.com/office/drawing/2014/main" id="{6AB0F0E1-602B-44AC-B434-3BE50F2E2B21}"/>
              </a:ext>
            </a:extLst>
          </p:cNvPr>
          <p:cNvSpPr>
            <a:spLocks noGrp="1"/>
          </p:cNvSpPr>
          <p:nvPr>
            <p:ph idx="1"/>
          </p:nvPr>
        </p:nvSpPr>
        <p:spPr/>
        <p:txBody>
          <a:bodyPr>
            <a:normAutofit lnSpcReduction="10000"/>
          </a:bodyPr>
          <a:lstStyle/>
          <a:p>
            <a:pPr marL="0" indent="0">
              <a:lnSpc>
                <a:spcPct val="150000"/>
              </a:lnSpc>
              <a:buNone/>
            </a:pPr>
            <a:r>
              <a:rPr lang="en-CA" sz="1350" dirty="0">
                <a:latin typeface="Arial" panose="020B0604020202020204" pitchFamily="34" charset="0"/>
                <a:cs typeface="Arial" panose="020B0604020202020204" pitchFamily="34" charset="0"/>
              </a:rPr>
              <a:t>Use the following as a guideline:</a:t>
            </a:r>
          </a:p>
          <a:p>
            <a:pPr>
              <a:lnSpc>
                <a:spcPct val="150000"/>
              </a:lnSpc>
            </a:pPr>
            <a:r>
              <a:rPr lang="en-CA" sz="1350" dirty="0">
                <a:latin typeface="Arial" panose="020B0604020202020204" pitchFamily="34" charset="0"/>
                <a:cs typeface="Arial" panose="020B0604020202020204" pitchFamily="34" charset="0"/>
              </a:rPr>
              <a:t>Line graph – depicts relationships between continuous data. Consider using when showing trends over time (e.g. temperatures recorded at the Trent Climate Station since 1992).</a:t>
            </a:r>
          </a:p>
          <a:p>
            <a:pPr>
              <a:lnSpc>
                <a:spcPct val="150000"/>
              </a:lnSpc>
            </a:pPr>
            <a:r>
              <a:rPr lang="en-CA" sz="1350" dirty="0">
                <a:latin typeface="Arial" panose="020B0604020202020204" pitchFamily="34" charset="0"/>
                <a:cs typeface="Arial" panose="020B0604020202020204" pitchFamily="34" charset="0"/>
              </a:rPr>
              <a:t>Scatterplot – depicts relationships between continuous data. Scatterplots are frequently used when you have two variables and one is dependent on the other (e.g. comparing the length and weight of individual fish). However, it is still possible to use this type of graph to depict relationships without a dependent variable.</a:t>
            </a:r>
          </a:p>
          <a:p>
            <a:pPr>
              <a:lnSpc>
                <a:spcPct val="150000"/>
              </a:lnSpc>
            </a:pPr>
            <a:r>
              <a:rPr lang="en-CA" sz="1350" dirty="0">
                <a:latin typeface="Arial" panose="020B0604020202020204" pitchFamily="34" charset="0"/>
                <a:cs typeface="Arial" panose="020B0604020202020204" pitchFamily="34" charset="0"/>
              </a:rPr>
              <a:t>Histogram – generally used to group continuous or discrete data into ranges to determine how frequently a value occurs (e.g. determining the most common weight of individual frogs included in a study).</a:t>
            </a:r>
          </a:p>
          <a:p>
            <a:pPr>
              <a:lnSpc>
                <a:spcPct val="150000"/>
              </a:lnSpc>
            </a:pPr>
            <a:r>
              <a:rPr lang="en-CA" sz="1350" dirty="0">
                <a:latin typeface="Arial" panose="020B0604020202020204" pitchFamily="34" charset="0"/>
                <a:cs typeface="Arial" panose="020B0604020202020204" pitchFamily="34" charset="0"/>
              </a:rPr>
              <a:t>Bar graph – compares proportions or count data. Consider using when the independent variable is not continuous (e.g. comparing the height of different tree species).</a:t>
            </a:r>
          </a:p>
          <a:p>
            <a:endParaRPr lang="en-CA" sz="1350" dirty="0">
              <a:latin typeface="Arial" panose="020B0604020202020204" pitchFamily="34" charset="0"/>
              <a:cs typeface="Arial" panose="020B0604020202020204" pitchFamily="34" charset="0"/>
            </a:endParaRPr>
          </a:p>
          <a:p>
            <a:pPr lvl="1"/>
            <a:endParaRPr lang="en-CA" dirty="0">
              <a:latin typeface="Arial" panose="020B0604020202020204" pitchFamily="34" charset="0"/>
              <a:cs typeface="Arial" panose="020B0604020202020204" pitchFamily="34" charset="0"/>
            </a:endParaRPr>
          </a:p>
          <a:p>
            <a:pPr lvl="1"/>
            <a:endParaRPr lang="en-CA" dirty="0">
              <a:latin typeface="Arial" panose="020B0604020202020204" pitchFamily="34" charset="0"/>
              <a:cs typeface="Arial" panose="020B0604020202020204" pitchFamily="34" charset="0"/>
            </a:endParaRPr>
          </a:p>
          <a:p>
            <a:pPr lvl="1"/>
            <a:endParaRPr lang="en-CA" dirty="0">
              <a:latin typeface="Arial" panose="020B0604020202020204" pitchFamily="34" charset="0"/>
              <a:cs typeface="Arial" panose="020B0604020202020204" pitchFamily="34" charset="0"/>
            </a:endParaRPr>
          </a:p>
          <a:p>
            <a:pPr marL="0" indent="0">
              <a:buNone/>
            </a:pPr>
            <a:endParaRPr lang="en-CA" dirty="0">
              <a:latin typeface="Arial" panose="020B0604020202020204" pitchFamily="34" charset="0"/>
              <a:cs typeface="Arial" panose="020B0604020202020204" pitchFamily="34" charset="0"/>
            </a:endParaRPr>
          </a:p>
          <a:p>
            <a:pPr marL="0" indent="0">
              <a:buNone/>
            </a:pP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60090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656D-7C50-407A-A2BA-58AFE35039AB}"/>
              </a:ext>
            </a:extLst>
          </p:cNvPr>
          <p:cNvSpPr>
            <a:spLocks noGrp="1"/>
          </p:cNvSpPr>
          <p:nvPr>
            <p:ph type="title"/>
          </p:nvPr>
        </p:nvSpPr>
        <p:spPr/>
        <p:txBody>
          <a:bodyPr>
            <a:normAutofit fontScale="90000"/>
          </a:bodyPr>
          <a:lstStyle/>
          <a:p>
            <a:r>
              <a:rPr lang="en-CA" sz="2400" dirty="0">
                <a:latin typeface="Arial" panose="020B0604020202020204" pitchFamily="34" charset="0"/>
                <a:cs typeface="Arial" panose="020B0604020202020204" pitchFamily="34" charset="0"/>
              </a:rPr>
              <a:t>Third step (continued) – pick the most appropriate figure to portray your data</a:t>
            </a:r>
          </a:p>
        </p:txBody>
      </p:sp>
      <p:sp>
        <p:nvSpPr>
          <p:cNvPr id="3" name="Content Placeholder 2">
            <a:extLst>
              <a:ext uri="{FF2B5EF4-FFF2-40B4-BE49-F238E27FC236}">
                <a16:creationId xmlns:a16="http://schemas.microsoft.com/office/drawing/2014/main" id="{6AB0F0E1-602B-44AC-B434-3BE50F2E2B21}"/>
              </a:ext>
            </a:extLst>
          </p:cNvPr>
          <p:cNvSpPr>
            <a:spLocks noGrp="1"/>
          </p:cNvSpPr>
          <p:nvPr>
            <p:ph idx="1"/>
          </p:nvPr>
        </p:nvSpPr>
        <p:spPr/>
        <p:txBody>
          <a:bodyPr>
            <a:normAutofit/>
          </a:bodyPr>
          <a:lstStyle/>
          <a:p>
            <a:pPr marL="0" indent="0">
              <a:lnSpc>
                <a:spcPct val="150000"/>
              </a:lnSpc>
              <a:buNone/>
            </a:pPr>
            <a:r>
              <a:rPr lang="en-CA" sz="1350" dirty="0">
                <a:latin typeface="Arial" panose="020B0604020202020204" pitchFamily="34" charset="0"/>
                <a:cs typeface="Arial" panose="020B0604020202020204" pitchFamily="34" charset="0"/>
              </a:rPr>
              <a:t>Use the following as a guideline:</a:t>
            </a:r>
          </a:p>
          <a:p>
            <a:pPr>
              <a:lnSpc>
                <a:spcPct val="150000"/>
              </a:lnSpc>
            </a:pPr>
            <a:r>
              <a:rPr lang="en-CA" sz="1350" dirty="0">
                <a:latin typeface="Arial" panose="020B0604020202020204" pitchFamily="34" charset="0"/>
                <a:cs typeface="Arial" panose="020B0604020202020204" pitchFamily="34" charset="0"/>
              </a:rPr>
              <a:t>Map – portrays spatial data (e.g. locations of study sites). </a:t>
            </a:r>
          </a:p>
          <a:p>
            <a:pPr>
              <a:lnSpc>
                <a:spcPct val="150000"/>
              </a:lnSpc>
            </a:pPr>
            <a:r>
              <a:rPr lang="en-CA" sz="1350" dirty="0">
                <a:latin typeface="Arial" panose="020B0604020202020204" pitchFamily="34" charset="0"/>
                <a:cs typeface="Arial" panose="020B0604020202020204" pitchFamily="34" charset="0"/>
              </a:rPr>
              <a:t>Diagram – simplified illustrations that represent connections or relationships between ideas, concepts, structures, or equipment (e.g. a diagram depicting the effects of climate change on precipitation and temperature).</a:t>
            </a:r>
          </a:p>
          <a:p>
            <a:pPr>
              <a:lnSpc>
                <a:spcPct val="150000"/>
              </a:lnSpc>
            </a:pPr>
            <a:r>
              <a:rPr lang="en-CA" sz="1350" dirty="0">
                <a:latin typeface="Arial" panose="020B0604020202020204" pitchFamily="34" charset="0"/>
                <a:cs typeface="Arial" panose="020B0604020202020204" pitchFamily="34" charset="0"/>
              </a:rPr>
              <a:t>Photographs or drawings – detailed and accurate illustrations of experimental equipment in the field or laboratory, organisms, cell structures, or medical conditions (e.g. a leaf’s structure under a microscope).</a:t>
            </a:r>
            <a:endParaRPr lang="en-US" sz="1350" dirty="0">
              <a:latin typeface="Arial" panose="020B0604020202020204" pitchFamily="34" charset="0"/>
              <a:cs typeface="Arial" panose="020B0604020202020204" pitchFamily="34" charset="0"/>
            </a:endParaRPr>
          </a:p>
          <a:p>
            <a:pPr lvl="1">
              <a:lnSpc>
                <a:spcPct val="150000"/>
              </a:lnSpc>
            </a:pPr>
            <a:endParaRPr lang="en-CA" dirty="0">
              <a:latin typeface="Arial" panose="020B0604020202020204" pitchFamily="34" charset="0"/>
              <a:cs typeface="Arial" panose="020B0604020202020204" pitchFamily="34" charset="0"/>
            </a:endParaRPr>
          </a:p>
          <a:p>
            <a:pPr lvl="1"/>
            <a:endParaRPr lang="en-CA" dirty="0">
              <a:latin typeface="Arial" panose="020B0604020202020204" pitchFamily="34" charset="0"/>
              <a:cs typeface="Arial" panose="020B0604020202020204" pitchFamily="34" charset="0"/>
            </a:endParaRPr>
          </a:p>
          <a:p>
            <a:pPr marL="342900" lvl="1" indent="0">
              <a:buNone/>
            </a:pPr>
            <a:endParaRPr lang="en-CA" dirty="0">
              <a:latin typeface="Arial" panose="020B0604020202020204" pitchFamily="34" charset="0"/>
              <a:cs typeface="Arial" panose="020B0604020202020204" pitchFamily="34" charset="0"/>
            </a:endParaRPr>
          </a:p>
          <a:p>
            <a:pPr marL="0" indent="0">
              <a:buNone/>
            </a:pPr>
            <a:endParaRPr lang="en-CA" dirty="0">
              <a:latin typeface="Arial" panose="020B0604020202020204" pitchFamily="34" charset="0"/>
              <a:cs typeface="Arial" panose="020B0604020202020204" pitchFamily="34" charset="0"/>
            </a:endParaRPr>
          </a:p>
          <a:p>
            <a:pPr marL="0" indent="0">
              <a:buNone/>
            </a:pP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62366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Figures – Graphs</a:t>
            </a:r>
          </a:p>
        </p:txBody>
      </p:sp>
      <p:sp>
        <p:nvSpPr>
          <p:cNvPr id="3" name="Content Placeholder 2"/>
          <p:cNvSpPr>
            <a:spLocks noGrp="1"/>
          </p:cNvSpPr>
          <p:nvPr>
            <p:ph idx="1"/>
          </p:nvPr>
        </p:nvSpPr>
        <p:spPr/>
        <p:txBody>
          <a:bodyPr>
            <a:normAutofit/>
          </a:bodyPr>
          <a:lstStyle/>
          <a:p>
            <a:r>
              <a:rPr lang="en-US" sz="1350" dirty="0">
                <a:latin typeface="Arial" panose="020B0604020202020204" pitchFamily="34" charset="0"/>
                <a:cs typeface="Arial" panose="020B0604020202020204" pitchFamily="34" charset="0"/>
              </a:rPr>
              <a:t>Graphs are a type of figure that show relationships between different variables.</a:t>
            </a:r>
          </a:p>
          <a:p>
            <a:pPr marL="0" indent="0">
              <a:buNone/>
            </a:pPr>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Four common types of graphs are:</a:t>
            </a:r>
          </a:p>
          <a:p>
            <a:pPr marL="0" indent="0">
              <a:buNone/>
            </a:pPr>
            <a:endParaRPr lang="en-US" sz="1350" dirty="0">
              <a:latin typeface="Arial" panose="020B0604020202020204" pitchFamily="34" charset="0"/>
              <a:cs typeface="Arial" panose="020B0604020202020204" pitchFamily="34" charset="0"/>
            </a:endParaRPr>
          </a:p>
          <a:p>
            <a:pPr lvl="1"/>
            <a:r>
              <a:rPr lang="en-US" sz="1350" dirty="0">
                <a:latin typeface="Arial" panose="020B0604020202020204" pitchFamily="34" charset="0"/>
                <a:cs typeface="Arial" panose="020B0604020202020204" pitchFamily="34" charset="0"/>
              </a:rPr>
              <a:t>Line graphs</a:t>
            </a:r>
          </a:p>
          <a:p>
            <a:pPr marL="342900" lvl="1" indent="0">
              <a:buNone/>
            </a:pPr>
            <a:endParaRPr lang="en-US" sz="1350" dirty="0">
              <a:latin typeface="Arial" panose="020B0604020202020204" pitchFamily="34" charset="0"/>
              <a:cs typeface="Arial" panose="020B0604020202020204" pitchFamily="34" charset="0"/>
            </a:endParaRPr>
          </a:p>
          <a:p>
            <a:pPr lvl="1"/>
            <a:r>
              <a:rPr lang="en-US" sz="1350" dirty="0">
                <a:latin typeface="Arial" panose="020B0604020202020204" pitchFamily="34" charset="0"/>
                <a:cs typeface="Arial" panose="020B0604020202020204" pitchFamily="34" charset="0"/>
              </a:rPr>
              <a:t>Scatterplots</a:t>
            </a:r>
          </a:p>
          <a:p>
            <a:pPr marL="342900" lvl="1" indent="0">
              <a:buNone/>
            </a:pPr>
            <a:endParaRPr lang="en-US" sz="1350" dirty="0">
              <a:latin typeface="Arial" panose="020B0604020202020204" pitchFamily="34" charset="0"/>
              <a:cs typeface="Arial" panose="020B0604020202020204" pitchFamily="34" charset="0"/>
            </a:endParaRPr>
          </a:p>
          <a:p>
            <a:pPr lvl="1"/>
            <a:r>
              <a:rPr lang="en-US" sz="1350" dirty="0">
                <a:latin typeface="Arial" panose="020B0604020202020204" pitchFamily="34" charset="0"/>
                <a:cs typeface="Arial" panose="020B0604020202020204" pitchFamily="34" charset="0"/>
              </a:rPr>
              <a:t>Histograms</a:t>
            </a:r>
          </a:p>
          <a:p>
            <a:pPr marL="342900" lvl="1" indent="0">
              <a:buNone/>
            </a:pPr>
            <a:endParaRPr lang="en-US" sz="1350" dirty="0">
              <a:latin typeface="Arial" panose="020B0604020202020204" pitchFamily="34" charset="0"/>
              <a:cs typeface="Arial" panose="020B0604020202020204" pitchFamily="34" charset="0"/>
            </a:endParaRPr>
          </a:p>
          <a:p>
            <a:pPr lvl="1"/>
            <a:r>
              <a:rPr lang="en-US" sz="1350" dirty="0">
                <a:latin typeface="Arial" panose="020B0604020202020204" pitchFamily="34" charset="0"/>
                <a:cs typeface="Arial" panose="020B0604020202020204" pitchFamily="34" charset="0"/>
              </a:rPr>
              <a:t>Bar graphs</a:t>
            </a:r>
          </a:p>
          <a:p>
            <a:pPr marL="342900" lvl="1" indent="0">
              <a:buNone/>
            </a:pPr>
            <a:endParaRPr lang="en-US"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719742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Line graph</a:t>
            </a:r>
          </a:p>
        </p:txBody>
      </p:sp>
      <p:sp>
        <p:nvSpPr>
          <p:cNvPr id="4" name="Content Placeholder 3"/>
          <p:cNvSpPr>
            <a:spLocks noGrp="1"/>
          </p:cNvSpPr>
          <p:nvPr>
            <p:ph idx="1"/>
          </p:nvPr>
        </p:nvSpPr>
        <p:spPr/>
        <p:txBody>
          <a:bodyPr>
            <a:normAutofit/>
          </a:bodyPr>
          <a:lstStyle/>
          <a:p>
            <a:r>
              <a:rPr lang="en-CA" sz="1500" dirty="0">
                <a:latin typeface="Arial" panose="020B0604020202020204" pitchFamily="34" charset="0"/>
                <a:cs typeface="Arial" panose="020B0604020202020204" pitchFamily="34" charset="0"/>
              </a:rPr>
              <a:t>Depicts relationships between continuous data.</a:t>
            </a:r>
          </a:p>
          <a:p>
            <a:pPr marL="0" indent="0">
              <a:buNone/>
            </a:pPr>
            <a:endParaRPr lang="en-CA" sz="1500" dirty="0">
              <a:latin typeface="Arial" panose="020B0604020202020204" pitchFamily="34" charset="0"/>
              <a:cs typeface="Arial" panose="020B0604020202020204" pitchFamily="34" charset="0"/>
            </a:endParaRPr>
          </a:p>
          <a:p>
            <a:r>
              <a:rPr lang="en-CA" sz="1500" dirty="0">
                <a:latin typeface="Arial" panose="020B0604020202020204" pitchFamily="34" charset="0"/>
                <a:cs typeface="Arial" panose="020B0604020202020204" pitchFamily="34" charset="0"/>
              </a:rPr>
              <a:t>There is usually only one data point for each unit of x.</a:t>
            </a:r>
          </a:p>
          <a:p>
            <a:pPr marL="0" indent="0">
              <a:buNone/>
            </a:pPr>
            <a:endParaRPr lang="en-CA" sz="1500" dirty="0">
              <a:latin typeface="Arial" panose="020B0604020202020204" pitchFamily="34" charset="0"/>
              <a:cs typeface="Arial" panose="020B0604020202020204" pitchFamily="34" charset="0"/>
            </a:endParaRPr>
          </a:p>
          <a:p>
            <a:r>
              <a:rPr lang="en-CA" sz="1500" dirty="0">
                <a:latin typeface="Arial" panose="020B0604020202020204" pitchFamily="34" charset="0"/>
                <a:cs typeface="Arial" panose="020B0604020202020204" pitchFamily="34" charset="0"/>
              </a:rPr>
              <a:t>Plot data points using x and y coordinates and connect them by a line.</a:t>
            </a:r>
          </a:p>
          <a:p>
            <a:pPr marL="0" indent="0">
              <a:buNone/>
            </a:pPr>
            <a:endParaRPr lang="en-CA" sz="1500" dirty="0">
              <a:latin typeface="Arial" panose="020B0604020202020204" pitchFamily="34" charset="0"/>
              <a:cs typeface="Arial" panose="020B0604020202020204" pitchFamily="34" charset="0"/>
            </a:endParaRPr>
          </a:p>
          <a:p>
            <a:r>
              <a:rPr lang="en-CA" sz="1500" dirty="0">
                <a:latin typeface="Arial" panose="020B0604020202020204" pitchFamily="34" charset="0"/>
                <a:cs typeface="Arial" panose="020B0604020202020204" pitchFamily="34" charset="0"/>
              </a:rPr>
              <a:t>Line graphs are useful to reveal the rate of change between individual data points. </a:t>
            </a:r>
          </a:p>
        </p:txBody>
      </p:sp>
    </p:spTree>
    <p:extLst>
      <p:ext uri="{BB962C8B-B14F-4D97-AF65-F5344CB8AC3E}">
        <p14:creationId xmlns:p14="http://schemas.microsoft.com/office/powerpoint/2010/main" val="167647681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4B8EA-F0C8-4FDA-8469-0EB2B6B772E8}"/>
              </a:ext>
            </a:extLst>
          </p:cNvPr>
          <p:cNvSpPr>
            <a:spLocks noGrp="1"/>
          </p:cNvSpPr>
          <p:nvPr>
            <p:ph type="title"/>
          </p:nvPr>
        </p:nvSpPr>
        <p:spPr/>
        <p:txBody>
          <a:bodyPr/>
          <a:lstStyle/>
          <a:p>
            <a:r>
              <a:rPr lang="en-CA" dirty="0"/>
              <a:t>Key elements of a Line Graph</a:t>
            </a:r>
          </a:p>
        </p:txBody>
      </p:sp>
      <p:sp>
        <p:nvSpPr>
          <p:cNvPr id="3" name="Content Placeholder 2">
            <a:extLst>
              <a:ext uri="{FF2B5EF4-FFF2-40B4-BE49-F238E27FC236}">
                <a16:creationId xmlns:a16="http://schemas.microsoft.com/office/drawing/2014/main" id="{02E18924-2E9B-46C3-8D20-EAE09BC799CD}"/>
              </a:ext>
            </a:extLst>
          </p:cNvPr>
          <p:cNvSpPr>
            <a:spLocks noGrp="1"/>
          </p:cNvSpPr>
          <p:nvPr>
            <p:ph idx="1"/>
          </p:nvPr>
        </p:nvSpPr>
        <p:spPr/>
        <p:txBody>
          <a:bodyPr>
            <a:normAutofit/>
          </a:bodyPr>
          <a:lstStyle/>
          <a:p>
            <a:r>
              <a:rPr lang="en-US" sz="1500" dirty="0">
                <a:latin typeface="Arial" panose="020B0604020202020204" pitchFamily="34" charset="0"/>
                <a:cs typeface="Arial" panose="020B0604020202020204" pitchFamily="34" charset="0"/>
              </a:rPr>
              <a:t>When you create a line graph, remember to</a:t>
            </a:r>
          </a:p>
          <a:p>
            <a:pPr lvl="1"/>
            <a:r>
              <a:rPr lang="en-US" sz="1500" dirty="0">
                <a:latin typeface="Arial" panose="020B0604020202020204" pitchFamily="34" charset="0"/>
                <a:cs typeface="Arial" panose="020B0604020202020204" pitchFamily="34" charset="0"/>
              </a:rPr>
              <a:t>Use an appropriate scale (remember you are trying to show changes between data points)</a:t>
            </a:r>
          </a:p>
          <a:p>
            <a:pPr lvl="1"/>
            <a:r>
              <a:rPr lang="en-US" sz="1500" dirty="0">
                <a:latin typeface="Arial" panose="020B0604020202020204" pitchFamily="34" charset="0"/>
                <a:cs typeface="Arial" panose="020B0604020202020204" pitchFamily="34" charset="0"/>
              </a:rPr>
              <a:t>Label the y-axis and indicate the unit of measurement</a:t>
            </a:r>
          </a:p>
          <a:p>
            <a:pPr lvl="1"/>
            <a:r>
              <a:rPr lang="en-US" sz="1500" dirty="0">
                <a:latin typeface="Arial" panose="020B0604020202020204" pitchFamily="34" charset="0"/>
                <a:cs typeface="Arial" panose="020B0604020202020204" pitchFamily="34" charset="0"/>
              </a:rPr>
              <a:t>Label the x-axis</a:t>
            </a:r>
          </a:p>
          <a:p>
            <a:pPr lvl="1"/>
            <a:r>
              <a:rPr lang="en-US" sz="1500" dirty="0">
                <a:latin typeface="Arial" panose="020B0604020202020204" pitchFamily="34" charset="0"/>
                <a:cs typeface="Arial" panose="020B0604020202020204" pitchFamily="34" charset="0"/>
              </a:rPr>
              <a:t>Remove grid lines</a:t>
            </a:r>
          </a:p>
          <a:p>
            <a:pPr lvl="1"/>
            <a:r>
              <a:rPr lang="en-US" sz="1500" dirty="0">
                <a:latin typeface="Arial" panose="020B0604020202020204" pitchFamily="34" charset="0"/>
                <a:cs typeface="Arial" panose="020B0604020202020204" pitchFamily="34" charset="0"/>
              </a:rPr>
              <a:t>Connect data points by a line</a:t>
            </a:r>
          </a:p>
          <a:p>
            <a:pPr lvl="1"/>
            <a:r>
              <a:rPr lang="en-US" sz="1500" dirty="0">
                <a:latin typeface="Arial" panose="020B0604020202020204" pitchFamily="34" charset="0"/>
                <a:cs typeface="Arial" panose="020B0604020202020204" pitchFamily="34" charset="0"/>
              </a:rPr>
              <a:t>Figure caption (placed below the figure)</a:t>
            </a:r>
          </a:p>
          <a:p>
            <a:r>
              <a:rPr lang="en-US" sz="1500" dirty="0">
                <a:latin typeface="Arial" panose="020B0604020202020204" pitchFamily="34" charset="0"/>
                <a:cs typeface="Arial" panose="020B0604020202020204" pitchFamily="34" charset="0"/>
              </a:rPr>
              <a:t>Example on next slide depicts</a:t>
            </a:r>
            <a:r>
              <a:rPr lang="en-CA" sz="1500" dirty="0">
                <a:latin typeface="Arial" panose="020B0604020202020204" pitchFamily="34" charset="0"/>
                <a:cs typeface="Arial" panose="020B0604020202020204" pitchFamily="34" charset="0"/>
              </a:rPr>
              <a:t> annual flow rates in cubic meters for Fishy River between 2000 and 2005 measured by area-velocity flow meters at the Pickerel Stop Monitoring Station. </a:t>
            </a:r>
          </a:p>
          <a:p>
            <a:pPr lvl="1"/>
            <a:r>
              <a:rPr lang="en-CA" sz="1500" dirty="0">
                <a:latin typeface="Arial" panose="020B0604020202020204" pitchFamily="34" charset="0"/>
                <a:cs typeface="Arial" panose="020B0604020202020204" pitchFamily="34" charset="0"/>
              </a:rPr>
              <a:t>The year is on the x-axis and flow in cubic meters is on the y-axis. </a:t>
            </a:r>
          </a:p>
          <a:p>
            <a:pPr lvl="1"/>
            <a:r>
              <a:rPr lang="en-CA" sz="1500" dirty="0">
                <a:latin typeface="Arial" panose="020B0604020202020204" pitchFamily="34" charset="0"/>
                <a:cs typeface="Arial" panose="020B0604020202020204" pitchFamily="34" charset="0"/>
              </a:rPr>
              <a:t>The lowest flow occurred in 2000 at 17 cubic meters. The highest flow occurred in 2004 at 22 cubic meters. </a:t>
            </a:r>
          </a:p>
          <a:p>
            <a:endParaRPr lang="en-US" sz="1650" dirty="0">
              <a:latin typeface="Arial" panose="020B0604020202020204" pitchFamily="34" charset="0"/>
              <a:cs typeface="Arial" panose="020B0604020202020204" pitchFamily="34" charset="0"/>
            </a:endParaRPr>
          </a:p>
          <a:p>
            <a:endParaRPr lang="en-US" dirty="0">
              <a:solidFill>
                <a:srgbClr val="5B9BD5"/>
              </a:solidFill>
              <a:latin typeface="Arial" panose="020B0604020202020204" pitchFamily="34" charset="0"/>
              <a:cs typeface="Arial" panose="020B0604020202020204" pitchFamily="34" charset="0"/>
            </a:endParaRPr>
          </a:p>
          <a:p>
            <a:endParaRPr lang="en-US" dirty="0">
              <a:solidFill>
                <a:srgbClr val="5B9BD5"/>
              </a:solidFill>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126547790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Why use a table or figure?</a:t>
            </a:r>
          </a:p>
        </p:txBody>
      </p:sp>
      <p:sp>
        <p:nvSpPr>
          <p:cNvPr id="3" name="Content Placeholder 2"/>
          <p:cNvSpPr>
            <a:spLocks noGrp="1"/>
          </p:cNvSpPr>
          <p:nvPr>
            <p:ph idx="1"/>
          </p:nvPr>
        </p:nvSpPr>
        <p:spPr/>
        <p:txBody>
          <a:bodyPr/>
          <a:lstStyle/>
          <a:p>
            <a:r>
              <a:rPr lang="en-US" sz="1350" dirty="0">
                <a:latin typeface="Arial" panose="020B0604020202020204" pitchFamily="34" charset="0"/>
                <a:cs typeface="Arial" panose="020B0604020202020204" pitchFamily="34" charset="0"/>
              </a:rPr>
              <a:t>Help summarize your data.</a:t>
            </a:r>
          </a:p>
          <a:p>
            <a:pPr marL="0" indent="0">
              <a:buNone/>
            </a:pPr>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Supplement and simplify explanations in your text.</a:t>
            </a:r>
          </a:p>
          <a:p>
            <a:pPr marL="0" indent="0">
              <a:buNone/>
            </a:pPr>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Provide evidence to support an argument or idea.</a:t>
            </a:r>
          </a:p>
          <a:p>
            <a:pPr marL="0" indent="0">
              <a:buNone/>
            </a:pPr>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Visually explain complicated trends or patterns.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32802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11BE8-9CD2-4E19-B471-7243596188D3}"/>
              </a:ext>
            </a:extLst>
          </p:cNvPr>
          <p:cNvSpPr>
            <a:spLocks noGrp="1"/>
          </p:cNvSpPr>
          <p:nvPr>
            <p:ph type="title"/>
          </p:nvPr>
        </p:nvSpPr>
        <p:spPr/>
        <p:txBody>
          <a:bodyPr/>
          <a:lstStyle/>
          <a:p>
            <a:r>
              <a:rPr lang="en-CA" dirty="0"/>
              <a:t>Example line graph with key elements</a:t>
            </a:r>
          </a:p>
        </p:txBody>
      </p:sp>
      <p:pic>
        <p:nvPicPr>
          <p:cNvPr id="3" name="Picture 2" descr="Sample line graph plots individual data points connected by a line. Caption: Annual flow (m3/s) of Fishy River between 2000-2005 measured by area-velocity flow meters at the Pickerel Stop Monitoring Station.">
            <a:extLst>
              <a:ext uri="{FF2B5EF4-FFF2-40B4-BE49-F238E27FC236}">
                <a16:creationId xmlns:a16="http://schemas.microsoft.com/office/drawing/2014/main" id="{5B78C370-5E01-4583-92B8-92FA343D5B1B}"/>
              </a:ext>
            </a:extLst>
          </p:cNvPr>
          <p:cNvPicPr>
            <a:picLocks noChangeAspect="1"/>
          </p:cNvPicPr>
          <p:nvPr/>
        </p:nvPicPr>
        <p:blipFill>
          <a:blip r:embed="rId2"/>
          <a:stretch>
            <a:fillRect/>
          </a:stretch>
        </p:blipFill>
        <p:spPr>
          <a:xfrm>
            <a:off x="628651" y="2311327"/>
            <a:ext cx="7955969" cy="3415580"/>
          </a:xfrm>
          <a:prstGeom prst="rect">
            <a:avLst/>
          </a:prstGeom>
        </p:spPr>
      </p:pic>
    </p:spTree>
    <p:extLst>
      <p:ext uri="{BB962C8B-B14F-4D97-AF65-F5344CB8AC3E}">
        <p14:creationId xmlns:p14="http://schemas.microsoft.com/office/powerpoint/2010/main" val="332980783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Scatterplot</a:t>
            </a:r>
          </a:p>
        </p:txBody>
      </p:sp>
      <p:sp>
        <p:nvSpPr>
          <p:cNvPr id="4" name="Content Placeholder 3"/>
          <p:cNvSpPr>
            <a:spLocks noGrp="1"/>
          </p:cNvSpPr>
          <p:nvPr>
            <p:ph idx="1"/>
          </p:nvPr>
        </p:nvSpPr>
        <p:spPr>
          <a:xfrm>
            <a:off x="628650" y="1880675"/>
            <a:ext cx="7886700" cy="3609298"/>
          </a:xfrm>
        </p:spPr>
        <p:txBody>
          <a:bodyPr>
            <a:normAutofit fontScale="92500" lnSpcReduction="10000"/>
          </a:bodyPr>
          <a:lstStyle/>
          <a:p>
            <a:r>
              <a:rPr lang="en-CA" sz="1425" dirty="0">
                <a:latin typeface="Arial" panose="020B0604020202020204" pitchFamily="34" charset="0"/>
                <a:cs typeface="Arial" panose="020B0604020202020204" pitchFamily="34" charset="0"/>
              </a:rPr>
              <a:t>Depicts relationships between continuous data.</a:t>
            </a:r>
          </a:p>
          <a:p>
            <a:pPr marL="0" indent="0">
              <a:buNone/>
            </a:pPr>
            <a:endParaRPr lang="en-CA" sz="1425" dirty="0">
              <a:latin typeface="Arial" panose="020B0604020202020204" pitchFamily="34" charset="0"/>
              <a:cs typeface="Arial" panose="020B0604020202020204" pitchFamily="34" charset="0"/>
            </a:endParaRPr>
          </a:p>
          <a:p>
            <a:r>
              <a:rPr lang="en-CA" sz="1425" dirty="0">
                <a:latin typeface="Arial" panose="020B0604020202020204" pitchFamily="34" charset="0"/>
                <a:cs typeface="Arial" panose="020B0604020202020204" pitchFamily="34" charset="0"/>
              </a:rPr>
              <a:t>There may be multiple data points for each unit of x.</a:t>
            </a:r>
          </a:p>
          <a:p>
            <a:pPr marL="0" indent="0">
              <a:buNone/>
            </a:pPr>
            <a:endParaRPr lang="en-CA" sz="1425" dirty="0">
              <a:latin typeface="Arial" panose="020B0604020202020204" pitchFamily="34" charset="0"/>
              <a:cs typeface="Arial" panose="020B0604020202020204" pitchFamily="34" charset="0"/>
            </a:endParaRPr>
          </a:p>
          <a:p>
            <a:r>
              <a:rPr lang="en-CA" sz="1425" dirty="0">
                <a:latin typeface="Arial" panose="020B0604020202020204" pitchFamily="34" charset="0"/>
                <a:cs typeface="Arial" panose="020B0604020202020204" pitchFamily="34" charset="0"/>
              </a:rPr>
              <a:t>Plot data points using x and y coordinates but do not connect them.</a:t>
            </a:r>
          </a:p>
          <a:p>
            <a:pPr marL="0" indent="0">
              <a:buNone/>
            </a:pPr>
            <a:endParaRPr lang="en-CA" sz="1425" dirty="0">
              <a:latin typeface="Arial" panose="020B0604020202020204" pitchFamily="34" charset="0"/>
              <a:cs typeface="Arial" panose="020B0604020202020204" pitchFamily="34" charset="0"/>
            </a:endParaRPr>
          </a:p>
          <a:p>
            <a:r>
              <a:rPr lang="en-CA" sz="1425" dirty="0">
                <a:latin typeface="Arial" panose="020B0604020202020204" pitchFamily="34" charset="0"/>
                <a:cs typeface="Arial" panose="020B0604020202020204" pitchFamily="34" charset="0"/>
              </a:rPr>
              <a:t>Scatterplots are useful to reveal:</a:t>
            </a:r>
          </a:p>
          <a:p>
            <a:pPr marL="0" indent="0">
              <a:buNone/>
            </a:pPr>
            <a:endParaRPr lang="en-CA" sz="1425" dirty="0">
              <a:latin typeface="Arial" panose="020B0604020202020204" pitchFamily="34" charset="0"/>
              <a:cs typeface="Arial" panose="020B0604020202020204" pitchFamily="34" charset="0"/>
            </a:endParaRPr>
          </a:p>
          <a:p>
            <a:pPr lvl="1"/>
            <a:r>
              <a:rPr lang="en-CA" sz="1425" dirty="0">
                <a:latin typeface="Arial" panose="020B0604020202020204" pitchFamily="34" charset="0"/>
                <a:cs typeface="Arial" panose="020B0604020202020204" pitchFamily="34" charset="0"/>
              </a:rPr>
              <a:t>The overall strength of the relationship between variables (data points that are concentrated together = a stronger relationship and data points that are spread out = a weaker relationship).</a:t>
            </a:r>
          </a:p>
          <a:p>
            <a:pPr marL="342900" lvl="1" indent="0">
              <a:buNone/>
            </a:pPr>
            <a:endParaRPr lang="en-CA" sz="1425" dirty="0">
              <a:latin typeface="Arial" panose="020B0604020202020204" pitchFamily="34" charset="0"/>
              <a:cs typeface="Arial" panose="020B0604020202020204" pitchFamily="34" charset="0"/>
            </a:endParaRPr>
          </a:p>
          <a:p>
            <a:pPr lvl="1"/>
            <a:r>
              <a:rPr lang="en-CA" sz="1425" dirty="0">
                <a:latin typeface="Arial" panose="020B0604020202020204" pitchFamily="34" charset="0"/>
                <a:cs typeface="Arial" panose="020B0604020202020204" pitchFamily="34" charset="0"/>
              </a:rPr>
              <a:t>The direction of the relationship (positive, negative, or no relationship).</a:t>
            </a:r>
          </a:p>
          <a:p>
            <a:pPr marL="342900" lvl="1" indent="0">
              <a:buNone/>
            </a:pPr>
            <a:endParaRPr lang="en-CA" sz="1425" dirty="0">
              <a:latin typeface="Arial" panose="020B0604020202020204" pitchFamily="34" charset="0"/>
              <a:cs typeface="Arial" panose="020B0604020202020204" pitchFamily="34" charset="0"/>
            </a:endParaRPr>
          </a:p>
          <a:p>
            <a:pPr lvl="1"/>
            <a:r>
              <a:rPr lang="en-CA" sz="1425" dirty="0">
                <a:latin typeface="Arial" panose="020B0604020202020204" pitchFamily="34" charset="0"/>
                <a:cs typeface="Arial" panose="020B0604020202020204" pitchFamily="34" charset="0"/>
              </a:rPr>
              <a:t>The data pattern (linear/straight versus nonlinear/curved).</a:t>
            </a:r>
          </a:p>
          <a:p>
            <a:pPr marL="342900" lvl="1" indent="0">
              <a:buNone/>
            </a:pPr>
            <a:endParaRPr lang="en-CA" sz="1425" dirty="0">
              <a:latin typeface="Arial" panose="020B0604020202020204" pitchFamily="34" charset="0"/>
              <a:cs typeface="Arial" panose="020B0604020202020204" pitchFamily="34" charset="0"/>
            </a:endParaRPr>
          </a:p>
          <a:p>
            <a:pPr lvl="1"/>
            <a:r>
              <a:rPr lang="en-CA" sz="1425" dirty="0">
                <a:latin typeface="Arial" panose="020B0604020202020204" pitchFamily="34" charset="0"/>
                <a:cs typeface="Arial" panose="020B0604020202020204" pitchFamily="34" charset="0"/>
              </a:rPr>
              <a:t>Outliers (a data point that is highly different from the general trend).</a:t>
            </a:r>
          </a:p>
        </p:txBody>
      </p:sp>
    </p:spTree>
    <p:extLst>
      <p:ext uri="{BB962C8B-B14F-4D97-AF65-F5344CB8AC3E}">
        <p14:creationId xmlns:p14="http://schemas.microsoft.com/office/powerpoint/2010/main" val="12255816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E2DFB-28BB-46D3-8CB4-96963F89C3CB}"/>
              </a:ext>
            </a:extLst>
          </p:cNvPr>
          <p:cNvSpPr>
            <a:spLocks noGrp="1"/>
          </p:cNvSpPr>
          <p:nvPr>
            <p:ph type="title"/>
          </p:nvPr>
        </p:nvSpPr>
        <p:spPr/>
        <p:txBody>
          <a:bodyPr/>
          <a:lstStyle/>
          <a:p>
            <a:r>
              <a:rPr lang="en-CA" dirty="0"/>
              <a:t>Introduction to example Scatterplot</a:t>
            </a:r>
          </a:p>
        </p:txBody>
      </p:sp>
      <p:sp>
        <p:nvSpPr>
          <p:cNvPr id="3" name="Content Placeholder 2">
            <a:extLst>
              <a:ext uri="{FF2B5EF4-FFF2-40B4-BE49-F238E27FC236}">
                <a16:creationId xmlns:a16="http://schemas.microsoft.com/office/drawing/2014/main" id="{4B9068AF-CB0F-4D14-899F-07EB5F62B513}"/>
              </a:ext>
            </a:extLst>
          </p:cNvPr>
          <p:cNvSpPr>
            <a:spLocks noGrp="1"/>
          </p:cNvSpPr>
          <p:nvPr>
            <p:ph idx="1"/>
          </p:nvPr>
        </p:nvSpPr>
        <p:spPr/>
        <p:txBody>
          <a:bodyPr/>
          <a:lstStyle/>
          <a:p>
            <a:r>
              <a:rPr lang="en-CA" dirty="0"/>
              <a:t>A scatterplot is a series of dots that represent data points. These dots are not connected by a line. </a:t>
            </a:r>
          </a:p>
          <a:p>
            <a:r>
              <a:rPr lang="en-CA" dirty="0"/>
              <a:t>This example displays the relationship between the length in centimeters and weight of Largemouth bass in kilograms. Length is on the x-axis and weight is on the y-axis. Data are modified from Neumann (2017). </a:t>
            </a:r>
          </a:p>
          <a:p>
            <a:r>
              <a:rPr lang="en-CA" dirty="0"/>
              <a:t>The graph indicates that longer fish will weigh more. </a:t>
            </a:r>
          </a:p>
          <a:p>
            <a:r>
              <a:rPr lang="en-CA" dirty="0"/>
              <a:t>When creating a scatterplot, remember to label both axes, indicate the unit of measurement, remove grid lines, and place a figure caption below the figure.</a:t>
            </a:r>
          </a:p>
        </p:txBody>
      </p:sp>
    </p:spTree>
    <p:extLst>
      <p:ext uri="{BB962C8B-B14F-4D97-AF65-F5344CB8AC3E}">
        <p14:creationId xmlns:p14="http://schemas.microsoft.com/office/powerpoint/2010/main" val="222175642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38F55-7EA2-440D-A609-7590F88633DD}"/>
              </a:ext>
            </a:extLst>
          </p:cNvPr>
          <p:cNvSpPr>
            <a:spLocks noGrp="1"/>
          </p:cNvSpPr>
          <p:nvPr>
            <p:ph type="title"/>
          </p:nvPr>
        </p:nvSpPr>
        <p:spPr/>
        <p:txBody>
          <a:bodyPr/>
          <a:lstStyle/>
          <a:p>
            <a:r>
              <a:rPr lang="en-CA" dirty="0"/>
              <a:t>Example Scatterplot</a:t>
            </a:r>
          </a:p>
        </p:txBody>
      </p:sp>
      <p:pic>
        <p:nvPicPr>
          <p:cNvPr id="4" name="Content Placeholder 3" descr="Example scatterplot displays the relationship between the length in centimeters and weight of Largemouth bass in kilograms. &#10;The graph indicates that longer fish will weigh more. ">
            <a:extLst>
              <a:ext uri="{FF2B5EF4-FFF2-40B4-BE49-F238E27FC236}">
                <a16:creationId xmlns:a16="http://schemas.microsoft.com/office/drawing/2014/main" id="{417876B6-EB0A-49F3-912C-21552C35153E}"/>
              </a:ext>
            </a:extLst>
          </p:cNvPr>
          <p:cNvPicPr>
            <a:picLocks noGrp="1" noChangeAspect="1"/>
          </p:cNvPicPr>
          <p:nvPr>
            <p:ph idx="1"/>
          </p:nvPr>
        </p:nvPicPr>
        <p:blipFill>
          <a:blip r:embed="rId2"/>
          <a:stretch>
            <a:fillRect/>
          </a:stretch>
        </p:blipFill>
        <p:spPr>
          <a:xfrm>
            <a:off x="868359" y="2296747"/>
            <a:ext cx="7407282" cy="3122947"/>
          </a:xfrm>
          <a:prstGeom prst="rect">
            <a:avLst/>
          </a:prstGeom>
        </p:spPr>
      </p:pic>
    </p:spTree>
    <p:extLst>
      <p:ext uri="{BB962C8B-B14F-4D97-AF65-F5344CB8AC3E}">
        <p14:creationId xmlns:p14="http://schemas.microsoft.com/office/powerpoint/2010/main" val="133920499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19E80-7435-4AE7-9E46-7E7E54C0BEFB}"/>
              </a:ext>
            </a:extLst>
          </p:cNvPr>
          <p:cNvSpPr>
            <a:spLocks noGrp="1"/>
          </p:cNvSpPr>
          <p:nvPr>
            <p:ph type="title"/>
          </p:nvPr>
        </p:nvSpPr>
        <p:spPr/>
        <p:txBody>
          <a:bodyPr/>
          <a:lstStyle/>
          <a:p>
            <a:r>
              <a:rPr lang="en-CA" dirty="0"/>
              <a:t>Trend lines and Outliers in Scatterplots</a:t>
            </a:r>
          </a:p>
        </p:txBody>
      </p:sp>
      <p:sp>
        <p:nvSpPr>
          <p:cNvPr id="3" name="Content Placeholder 2">
            <a:extLst>
              <a:ext uri="{FF2B5EF4-FFF2-40B4-BE49-F238E27FC236}">
                <a16:creationId xmlns:a16="http://schemas.microsoft.com/office/drawing/2014/main" id="{12DBE7EE-ED4E-493D-99E6-39A7E339DC22}"/>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Trend lines</a:t>
            </a:r>
          </a:p>
          <a:p>
            <a:pPr lvl="1"/>
            <a:r>
              <a:rPr lang="en-US" dirty="0">
                <a:latin typeface="Arial" panose="020B0604020202020204" pitchFamily="34" charset="0"/>
                <a:cs typeface="Arial" panose="020B0604020202020204" pitchFamily="34" charset="0"/>
              </a:rPr>
              <a:t>Sometimes you will need to include a trend line to further analyze a relationship between two variables or for predictive purposes. </a:t>
            </a:r>
          </a:p>
          <a:p>
            <a:pPr lvl="1"/>
            <a:r>
              <a:rPr lang="en-US" dirty="0">
                <a:latin typeface="Arial" panose="020B0604020202020204" pitchFamily="34" charset="0"/>
                <a:cs typeface="Arial" panose="020B0604020202020204" pitchFamily="34" charset="0"/>
              </a:rPr>
              <a:t>A trend line (also called the line of best fit) is a straight line or curve that depicts the general trend of the data. As a result, the trend line </a:t>
            </a:r>
            <a:r>
              <a:rPr lang="en-US" b="1" dirty="0">
                <a:latin typeface="Arial" panose="020B0604020202020204" pitchFamily="34" charset="0"/>
                <a:cs typeface="Arial" panose="020B0604020202020204" pitchFamily="34" charset="0"/>
              </a:rPr>
              <a:t>may not </a:t>
            </a:r>
            <a:r>
              <a:rPr lang="en-US" dirty="0">
                <a:latin typeface="Arial" panose="020B0604020202020204" pitchFamily="34" charset="0"/>
                <a:cs typeface="Arial" panose="020B0604020202020204" pitchFamily="34" charset="0"/>
              </a:rPr>
              <a:t>pass through all of the data points.</a:t>
            </a:r>
          </a:p>
          <a:p>
            <a:r>
              <a:rPr lang="en-US" dirty="0">
                <a:latin typeface="Arial" panose="020B0604020202020204" pitchFamily="34" charset="0"/>
                <a:cs typeface="Arial" panose="020B0604020202020204" pitchFamily="34" charset="0"/>
              </a:rPr>
              <a:t>Outliers</a:t>
            </a:r>
          </a:p>
          <a:p>
            <a:pPr lvl="1"/>
            <a:r>
              <a:rPr lang="en-US" dirty="0">
                <a:latin typeface="Arial" panose="020B0604020202020204" pitchFamily="34" charset="0"/>
                <a:cs typeface="Arial" panose="020B0604020202020204" pitchFamily="34" charset="0"/>
              </a:rPr>
              <a:t>An outlier is set apart from the rest of the data points. </a:t>
            </a:r>
          </a:p>
          <a:p>
            <a:pPr lvl="1"/>
            <a:r>
              <a:rPr lang="en-US" dirty="0">
                <a:latin typeface="Arial" panose="020B0604020202020204" pitchFamily="34" charset="0"/>
                <a:cs typeface="Arial" panose="020B0604020202020204" pitchFamily="34" charset="0"/>
              </a:rPr>
              <a:t>An outlier could be a true, unusual result or may be due to error occurring during sampling, analysis, or data entry.</a:t>
            </a:r>
          </a:p>
          <a:p>
            <a:endParaRPr lang="en-US" dirty="0">
              <a:solidFill>
                <a:srgbClr val="5B9BD5"/>
              </a:solidFill>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421037527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A81A45-4DA4-4BE4-A92B-5FBA2C0690DC}"/>
              </a:ext>
            </a:extLst>
          </p:cNvPr>
          <p:cNvSpPr>
            <a:spLocks noGrp="1"/>
          </p:cNvSpPr>
          <p:nvPr>
            <p:ph type="title"/>
          </p:nvPr>
        </p:nvSpPr>
        <p:spPr/>
        <p:txBody>
          <a:bodyPr/>
          <a:lstStyle/>
          <a:p>
            <a:r>
              <a:rPr lang="en-CA" dirty="0"/>
              <a:t>Example scatterplot with trend line</a:t>
            </a:r>
          </a:p>
        </p:txBody>
      </p:sp>
      <p:pic>
        <p:nvPicPr>
          <p:cNvPr id="6" name="Content Placeholder 5" descr="This example shows the same data from Slide 19 (length and width of Largemouth bass); however, a trend line is added to the graph. ">
            <a:extLst>
              <a:ext uri="{FF2B5EF4-FFF2-40B4-BE49-F238E27FC236}">
                <a16:creationId xmlns:a16="http://schemas.microsoft.com/office/drawing/2014/main" id="{99B3B80E-7A39-4940-8643-10C59A1453B3}"/>
              </a:ext>
            </a:extLst>
          </p:cNvPr>
          <p:cNvPicPr>
            <a:picLocks noGrp="1" noChangeAspect="1"/>
          </p:cNvPicPr>
          <p:nvPr>
            <p:ph idx="1"/>
          </p:nvPr>
        </p:nvPicPr>
        <p:blipFill>
          <a:blip r:embed="rId2"/>
          <a:stretch>
            <a:fillRect/>
          </a:stretch>
        </p:blipFill>
        <p:spPr>
          <a:xfrm>
            <a:off x="628650" y="2416828"/>
            <a:ext cx="7886700" cy="2882786"/>
          </a:xfrm>
          <a:prstGeom prst="rect">
            <a:avLst/>
          </a:prstGeom>
        </p:spPr>
      </p:pic>
    </p:spTree>
    <p:extLst>
      <p:ext uri="{BB962C8B-B14F-4D97-AF65-F5344CB8AC3E}">
        <p14:creationId xmlns:p14="http://schemas.microsoft.com/office/powerpoint/2010/main" val="171244455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5A044F-C594-45A6-AA41-BFA339BDAA4E}"/>
              </a:ext>
            </a:extLst>
          </p:cNvPr>
          <p:cNvSpPr>
            <a:spLocks noGrp="1"/>
          </p:cNvSpPr>
          <p:nvPr>
            <p:ph type="title"/>
          </p:nvPr>
        </p:nvSpPr>
        <p:spPr/>
        <p:txBody>
          <a:bodyPr/>
          <a:lstStyle/>
          <a:p>
            <a:r>
              <a:rPr lang="en-CA" dirty="0"/>
              <a:t>Example scatterplot with outlier</a:t>
            </a:r>
          </a:p>
        </p:txBody>
      </p:sp>
      <p:pic>
        <p:nvPicPr>
          <p:cNvPr id="6" name="Content Placeholder 5" descr="This example shows the same data from Slide 23 (length and width of Largemouth bass); however, an outlier is added to the graph. ">
            <a:extLst>
              <a:ext uri="{FF2B5EF4-FFF2-40B4-BE49-F238E27FC236}">
                <a16:creationId xmlns:a16="http://schemas.microsoft.com/office/drawing/2014/main" id="{A353C203-731F-4429-8368-4E9DB36C4586}"/>
              </a:ext>
            </a:extLst>
          </p:cNvPr>
          <p:cNvPicPr>
            <a:picLocks noGrp="1" noChangeAspect="1"/>
          </p:cNvPicPr>
          <p:nvPr>
            <p:ph idx="1"/>
          </p:nvPr>
        </p:nvPicPr>
        <p:blipFill>
          <a:blip r:embed="rId2"/>
          <a:stretch>
            <a:fillRect/>
          </a:stretch>
        </p:blipFill>
        <p:spPr>
          <a:xfrm>
            <a:off x="1241009" y="2241878"/>
            <a:ext cx="6661982" cy="3232685"/>
          </a:xfrm>
          <a:prstGeom prst="rect">
            <a:avLst/>
          </a:prstGeom>
        </p:spPr>
      </p:pic>
    </p:spTree>
    <p:extLst>
      <p:ext uri="{BB962C8B-B14F-4D97-AF65-F5344CB8AC3E}">
        <p14:creationId xmlns:p14="http://schemas.microsoft.com/office/powerpoint/2010/main" val="302423266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Histogram</a:t>
            </a:r>
          </a:p>
        </p:txBody>
      </p:sp>
      <p:sp>
        <p:nvSpPr>
          <p:cNvPr id="5" name="Content Placeholder 4"/>
          <p:cNvSpPr>
            <a:spLocks noGrp="1"/>
          </p:cNvSpPr>
          <p:nvPr>
            <p:ph idx="1"/>
          </p:nvPr>
        </p:nvSpPr>
        <p:spPr/>
        <p:txBody>
          <a:bodyPr/>
          <a:lstStyle/>
          <a:p>
            <a:r>
              <a:rPr lang="en-US" sz="1500" dirty="0">
                <a:latin typeface="Arial" panose="020B0604020202020204" pitchFamily="34" charset="0"/>
                <a:cs typeface="Arial" panose="020B0604020202020204" pitchFamily="34" charset="0"/>
              </a:rPr>
              <a:t>Divides continuous data into logical groups/intervals to illustrate how data are distributed using vertical bars.</a:t>
            </a:r>
          </a:p>
          <a:p>
            <a:pPr marL="0" indent="0">
              <a:buNone/>
            </a:pPr>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In histograms, the x-axis displays groups/intervals of data called bins. There should be a sufficient number counted within a bin. Software such as Excel or R will automatically calculate bin width to cover the range of values that exist in a data set. The y-axis shows the number of times a value appears in the dataset.</a:t>
            </a:r>
          </a:p>
          <a:p>
            <a:endParaRPr lang="en-US" sz="1350" dirty="0">
              <a:latin typeface="Arial" panose="020B0604020202020204" pitchFamily="34" charset="0"/>
              <a:cs typeface="Arial" panose="020B0604020202020204" pitchFamily="34" charset="0"/>
            </a:endParaRPr>
          </a:p>
          <a:p>
            <a:pPr marL="342900" lvl="1" indent="0">
              <a:buNone/>
            </a:pPr>
            <a:endParaRPr lang="en-US" sz="135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75260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Histograms are useful to reveal:</a:t>
            </a:r>
          </a:p>
        </p:txBody>
      </p:sp>
      <p:sp>
        <p:nvSpPr>
          <p:cNvPr id="5" name="Content Placeholder 4"/>
          <p:cNvSpPr>
            <a:spLocks noGrp="1"/>
          </p:cNvSpPr>
          <p:nvPr>
            <p:ph idx="1"/>
          </p:nvPr>
        </p:nvSpPr>
        <p:spPr>
          <a:xfrm>
            <a:off x="628650" y="1933429"/>
            <a:ext cx="8020050" cy="3766094"/>
          </a:xfrm>
        </p:spPr>
        <p:txBody>
          <a:bodyPr>
            <a:normAutofit fontScale="40000" lnSpcReduction="20000"/>
          </a:bodyPr>
          <a:lstStyle/>
          <a:p>
            <a:r>
              <a:rPr lang="en-US" sz="2850" dirty="0">
                <a:latin typeface="Arial" panose="020B0604020202020204" pitchFamily="34" charset="0"/>
                <a:cs typeface="Arial" panose="020B0604020202020204" pitchFamily="34" charset="0"/>
              </a:rPr>
              <a:t>The shape of the data – Is the data symmetrical or not? The data are symmetrical when they are normally distributed (i.e. bell-shaped). Data are skewed to the left when most of the data points bunch up at the left side of the graph. Data are skewed to the right when most of the data points cluster at the right side of the graph. </a:t>
            </a:r>
          </a:p>
          <a:p>
            <a:pPr marL="0" indent="0">
              <a:buNone/>
            </a:pPr>
            <a:endParaRPr lang="en-US" sz="2850" dirty="0">
              <a:latin typeface="Arial" panose="020B0604020202020204" pitchFamily="34" charset="0"/>
              <a:cs typeface="Arial" panose="020B0604020202020204" pitchFamily="34" charset="0"/>
            </a:endParaRPr>
          </a:p>
          <a:p>
            <a:r>
              <a:rPr lang="en-US" sz="2850" dirty="0">
                <a:latin typeface="Arial" panose="020B0604020202020204" pitchFamily="34" charset="0"/>
                <a:cs typeface="Arial" panose="020B0604020202020204" pitchFamily="34" charset="0"/>
              </a:rPr>
              <a:t>The shape of the data continued – Are the data unimodal, bimodal, multimodal, or uniform? The tallest vertical bars in the histogram are called peaks and represent the most frequent values in the data set. Unimodal means there is one peak, bimodal means there are two peaks, and multimodal means there are multiple peaks. When the data are spread equally across the data set without any peaks, the data are uniformly distributed. </a:t>
            </a:r>
          </a:p>
          <a:p>
            <a:pPr marL="0" indent="0">
              <a:buNone/>
            </a:pPr>
            <a:endParaRPr lang="en-US" sz="2850" dirty="0">
              <a:latin typeface="Arial" panose="020B0604020202020204" pitchFamily="34" charset="0"/>
              <a:cs typeface="Arial" panose="020B0604020202020204" pitchFamily="34" charset="0"/>
            </a:endParaRPr>
          </a:p>
          <a:p>
            <a:r>
              <a:rPr lang="en-US" sz="2850" dirty="0">
                <a:latin typeface="Arial" panose="020B0604020202020204" pitchFamily="34" charset="0"/>
                <a:cs typeface="Arial" panose="020B0604020202020204" pitchFamily="34" charset="0"/>
              </a:rPr>
              <a:t>The spread of the data – How variable is the data? If the data are clumped together they are narrowly spread. Alternatively, if the data cover a large range they are considered widely spread. </a:t>
            </a:r>
          </a:p>
          <a:p>
            <a:pPr marL="0" indent="0">
              <a:buNone/>
            </a:pPr>
            <a:endParaRPr lang="en-US" sz="2850" dirty="0">
              <a:latin typeface="Arial" panose="020B0604020202020204" pitchFamily="34" charset="0"/>
              <a:cs typeface="Arial" panose="020B0604020202020204" pitchFamily="34" charset="0"/>
            </a:endParaRPr>
          </a:p>
          <a:p>
            <a:r>
              <a:rPr lang="en-US" sz="2850" dirty="0">
                <a:latin typeface="Arial" panose="020B0604020202020204" pitchFamily="34" charset="0"/>
                <a:cs typeface="Arial" panose="020B0604020202020204" pitchFamily="34" charset="0"/>
              </a:rPr>
              <a:t>The center of the data – What is the central tendency of the data? The median can be used to measure the center of the data set in skewed distributions and the mean or median can be used for normally distributed data. </a:t>
            </a:r>
          </a:p>
          <a:p>
            <a:pPr marL="0" indent="0">
              <a:buNone/>
            </a:pPr>
            <a:endParaRPr lang="en-US" sz="2850" dirty="0">
              <a:latin typeface="Arial" panose="020B0604020202020204" pitchFamily="34" charset="0"/>
              <a:cs typeface="Arial" panose="020B0604020202020204" pitchFamily="34" charset="0"/>
            </a:endParaRPr>
          </a:p>
          <a:p>
            <a:r>
              <a:rPr lang="en-US" sz="2850" dirty="0">
                <a:latin typeface="Arial" panose="020B0604020202020204" pitchFamily="34" charset="0"/>
                <a:cs typeface="Arial" panose="020B0604020202020204" pitchFamily="34" charset="0"/>
              </a:rPr>
              <a:t>Any outliers in the data set.</a:t>
            </a:r>
          </a:p>
        </p:txBody>
      </p:sp>
    </p:spTree>
    <p:extLst>
      <p:ext uri="{BB962C8B-B14F-4D97-AF65-F5344CB8AC3E}">
        <p14:creationId xmlns:p14="http://schemas.microsoft.com/office/powerpoint/2010/main" val="90294638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8D13-03F5-484F-9FB2-022103217646}"/>
              </a:ext>
            </a:extLst>
          </p:cNvPr>
          <p:cNvSpPr>
            <a:spLocks noGrp="1"/>
          </p:cNvSpPr>
          <p:nvPr>
            <p:ph type="title"/>
          </p:nvPr>
        </p:nvSpPr>
        <p:spPr/>
        <p:txBody>
          <a:bodyPr/>
          <a:lstStyle/>
          <a:p>
            <a:r>
              <a:rPr lang="en-CA" dirty="0"/>
              <a:t>Introduction to Histogram example</a:t>
            </a:r>
          </a:p>
        </p:txBody>
      </p:sp>
      <p:sp>
        <p:nvSpPr>
          <p:cNvPr id="3" name="Content Placeholder 2">
            <a:extLst>
              <a:ext uri="{FF2B5EF4-FFF2-40B4-BE49-F238E27FC236}">
                <a16:creationId xmlns:a16="http://schemas.microsoft.com/office/drawing/2014/main" id="{0D20117B-9E8C-4D33-BA36-6D5AF78ECFD8}"/>
              </a:ext>
            </a:extLst>
          </p:cNvPr>
          <p:cNvSpPr>
            <a:spLocks noGrp="1"/>
          </p:cNvSpPr>
          <p:nvPr>
            <p:ph idx="1"/>
          </p:nvPr>
        </p:nvSpPr>
        <p:spPr/>
        <p:txBody>
          <a:bodyPr>
            <a:normAutofit fontScale="70000" lnSpcReduction="20000"/>
          </a:bodyPr>
          <a:lstStyle/>
          <a:p>
            <a:r>
              <a:rPr lang="en-CA" dirty="0"/>
              <a:t>Histograms show the distribution of data using vertical bars that do not have any spaces between them. </a:t>
            </a:r>
          </a:p>
          <a:p>
            <a:r>
              <a:rPr lang="en-CA" dirty="0"/>
              <a:t>The next slide shows an example of a histogram depicting the weight distribution of individual polar bears tagged and re-captured in a study area in northern Ontario. </a:t>
            </a:r>
          </a:p>
          <a:p>
            <a:r>
              <a:rPr lang="en-CA" dirty="0"/>
              <a:t>Weight groups in kilograms are divided into 50 kilogram intervals on the x-axis and frequency is on the y-axis. </a:t>
            </a:r>
          </a:p>
          <a:p>
            <a:r>
              <a:rPr lang="en-CA" dirty="0"/>
              <a:t>There were 21 polar bears weighed in this study and the histogram indicates that eight individuals weighed between 50 to 100 kilograms. The next highest grouping is between 150 to 200 kilograms followed by a grouping between 100 to 150 kilograms. Lastly, there were two individuals that weighed between 200 and 250 kilograms and two more that weighed between 250 and 300 kilograms.</a:t>
            </a:r>
          </a:p>
        </p:txBody>
      </p:sp>
    </p:spTree>
    <p:extLst>
      <p:ext uri="{BB962C8B-B14F-4D97-AF65-F5344CB8AC3E}">
        <p14:creationId xmlns:p14="http://schemas.microsoft.com/office/powerpoint/2010/main" val="158831947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Reflect and then create</a:t>
            </a:r>
          </a:p>
        </p:txBody>
      </p:sp>
      <p:sp>
        <p:nvSpPr>
          <p:cNvPr id="3" name="Content Placeholder 2"/>
          <p:cNvSpPr>
            <a:spLocks noGrp="1"/>
          </p:cNvSpPr>
          <p:nvPr>
            <p:ph idx="1"/>
          </p:nvPr>
        </p:nvSpPr>
        <p:spPr/>
        <p:txBody>
          <a:bodyPr/>
          <a:lstStyle/>
          <a:p>
            <a:r>
              <a:rPr lang="en-US" sz="1350" dirty="0">
                <a:latin typeface="Arial" panose="020B0604020202020204" pitchFamily="34" charset="0"/>
                <a:cs typeface="Arial" panose="020B0604020202020204" pitchFamily="34" charset="0"/>
              </a:rPr>
              <a:t>Keep in mind who will be looking at your table or figure. Ask yourself – what do you want to explain to your reader?</a:t>
            </a:r>
          </a:p>
          <a:p>
            <a:pPr marL="0" indent="0">
              <a:buNone/>
            </a:pPr>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Determine the type of data you will be presenting (i.e. discrete, continuous, or categorical).</a:t>
            </a:r>
          </a:p>
          <a:p>
            <a:pPr marL="0" indent="0">
              <a:buNone/>
            </a:pPr>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Consider the best format to illustrate and explain your information. Should you use a table or figure? What type of figure?</a:t>
            </a:r>
          </a:p>
          <a:p>
            <a:pPr marL="0" indent="0">
              <a:buNone/>
            </a:pPr>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Make it easy to understand (i.e. clear and accurate).</a:t>
            </a:r>
          </a:p>
          <a:p>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Always include a caption.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315411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F7714-AAB9-43D6-B9ED-A89C5D9837FA}"/>
              </a:ext>
            </a:extLst>
          </p:cNvPr>
          <p:cNvSpPr>
            <a:spLocks noGrp="1"/>
          </p:cNvSpPr>
          <p:nvPr>
            <p:ph type="title"/>
          </p:nvPr>
        </p:nvSpPr>
        <p:spPr/>
        <p:txBody>
          <a:bodyPr/>
          <a:lstStyle/>
          <a:p>
            <a:r>
              <a:rPr lang="en-CA" dirty="0"/>
              <a:t>Example Histogram</a:t>
            </a:r>
          </a:p>
        </p:txBody>
      </p:sp>
      <p:pic>
        <p:nvPicPr>
          <p:cNvPr id="4" name="Content Placeholder 3" descr="Example of a histogram depicting the weight distribution of individual polar bears tagged and re-captured in a study area in northern Ontario. ">
            <a:extLst>
              <a:ext uri="{FF2B5EF4-FFF2-40B4-BE49-F238E27FC236}">
                <a16:creationId xmlns:a16="http://schemas.microsoft.com/office/drawing/2014/main" id="{E2BAB55E-9C7C-4DDE-A321-4E26F26C8395}"/>
              </a:ext>
            </a:extLst>
          </p:cNvPr>
          <p:cNvPicPr>
            <a:picLocks noGrp="1" noChangeAspect="1"/>
          </p:cNvPicPr>
          <p:nvPr>
            <p:ph idx="1"/>
          </p:nvPr>
        </p:nvPicPr>
        <p:blipFill>
          <a:blip r:embed="rId2"/>
          <a:stretch>
            <a:fillRect/>
          </a:stretch>
        </p:blipFill>
        <p:spPr>
          <a:xfrm>
            <a:off x="1339948" y="1865154"/>
            <a:ext cx="6848336" cy="4116419"/>
          </a:xfrm>
          <a:prstGeom prst="rect">
            <a:avLst/>
          </a:prstGeom>
        </p:spPr>
      </p:pic>
    </p:spTree>
    <p:extLst>
      <p:ext uri="{BB962C8B-B14F-4D97-AF65-F5344CB8AC3E}">
        <p14:creationId xmlns:p14="http://schemas.microsoft.com/office/powerpoint/2010/main" val="201575277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Bar graph</a:t>
            </a:r>
          </a:p>
        </p:txBody>
      </p:sp>
      <p:sp>
        <p:nvSpPr>
          <p:cNvPr id="4" name="Content Placeholder 3"/>
          <p:cNvSpPr>
            <a:spLocks noGrp="1"/>
          </p:cNvSpPr>
          <p:nvPr>
            <p:ph idx="1"/>
          </p:nvPr>
        </p:nvSpPr>
        <p:spPr/>
        <p:txBody>
          <a:bodyPr>
            <a:normAutofit/>
          </a:bodyPr>
          <a:lstStyle/>
          <a:p>
            <a:r>
              <a:rPr lang="en-CA" sz="1500" dirty="0">
                <a:latin typeface="Arial" panose="020B0604020202020204" pitchFamily="34" charset="0"/>
                <a:cs typeface="Arial" panose="020B0604020202020204" pitchFamily="34" charset="0"/>
              </a:rPr>
              <a:t>Compares proportions or count data. </a:t>
            </a:r>
          </a:p>
          <a:p>
            <a:pPr marL="0" indent="0">
              <a:buNone/>
            </a:pPr>
            <a:endParaRPr lang="en-CA" sz="1500" dirty="0">
              <a:latin typeface="Arial" panose="020B0604020202020204" pitchFamily="34" charset="0"/>
              <a:cs typeface="Arial" panose="020B0604020202020204" pitchFamily="34" charset="0"/>
            </a:endParaRPr>
          </a:p>
          <a:p>
            <a:r>
              <a:rPr lang="en-CA" sz="1500" dirty="0">
                <a:latin typeface="Arial" panose="020B0604020202020204" pitchFamily="34" charset="0"/>
                <a:cs typeface="Arial" panose="020B0604020202020204" pitchFamily="34" charset="0"/>
              </a:rPr>
              <a:t>Consider using when the independent variable is not continuous.</a:t>
            </a:r>
          </a:p>
          <a:p>
            <a:pPr marL="0" indent="0">
              <a:buNone/>
            </a:pPr>
            <a:endParaRPr lang="en-CA" sz="1500" dirty="0">
              <a:latin typeface="Arial" panose="020B0604020202020204" pitchFamily="34" charset="0"/>
              <a:cs typeface="Arial" panose="020B0604020202020204" pitchFamily="34" charset="0"/>
            </a:endParaRPr>
          </a:p>
          <a:p>
            <a:r>
              <a:rPr lang="en-CA" sz="1500" dirty="0">
                <a:latin typeface="Arial" panose="020B0604020202020204" pitchFamily="34" charset="0"/>
                <a:cs typeface="Arial" panose="020B0604020202020204" pitchFamily="34" charset="0"/>
              </a:rPr>
              <a:t>Bar graphs are useful to see general trends.</a:t>
            </a:r>
            <a:endParaRPr lang="en-US" sz="1500" dirty="0"/>
          </a:p>
        </p:txBody>
      </p:sp>
    </p:spTree>
    <p:extLst>
      <p:ext uri="{BB962C8B-B14F-4D97-AF65-F5344CB8AC3E}">
        <p14:creationId xmlns:p14="http://schemas.microsoft.com/office/powerpoint/2010/main" val="290338138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387D4-B940-42F6-945A-3CEE22FD3A3F}"/>
              </a:ext>
            </a:extLst>
          </p:cNvPr>
          <p:cNvSpPr>
            <a:spLocks noGrp="1"/>
          </p:cNvSpPr>
          <p:nvPr>
            <p:ph type="title"/>
          </p:nvPr>
        </p:nvSpPr>
        <p:spPr/>
        <p:txBody>
          <a:bodyPr/>
          <a:lstStyle/>
          <a:p>
            <a:r>
              <a:rPr lang="en-CA" dirty="0"/>
              <a:t>Introduction to bar graph example</a:t>
            </a:r>
          </a:p>
        </p:txBody>
      </p:sp>
      <p:sp>
        <p:nvSpPr>
          <p:cNvPr id="3" name="Content Placeholder 2">
            <a:extLst>
              <a:ext uri="{FF2B5EF4-FFF2-40B4-BE49-F238E27FC236}">
                <a16:creationId xmlns:a16="http://schemas.microsoft.com/office/drawing/2014/main" id="{97DD75DA-5E3E-4FCF-AD30-2DC1FC7F69C2}"/>
              </a:ext>
            </a:extLst>
          </p:cNvPr>
          <p:cNvSpPr>
            <a:spLocks noGrp="1"/>
          </p:cNvSpPr>
          <p:nvPr>
            <p:ph idx="1"/>
          </p:nvPr>
        </p:nvSpPr>
        <p:spPr/>
        <p:txBody>
          <a:bodyPr>
            <a:normAutofit fontScale="70000" lnSpcReduction="20000"/>
          </a:bodyPr>
          <a:lstStyle/>
          <a:p>
            <a:r>
              <a:rPr lang="en-CA" dirty="0"/>
              <a:t>Bar graphs have vertical bars with spaces between them to represent data. </a:t>
            </a:r>
          </a:p>
          <a:p>
            <a:r>
              <a:rPr lang="en-CA" dirty="0"/>
              <a:t>This example displays the mean length of Largemouth bass sampled by angling in the Kawartha Lakes Region in Ontario. </a:t>
            </a:r>
          </a:p>
          <a:p>
            <a:r>
              <a:rPr lang="en-CA" dirty="0"/>
              <a:t>The location of the water bodies is on the x-axis and the length of the fish in centimeters is on the y-axis. </a:t>
            </a:r>
          </a:p>
          <a:p>
            <a:r>
              <a:rPr lang="en-CA" dirty="0"/>
              <a:t>Little Lake had the smallest fish and Balsam Lake had the largest fish. </a:t>
            </a:r>
          </a:p>
          <a:p>
            <a:r>
              <a:rPr lang="en-CA" dirty="0"/>
              <a:t>When creating a bar graph, remember to label both axes, indicate the unit of measurement on the y-axis, remove grid lines, include error bars if you are displaying means, and place a figure caption below the figure.</a:t>
            </a:r>
          </a:p>
        </p:txBody>
      </p:sp>
    </p:spTree>
    <p:extLst>
      <p:ext uri="{BB962C8B-B14F-4D97-AF65-F5344CB8AC3E}">
        <p14:creationId xmlns:p14="http://schemas.microsoft.com/office/powerpoint/2010/main" val="323596652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E731D-3135-4D35-A1C5-3C745A598A54}"/>
              </a:ext>
            </a:extLst>
          </p:cNvPr>
          <p:cNvSpPr>
            <a:spLocks noGrp="1"/>
          </p:cNvSpPr>
          <p:nvPr>
            <p:ph type="title"/>
          </p:nvPr>
        </p:nvSpPr>
        <p:spPr/>
        <p:txBody>
          <a:bodyPr/>
          <a:lstStyle/>
          <a:p>
            <a:r>
              <a:rPr lang="en-CA" dirty="0"/>
              <a:t>Example Bar Graph</a:t>
            </a:r>
          </a:p>
        </p:txBody>
      </p:sp>
      <p:pic>
        <p:nvPicPr>
          <p:cNvPr id="4" name="Content Placeholder 3" descr="This example bar graph displays the mean length of Largemouth bass sampled by angling in the Kawartha Lakes Region in Ontario. The location of the water bodies is on the x-axis and the length of the fish in centimeters is on the y-axis. ">
            <a:extLst>
              <a:ext uri="{FF2B5EF4-FFF2-40B4-BE49-F238E27FC236}">
                <a16:creationId xmlns:a16="http://schemas.microsoft.com/office/drawing/2014/main" id="{53BCA7AA-164B-4B19-830A-4DF95DB2EFF4}"/>
              </a:ext>
            </a:extLst>
          </p:cNvPr>
          <p:cNvPicPr>
            <a:picLocks noGrp="1" noChangeAspect="1"/>
          </p:cNvPicPr>
          <p:nvPr>
            <p:ph idx="1"/>
          </p:nvPr>
        </p:nvPicPr>
        <p:blipFill>
          <a:blip r:embed="rId2"/>
          <a:stretch>
            <a:fillRect/>
          </a:stretch>
        </p:blipFill>
        <p:spPr>
          <a:xfrm>
            <a:off x="123001" y="2590433"/>
            <a:ext cx="8818975" cy="2835300"/>
          </a:xfrm>
          <a:prstGeom prst="rect">
            <a:avLst/>
          </a:prstGeom>
        </p:spPr>
      </p:pic>
    </p:spTree>
    <p:extLst>
      <p:ext uri="{BB962C8B-B14F-4D97-AF65-F5344CB8AC3E}">
        <p14:creationId xmlns:p14="http://schemas.microsoft.com/office/powerpoint/2010/main" val="117331416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400" dirty="0">
                <a:latin typeface="Arial" panose="020B0604020202020204" pitchFamily="34" charset="0"/>
                <a:cs typeface="Arial" panose="020B0604020202020204" pitchFamily="34" charset="0"/>
              </a:rPr>
              <a:t>What is the difference between histograms and bar graphs?</a:t>
            </a:r>
          </a:p>
        </p:txBody>
      </p:sp>
      <p:sp>
        <p:nvSpPr>
          <p:cNvPr id="5" name="Content Placeholder 4"/>
          <p:cNvSpPr>
            <a:spLocks noGrp="1"/>
          </p:cNvSpPr>
          <p:nvPr>
            <p:ph idx="1"/>
          </p:nvPr>
        </p:nvSpPr>
        <p:spPr/>
        <p:txBody>
          <a:bodyPr>
            <a:normAutofit/>
          </a:bodyPr>
          <a:lstStyle/>
          <a:p>
            <a:r>
              <a:rPr lang="en-US" sz="1800" dirty="0">
                <a:latin typeface="Arial" panose="020B0604020202020204" pitchFamily="34" charset="0"/>
                <a:cs typeface="Arial" panose="020B0604020202020204" pitchFamily="34" charset="0"/>
              </a:rPr>
              <a:t>Histograms depict the shape, spread, and central tendency of data whereas bar graphs compare variables.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Histograms do not have a space between their bars because they are displaying continuous data that are grouped into intervals. Bar graphs have spaces between their bars because they display categorical data. </a:t>
            </a:r>
          </a:p>
          <a:p>
            <a:pPr marL="0" indent="0">
              <a:buNone/>
            </a:pPr>
            <a:endParaRPr lang="en-US" sz="1500" dirty="0">
              <a:latin typeface="Arial" panose="020B0604020202020204" pitchFamily="34" charset="0"/>
              <a:cs typeface="Arial" panose="020B0604020202020204" pitchFamily="34" charset="0"/>
            </a:endParaRPr>
          </a:p>
          <a:p>
            <a:r>
              <a:rPr lang="en-CA" sz="1800" dirty="0">
                <a:latin typeface="Arial" panose="020B0604020202020204" pitchFamily="34" charset="0"/>
                <a:cs typeface="Arial" panose="020B0604020202020204" pitchFamily="34" charset="0"/>
              </a:rPr>
              <a:t>Grouped bar graphs use vertical bars with different colours or shading to show sub-groups of the main variable. </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025288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100" dirty="0">
                <a:latin typeface="Arial" panose="020B0604020202020204" pitchFamily="34" charset="0"/>
                <a:cs typeface="Arial" panose="020B0604020202020204" pitchFamily="34" charset="0"/>
              </a:rPr>
              <a:t>Histograms versus a single bar graph - example</a:t>
            </a:r>
            <a:endParaRPr lang="en-US" sz="2100" dirty="0"/>
          </a:p>
        </p:txBody>
      </p:sp>
      <p:sp>
        <p:nvSpPr>
          <p:cNvPr id="10" name="Text Placeholder 9">
            <a:extLst>
              <a:ext uri="{FF2B5EF4-FFF2-40B4-BE49-F238E27FC236}">
                <a16:creationId xmlns:a16="http://schemas.microsoft.com/office/drawing/2014/main" id="{66E7BB3E-13B1-44BA-B140-FCC63B9F09FD}"/>
              </a:ext>
            </a:extLst>
          </p:cNvPr>
          <p:cNvSpPr>
            <a:spLocks noGrp="1"/>
          </p:cNvSpPr>
          <p:nvPr>
            <p:ph type="body" idx="1"/>
          </p:nvPr>
        </p:nvSpPr>
        <p:spPr>
          <a:xfrm>
            <a:off x="629841" y="1816299"/>
            <a:ext cx="3868340" cy="617934"/>
          </a:xfrm>
        </p:spPr>
        <p:txBody>
          <a:bodyPr/>
          <a:lstStyle/>
          <a:p>
            <a:pPr algn="ctr"/>
            <a:r>
              <a:rPr lang="en-US" dirty="0">
                <a:cs typeface="Arial" panose="020B0604020202020204" pitchFamily="34" charset="0"/>
              </a:rPr>
              <a:t>Histogram</a:t>
            </a:r>
          </a:p>
        </p:txBody>
      </p:sp>
      <p:pic>
        <p:nvPicPr>
          <p:cNvPr id="17" name="Content Placeholder 16" descr="Example histogram: Weight distribution of individual female polar bears tagged and re-captured in the study area. Data modified from Bradford (2014).&#10;">
            <a:extLst>
              <a:ext uri="{FF2B5EF4-FFF2-40B4-BE49-F238E27FC236}">
                <a16:creationId xmlns:a16="http://schemas.microsoft.com/office/drawing/2014/main" id="{8D9826BC-6C3A-4048-B106-647B16334D31}"/>
              </a:ext>
            </a:extLst>
          </p:cNvPr>
          <p:cNvPicPr>
            <a:picLocks noGrp="1" noChangeAspect="1"/>
          </p:cNvPicPr>
          <p:nvPr>
            <p:ph sz="half" idx="2"/>
          </p:nvPr>
        </p:nvPicPr>
        <p:blipFill>
          <a:blip r:embed="rId2"/>
          <a:stretch>
            <a:fillRect/>
          </a:stretch>
        </p:blipFill>
        <p:spPr>
          <a:xfrm>
            <a:off x="534698" y="2434234"/>
            <a:ext cx="3694815" cy="3065264"/>
          </a:xfrm>
          <a:prstGeom prst="rect">
            <a:avLst/>
          </a:prstGeom>
        </p:spPr>
      </p:pic>
      <p:sp>
        <p:nvSpPr>
          <p:cNvPr id="11" name="Text Placeholder 10">
            <a:extLst>
              <a:ext uri="{FF2B5EF4-FFF2-40B4-BE49-F238E27FC236}">
                <a16:creationId xmlns:a16="http://schemas.microsoft.com/office/drawing/2014/main" id="{F114DDD0-A038-4006-94CE-78745243072C}"/>
              </a:ext>
            </a:extLst>
          </p:cNvPr>
          <p:cNvSpPr>
            <a:spLocks noGrp="1"/>
          </p:cNvSpPr>
          <p:nvPr>
            <p:ph type="body" sz="quarter" idx="3"/>
          </p:nvPr>
        </p:nvSpPr>
        <p:spPr>
          <a:xfrm>
            <a:off x="4593323" y="1816299"/>
            <a:ext cx="3887391" cy="617934"/>
          </a:xfrm>
        </p:spPr>
        <p:txBody>
          <a:bodyPr/>
          <a:lstStyle/>
          <a:p>
            <a:pPr algn="ctr"/>
            <a:r>
              <a:rPr lang="en-CA" dirty="0"/>
              <a:t>Single Bar Graph</a:t>
            </a:r>
          </a:p>
        </p:txBody>
      </p:sp>
      <p:pic>
        <p:nvPicPr>
          <p:cNvPr id="20" name="Content Placeholder 19" descr="Example bar graph: Average weight of female polar bears tagged and re-captured in three locations of study area. Data modified from Bradford (2014).">
            <a:extLst>
              <a:ext uri="{FF2B5EF4-FFF2-40B4-BE49-F238E27FC236}">
                <a16:creationId xmlns:a16="http://schemas.microsoft.com/office/drawing/2014/main" id="{7EDE5517-BF43-4A6F-A3C5-5C0ACD15F5B9}"/>
              </a:ext>
            </a:extLst>
          </p:cNvPr>
          <p:cNvPicPr>
            <a:picLocks noGrp="1" noChangeAspect="1"/>
          </p:cNvPicPr>
          <p:nvPr>
            <p:ph sz="quarter" idx="4"/>
          </p:nvPr>
        </p:nvPicPr>
        <p:blipFill>
          <a:blip r:embed="rId3"/>
          <a:stretch>
            <a:fillRect/>
          </a:stretch>
        </p:blipFill>
        <p:spPr>
          <a:xfrm>
            <a:off x="4879751" y="2587577"/>
            <a:ext cx="3568128" cy="2911921"/>
          </a:xfrm>
          <a:prstGeom prst="rect">
            <a:avLst/>
          </a:prstGeom>
        </p:spPr>
      </p:pic>
    </p:spTree>
    <p:extLst>
      <p:ext uri="{BB962C8B-B14F-4D97-AF65-F5344CB8AC3E}">
        <p14:creationId xmlns:p14="http://schemas.microsoft.com/office/powerpoint/2010/main" val="153055953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100" dirty="0">
                <a:latin typeface="Arial" panose="020B0604020202020204" pitchFamily="34" charset="0"/>
                <a:cs typeface="Arial" panose="020B0604020202020204" pitchFamily="34" charset="0"/>
              </a:rPr>
              <a:t>Histogram versus a grouped bar graph - example</a:t>
            </a:r>
            <a:endParaRPr lang="en-US" sz="2100" dirty="0"/>
          </a:p>
        </p:txBody>
      </p:sp>
      <p:sp>
        <p:nvSpPr>
          <p:cNvPr id="10" name="Text Placeholder 9">
            <a:extLst>
              <a:ext uri="{FF2B5EF4-FFF2-40B4-BE49-F238E27FC236}">
                <a16:creationId xmlns:a16="http://schemas.microsoft.com/office/drawing/2014/main" id="{CCEF1ABF-DD11-4D15-ADB5-D09572A6B533}"/>
              </a:ext>
            </a:extLst>
          </p:cNvPr>
          <p:cNvSpPr>
            <a:spLocks noGrp="1"/>
          </p:cNvSpPr>
          <p:nvPr>
            <p:ph type="body" idx="1"/>
          </p:nvPr>
        </p:nvSpPr>
        <p:spPr>
          <a:xfrm>
            <a:off x="636055" y="1835588"/>
            <a:ext cx="3868340" cy="617934"/>
          </a:xfrm>
        </p:spPr>
        <p:txBody>
          <a:bodyPr/>
          <a:lstStyle/>
          <a:p>
            <a:r>
              <a:rPr lang="en-CA" dirty="0"/>
              <a:t>Histogram</a:t>
            </a:r>
          </a:p>
        </p:txBody>
      </p:sp>
      <p:pic>
        <p:nvPicPr>
          <p:cNvPr id="19" name="Content Placeholder 18" descr="Example histogram: Weight distribution of individual female polar bears tagged and re-captured in the study area. Data modified from Bradford (2014).&#10;">
            <a:extLst>
              <a:ext uri="{FF2B5EF4-FFF2-40B4-BE49-F238E27FC236}">
                <a16:creationId xmlns:a16="http://schemas.microsoft.com/office/drawing/2014/main" id="{900B778A-2FC9-419F-B70E-51D2346EFDD7}"/>
              </a:ext>
            </a:extLst>
          </p:cNvPr>
          <p:cNvPicPr>
            <a:picLocks noGrp="1" noChangeAspect="1"/>
          </p:cNvPicPr>
          <p:nvPr>
            <p:ph sz="half" idx="2"/>
          </p:nvPr>
        </p:nvPicPr>
        <p:blipFill>
          <a:blip r:embed="rId2"/>
          <a:stretch>
            <a:fillRect/>
          </a:stretch>
        </p:blipFill>
        <p:spPr>
          <a:xfrm>
            <a:off x="877962" y="2453522"/>
            <a:ext cx="3268490" cy="3226243"/>
          </a:xfrm>
          <a:prstGeom prst="rect">
            <a:avLst/>
          </a:prstGeom>
        </p:spPr>
      </p:pic>
      <p:sp>
        <p:nvSpPr>
          <p:cNvPr id="12" name="Text Placeholder 11">
            <a:extLst>
              <a:ext uri="{FF2B5EF4-FFF2-40B4-BE49-F238E27FC236}">
                <a16:creationId xmlns:a16="http://schemas.microsoft.com/office/drawing/2014/main" id="{CDE2A67D-F662-48C2-872C-642B27F75C72}"/>
              </a:ext>
            </a:extLst>
          </p:cNvPr>
          <p:cNvSpPr>
            <a:spLocks noGrp="1"/>
          </p:cNvSpPr>
          <p:nvPr>
            <p:ph type="body" sz="quarter" idx="3"/>
          </p:nvPr>
        </p:nvSpPr>
        <p:spPr>
          <a:xfrm>
            <a:off x="4645820" y="1835588"/>
            <a:ext cx="3887391" cy="617934"/>
          </a:xfrm>
        </p:spPr>
        <p:txBody>
          <a:bodyPr/>
          <a:lstStyle/>
          <a:p>
            <a:r>
              <a:rPr lang="en-CA" dirty="0"/>
              <a:t>Grouped bar graph</a:t>
            </a:r>
          </a:p>
        </p:txBody>
      </p:sp>
      <p:pic>
        <p:nvPicPr>
          <p:cNvPr id="18" name="Content Placeholder 17" descr="Example grouped bar graph: Average weight of female versus male polar bears tagged and re-captured in three locations of the study area. Data modified from Bradford (2014).&#10;">
            <a:extLst>
              <a:ext uri="{FF2B5EF4-FFF2-40B4-BE49-F238E27FC236}">
                <a16:creationId xmlns:a16="http://schemas.microsoft.com/office/drawing/2014/main" id="{0A625CCC-84A1-4CAF-B95D-C1AE6C130AEA}"/>
              </a:ext>
            </a:extLst>
          </p:cNvPr>
          <p:cNvPicPr>
            <a:picLocks noGrp="1" noChangeAspect="1"/>
          </p:cNvPicPr>
          <p:nvPr>
            <p:ph sz="quarter" idx="4"/>
          </p:nvPr>
        </p:nvPicPr>
        <p:blipFill>
          <a:blip r:embed="rId3"/>
          <a:stretch>
            <a:fillRect/>
          </a:stretch>
        </p:blipFill>
        <p:spPr>
          <a:xfrm>
            <a:off x="4562479" y="2500664"/>
            <a:ext cx="3954062" cy="3226243"/>
          </a:xfrm>
          <a:prstGeom prst="rect">
            <a:avLst/>
          </a:prstGeom>
        </p:spPr>
      </p:pic>
    </p:spTree>
    <p:extLst>
      <p:ext uri="{BB962C8B-B14F-4D97-AF65-F5344CB8AC3E}">
        <p14:creationId xmlns:p14="http://schemas.microsoft.com/office/powerpoint/2010/main" val="147211446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A few more tips about graphs…</a:t>
            </a:r>
          </a:p>
        </p:txBody>
      </p:sp>
      <p:sp>
        <p:nvSpPr>
          <p:cNvPr id="3" name="Content Placeholder 2"/>
          <p:cNvSpPr>
            <a:spLocks noGrp="1"/>
          </p:cNvSpPr>
          <p:nvPr>
            <p:ph idx="1"/>
          </p:nvPr>
        </p:nvSpPr>
        <p:spPr/>
        <p:txBody>
          <a:bodyPr>
            <a:normAutofit/>
          </a:bodyPr>
          <a:lstStyle/>
          <a:p>
            <a:r>
              <a:rPr lang="en-US" sz="1350" dirty="0">
                <a:latin typeface="Arial" panose="020B0604020202020204" pitchFamily="34" charset="0"/>
                <a:cs typeface="Arial" panose="020B0604020202020204" pitchFamily="34" charset="0"/>
              </a:rPr>
              <a:t>If you are submitting a hardcopy of your work, choose </a:t>
            </a:r>
            <a:r>
              <a:rPr lang="en-US" sz="1350" dirty="0" err="1">
                <a:latin typeface="Arial" panose="020B0604020202020204" pitchFamily="34" charset="0"/>
                <a:cs typeface="Arial" panose="020B0604020202020204" pitchFamily="34" charset="0"/>
              </a:rPr>
              <a:t>colours</a:t>
            </a:r>
            <a:r>
              <a:rPr lang="en-US" sz="1350" dirty="0">
                <a:latin typeface="Arial" panose="020B0604020202020204" pitchFamily="34" charset="0"/>
                <a:cs typeface="Arial" panose="020B0604020202020204" pitchFamily="34" charset="0"/>
              </a:rPr>
              <a:t> that will differentiate between variables in the graph even if it is printed in greyscale.</a:t>
            </a:r>
          </a:p>
          <a:p>
            <a:pPr marL="0" indent="0">
              <a:buNone/>
            </a:pPr>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Format the size of your graph, font, and symbols based on the referencing style you are using.  </a:t>
            </a:r>
          </a:p>
        </p:txBody>
      </p:sp>
    </p:spTree>
    <p:extLst>
      <p:ext uri="{BB962C8B-B14F-4D97-AF65-F5344CB8AC3E}">
        <p14:creationId xmlns:p14="http://schemas.microsoft.com/office/powerpoint/2010/main" val="135103220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53A69-19F1-477A-8306-AA1F15A19128}"/>
              </a:ext>
            </a:extLst>
          </p:cNvPr>
          <p:cNvSpPr>
            <a:spLocks noGrp="1"/>
          </p:cNvSpPr>
          <p:nvPr>
            <p:ph type="title"/>
          </p:nvPr>
        </p:nvSpPr>
        <p:spPr/>
        <p:txBody>
          <a:bodyPr/>
          <a:lstStyle/>
          <a:p>
            <a:r>
              <a:rPr lang="en-CA" dirty="0"/>
              <a:t>Other types of figures</a:t>
            </a:r>
          </a:p>
        </p:txBody>
      </p:sp>
      <p:sp>
        <p:nvSpPr>
          <p:cNvPr id="3" name="Content Placeholder 2">
            <a:extLst>
              <a:ext uri="{FF2B5EF4-FFF2-40B4-BE49-F238E27FC236}">
                <a16:creationId xmlns:a16="http://schemas.microsoft.com/office/drawing/2014/main" id="{A837238F-E991-4C58-AFD0-3B392E13DC20}"/>
              </a:ext>
            </a:extLst>
          </p:cNvPr>
          <p:cNvSpPr>
            <a:spLocks noGrp="1"/>
          </p:cNvSpPr>
          <p:nvPr>
            <p:ph idx="1"/>
          </p:nvPr>
        </p:nvSpPr>
        <p:spPr/>
        <p:txBody>
          <a:bodyPr/>
          <a:lstStyle/>
          <a:p>
            <a:r>
              <a:rPr lang="en-CA" dirty="0"/>
              <a:t>Maps</a:t>
            </a:r>
          </a:p>
          <a:p>
            <a:r>
              <a:rPr lang="en-CA" dirty="0"/>
              <a:t>Diagrams</a:t>
            </a:r>
          </a:p>
          <a:p>
            <a:r>
              <a:rPr lang="en-CA" dirty="0"/>
              <a:t>Photographs</a:t>
            </a:r>
          </a:p>
        </p:txBody>
      </p:sp>
    </p:spTree>
    <p:extLst>
      <p:ext uri="{BB962C8B-B14F-4D97-AF65-F5344CB8AC3E}">
        <p14:creationId xmlns:p14="http://schemas.microsoft.com/office/powerpoint/2010/main" val="336252428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C14E7-1613-493A-BFF6-6AFC65425B57}"/>
              </a:ext>
            </a:extLst>
          </p:cNvPr>
          <p:cNvSpPr>
            <a:spLocks noGrp="1"/>
          </p:cNvSpPr>
          <p:nvPr>
            <p:ph type="title"/>
          </p:nvPr>
        </p:nvSpPr>
        <p:spPr/>
        <p:txBody>
          <a:bodyPr/>
          <a:lstStyle/>
          <a:p>
            <a:r>
              <a:rPr lang="en-CA" dirty="0"/>
              <a:t>Key Elements of a Map</a:t>
            </a:r>
          </a:p>
        </p:txBody>
      </p:sp>
      <p:sp>
        <p:nvSpPr>
          <p:cNvPr id="3" name="Content Placeholder 2">
            <a:extLst>
              <a:ext uri="{FF2B5EF4-FFF2-40B4-BE49-F238E27FC236}">
                <a16:creationId xmlns:a16="http://schemas.microsoft.com/office/drawing/2014/main" id="{013BEC37-4885-4AB0-92EE-121ECC566F38}"/>
              </a:ext>
            </a:extLst>
          </p:cNvPr>
          <p:cNvSpPr>
            <a:spLocks noGrp="1"/>
          </p:cNvSpPr>
          <p:nvPr>
            <p:ph idx="1"/>
          </p:nvPr>
        </p:nvSpPr>
        <p:spPr/>
        <p:txBody>
          <a:bodyPr>
            <a:normAutofit lnSpcReduction="10000"/>
          </a:bodyPr>
          <a:lstStyle/>
          <a:p>
            <a:r>
              <a:rPr lang="en-CA" dirty="0"/>
              <a:t>Include a map as a figure to show the study area</a:t>
            </a:r>
          </a:p>
          <a:p>
            <a:r>
              <a:rPr lang="en-CA" dirty="0"/>
              <a:t> When adding a map to a document, remember to include: </a:t>
            </a:r>
          </a:p>
          <a:p>
            <a:pPr lvl="1"/>
            <a:r>
              <a:rPr lang="en-CA" dirty="0"/>
              <a:t>latitude and longitude, if possible</a:t>
            </a:r>
          </a:p>
          <a:p>
            <a:pPr lvl="1"/>
            <a:r>
              <a:rPr lang="en-CA" dirty="0"/>
              <a:t>a scale bar, </a:t>
            </a:r>
          </a:p>
          <a:p>
            <a:pPr lvl="1"/>
            <a:r>
              <a:rPr lang="en-CA" dirty="0"/>
              <a:t>a figure caption. </a:t>
            </a:r>
          </a:p>
          <a:p>
            <a:r>
              <a:rPr lang="en-CA" dirty="0"/>
              <a:t>It is also valuable to label any important feature you would like to highlight.</a:t>
            </a:r>
            <a:endParaRPr lang="en-US" dirty="0">
              <a:solidFill>
                <a:srgbClr val="5B9BD5"/>
              </a:solidFill>
              <a:latin typeface="Arial" panose="020B0604020202020204" pitchFamily="34" charset="0"/>
              <a:cs typeface="Arial" panose="020B0604020202020204" pitchFamily="34" charset="0"/>
            </a:endParaRPr>
          </a:p>
          <a:p>
            <a:endParaRPr lang="en-US" dirty="0">
              <a:solidFill>
                <a:srgbClr val="5B9BD5"/>
              </a:solidFill>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267227399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What is a table?</a:t>
            </a:r>
          </a:p>
        </p:txBody>
      </p:sp>
      <p:sp>
        <p:nvSpPr>
          <p:cNvPr id="6" name="Content Placeholder 5"/>
          <p:cNvSpPr>
            <a:spLocks noGrp="1"/>
          </p:cNvSpPr>
          <p:nvPr>
            <p:ph idx="1"/>
          </p:nvPr>
        </p:nvSpPr>
        <p:spPr/>
        <p:txBody>
          <a:bodyPr>
            <a:normAutofit/>
          </a:bodyPr>
          <a:lstStyle/>
          <a:p>
            <a:pPr marL="0" indent="0">
              <a:buNone/>
            </a:pPr>
            <a:r>
              <a:rPr lang="en-US" sz="1350" dirty="0">
                <a:latin typeface="Arial" panose="020B0604020202020204" pitchFamily="34" charset="0"/>
                <a:cs typeface="Arial" panose="020B0604020202020204" pitchFamily="34" charset="0"/>
              </a:rPr>
              <a:t>Tables</a:t>
            </a:r>
          </a:p>
          <a:p>
            <a:pPr marL="0" indent="0">
              <a:buNone/>
            </a:pPr>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Data are organized in columns and rows by headings.</a:t>
            </a:r>
          </a:p>
          <a:p>
            <a:pPr marL="0" indent="0">
              <a:buNone/>
            </a:pPr>
            <a:endParaRPr lang="en-US" sz="1350" dirty="0">
              <a:latin typeface="Arial" panose="020B0604020202020204" pitchFamily="34" charset="0"/>
              <a:cs typeface="Arial" panose="020B0604020202020204" pitchFamily="34" charset="0"/>
            </a:endParaRPr>
          </a:p>
          <a:p>
            <a:r>
              <a:rPr lang="en-CA" sz="1350" dirty="0">
                <a:latin typeface="Arial" panose="020B0604020202020204" pitchFamily="34" charset="0"/>
                <a:cs typeface="Arial" panose="020B0604020202020204" pitchFamily="34" charset="0"/>
              </a:rPr>
              <a:t>Logically arrange complex data.</a:t>
            </a:r>
          </a:p>
          <a:p>
            <a:pPr marL="0" indent="0">
              <a:buNone/>
            </a:pPr>
            <a:endParaRPr lang="en-CA"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Useful for comparing specific values or organizing multiple units of measurement.</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263848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D1C58C-F2E0-416F-9450-9F7A945CC868}"/>
              </a:ext>
            </a:extLst>
          </p:cNvPr>
          <p:cNvSpPr>
            <a:spLocks noGrp="1"/>
          </p:cNvSpPr>
          <p:nvPr>
            <p:ph type="title"/>
          </p:nvPr>
        </p:nvSpPr>
        <p:spPr/>
        <p:txBody>
          <a:bodyPr/>
          <a:lstStyle/>
          <a:p>
            <a:r>
              <a:rPr lang="en-CA" dirty="0"/>
              <a:t>Example Map</a:t>
            </a:r>
          </a:p>
        </p:txBody>
      </p:sp>
      <p:pic>
        <p:nvPicPr>
          <p:cNvPr id="7" name="Content Placeholder 6" descr="This is an example of a map showing the study area in relation to the closest major cities and where it is located in the province of Ontario. It highlights key elements of a map.">
            <a:extLst>
              <a:ext uri="{FF2B5EF4-FFF2-40B4-BE49-F238E27FC236}">
                <a16:creationId xmlns:a16="http://schemas.microsoft.com/office/drawing/2014/main" id="{C395AA6F-E04B-4015-BB2F-B535666ED380}"/>
              </a:ext>
            </a:extLst>
          </p:cNvPr>
          <p:cNvPicPr>
            <a:picLocks noGrp="1" noChangeAspect="1"/>
          </p:cNvPicPr>
          <p:nvPr>
            <p:ph idx="1"/>
          </p:nvPr>
        </p:nvPicPr>
        <p:blipFill>
          <a:blip r:embed="rId2"/>
          <a:stretch>
            <a:fillRect/>
          </a:stretch>
        </p:blipFill>
        <p:spPr>
          <a:xfrm>
            <a:off x="761850" y="2226469"/>
            <a:ext cx="7137204" cy="3500438"/>
          </a:xfrm>
          <a:prstGeom prst="rect">
            <a:avLst/>
          </a:prstGeom>
        </p:spPr>
      </p:pic>
    </p:spTree>
    <p:extLst>
      <p:ext uri="{BB962C8B-B14F-4D97-AF65-F5344CB8AC3E}">
        <p14:creationId xmlns:p14="http://schemas.microsoft.com/office/powerpoint/2010/main" val="237019387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F81DDF-D322-4100-BE8C-414C66412AC4}"/>
              </a:ext>
            </a:extLst>
          </p:cNvPr>
          <p:cNvSpPr>
            <a:spLocks noGrp="1"/>
          </p:cNvSpPr>
          <p:nvPr>
            <p:ph type="title"/>
          </p:nvPr>
        </p:nvSpPr>
        <p:spPr/>
        <p:txBody>
          <a:bodyPr/>
          <a:lstStyle/>
          <a:p>
            <a:r>
              <a:rPr lang="en-CA" dirty="0"/>
              <a:t>Introduction to Diagram Example</a:t>
            </a:r>
          </a:p>
        </p:txBody>
      </p:sp>
      <p:sp>
        <p:nvSpPr>
          <p:cNvPr id="4" name="Content Placeholder 3">
            <a:extLst>
              <a:ext uri="{FF2B5EF4-FFF2-40B4-BE49-F238E27FC236}">
                <a16:creationId xmlns:a16="http://schemas.microsoft.com/office/drawing/2014/main" id="{711D605E-CAA4-466F-9724-BF34E38A3277}"/>
              </a:ext>
            </a:extLst>
          </p:cNvPr>
          <p:cNvSpPr>
            <a:spLocks noGrp="1"/>
          </p:cNvSpPr>
          <p:nvPr>
            <p:ph idx="1"/>
          </p:nvPr>
        </p:nvSpPr>
        <p:spPr/>
        <p:txBody>
          <a:bodyPr/>
          <a:lstStyle/>
          <a:p>
            <a:r>
              <a:rPr lang="en-CA" dirty="0"/>
              <a:t>Diagrams show connections between ideas or concepts. </a:t>
            </a:r>
          </a:p>
          <a:p>
            <a:r>
              <a:rPr lang="en-CA" dirty="0"/>
              <a:t>This diagram shows the relationship between human activities and resulting impacts such as increased greenhouse gas emissions and water consumption. In turn, this reduces water discharge rates. Other factors impacting water discharge rates include ultraviolet radiation, agricultural pollutants, industrial pollutants, eutrophication, introduced exotic species, and acidification. Changes in water discharge rates may negatively impact fish species.</a:t>
            </a:r>
          </a:p>
        </p:txBody>
      </p:sp>
    </p:spTree>
    <p:extLst>
      <p:ext uri="{BB962C8B-B14F-4D97-AF65-F5344CB8AC3E}">
        <p14:creationId xmlns:p14="http://schemas.microsoft.com/office/powerpoint/2010/main" val="169293222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2E064B-F396-41DB-8475-F2DC2B08FBFB}"/>
              </a:ext>
            </a:extLst>
          </p:cNvPr>
          <p:cNvSpPr>
            <a:spLocks noGrp="1"/>
          </p:cNvSpPr>
          <p:nvPr>
            <p:ph type="title"/>
          </p:nvPr>
        </p:nvSpPr>
        <p:spPr/>
        <p:txBody>
          <a:bodyPr/>
          <a:lstStyle/>
          <a:p>
            <a:r>
              <a:rPr lang="en-CA" dirty="0"/>
              <a:t>Example Diagram</a:t>
            </a:r>
          </a:p>
        </p:txBody>
      </p:sp>
      <p:pic>
        <p:nvPicPr>
          <p:cNvPr id="6" name="Content Placeholder 5" descr="Example diagram shows the relationship between human activities and resulting environmental impacts. ">
            <a:extLst>
              <a:ext uri="{FF2B5EF4-FFF2-40B4-BE49-F238E27FC236}">
                <a16:creationId xmlns:a16="http://schemas.microsoft.com/office/drawing/2014/main" id="{084AA47D-50C9-4E09-ACAD-7751503977B0}"/>
              </a:ext>
            </a:extLst>
          </p:cNvPr>
          <p:cNvPicPr>
            <a:picLocks noGrp="1" noChangeAspect="1"/>
          </p:cNvPicPr>
          <p:nvPr>
            <p:ph idx="1"/>
          </p:nvPr>
        </p:nvPicPr>
        <p:blipFill>
          <a:blip r:embed="rId2"/>
          <a:stretch>
            <a:fillRect/>
          </a:stretch>
        </p:blipFill>
        <p:spPr>
          <a:xfrm>
            <a:off x="628650" y="2337214"/>
            <a:ext cx="7886700" cy="3042013"/>
          </a:xfrm>
          <a:prstGeom prst="rect">
            <a:avLst/>
          </a:prstGeom>
        </p:spPr>
      </p:pic>
    </p:spTree>
    <p:extLst>
      <p:ext uri="{BB962C8B-B14F-4D97-AF65-F5344CB8AC3E}">
        <p14:creationId xmlns:p14="http://schemas.microsoft.com/office/powerpoint/2010/main" val="192039629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C10C5-4258-4906-9FC5-98B1C8FC9ECB}"/>
              </a:ext>
            </a:extLst>
          </p:cNvPr>
          <p:cNvSpPr>
            <a:spLocks noGrp="1"/>
          </p:cNvSpPr>
          <p:nvPr>
            <p:ph type="title"/>
          </p:nvPr>
        </p:nvSpPr>
        <p:spPr/>
        <p:txBody>
          <a:bodyPr/>
          <a:lstStyle/>
          <a:p>
            <a:r>
              <a:rPr lang="en-CA" dirty="0"/>
              <a:t>Key Elements of Photograph or Drawing</a:t>
            </a:r>
          </a:p>
        </p:txBody>
      </p:sp>
      <p:sp>
        <p:nvSpPr>
          <p:cNvPr id="3" name="Content Placeholder 2">
            <a:extLst>
              <a:ext uri="{FF2B5EF4-FFF2-40B4-BE49-F238E27FC236}">
                <a16:creationId xmlns:a16="http://schemas.microsoft.com/office/drawing/2014/main" id="{FDAB3492-510A-4EB1-9092-213FBB875DA7}"/>
              </a:ext>
            </a:extLst>
          </p:cNvPr>
          <p:cNvSpPr>
            <a:spLocks noGrp="1"/>
          </p:cNvSpPr>
          <p:nvPr>
            <p:ph idx="1"/>
          </p:nvPr>
        </p:nvSpPr>
        <p:spPr/>
        <p:txBody>
          <a:bodyPr>
            <a:normAutofit fontScale="70000" lnSpcReduction="20000"/>
          </a:bodyPr>
          <a:lstStyle/>
          <a:p>
            <a:r>
              <a:rPr lang="en-US" dirty="0">
                <a:latin typeface="Arial" panose="020B0604020202020204" pitchFamily="34" charset="0"/>
                <a:cs typeface="Arial" panose="020B0604020202020204" pitchFamily="34" charset="0"/>
              </a:rPr>
              <a:t>Make sure your photographs are in focus and that the background that does not overpower your object of interest.</a:t>
            </a:r>
          </a:p>
          <a:p>
            <a:r>
              <a:rPr lang="en-US" dirty="0">
                <a:latin typeface="Arial" panose="020B0604020202020204" pitchFamily="34" charset="0"/>
                <a:cs typeface="Arial" panose="020B0604020202020204" pitchFamily="34" charset="0"/>
              </a:rPr>
              <a:t>Label any areas or important features you would like to highlight.</a:t>
            </a:r>
          </a:p>
          <a:p>
            <a:r>
              <a:rPr lang="en-US" dirty="0">
                <a:latin typeface="Arial" panose="020B0604020202020204" pitchFamily="34" charset="0"/>
                <a:cs typeface="Arial" panose="020B0604020202020204" pitchFamily="34" charset="0"/>
              </a:rPr>
              <a:t>Include a scale</a:t>
            </a:r>
          </a:p>
          <a:p>
            <a:r>
              <a:rPr lang="en-US" dirty="0">
                <a:latin typeface="Arial" panose="020B0604020202020204" pitchFamily="34" charset="0"/>
                <a:cs typeface="Arial" panose="020B0604020202020204" pitchFamily="34" charset="0"/>
              </a:rPr>
              <a:t>Include a descriptive caption below the figure</a:t>
            </a:r>
          </a:p>
          <a:p>
            <a:r>
              <a:rPr lang="en-US" dirty="0">
                <a:latin typeface="Arial" panose="020B0604020202020204" pitchFamily="34" charset="0"/>
                <a:cs typeface="Arial" panose="020B0604020202020204" pitchFamily="34" charset="0"/>
              </a:rPr>
              <a:t>When it is appropriate, multiple graphs or photographs can be combined in a single figure (this is called a multi-panel figure). </a:t>
            </a:r>
          </a:p>
          <a:p>
            <a:pPr lvl="1"/>
            <a:r>
              <a:rPr lang="en-US" dirty="0">
                <a:latin typeface="Arial" panose="020B0604020202020204" pitchFamily="34" charset="0"/>
                <a:cs typeface="Arial" panose="020B0604020202020204" pitchFamily="34" charset="0"/>
              </a:rPr>
              <a:t>Each part of the figure must be labelled with a letter (a, b, c, etc.) and described in the caption. Capitalize and format the letters depending on the referencing style you are using. </a:t>
            </a:r>
          </a:p>
          <a:p>
            <a:endParaRPr lang="en-US" dirty="0">
              <a:solidFill>
                <a:srgbClr val="5B9BD5"/>
              </a:solidFill>
              <a:latin typeface="Arial" panose="020B0604020202020204" pitchFamily="34" charset="0"/>
              <a:cs typeface="Arial" panose="020B0604020202020204" pitchFamily="34" charset="0"/>
            </a:endParaRPr>
          </a:p>
          <a:p>
            <a:endParaRPr lang="en-US" dirty="0">
              <a:solidFill>
                <a:srgbClr val="5B9BD5"/>
              </a:solidFill>
              <a:latin typeface="Arial" panose="020B0604020202020204" pitchFamily="34" charset="0"/>
              <a:cs typeface="Arial" panose="020B0604020202020204" pitchFamily="34" charset="0"/>
            </a:endParaRPr>
          </a:p>
          <a:p>
            <a:endParaRPr lang="en-US" dirty="0">
              <a:solidFill>
                <a:srgbClr val="5B9BD5"/>
              </a:solidFill>
              <a:latin typeface="Arial" panose="020B0604020202020204" pitchFamily="34" charset="0"/>
              <a:cs typeface="Arial" panose="020B0604020202020204" pitchFamily="34" charset="0"/>
            </a:endParaRPr>
          </a:p>
          <a:p>
            <a:endParaRPr lang="en-US" dirty="0">
              <a:solidFill>
                <a:srgbClr val="5B9BD5"/>
              </a:solidFill>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297790397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BFCE-0019-4030-94AD-B6C03174EACB}"/>
              </a:ext>
            </a:extLst>
          </p:cNvPr>
          <p:cNvSpPr>
            <a:spLocks noGrp="1"/>
          </p:cNvSpPr>
          <p:nvPr>
            <p:ph type="title"/>
          </p:nvPr>
        </p:nvSpPr>
        <p:spPr/>
        <p:txBody>
          <a:bodyPr/>
          <a:lstStyle/>
          <a:p>
            <a:r>
              <a:rPr lang="en-CA" dirty="0"/>
              <a:t>Introduction to photograph example</a:t>
            </a:r>
          </a:p>
        </p:txBody>
      </p:sp>
      <p:sp>
        <p:nvSpPr>
          <p:cNvPr id="3" name="Content Placeholder 2">
            <a:extLst>
              <a:ext uri="{FF2B5EF4-FFF2-40B4-BE49-F238E27FC236}">
                <a16:creationId xmlns:a16="http://schemas.microsoft.com/office/drawing/2014/main" id="{421339BA-8092-4ED6-A338-72D0218E23DF}"/>
              </a:ext>
            </a:extLst>
          </p:cNvPr>
          <p:cNvSpPr>
            <a:spLocks noGrp="1"/>
          </p:cNvSpPr>
          <p:nvPr>
            <p:ph idx="1"/>
          </p:nvPr>
        </p:nvSpPr>
        <p:spPr/>
        <p:txBody>
          <a:bodyPr>
            <a:normAutofit fontScale="70000" lnSpcReduction="20000"/>
          </a:bodyPr>
          <a:lstStyle/>
          <a:p>
            <a:r>
              <a:rPr lang="en-CA" dirty="0"/>
              <a:t>This is an example of a multi-panel figure using two photographs.</a:t>
            </a:r>
          </a:p>
          <a:p>
            <a:r>
              <a:rPr lang="en-CA" dirty="0"/>
              <a:t>Each part of the figure (i.e. each photograph) must be labelled with a letter (a, b, c, etc.) and described in the caption. </a:t>
            </a:r>
          </a:p>
          <a:p>
            <a:r>
              <a:rPr lang="en-CA" dirty="0"/>
              <a:t>In this experiment, Xenopus </a:t>
            </a:r>
            <a:r>
              <a:rPr lang="en-CA" dirty="0" err="1"/>
              <a:t>laevis</a:t>
            </a:r>
            <a:r>
              <a:rPr lang="en-CA" dirty="0"/>
              <a:t> tadpoles were observed at various times post-infection from different treatment groups exposed to the Frog virus 3 (FV3) and varying levels of imidacloprid (IMI). </a:t>
            </a:r>
          </a:p>
          <a:p>
            <a:pPr lvl="1"/>
            <a:r>
              <a:rPr lang="en-CA" dirty="0"/>
              <a:t>The first photograph shows the FV3 control and IMI control treatment, and the animal exhibited no signs of infection 25 days post-infection. </a:t>
            </a:r>
          </a:p>
          <a:p>
            <a:pPr lvl="1"/>
            <a:r>
              <a:rPr lang="en-CA" dirty="0"/>
              <a:t>The second photograph shows the FV3 infected and IMI control treatment animal displays edema, discolouration, a swollen peritoneal cavity, and hemorrhaging within the tail 20 days post-treatment. </a:t>
            </a:r>
          </a:p>
        </p:txBody>
      </p:sp>
    </p:spTree>
    <p:extLst>
      <p:ext uri="{BB962C8B-B14F-4D97-AF65-F5344CB8AC3E}">
        <p14:creationId xmlns:p14="http://schemas.microsoft.com/office/powerpoint/2010/main" val="46267028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6DD3D2-94A4-4CA9-85E2-18C3EC0531AB}"/>
              </a:ext>
            </a:extLst>
          </p:cNvPr>
          <p:cNvSpPr>
            <a:spLocks noGrp="1"/>
          </p:cNvSpPr>
          <p:nvPr>
            <p:ph type="title"/>
          </p:nvPr>
        </p:nvSpPr>
        <p:spPr/>
        <p:txBody>
          <a:bodyPr/>
          <a:lstStyle/>
          <a:p>
            <a:r>
              <a:rPr lang="en-CA" dirty="0"/>
              <a:t>Example of multi-panel photograph</a:t>
            </a:r>
          </a:p>
        </p:txBody>
      </p:sp>
      <p:pic>
        <p:nvPicPr>
          <p:cNvPr id="7" name="Content Placeholder 6" descr="This is an example of a multi-panel figure using two photographs as a means of comparison; the panel shares a caption. ">
            <a:extLst>
              <a:ext uri="{FF2B5EF4-FFF2-40B4-BE49-F238E27FC236}">
                <a16:creationId xmlns:a16="http://schemas.microsoft.com/office/drawing/2014/main" id="{7D9EC476-3D56-4C2D-B615-E5771E5A02AD}"/>
              </a:ext>
            </a:extLst>
          </p:cNvPr>
          <p:cNvPicPr>
            <a:picLocks noGrp="1" noChangeAspect="1"/>
          </p:cNvPicPr>
          <p:nvPr>
            <p:ph idx="1"/>
          </p:nvPr>
        </p:nvPicPr>
        <p:blipFill>
          <a:blip r:embed="rId2"/>
          <a:stretch>
            <a:fillRect/>
          </a:stretch>
        </p:blipFill>
        <p:spPr>
          <a:xfrm>
            <a:off x="1147481" y="2226469"/>
            <a:ext cx="6849038" cy="3263504"/>
          </a:xfrm>
          <a:prstGeom prst="rect">
            <a:avLst/>
          </a:prstGeom>
        </p:spPr>
      </p:pic>
    </p:spTree>
    <p:extLst>
      <p:ext uri="{BB962C8B-B14F-4D97-AF65-F5344CB8AC3E}">
        <p14:creationId xmlns:p14="http://schemas.microsoft.com/office/powerpoint/2010/main" val="91310380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5323C-D29F-4D1B-A292-6D1582D2391E}"/>
              </a:ext>
            </a:extLst>
          </p:cNvPr>
          <p:cNvSpPr>
            <a:spLocks noGrp="1"/>
          </p:cNvSpPr>
          <p:nvPr>
            <p:ph type="title"/>
          </p:nvPr>
        </p:nvSpPr>
        <p:spPr/>
        <p:txBody>
          <a:bodyPr/>
          <a:lstStyle/>
          <a:p>
            <a:r>
              <a:rPr lang="en-CA" dirty="0"/>
              <a:t>What is  caption?</a:t>
            </a:r>
          </a:p>
        </p:txBody>
      </p:sp>
      <p:sp>
        <p:nvSpPr>
          <p:cNvPr id="6" name="Content Placeholder 5">
            <a:extLst>
              <a:ext uri="{FF2B5EF4-FFF2-40B4-BE49-F238E27FC236}">
                <a16:creationId xmlns:a16="http://schemas.microsoft.com/office/drawing/2014/main" id="{501E458F-3B38-4F11-B97C-8DBA3CB6EC9F}"/>
              </a:ext>
            </a:extLst>
          </p:cNvPr>
          <p:cNvSpPr>
            <a:spLocks noGrp="1"/>
          </p:cNvSpPr>
          <p:nvPr>
            <p:ph sz="half" idx="1"/>
          </p:nvPr>
        </p:nvSpPr>
        <p:spPr>
          <a:xfrm>
            <a:off x="628650" y="2226469"/>
            <a:ext cx="2526030" cy="3263504"/>
          </a:xfrm>
        </p:spPr>
        <p:txBody>
          <a:bodyPr/>
          <a:lstStyle/>
          <a:p>
            <a:r>
              <a:rPr lang="en-US" dirty="0">
                <a:latin typeface="Arial" panose="020B0604020202020204" pitchFamily="34" charset="0"/>
                <a:cs typeface="Arial" panose="020B0604020202020204" pitchFamily="34" charset="0"/>
              </a:rPr>
              <a:t>A concise description that helps your reader understand a table or figure without having to look at the rest of the document.</a:t>
            </a:r>
          </a:p>
          <a:p>
            <a:pPr marL="0" indent="0">
              <a:buNone/>
            </a:pPr>
            <a:endParaRPr lang="en-CA" dirty="0"/>
          </a:p>
        </p:txBody>
      </p:sp>
      <p:pic>
        <p:nvPicPr>
          <p:cNvPr id="8" name="Content Placeholder 7" descr="Example of a line graph from Slide 20 (the annual flow of Fishy River in cubic meters versus the year).">
            <a:extLst>
              <a:ext uri="{FF2B5EF4-FFF2-40B4-BE49-F238E27FC236}">
                <a16:creationId xmlns:a16="http://schemas.microsoft.com/office/drawing/2014/main" id="{A9791D77-7492-45A9-81B7-42BBAB96BCB1}"/>
              </a:ext>
            </a:extLst>
          </p:cNvPr>
          <p:cNvPicPr>
            <a:picLocks noGrp="1" noChangeAspect="1"/>
          </p:cNvPicPr>
          <p:nvPr>
            <p:ph sz="half" idx="2"/>
          </p:nvPr>
        </p:nvPicPr>
        <p:blipFill>
          <a:blip r:embed="rId2"/>
          <a:stretch>
            <a:fillRect/>
          </a:stretch>
        </p:blipFill>
        <p:spPr>
          <a:xfrm>
            <a:off x="3525277" y="2354269"/>
            <a:ext cx="5096614" cy="3007904"/>
          </a:xfrm>
          <a:prstGeom prst="rect">
            <a:avLst/>
          </a:prstGeom>
        </p:spPr>
      </p:pic>
    </p:spTree>
    <p:extLst>
      <p:ext uri="{BB962C8B-B14F-4D97-AF65-F5344CB8AC3E}">
        <p14:creationId xmlns:p14="http://schemas.microsoft.com/office/powerpoint/2010/main" val="252481444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How do you make a caption?</a:t>
            </a:r>
          </a:p>
        </p:txBody>
      </p:sp>
      <p:sp>
        <p:nvSpPr>
          <p:cNvPr id="3" name="Content Placeholder 2"/>
          <p:cNvSpPr>
            <a:spLocks noGrp="1"/>
          </p:cNvSpPr>
          <p:nvPr>
            <p:ph idx="1"/>
          </p:nvPr>
        </p:nvSpPr>
        <p:spPr>
          <a:xfrm>
            <a:off x="628650" y="2125266"/>
            <a:ext cx="7886700" cy="3713559"/>
          </a:xfrm>
        </p:spPr>
        <p:txBody>
          <a:bodyPr>
            <a:normAutofit/>
          </a:bodyPr>
          <a:lstStyle/>
          <a:p>
            <a:pPr marL="0" indent="0">
              <a:buNone/>
            </a:pPr>
            <a:r>
              <a:rPr lang="en-US" sz="1350" dirty="0">
                <a:latin typeface="Arial" panose="020B0604020202020204" pitchFamily="34" charset="0"/>
                <a:cs typeface="Arial" panose="020B0604020202020204" pitchFamily="34" charset="0"/>
              </a:rPr>
              <a:t>Content:</a:t>
            </a:r>
          </a:p>
          <a:p>
            <a:r>
              <a:rPr lang="en-US" sz="1350" dirty="0">
                <a:latin typeface="Arial" panose="020B0604020202020204" pitchFamily="34" charset="0"/>
                <a:cs typeface="Arial" panose="020B0604020202020204" pitchFamily="34" charset="0"/>
              </a:rPr>
              <a:t>Usually, a caption is a combination of a title and a brief description of the methods that were used to collect data.</a:t>
            </a:r>
          </a:p>
          <a:p>
            <a:pPr marL="0" indent="0">
              <a:buNone/>
            </a:pPr>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A </a:t>
            </a:r>
            <a:r>
              <a:rPr lang="en-US" sz="1350" dirty="0">
                <a:solidFill>
                  <a:schemeClr val="accent5"/>
                </a:solidFill>
                <a:latin typeface="Arial" panose="020B0604020202020204" pitchFamily="34" charset="0"/>
                <a:cs typeface="Arial" panose="020B0604020202020204" pitchFamily="34" charset="0"/>
              </a:rPr>
              <a:t>caption title </a:t>
            </a:r>
            <a:r>
              <a:rPr lang="en-US" sz="1350" dirty="0">
                <a:latin typeface="Arial" panose="020B0604020202020204" pitchFamily="34" charset="0"/>
                <a:cs typeface="Arial" panose="020B0604020202020204" pitchFamily="34" charset="0"/>
              </a:rPr>
              <a:t>describes the data (e.g. variables, time period, location, etc.) included in the table or figure. </a:t>
            </a:r>
          </a:p>
          <a:p>
            <a:pPr marL="0" indent="0">
              <a:buNone/>
            </a:pPr>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Provide enough detail about the </a:t>
            </a:r>
            <a:r>
              <a:rPr lang="en-US" sz="1350" dirty="0">
                <a:solidFill>
                  <a:schemeClr val="accent2"/>
                </a:solidFill>
                <a:latin typeface="Arial" panose="020B0604020202020204" pitchFamily="34" charset="0"/>
                <a:cs typeface="Arial" panose="020B0604020202020204" pitchFamily="34" charset="0"/>
              </a:rPr>
              <a:t>relevant methods </a:t>
            </a:r>
            <a:r>
              <a:rPr lang="en-US" sz="1350" dirty="0">
                <a:latin typeface="Arial" panose="020B0604020202020204" pitchFamily="34" charset="0"/>
                <a:cs typeface="Arial" panose="020B0604020202020204" pitchFamily="34" charset="0"/>
              </a:rPr>
              <a:t>(e.g. data collection methods in the field or laboratory, statistical techniques, materials used, etc.) so the reader can understand how to interpret the table or figure.</a:t>
            </a:r>
          </a:p>
          <a:p>
            <a:pPr marL="0" indent="0">
              <a:buNone/>
            </a:pPr>
            <a:endParaRPr lang="en-US" sz="1350" dirty="0">
              <a:latin typeface="Arial" panose="020B0604020202020204" pitchFamily="34" charset="0"/>
              <a:cs typeface="Arial" panose="020B0604020202020204" pitchFamily="34" charset="0"/>
            </a:endParaRPr>
          </a:p>
          <a:p>
            <a:pPr marL="0" indent="0">
              <a:buNone/>
            </a:pPr>
            <a:r>
              <a:rPr lang="en-US" sz="1350" dirty="0">
                <a:latin typeface="Arial" panose="020B0604020202020204" pitchFamily="34" charset="0"/>
                <a:cs typeface="Arial" panose="020B0604020202020204" pitchFamily="34" charset="0"/>
              </a:rPr>
              <a:t>   Example </a:t>
            </a:r>
          </a:p>
          <a:p>
            <a:pPr marL="0" indent="0">
              <a:spcBef>
                <a:spcPts val="0"/>
              </a:spcBef>
              <a:buNone/>
            </a:pPr>
            <a:r>
              <a:rPr lang="en-US" sz="1350" dirty="0">
                <a:latin typeface="Arial" panose="020B0604020202020204" pitchFamily="34" charset="0"/>
                <a:cs typeface="Arial" panose="020B0604020202020204" pitchFamily="34" charset="0"/>
              </a:rPr>
              <a:t>   </a:t>
            </a:r>
            <a:r>
              <a:rPr lang="en-US" sz="1350" i="1" dirty="0">
                <a:latin typeface="Arial" panose="020B0604020202020204" pitchFamily="34" charset="0"/>
                <a:cs typeface="Arial" panose="020B0604020202020204" pitchFamily="34" charset="0"/>
              </a:rPr>
              <a:t>Figure 1.</a:t>
            </a:r>
            <a:r>
              <a:rPr lang="en-US" sz="1350" dirty="0">
                <a:latin typeface="Arial" panose="020B0604020202020204" pitchFamily="34" charset="0"/>
                <a:cs typeface="Arial" panose="020B0604020202020204" pitchFamily="34" charset="0"/>
              </a:rPr>
              <a:t>  </a:t>
            </a:r>
            <a:r>
              <a:rPr lang="en-US" sz="1350" dirty="0">
                <a:solidFill>
                  <a:schemeClr val="accent5"/>
                </a:solidFill>
                <a:latin typeface="Arial" panose="020B0604020202020204" pitchFamily="34" charset="0"/>
                <a:cs typeface="Arial" panose="020B0604020202020204" pitchFamily="34" charset="0"/>
              </a:rPr>
              <a:t>Annual flow (m</a:t>
            </a:r>
            <a:r>
              <a:rPr lang="en-US" sz="1350" baseline="30000" dirty="0">
                <a:solidFill>
                  <a:schemeClr val="accent5"/>
                </a:solidFill>
                <a:latin typeface="Arial" panose="020B0604020202020204" pitchFamily="34" charset="0"/>
                <a:cs typeface="Arial" panose="020B0604020202020204" pitchFamily="34" charset="0"/>
              </a:rPr>
              <a:t>3</a:t>
            </a:r>
            <a:r>
              <a:rPr lang="en-US" sz="1350" dirty="0">
                <a:solidFill>
                  <a:schemeClr val="accent5"/>
                </a:solidFill>
                <a:latin typeface="Arial" panose="020B0604020202020204" pitchFamily="34" charset="0"/>
                <a:cs typeface="Arial" panose="020B0604020202020204" pitchFamily="34" charset="0"/>
              </a:rPr>
              <a:t>/s) of Fishy River between 2000-2005 </a:t>
            </a:r>
            <a:r>
              <a:rPr lang="en-US" sz="1350" dirty="0">
                <a:solidFill>
                  <a:schemeClr val="accent2"/>
                </a:solidFill>
                <a:latin typeface="Arial" panose="020B0604020202020204" pitchFamily="34" charset="0"/>
                <a:cs typeface="Arial" panose="020B0604020202020204" pitchFamily="34" charset="0"/>
              </a:rPr>
              <a:t>measured at the Pickerel Stop  </a:t>
            </a:r>
          </a:p>
          <a:p>
            <a:pPr marL="0" indent="0">
              <a:spcBef>
                <a:spcPts val="0"/>
              </a:spcBef>
              <a:buNone/>
            </a:pPr>
            <a:r>
              <a:rPr lang="en-US" sz="1350" dirty="0">
                <a:solidFill>
                  <a:schemeClr val="accent2"/>
                </a:solidFill>
                <a:latin typeface="Arial" panose="020B0604020202020204" pitchFamily="34" charset="0"/>
                <a:cs typeface="Arial" panose="020B0604020202020204" pitchFamily="34" charset="0"/>
              </a:rPr>
              <a:t>   Monitoring Station by area-velocity flow meters.</a:t>
            </a:r>
          </a:p>
          <a:p>
            <a:pPr marL="0" indent="0">
              <a:buNone/>
            </a:pPr>
            <a:endParaRPr lang="en-US" sz="135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0784174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Captions – Labels and numbering </a:t>
            </a:r>
          </a:p>
        </p:txBody>
      </p:sp>
      <p:sp>
        <p:nvSpPr>
          <p:cNvPr id="3" name="Content Placeholder 2"/>
          <p:cNvSpPr>
            <a:spLocks noGrp="1"/>
          </p:cNvSpPr>
          <p:nvPr>
            <p:ph idx="1"/>
          </p:nvPr>
        </p:nvSpPr>
        <p:spPr>
          <a:xfrm>
            <a:off x="628650" y="2125267"/>
            <a:ext cx="7886700" cy="3601640"/>
          </a:xfrm>
        </p:spPr>
        <p:txBody>
          <a:bodyPr>
            <a:normAutofit/>
          </a:bodyPr>
          <a:lstStyle/>
          <a:p>
            <a:r>
              <a:rPr lang="en-US" sz="1350" dirty="0">
                <a:latin typeface="Arial" panose="020B0604020202020204" pitchFamily="34" charset="0"/>
                <a:cs typeface="Arial" panose="020B0604020202020204" pitchFamily="34" charset="0"/>
              </a:rPr>
              <a:t>Label the tables and figures (e.g. “Table _” and Figure _”) .</a:t>
            </a:r>
          </a:p>
          <a:p>
            <a:pPr marL="0" indent="0">
              <a:buNone/>
            </a:pPr>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Number tables and figures in sequence based on the order they appear in a document. Note that tables and figures are numbered separately from each other (e.g. Table 1, Table 2, Figure 1, Figure 2, Table 3).</a:t>
            </a:r>
          </a:p>
          <a:p>
            <a:pPr marL="0" indent="0">
              <a:buNone/>
            </a:pPr>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Refer to a table or figure by its label in text (e.g. Table 1 indicates that…). Use capitals if you are referring to a specific table or figure. </a:t>
            </a:r>
          </a:p>
          <a:p>
            <a:pPr marL="0" indent="0">
              <a:buNone/>
            </a:pP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4025189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Captions – placement</a:t>
            </a:r>
          </a:p>
        </p:txBody>
      </p:sp>
      <p:sp>
        <p:nvSpPr>
          <p:cNvPr id="3" name="Content Placeholder 2"/>
          <p:cNvSpPr>
            <a:spLocks noGrp="1"/>
          </p:cNvSpPr>
          <p:nvPr>
            <p:ph idx="1"/>
          </p:nvPr>
        </p:nvSpPr>
        <p:spPr>
          <a:xfrm>
            <a:off x="628650" y="2125267"/>
            <a:ext cx="7886700" cy="3601640"/>
          </a:xfrm>
        </p:spPr>
        <p:txBody>
          <a:bodyPr>
            <a:normAutofit/>
          </a:bodyPr>
          <a:lstStyle/>
          <a:p>
            <a:r>
              <a:rPr lang="en-US" sz="1350" dirty="0">
                <a:latin typeface="Arial" panose="020B0604020202020204" pitchFamily="34" charset="0"/>
                <a:cs typeface="Arial" panose="020B0604020202020204" pitchFamily="34" charset="0"/>
              </a:rPr>
              <a:t>Captions are placed below figures and above tables. Tables and figures are usually placed on the same page as their captions. </a:t>
            </a:r>
          </a:p>
          <a:p>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The placement of tables and figures in a document depends on your discipline. However, numerous disciplines prefer that you insert a table or figure as close as possible to where it is first mentioned in the text without disrupting the flow of your writing (e.g. at the end of a paragraph). </a:t>
            </a: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061829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What is a figure?</a:t>
            </a:r>
          </a:p>
        </p:txBody>
      </p:sp>
      <p:sp>
        <p:nvSpPr>
          <p:cNvPr id="8" name="Content Placeholder 7"/>
          <p:cNvSpPr>
            <a:spLocks noGrp="1"/>
          </p:cNvSpPr>
          <p:nvPr>
            <p:ph idx="1"/>
          </p:nvPr>
        </p:nvSpPr>
        <p:spPr/>
        <p:txBody>
          <a:bodyPr>
            <a:normAutofit/>
          </a:bodyPr>
          <a:lstStyle/>
          <a:p>
            <a:pPr marL="0" indent="0">
              <a:buNone/>
            </a:pPr>
            <a:r>
              <a:rPr lang="en-CA" sz="1350" dirty="0">
                <a:latin typeface="Arial" panose="020B0604020202020204" pitchFamily="34" charset="0"/>
                <a:cs typeface="Arial" panose="020B0604020202020204" pitchFamily="34" charset="0"/>
              </a:rPr>
              <a:t>Figures</a:t>
            </a:r>
          </a:p>
          <a:p>
            <a:pPr marL="0" indent="0">
              <a:buNone/>
            </a:pPr>
            <a:endParaRPr lang="en-CA" sz="1350" dirty="0">
              <a:latin typeface="Arial" panose="020B0604020202020204" pitchFamily="34" charset="0"/>
              <a:cs typeface="Arial" panose="020B0604020202020204" pitchFamily="34" charset="0"/>
            </a:endParaRPr>
          </a:p>
          <a:p>
            <a:r>
              <a:rPr lang="en-CA" sz="1350" dirty="0">
                <a:latin typeface="Arial" panose="020B0604020202020204" pitchFamily="34" charset="0"/>
                <a:cs typeface="Arial" panose="020B0604020202020204" pitchFamily="34" charset="0"/>
              </a:rPr>
              <a:t>Data are depicted in graphs, maps, diagrams, photographs, or drawings.</a:t>
            </a:r>
          </a:p>
          <a:p>
            <a:pPr marL="0" indent="0">
              <a:buNone/>
            </a:pPr>
            <a:endParaRPr lang="en-CA"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Provide a concise visual presentation of your data.</a:t>
            </a:r>
          </a:p>
          <a:p>
            <a:pPr marL="0" indent="0">
              <a:buNone/>
            </a:pPr>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Useful for showing the general trend, pattern, or relationship among many variables.</a:t>
            </a:r>
            <a:endParaRPr lang="en-US" sz="1350" dirty="0"/>
          </a:p>
        </p:txBody>
      </p:sp>
    </p:spTree>
    <p:extLst>
      <p:ext uri="{BB962C8B-B14F-4D97-AF65-F5344CB8AC3E}">
        <p14:creationId xmlns:p14="http://schemas.microsoft.com/office/powerpoint/2010/main" val="3261956147"/>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Captions – citations</a:t>
            </a:r>
          </a:p>
        </p:txBody>
      </p:sp>
      <p:sp>
        <p:nvSpPr>
          <p:cNvPr id="3" name="Content Placeholder 2"/>
          <p:cNvSpPr>
            <a:spLocks noGrp="1"/>
          </p:cNvSpPr>
          <p:nvPr>
            <p:ph idx="1"/>
          </p:nvPr>
        </p:nvSpPr>
        <p:spPr>
          <a:xfrm>
            <a:off x="733425" y="1982392"/>
            <a:ext cx="7886700" cy="3601640"/>
          </a:xfrm>
        </p:spPr>
        <p:txBody>
          <a:bodyPr>
            <a:normAutofit/>
          </a:bodyPr>
          <a:lstStyle/>
          <a:p>
            <a:r>
              <a:rPr lang="en-US" sz="1350" dirty="0">
                <a:latin typeface="Arial" panose="020B0604020202020204" pitchFamily="34" charset="0"/>
                <a:cs typeface="Arial" panose="020B0604020202020204" pitchFamily="34" charset="0"/>
              </a:rPr>
              <a:t>You do not need to provide a citation if you are using original data. </a:t>
            </a:r>
          </a:p>
          <a:p>
            <a:pPr marL="0" indent="0">
              <a:buNone/>
            </a:pPr>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Provide a citation if you are </a:t>
            </a:r>
            <a:r>
              <a:rPr lang="en-US" sz="1350" dirty="0">
                <a:solidFill>
                  <a:schemeClr val="accent5"/>
                </a:solidFill>
                <a:latin typeface="Arial" panose="020B0604020202020204" pitchFamily="34" charset="0"/>
                <a:cs typeface="Arial" panose="020B0604020202020204" pitchFamily="34" charset="0"/>
              </a:rPr>
              <a:t>modifying</a:t>
            </a:r>
            <a:r>
              <a:rPr lang="en-US" sz="1350" dirty="0">
                <a:latin typeface="Arial" panose="020B0604020202020204" pitchFamily="34" charset="0"/>
                <a:cs typeface="Arial" panose="020B0604020202020204" pitchFamily="34" charset="0"/>
              </a:rPr>
              <a:t> a table, figure, or data.</a:t>
            </a:r>
          </a:p>
          <a:p>
            <a:pPr marL="0" indent="0">
              <a:buNone/>
            </a:pPr>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Provide a citation if you are using the </a:t>
            </a:r>
            <a:r>
              <a:rPr lang="en-US" sz="1350" dirty="0">
                <a:solidFill>
                  <a:schemeClr val="accent5"/>
                </a:solidFill>
                <a:latin typeface="Arial" panose="020B0604020202020204" pitchFamily="34" charset="0"/>
                <a:cs typeface="Arial" panose="020B0604020202020204" pitchFamily="34" charset="0"/>
              </a:rPr>
              <a:t>exact </a:t>
            </a:r>
            <a:r>
              <a:rPr lang="en-US" sz="1350" dirty="0">
                <a:latin typeface="Arial" panose="020B0604020202020204" pitchFamily="34" charset="0"/>
                <a:cs typeface="Arial" panose="020B0604020202020204" pitchFamily="34" charset="0"/>
              </a:rPr>
              <a:t>same figure, table, or data from an information source.</a:t>
            </a:r>
          </a:p>
          <a:p>
            <a:pPr marL="0" indent="0">
              <a:buNone/>
            </a:pPr>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The specific formatting of your citation depends on the referencing style you are using.</a:t>
            </a:r>
          </a:p>
          <a:p>
            <a:pPr>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1303804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615F47-7918-4578-AFFE-06F9BF633969}"/>
              </a:ext>
            </a:extLst>
          </p:cNvPr>
          <p:cNvSpPr>
            <a:spLocks noGrp="1"/>
          </p:cNvSpPr>
          <p:nvPr>
            <p:ph type="title"/>
          </p:nvPr>
        </p:nvSpPr>
        <p:spPr/>
        <p:txBody>
          <a:bodyPr/>
          <a:lstStyle/>
          <a:p>
            <a:r>
              <a:rPr lang="en-CA" dirty="0"/>
              <a:t>Captions and Legends</a:t>
            </a:r>
          </a:p>
        </p:txBody>
      </p:sp>
      <p:pic>
        <p:nvPicPr>
          <p:cNvPr id="4" name="Content Placeholder 3" descr="Example of a grouped bar graph  with a legend that indicates the data for the female polar bears are represented by black, vertical bars and the data for the males are represented by grey, vertical bars. ">
            <a:extLst>
              <a:ext uri="{FF2B5EF4-FFF2-40B4-BE49-F238E27FC236}">
                <a16:creationId xmlns:a16="http://schemas.microsoft.com/office/drawing/2014/main" id="{95526769-8E7A-439C-80BF-3D957D16CD49}"/>
              </a:ext>
            </a:extLst>
          </p:cNvPr>
          <p:cNvPicPr>
            <a:picLocks noGrp="1" noChangeAspect="1"/>
          </p:cNvPicPr>
          <p:nvPr>
            <p:ph sz="half" idx="1"/>
          </p:nvPr>
        </p:nvPicPr>
        <p:blipFill>
          <a:blip r:embed="rId2"/>
          <a:stretch>
            <a:fillRect/>
          </a:stretch>
        </p:blipFill>
        <p:spPr>
          <a:xfrm>
            <a:off x="628650" y="2512852"/>
            <a:ext cx="3886200" cy="2690738"/>
          </a:xfrm>
          <a:prstGeom prst="rect">
            <a:avLst/>
          </a:prstGeom>
        </p:spPr>
      </p:pic>
      <p:sp>
        <p:nvSpPr>
          <p:cNvPr id="6" name="Content Placeholder 5">
            <a:extLst>
              <a:ext uri="{FF2B5EF4-FFF2-40B4-BE49-F238E27FC236}">
                <a16:creationId xmlns:a16="http://schemas.microsoft.com/office/drawing/2014/main" id="{0EF0D179-C21F-41C0-809A-F475AB4DA164}"/>
              </a:ext>
            </a:extLst>
          </p:cNvPr>
          <p:cNvSpPr>
            <a:spLocks noGrp="1"/>
          </p:cNvSpPr>
          <p:nvPr>
            <p:ph sz="half" idx="2"/>
          </p:nvPr>
        </p:nvSpPr>
        <p:spPr/>
        <p:txBody>
          <a:bodyPr/>
          <a:lstStyle/>
          <a:p>
            <a:r>
              <a:rPr lang="en-US" dirty="0">
                <a:latin typeface="Arial" panose="020B0604020202020204" pitchFamily="34" charset="0"/>
                <a:cs typeface="Arial" panose="020B0604020202020204" pitchFamily="34" charset="0"/>
              </a:rPr>
              <a:t>It is generally preferable to use a legend explaining what symbols or </a:t>
            </a:r>
            <a:r>
              <a:rPr lang="en-US" dirty="0" err="1">
                <a:latin typeface="Arial" panose="020B0604020202020204" pitchFamily="34" charset="0"/>
                <a:cs typeface="Arial" panose="020B0604020202020204" pitchFamily="34" charset="0"/>
              </a:rPr>
              <a:t>colours</a:t>
            </a:r>
            <a:r>
              <a:rPr lang="en-US" dirty="0">
                <a:latin typeface="Arial" panose="020B0604020202020204" pitchFamily="34" charset="0"/>
                <a:cs typeface="Arial" panose="020B0604020202020204" pitchFamily="34" charset="0"/>
              </a:rPr>
              <a:t> represent in a figure. However, if you do not have a legend you will need to describe any symbols, </a:t>
            </a:r>
            <a:r>
              <a:rPr lang="en-US" dirty="0" err="1">
                <a:latin typeface="Arial" panose="020B0604020202020204" pitchFamily="34" charset="0"/>
                <a:cs typeface="Arial" panose="020B0604020202020204" pitchFamily="34" charset="0"/>
              </a:rPr>
              <a:t>colours</a:t>
            </a:r>
            <a:r>
              <a:rPr lang="en-US" dirty="0">
                <a:latin typeface="Arial" panose="020B0604020202020204" pitchFamily="34" charset="0"/>
                <a:cs typeface="Arial" panose="020B0604020202020204" pitchFamily="34" charset="0"/>
              </a:rPr>
              <a:t>, or abbreviations in the caption.</a:t>
            </a:r>
          </a:p>
          <a:p>
            <a:endParaRPr lang="en-CA" dirty="0"/>
          </a:p>
        </p:txBody>
      </p:sp>
    </p:spTree>
    <p:extLst>
      <p:ext uri="{BB962C8B-B14F-4D97-AF65-F5344CB8AC3E}">
        <p14:creationId xmlns:p14="http://schemas.microsoft.com/office/powerpoint/2010/main" val="2357763101"/>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F368-26BF-4A72-8E11-CBB952F56B28}"/>
              </a:ext>
            </a:extLst>
          </p:cNvPr>
          <p:cNvSpPr>
            <a:spLocks noGrp="1"/>
          </p:cNvSpPr>
          <p:nvPr>
            <p:ph type="title"/>
          </p:nvPr>
        </p:nvSpPr>
        <p:spPr/>
        <p:txBody>
          <a:bodyPr>
            <a:normAutofit/>
          </a:bodyPr>
          <a:lstStyle/>
          <a:p>
            <a:r>
              <a:rPr lang="en-CA" sz="2400" dirty="0">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B0A004AF-1D7D-4FA1-9782-7816C07766AB}"/>
              </a:ext>
            </a:extLst>
          </p:cNvPr>
          <p:cNvSpPr>
            <a:spLocks noGrp="1"/>
          </p:cNvSpPr>
          <p:nvPr>
            <p:ph idx="1"/>
          </p:nvPr>
        </p:nvSpPr>
        <p:spPr/>
        <p:txBody>
          <a:bodyPr>
            <a:noAutofit/>
          </a:bodyPr>
          <a:lstStyle/>
          <a:p>
            <a:pPr marL="0" indent="0">
              <a:spcBef>
                <a:spcPts val="0"/>
              </a:spcBef>
              <a:buNone/>
            </a:pPr>
            <a:r>
              <a:rPr lang="en-CA" sz="1350" dirty="0">
                <a:latin typeface="Arial" panose="020B0604020202020204" pitchFamily="34" charset="0"/>
                <a:cs typeface="Arial" panose="020B0604020202020204" pitchFamily="34" charset="0"/>
              </a:rPr>
              <a:t>Bradford, A. (2014). </a:t>
            </a:r>
            <a:r>
              <a:rPr lang="en-CA" sz="1350" i="1" dirty="0">
                <a:latin typeface="Arial" panose="020B0604020202020204" pitchFamily="34" charset="0"/>
                <a:cs typeface="Arial" panose="020B0604020202020204" pitchFamily="34" charset="0"/>
              </a:rPr>
              <a:t>Polar bear facts</a:t>
            </a:r>
            <a:r>
              <a:rPr lang="en-CA" sz="1350" dirty="0">
                <a:latin typeface="Arial" panose="020B0604020202020204" pitchFamily="34" charset="0"/>
                <a:cs typeface="Arial" panose="020B0604020202020204" pitchFamily="34" charset="0"/>
              </a:rPr>
              <a:t>. Retrieved from </a:t>
            </a:r>
            <a:r>
              <a:rPr lang="en-US" sz="1350" dirty="0">
                <a:latin typeface="Arial" panose="020B0604020202020204" pitchFamily="34" charset="0"/>
                <a:cs typeface="Arial" panose="020B0604020202020204" pitchFamily="34" charset="0"/>
              </a:rPr>
              <a:t>https://www.livescience.com/27436-polar-bear-</a:t>
            </a:r>
          </a:p>
          <a:p>
            <a:pPr marL="0" indent="0">
              <a:spcBef>
                <a:spcPts val="0"/>
              </a:spcBef>
              <a:buNone/>
            </a:pPr>
            <a:r>
              <a:rPr lang="en-US" sz="1350" dirty="0">
                <a:latin typeface="Arial" panose="020B0604020202020204" pitchFamily="34" charset="0"/>
                <a:cs typeface="Arial" panose="020B0604020202020204" pitchFamily="34" charset="0"/>
              </a:rPr>
              <a:t>	facts.html</a:t>
            </a:r>
            <a:endParaRPr lang="en-CA" sz="1350" dirty="0">
              <a:latin typeface="Arial" panose="020B0604020202020204" pitchFamily="34" charset="0"/>
              <a:cs typeface="Arial" panose="020B0604020202020204" pitchFamily="34" charset="0"/>
            </a:endParaRPr>
          </a:p>
          <a:p>
            <a:pPr marL="0" indent="0">
              <a:spcBef>
                <a:spcPts val="0"/>
              </a:spcBef>
              <a:buNone/>
            </a:pPr>
            <a:endParaRPr lang="en-CA" sz="1350" dirty="0">
              <a:latin typeface="Arial" panose="020B0604020202020204" pitchFamily="34" charset="0"/>
              <a:cs typeface="Arial" panose="020B0604020202020204" pitchFamily="34" charset="0"/>
            </a:endParaRPr>
          </a:p>
          <a:p>
            <a:pPr marL="0" indent="0">
              <a:spcBef>
                <a:spcPts val="0"/>
              </a:spcBef>
              <a:buNone/>
            </a:pPr>
            <a:r>
              <a:rPr lang="en-CA" sz="1350" dirty="0" err="1">
                <a:latin typeface="Arial" panose="020B0604020202020204" pitchFamily="34" charset="0"/>
                <a:cs typeface="Arial" panose="020B0604020202020204" pitchFamily="34" charset="0"/>
              </a:rPr>
              <a:t>Casson</a:t>
            </a:r>
            <a:r>
              <a:rPr lang="en-CA" sz="1350" dirty="0">
                <a:latin typeface="Arial" panose="020B0604020202020204" pitchFamily="34" charset="0"/>
                <a:cs typeface="Arial" panose="020B0604020202020204" pitchFamily="34" charset="0"/>
              </a:rPr>
              <a:t>, N. J., Eimers, M. C., &amp; </a:t>
            </a:r>
            <a:r>
              <a:rPr lang="en-CA" sz="1350" dirty="0" err="1">
                <a:latin typeface="Arial" panose="020B0604020202020204" pitchFamily="34" charset="0"/>
                <a:cs typeface="Arial" panose="020B0604020202020204" pitchFamily="34" charset="0"/>
              </a:rPr>
              <a:t>Watmough</a:t>
            </a:r>
            <a:r>
              <a:rPr lang="en-CA" sz="1350" dirty="0">
                <a:latin typeface="Arial" panose="020B0604020202020204" pitchFamily="34" charset="0"/>
                <a:cs typeface="Arial" panose="020B0604020202020204" pitchFamily="34" charset="0"/>
              </a:rPr>
              <a:t>, S. A. (2012). Impact of winter warming on the timing of </a:t>
            </a:r>
          </a:p>
          <a:p>
            <a:pPr marL="0" indent="0">
              <a:spcBef>
                <a:spcPts val="0"/>
              </a:spcBef>
              <a:buNone/>
            </a:pPr>
            <a:r>
              <a:rPr lang="en-CA" sz="1350" dirty="0">
                <a:latin typeface="Arial" panose="020B0604020202020204" pitchFamily="34" charset="0"/>
                <a:cs typeface="Arial" panose="020B0604020202020204" pitchFamily="34" charset="0"/>
              </a:rPr>
              <a:t>	nutrient export from forested catchments. </a:t>
            </a:r>
            <a:r>
              <a:rPr lang="en-CA" sz="1350" i="1" dirty="0">
                <a:latin typeface="Arial" panose="020B0604020202020204" pitchFamily="34" charset="0"/>
                <a:cs typeface="Arial" panose="020B0604020202020204" pitchFamily="34" charset="0"/>
              </a:rPr>
              <a:t>Hydrological Processes</a:t>
            </a:r>
            <a:r>
              <a:rPr lang="en-CA" sz="1350" dirty="0">
                <a:latin typeface="Arial" panose="020B0604020202020204" pitchFamily="34" charset="0"/>
                <a:cs typeface="Arial" panose="020B0604020202020204" pitchFamily="34" charset="0"/>
              </a:rPr>
              <a:t>, </a:t>
            </a:r>
            <a:r>
              <a:rPr lang="en-CA" sz="1350" i="1" dirty="0">
                <a:latin typeface="Arial" panose="020B0604020202020204" pitchFamily="34" charset="0"/>
                <a:cs typeface="Arial" panose="020B0604020202020204" pitchFamily="34" charset="0"/>
              </a:rPr>
              <a:t>26</a:t>
            </a:r>
            <a:r>
              <a:rPr lang="en-CA" sz="1350" dirty="0">
                <a:latin typeface="Arial" panose="020B0604020202020204" pitchFamily="34" charset="0"/>
                <a:cs typeface="Arial" panose="020B0604020202020204" pitchFamily="34" charset="0"/>
              </a:rPr>
              <a:t>(17),2546-2554.</a:t>
            </a:r>
          </a:p>
          <a:p>
            <a:pPr marL="0" indent="0">
              <a:spcBef>
                <a:spcPts val="0"/>
              </a:spcBef>
              <a:buNone/>
            </a:pPr>
            <a:endParaRPr lang="en-CA" sz="1350" dirty="0">
              <a:latin typeface="Arial" panose="020B0604020202020204" pitchFamily="34" charset="0"/>
              <a:cs typeface="Arial" panose="020B0604020202020204" pitchFamily="34" charset="0"/>
            </a:endParaRPr>
          </a:p>
          <a:p>
            <a:pPr marL="0" indent="0">
              <a:spcBef>
                <a:spcPts val="0"/>
              </a:spcBef>
              <a:buNone/>
            </a:pPr>
            <a:r>
              <a:rPr lang="en-CA" sz="1350" dirty="0" err="1">
                <a:latin typeface="Arial" panose="020B0604020202020204" pitchFamily="34" charset="0"/>
                <a:cs typeface="Arial" panose="020B0604020202020204" pitchFamily="34" charset="0"/>
              </a:rPr>
              <a:t>Hanafiah</a:t>
            </a:r>
            <a:r>
              <a:rPr lang="en-CA" sz="1350" dirty="0">
                <a:latin typeface="Arial" panose="020B0604020202020204" pitchFamily="34" charset="0"/>
                <a:cs typeface="Arial" panose="020B0604020202020204" pitchFamily="34" charset="0"/>
              </a:rPr>
              <a:t>, M. M., </a:t>
            </a:r>
            <a:r>
              <a:rPr lang="en-CA" sz="1350" dirty="0" err="1">
                <a:latin typeface="Arial" panose="020B0604020202020204" pitchFamily="34" charset="0"/>
                <a:cs typeface="Arial" panose="020B0604020202020204" pitchFamily="34" charset="0"/>
              </a:rPr>
              <a:t>Xenopoulos</a:t>
            </a:r>
            <a:r>
              <a:rPr lang="en-CA" sz="1350" dirty="0">
                <a:latin typeface="Arial" panose="020B0604020202020204" pitchFamily="34" charset="0"/>
                <a:cs typeface="Arial" panose="020B0604020202020204" pitchFamily="34" charset="0"/>
              </a:rPr>
              <a:t>, M. A., Pfister, S., Leuven, R. S., &amp; </a:t>
            </a:r>
            <a:r>
              <a:rPr lang="en-CA" sz="1350" dirty="0" err="1">
                <a:latin typeface="Arial" panose="020B0604020202020204" pitchFamily="34" charset="0"/>
                <a:cs typeface="Arial" panose="020B0604020202020204" pitchFamily="34" charset="0"/>
              </a:rPr>
              <a:t>Huijbregts</a:t>
            </a:r>
            <a:r>
              <a:rPr lang="en-CA" sz="1350" dirty="0">
                <a:latin typeface="Arial" panose="020B0604020202020204" pitchFamily="34" charset="0"/>
                <a:cs typeface="Arial" panose="020B0604020202020204" pitchFamily="34" charset="0"/>
              </a:rPr>
              <a:t>, M. A. (2011). </a:t>
            </a:r>
          </a:p>
          <a:p>
            <a:pPr marL="0" indent="0">
              <a:spcBef>
                <a:spcPts val="0"/>
              </a:spcBef>
              <a:buNone/>
            </a:pPr>
            <a:r>
              <a:rPr lang="en-CA" sz="1350" dirty="0">
                <a:latin typeface="Arial" panose="020B0604020202020204" pitchFamily="34" charset="0"/>
                <a:cs typeface="Arial" panose="020B0604020202020204" pitchFamily="34" charset="0"/>
              </a:rPr>
              <a:t>	Characterization factors for water consumption and greenhouse gas emissions based on</a:t>
            </a:r>
          </a:p>
          <a:p>
            <a:pPr marL="0" indent="0">
              <a:spcBef>
                <a:spcPts val="0"/>
              </a:spcBef>
              <a:buNone/>
            </a:pPr>
            <a:r>
              <a:rPr lang="en-CA" sz="1350" dirty="0">
                <a:latin typeface="Arial" panose="020B0604020202020204" pitchFamily="34" charset="0"/>
                <a:cs typeface="Arial" panose="020B0604020202020204" pitchFamily="34" charset="0"/>
              </a:rPr>
              <a:t>	freshwater fish species extinction. </a:t>
            </a:r>
            <a:r>
              <a:rPr lang="en-CA" sz="1350" i="1" dirty="0">
                <a:latin typeface="Arial" panose="020B0604020202020204" pitchFamily="34" charset="0"/>
                <a:cs typeface="Arial" panose="020B0604020202020204" pitchFamily="34" charset="0"/>
              </a:rPr>
              <a:t>Environmental Science &amp; Technology,</a:t>
            </a:r>
            <a:r>
              <a:rPr lang="en-CA" sz="1350" dirty="0">
                <a:latin typeface="Arial" panose="020B0604020202020204" pitchFamily="34" charset="0"/>
                <a:cs typeface="Arial" panose="020B0604020202020204" pitchFamily="34" charset="0"/>
              </a:rPr>
              <a:t> </a:t>
            </a:r>
            <a:r>
              <a:rPr lang="en-CA" sz="1350" i="1" dirty="0">
                <a:latin typeface="Arial" panose="020B0604020202020204" pitchFamily="34" charset="0"/>
                <a:cs typeface="Arial" panose="020B0604020202020204" pitchFamily="34" charset="0"/>
              </a:rPr>
              <a:t>45</a:t>
            </a:r>
            <a:r>
              <a:rPr lang="en-CA" sz="1350" dirty="0">
                <a:latin typeface="Arial" panose="020B0604020202020204" pitchFamily="34" charset="0"/>
                <a:cs typeface="Arial" panose="020B0604020202020204" pitchFamily="34" charset="0"/>
              </a:rPr>
              <a:t>(12), 5272-5278.</a:t>
            </a:r>
          </a:p>
          <a:p>
            <a:pPr marL="0" indent="0">
              <a:spcBef>
                <a:spcPts val="0"/>
              </a:spcBef>
              <a:buNone/>
            </a:pPr>
            <a:endParaRPr lang="en-CA" sz="1350" dirty="0">
              <a:latin typeface="Arial" panose="020B0604020202020204" pitchFamily="34" charset="0"/>
              <a:cs typeface="Arial" panose="020B0604020202020204" pitchFamily="34" charset="0"/>
            </a:endParaRPr>
          </a:p>
          <a:p>
            <a:pPr marL="0" indent="0">
              <a:spcBef>
                <a:spcPts val="0"/>
              </a:spcBef>
              <a:buNone/>
            </a:pPr>
            <a:r>
              <a:rPr lang="en-CA" sz="1350" dirty="0" err="1">
                <a:latin typeface="Arial" panose="020B0604020202020204" pitchFamily="34" charset="0"/>
                <a:cs typeface="Arial" panose="020B0604020202020204" pitchFamily="34" charset="0"/>
              </a:rPr>
              <a:t>Hrynyk</a:t>
            </a:r>
            <a:r>
              <a:rPr lang="en-CA" sz="1350" dirty="0">
                <a:latin typeface="Arial" panose="020B0604020202020204" pitchFamily="34" charset="0"/>
                <a:cs typeface="Arial" panose="020B0604020202020204" pitchFamily="34" charset="0"/>
              </a:rPr>
              <a:t>, M. A., Brunetti, C., Kerr, L., &amp; Metcalfe, C. D. (2018). Effect of imidacloprid on the survival of </a:t>
            </a:r>
          </a:p>
          <a:p>
            <a:pPr marL="0" indent="0">
              <a:spcBef>
                <a:spcPts val="0"/>
              </a:spcBef>
              <a:buNone/>
            </a:pPr>
            <a:r>
              <a:rPr lang="en-CA" sz="1350" i="1" dirty="0">
                <a:latin typeface="Arial" panose="020B0604020202020204" pitchFamily="34" charset="0"/>
                <a:cs typeface="Arial" panose="020B0604020202020204" pitchFamily="34" charset="0"/>
              </a:rPr>
              <a:t>	</a:t>
            </a:r>
            <a:r>
              <a:rPr lang="en-CA" sz="1350" i="1" dirty="0" err="1">
                <a:latin typeface="Arial" panose="020B0604020202020204" pitchFamily="34" charset="0"/>
                <a:cs typeface="Arial" panose="020B0604020202020204" pitchFamily="34" charset="0"/>
              </a:rPr>
              <a:t>Xenopus</a:t>
            </a:r>
            <a:r>
              <a:rPr lang="en-CA" sz="1350" i="1" dirty="0">
                <a:latin typeface="Arial" panose="020B0604020202020204" pitchFamily="34" charset="0"/>
                <a:cs typeface="Arial" panose="020B0604020202020204" pitchFamily="34" charset="0"/>
              </a:rPr>
              <a:t> </a:t>
            </a:r>
            <a:r>
              <a:rPr lang="en-CA" sz="1350" dirty="0">
                <a:latin typeface="Arial" panose="020B0604020202020204" pitchFamily="34" charset="0"/>
                <a:cs typeface="Arial" panose="020B0604020202020204" pitchFamily="34" charset="0"/>
              </a:rPr>
              <a:t>tadpoles challenged with wild type frog virus 3. </a:t>
            </a:r>
            <a:r>
              <a:rPr lang="en-CA" sz="1350" i="1" dirty="0">
                <a:latin typeface="Arial" panose="020B0604020202020204" pitchFamily="34" charset="0"/>
                <a:cs typeface="Arial" panose="020B0604020202020204" pitchFamily="34" charset="0"/>
              </a:rPr>
              <a:t>Aquatic Toxicology</a:t>
            </a:r>
            <a:r>
              <a:rPr lang="en-CA" sz="1350" dirty="0">
                <a:latin typeface="Arial" panose="020B0604020202020204" pitchFamily="34" charset="0"/>
                <a:cs typeface="Arial" panose="020B0604020202020204" pitchFamily="34" charset="0"/>
              </a:rPr>
              <a:t>, </a:t>
            </a:r>
            <a:r>
              <a:rPr lang="en-CA" sz="1350" i="1" dirty="0">
                <a:latin typeface="Arial" panose="020B0604020202020204" pitchFamily="34" charset="0"/>
                <a:cs typeface="Arial" panose="020B0604020202020204" pitchFamily="34" charset="0"/>
              </a:rPr>
              <a:t>194</a:t>
            </a:r>
            <a:r>
              <a:rPr lang="en-CA" sz="1350" dirty="0">
                <a:latin typeface="Arial" panose="020B0604020202020204" pitchFamily="34" charset="0"/>
                <a:cs typeface="Arial" panose="020B0604020202020204" pitchFamily="34" charset="0"/>
              </a:rPr>
              <a:t>, 152-158.</a:t>
            </a:r>
          </a:p>
          <a:p>
            <a:pPr marL="0" indent="0">
              <a:spcBef>
                <a:spcPts val="0"/>
              </a:spcBef>
              <a:buNone/>
            </a:pPr>
            <a:endParaRPr lang="en-CA" sz="1350" dirty="0">
              <a:latin typeface="Arial" panose="020B0604020202020204" pitchFamily="34" charset="0"/>
              <a:cs typeface="Arial" panose="020B0604020202020204" pitchFamily="34" charset="0"/>
            </a:endParaRPr>
          </a:p>
          <a:p>
            <a:pPr marL="0" indent="0">
              <a:spcBef>
                <a:spcPts val="0"/>
              </a:spcBef>
              <a:buNone/>
            </a:pPr>
            <a:r>
              <a:rPr lang="en-CA" sz="1350" dirty="0">
                <a:latin typeface="Arial" panose="020B0604020202020204" pitchFamily="34" charset="0"/>
                <a:cs typeface="Arial" panose="020B0604020202020204" pitchFamily="34" charset="0"/>
              </a:rPr>
              <a:t>Neumann, R. (2017). </a:t>
            </a:r>
            <a:r>
              <a:rPr lang="en-CA" sz="1350" i="1" dirty="0">
                <a:latin typeface="Arial" panose="020B0604020202020204" pitchFamily="34" charset="0"/>
                <a:cs typeface="Arial" panose="020B0604020202020204" pitchFamily="34" charset="0"/>
              </a:rPr>
              <a:t>Largemouth bass length to weight conversion chart</a:t>
            </a:r>
            <a:r>
              <a:rPr lang="en-CA" sz="1350" dirty="0">
                <a:latin typeface="Arial" panose="020B0604020202020204" pitchFamily="34" charset="0"/>
                <a:cs typeface="Arial" panose="020B0604020202020204" pitchFamily="34" charset="0"/>
              </a:rPr>
              <a:t>. Retrieved from </a:t>
            </a:r>
          </a:p>
          <a:p>
            <a:pPr marL="0" indent="0">
              <a:spcBef>
                <a:spcPts val="0"/>
              </a:spcBef>
              <a:buNone/>
            </a:pPr>
            <a:r>
              <a:rPr lang="en-CA" sz="1350" dirty="0">
                <a:latin typeface="Arial" panose="020B0604020202020204" pitchFamily="34" charset="0"/>
                <a:cs typeface="Arial" panose="020B0604020202020204" pitchFamily="34" charset="0"/>
              </a:rPr>
              <a:t>	https://www.in-fisherman.com/editorial/bass-length-to-weight-conversion-chart/156649</a:t>
            </a:r>
          </a:p>
          <a:p>
            <a:endParaRPr lang="en-CA" sz="1350" dirty="0"/>
          </a:p>
        </p:txBody>
      </p:sp>
    </p:spTree>
    <p:extLst>
      <p:ext uri="{BB962C8B-B14F-4D97-AF65-F5344CB8AC3E}">
        <p14:creationId xmlns:p14="http://schemas.microsoft.com/office/powerpoint/2010/main" val="3024363511"/>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a:extLst>
              <a:ext uri="{FF2B5EF4-FFF2-40B4-BE49-F238E27FC236}">
                <a16:creationId xmlns:a16="http://schemas.microsoft.com/office/drawing/2014/main" id="{EA3071E4-3C5E-0563-17FA-E79C9EC585AE}"/>
              </a:ext>
            </a:extLst>
          </p:cNvPr>
          <p:cNvSpPr>
            <a:spLocks noGrp="1" noChangeArrowheads="1"/>
          </p:cNvSpPr>
          <p:nvPr>
            <p:ph type="ctrTitle"/>
          </p:nvPr>
        </p:nvSpPr>
        <p:spPr>
          <a:xfrm>
            <a:off x="685800" y="1273175"/>
            <a:ext cx="7772400" cy="990600"/>
          </a:xfrm>
        </p:spPr>
        <p:txBody>
          <a:bodyPr/>
          <a:lstStyle/>
          <a:p>
            <a:r>
              <a:rPr lang="en-US" altLang="en-US" sz="3600">
                <a:solidFill>
                  <a:srgbClr val="FFFFFF"/>
                </a:solidFill>
              </a:rPr>
              <a:t>How To Get Your Article Published</a:t>
            </a:r>
            <a:endParaRPr lang="en-GB" altLang="en-US" sz="3600"/>
          </a:p>
        </p:txBody>
      </p:sp>
      <p:sp>
        <p:nvSpPr>
          <p:cNvPr id="21507" name="Subtitle 6">
            <a:extLst>
              <a:ext uri="{FF2B5EF4-FFF2-40B4-BE49-F238E27FC236}">
                <a16:creationId xmlns:a16="http://schemas.microsoft.com/office/drawing/2014/main" id="{15041AAA-90E2-C2BA-1446-E63A235F6868}"/>
              </a:ext>
            </a:extLst>
          </p:cNvPr>
          <p:cNvSpPr>
            <a:spLocks noGrp="1" noChangeArrowheads="1"/>
          </p:cNvSpPr>
          <p:nvPr>
            <p:ph type="subTitle" idx="1"/>
          </p:nvPr>
        </p:nvSpPr>
        <p:spPr>
          <a:xfrm>
            <a:off x="1012825" y="2139950"/>
            <a:ext cx="7118350" cy="685800"/>
          </a:xfrm>
        </p:spPr>
        <p:txBody>
          <a:bodyPr/>
          <a:lstStyle/>
          <a:p>
            <a:r>
              <a:rPr lang="en-US" altLang="en-US" i="1"/>
              <a:t>Before you start</a:t>
            </a: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DAC018A-B641-EAA9-D99F-79171DDFDD39}"/>
              </a:ext>
            </a:extLst>
          </p:cNvPr>
          <p:cNvSpPr>
            <a:spLocks noGrp="1" noChangeArrowheads="1"/>
          </p:cNvSpPr>
          <p:nvPr>
            <p:ph type="title" idx="4294967295"/>
          </p:nvPr>
        </p:nvSpPr>
        <p:spPr/>
        <p:txBody>
          <a:bodyPr/>
          <a:lstStyle/>
          <a:p>
            <a:pPr eaLnBrk="1" hangingPunct="1"/>
            <a:r>
              <a:rPr lang="en-US" altLang="zh-CN">
                <a:ea typeface="SimSun" panose="02010600030101010101" pitchFamily="2" charset="-122"/>
              </a:rPr>
              <a:t>The general structure of a full article</a:t>
            </a:r>
          </a:p>
        </p:txBody>
      </p:sp>
      <p:sp>
        <p:nvSpPr>
          <p:cNvPr id="33795" name="Rectangle 4">
            <a:extLst>
              <a:ext uri="{FF2B5EF4-FFF2-40B4-BE49-F238E27FC236}">
                <a16:creationId xmlns:a16="http://schemas.microsoft.com/office/drawing/2014/main" id="{B8FBA855-2A64-FA72-6265-F5DFACEAEFF5}"/>
              </a:ext>
            </a:extLst>
          </p:cNvPr>
          <p:cNvSpPr>
            <a:spLocks noGrp="1" noChangeArrowheads="1"/>
          </p:cNvSpPr>
          <p:nvPr>
            <p:ph type="body" idx="4294967295"/>
          </p:nvPr>
        </p:nvSpPr>
        <p:spPr>
          <a:xfrm>
            <a:off x="684213" y="1270000"/>
            <a:ext cx="6270625" cy="5111750"/>
          </a:xfrm>
          <a:solidFill>
            <a:srgbClr val="FFFFFF"/>
          </a:solidFill>
        </p:spPr>
        <p:txBody>
          <a:bodyPr/>
          <a:lstStyle/>
          <a:p>
            <a:pPr eaLnBrk="1" hangingPunct="1">
              <a:lnSpc>
                <a:spcPct val="80000"/>
              </a:lnSpc>
            </a:pPr>
            <a:r>
              <a:rPr lang="en-US" altLang="zh-CN" sz="2000">
                <a:ea typeface="SimSun" panose="02010600030101010101" pitchFamily="2" charset="-122"/>
              </a:rPr>
              <a:t>Title</a:t>
            </a:r>
          </a:p>
          <a:p>
            <a:pPr eaLnBrk="1" hangingPunct="1">
              <a:lnSpc>
                <a:spcPct val="80000"/>
              </a:lnSpc>
            </a:pPr>
            <a:r>
              <a:rPr lang="en-US" altLang="zh-CN" sz="2000">
                <a:ea typeface="SimSun" panose="02010600030101010101" pitchFamily="2" charset="-122"/>
              </a:rPr>
              <a:t>Authors</a:t>
            </a:r>
          </a:p>
          <a:p>
            <a:pPr eaLnBrk="1" hangingPunct="1">
              <a:lnSpc>
                <a:spcPct val="80000"/>
              </a:lnSpc>
            </a:pPr>
            <a:r>
              <a:rPr lang="en-US" altLang="zh-CN" sz="2000">
                <a:ea typeface="SimSun" panose="02010600030101010101" pitchFamily="2" charset="-122"/>
              </a:rPr>
              <a:t>Abstract</a:t>
            </a:r>
          </a:p>
          <a:p>
            <a:pPr eaLnBrk="1" hangingPunct="1">
              <a:lnSpc>
                <a:spcPct val="80000"/>
              </a:lnSpc>
            </a:pPr>
            <a:r>
              <a:rPr lang="en-US" altLang="zh-CN" sz="2000">
                <a:ea typeface="SimSun" panose="02010600030101010101" pitchFamily="2" charset="-122"/>
              </a:rPr>
              <a:t>Keywords</a:t>
            </a:r>
          </a:p>
          <a:p>
            <a:pPr eaLnBrk="1" hangingPunct="1">
              <a:lnSpc>
                <a:spcPct val="80000"/>
              </a:lnSpc>
            </a:pPr>
            <a:r>
              <a:rPr lang="en-US" altLang="zh-CN" sz="2000">
                <a:ea typeface="SimSun" panose="02010600030101010101" pitchFamily="2" charset="-122"/>
              </a:rPr>
              <a:t>Main text (IMRAD)</a:t>
            </a:r>
          </a:p>
          <a:p>
            <a:pPr lvl="1" eaLnBrk="1" hangingPunct="1">
              <a:lnSpc>
                <a:spcPct val="80000"/>
              </a:lnSpc>
            </a:pPr>
            <a:endParaRPr lang="en-US" altLang="zh-CN" sz="1800" u="sng">
              <a:ea typeface="SimSun" panose="02010600030101010101" pitchFamily="2" charset="-122"/>
            </a:endParaRPr>
          </a:p>
          <a:p>
            <a:pPr lvl="1" eaLnBrk="1" hangingPunct="1">
              <a:lnSpc>
                <a:spcPct val="80000"/>
              </a:lnSpc>
            </a:pPr>
            <a:endParaRPr lang="en-US" altLang="zh-CN" sz="1800" u="sng">
              <a:ea typeface="SimSun" panose="02010600030101010101" pitchFamily="2" charset="-122"/>
            </a:endParaRPr>
          </a:p>
          <a:p>
            <a:pPr lvl="1" eaLnBrk="1" hangingPunct="1">
              <a:lnSpc>
                <a:spcPct val="80000"/>
              </a:lnSpc>
            </a:pPr>
            <a:endParaRPr lang="en-US" altLang="zh-CN" sz="1800" u="sng">
              <a:ea typeface="SimSun" panose="02010600030101010101" pitchFamily="2" charset="-122"/>
            </a:endParaRPr>
          </a:p>
          <a:p>
            <a:pPr lvl="1" eaLnBrk="1" hangingPunct="1">
              <a:lnSpc>
                <a:spcPct val="80000"/>
              </a:lnSpc>
            </a:pPr>
            <a:r>
              <a:rPr lang="en-US" altLang="zh-CN" sz="1800" u="sng">
                <a:ea typeface="SimSun" panose="02010600030101010101" pitchFamily="2" charset="-122"/>
              </a:rPr>
              <a:t>I</a:t>
            </a:r>
            <a:r>
              <a:rPr lang="en-US" altLang="zh-CN" sz="1800">
                <a:ea typeface="SimSun" panose="02010600030101010101" pitchFamily="2" charset="-122"/>
              </a:rPr>
              <a:t>ntroduction</a:t>
            </a:r>
          </a:p>
          <a:p>
            <a:pPr lvl="1" eaLnBrk="1" hangingPunct="1">
              <a:lnSpc>
                <a:spcPct val="80000"/>
              </a:lnSpc>
            </a:pPr>
            <a:r>
              <a:rPr lang="en-US" altLang="zh-CN" sz="1800" u="sng">
                <a:ea typeface="SimSun" panose="02010600030101010101" pitchFamily="2" charset="-122"/>
              </a:rPr>
              <a:t>M</a:t>
            </a:r>
            <a:r>
              <a:rPr lang="en-US" altLang="zh-CN" sz="1800">
                <a:ea typeface="SimSun" panose="02010600030101010101" pitchFamily="2" charset="-122"/>
              </a:rPr>
              <a:t>ethods</a:t>
            </a:r>
          </a:p>
          <a:p>
            <a:pPr lvl="1" eaLnBrk="1" hangingPunct="1">
              <a:lnSpc>
                <a:spcPct val="80000"/>
              </a:lnSpc>
            </a:pPr>
            <a:r>
              <a:rPr lang="en-US" altLang="zh-CN" sz="1800" u="sng">
                <a:ea typeface="SimSun" panose="02010600030101010101" pitchFamily="2" charset="-122"/>
              </a:rPr>
              <a:t>R</a:t>
            </a:r>
            <a:r>
              <a:rPr lang="en-US" altLang="zh-CN" sz="1800">
                <a:ea typeface="SimSun" panose="02010600030101010101" pitchFamily="2" charset="-122"/>
              </a:rPr>
              <a:t>esults</a:t>
            </a:r>
          </a:p>
          <a:p>
            <a:pPr lvl="1" eaLnBrk="1" hangingPunct="1">
              <a:lnSpc>
                <a:spcPct val="80000"/>
              </a:lnSpc>
            </a:pPr>
            <a:r>
              <a:rPr lang="en-US" altLang="zh-CN" sz="1800" u="sng">
                <a:ea typeface="SimSun" panose="02010600030101010101" pitchFamily="2" charset="-122"/>
              </a:rPr>
              <a:t>A</a:t>
            </a:r>
            <a:r>
              <a:rPr lang="en-US" altLang="zh-CN" sz="1800">
                <a:ea typeface="SimSun" panose="02010600030101010101" pitchFamily="2" charset="-122"/>
              </a:rPr>
              <a:t>nd </a:t>
            </a:r>
          </a:p>
          <a:p>
            <a:pPr lvl="1" eaLnBrk="1" hangingPunct="1">
              <a:lnSpc>
                <a:spcPct val="80000"/>
              </a:lnSpc>
            </a:pPr>
            <a:r>
              <a:rPr lang="en-US" altLang="zh-CN" sz="1800" u="sng">
                <a:ea typeface="SimSun" panose="02010600030101010101" pitchFamily="2" charset="-122"/>
              </a:rPr>
              <a:t>D</a:t>
            </a:r>
            <a:r>
              <a:rPr lang="en-US" altLang="zh-CN" sz="1800">
                <a:ea typeface="SimSun" panose="02010600030101010101" pitchFamily="2" charset="-122"/>
              </a:rPr>
              <a:t>iscussion (Conclusions)</a:t>
            </a:r>
          </a:p>
          <a:p>
            <a:pPr eaLnBrk="1" hangingPunct="1">
              <a:lnSpc>
                <a:spcPct val="80000"/>
              </a:lnSpc>
            </a:pPr>
            <a:r>
              <a:rPr lang="en-US" altLang="zh-CN" sz="2000">
                <a:ea typeface="SimSun" panose="02010600030101010101" pitchFamily="2" charset="-122"/>
              </a:rPr>
              <a:t>Acknowledgements</a:t>
            </a:r>
          </a:p>
          <a:p>
            <a:pPr eaLnBrk="1" hangingPunct="1">
              <a:lnSpc>
                <a:spcPct val="80000"/>
              </a:lnSpc>
            </a:pPr>
            <a:r>
              <a:rPr lang="en-US" altLang="zh-CN" sz="2000">
                <a:ea typeface="SimSun" panose="02010600030101010101" pitchFamily="2" charset="-122"/>
              </a:rPr>
              <a:t>References</a:t>
            </a:r>
          </a:p>
          <a:p>
            <a:pPr eaLnBrk="1" hangingPunct="1">
              <a:lnSpc>
                <a:spcPct val="80000"/>
              </a:lnSpc>
            </a:pPr>
            <a:r>
              <a:rPr lang="en-US" altLang="zh-CN" sz="2000">
                <a:ea typeface="SimSun" panose="02010600030101010101" pitchFamily="2" charset="-122"/>
              </a:rPr>
              <a:t>Supplementary material</a:t>
            </a:r>
          </a:p>
        </p:txBody>
      </p:sp>
      <p:sp>
        <p:nvSpPr>
          <p:cNvPr id="40964" name="Rectangle 5">
            <a:extLst>
              <a:ext uri="{FF2B5EF4-FFF2-40B4-BE49-F238E27FC236}">
                <a16:creationId xmlns:a16="http://schemas.microsoft.com/office/drawing/2014/main" id="{9A893235-4C85-4478-806F-1D691B8D8C9D}"/>
              </a:ext>
            </a:extLst>
          </p:cNvPr>
          <p:cNvSpPr>
            <a:spLocks noChangeArrowheads="1"/>
          </p:cNvSpPr>
          <p:nvPr/>
        </p:nvSpPr>
        <p:spPr bwMode="auto">
          <a:xfrm>
            <a:off x="660400" y="1257300"/>
            <a:ext cx="3286125" cy="1655763"/>
          </a:xfrm>
          <a:prstGeom prst="rect">
            <a:avLst/>
          </a:prstGeom>
          <a:noFill/>
          <a:ln w="38100">
            <a:solidFill>
              <a:srgbClr val="FF0000"/>
            </a:solidFill>
            <a:miter lim="800000"/>
            <a:headEnd/>
            <a:tailEnd/>
          </a:ln>
        </p:spPr>
        <p:txBody>
          <a:bodyPr wrap="none" anchor="ctr"/>
          <a:lstStyle/>
          <a:p>
            <a:pPr eaLnBrk="1" hangingPunct="1">
              <a:defRPr/>
            </a:pPr>
            <a:endParaRPr lang="en-US" sz="1050">
              <a:latin typeface="Calibri" pitchFamily="34" charset="0"/>
            </a:endParaRPr>
          </a:p>
        </p:txBody>
      </p:sp>
      <p:sp>
        <p:nvSpPr>
          <p:cNvPr id="40967" name="Rectangle 8">
            <a:extLst>
              <a:ext uri="{FF2B5EF4-FFF2-40B4-BE49-F238E27FC236}">
                <a16:creationId xmlns:a16="http://schemas.microsoft.com/office/drawing/2014/main" id="{780404C2-8FAC-E596-8A9A-8173B6E719AA}"/>
              </a:ext>
            </a:extLst>
          </p:cNvPr>
          <p:cNvSpPr>
            <a:spLocks noChangeArrowheads="1"/>
          </p:cNvSpPr>
          <p:nvPr/>
        </p:nvSpPr>
        <p:spPr bwMode="auto">
          <a:xfrm>
            <a:off x="681038" y="3598863"/>
            <a:ext cx="3322637" cy="1436687"/>
          </a:xfrm>
          <a:prstGeom prst="rect">
            <a:avLst/>
          </a:prstGeom>
          <a:noFill/>
          <a:ln w="38100">
            <a:solidFill>
              <a:srgbClr val="FF0000"/>
            </a:solidFill>
            <a:miter lim="800000"/>
            <a:headEnd/>
            <a:tailEnd/>
          </a:ln>
        </p:spPr>
        <p:txBody>
          <a:bodyPr wrap="none" anchor="ctr"/>
          <a:lstStyle/>
          <a:p>
            <a:pPr eaLnBrk="1" hangingPunct="1">
              <a:defRPr/>
            </a:pPr>
            <a:endParaRPr lang="en-US" sz="1050">
              <a:latin typeface="Calibri" pitchFamily="34" charset="0"/>
            </a:endParaRPr>
          </a:p>
        </p:txBody>
      </p:sp>
      <p:sp>
        <p:nvSpPr>
          <p:cNvPr id="33798" name="Text Box 10">
            <a:extLst>
              <a:ext uri="{FF2B5EF4-FFF2-40B4-BE49-F238E27FC236}">
                <a16:creationId xmlns:a16="http://schemas.microsoft.com/office/drawing/2014/main" id="{A04ACDF0-C3B1-4DBE-E6A2-38381F4CB30F}"/>
              </a:ext>
            </a:extLst>
          </p:cNvPr>
          <p:cNvSpPr txBox="1">
            <a:spLocks noChangeArrowheads="1"/>
          </p:cNvSpPr>
          <p:nvPr/>
        </p:nvSpPr>
        <p:spPr bwMode="auto">
          <a:xfrm>
            <a:off x="4183063" y="3913188"/>
            <a:ext cx="4960937" cy="366712"/>
          </a:xfrm>
          <a:prstGeom prst="rect">
            <a:avLst/>
          </a:prstGeom>
          <a:solidFill>
            <a:schemeClr val="bg1">
              <a:alpha val="6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a:spcBef>
                <a:spcPct val="50000"/>
              </a:spcBef>
              <a:buClrTx/>
              <a:buSzTx/>
              <a:buFontTx/>
              <a:buNone/>
            </a:pPr>
            <a:endParaRPr lang="en-US" altLang="zh-CN" sz="1800">
              <a:solidFill>
                <a:schemeClr val="tx1"/>
              </a:solidFill>
              <a:ea typeface="SimSun" panose="02010600030101010101" pitchFamily="2" charset="-122"/>
            </a:endParaRP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F1B058BC-74D3-FF1C-E70B-2804ED661ACF}"/>
              </a:ext>
            </a:extLst>
          </p:cNvPr>
          <p:cNvSpPr>
            <a:spLocks noGrp="1" noChangeArrowheads="1"/>
          </p:cNvSpPr>
          <p:nvPr>
            <p:ph type="body" idx="4294967295"/>
          </p:nvPr>
        </p:nvSpPr>
        <p:spPr>
          <a:xfrm>
            <a:off x="179388" y="1090613"/>
            <a:ext cx="7848600" cy="5867400"/>
          </a:xfrm>
        </p:spPr>
        <p:txBody>
          <a:bodyPr/>
          <a:lstStyle/>
          <a:p>
            <a:pPr eaLnBrk="1" hangingPunct="1">
              <a:lnSpc>
                <a:spcPct val="90000"/>
              </a:lnSpc>
            </a:pPr>
            <a:endParaRPr lang="en-US" altLang="zh-CN" sz="2400">
              <a:ea typeface="SimSun" panose="02010600030101010101" pitchFamily="2" charset="-122"/>
            </a:endParaRPr>
          </a:p>
          <a:p>
            <a:pPr eaLnBrk="1" hangingPunct="1">
              <a:lnSpc>
                <a:spcPct val="90000"/>
              </a:lnSpc>
            </a:pPr>
            <a:r>
              <a:rPr lang="en-US" altLang="zh-CN" sz="2400">
                <a:solidFill>
                  <a:srgbClr val="FF3300"/>
                </a:solidFill>
                <a:ea typeface="SimSun" panose="02010600030101010101" pitchFamily="2" charset="-122"/>
              </a:rPr>
              <a:t>Write in the following order:</a:t>
            </a:r>
          </a:p>
          <a:p>
            <a:pPr lvl="1" eaLnBrk="1" hangingPunct="1">
              <a:lnSpc>
                <a:spcPct val="90000"/>
              </a:lnSpc>
            </a:pPr>
            <a:r>
              <a:rPr lang="en-US" altLang="zh-CN" sz="2400">
                <a:ea typeface="SimSun" panose="02010600030101010101" pitchFamily="2" charset="-122"/>
              </a:rPr>
              <a:t>Figures and tables</a:t>
            </a:r>
          </a:p>
          <a:p>
            <a:pPr lvl="1" eaLnBrk="1" hangingPunct="1">
              <a:lnSpc>
                <a:spcPct val="90000"/>
              </a:lnSpc>
            </a:pPr>
            <a:r>
              <a:rPr lang="en-US" altLang="zh-CN" sz="2400">
                <a:ea typeface="SimSun" panose="02010600030101010101" pitchFamily="2" charset="-122"/>
              </a:rPr>
              <a:t>Methods, Results and Discussion</a:t>
            </a:r>
          </a:p>
          <a:p>
            <a:pPr lvl="1" eaLnBrk="1" hangingPunct="1">
              <a:lnSpc>
                <a:spcPct val="90000"/>
              </a:lnSpc>
            </a:pPr>
            <a:r>
              <a:rPr lang="en-US" altLang="zh-CN" sz="2400">
                <a:ea typeface="SimSun" panose="02010600030101010101" pitchFamily="2" charset="-122"/>
              </a:rPr>
              <a:t>Conclusions and Introduction</a:t>
            </a:r>
          </a:p>
          <a:p>
            <a:pPr lvl="1" eaLnBrk="1" hangingPunct="1">
              <a:lnSpc>
                <a:spcPct val="90000"/>
              </a:lnSpc>
            </a:pPr>
            <a:r>
              <a:rPr lang="en-US" altLang="zh-CN" sz="2400">
                <a:ea typeface="SimSun" panose="02010600030101010101" pitchFamily="2" charset="-122"/>
              </a:rPr>
              <a:t>Abstract and title</a:t>
            </a:r>
          </a:p>
          <a:p>
            <a:pPr lvl="1" eaLnBrk="1" hangingPunct="1">
              <a:lnSpc>
                <a:spcPct val="90000"/>
              </a:lnSpc>
            </a:pPr>
            <a:endParaRPr lang="en-US" altLang="zh-CN" sz="2400">
              <a:ea typeface="SimSun" panose="02010600030101010101" pitchFamily="2" charset="-122"/>
            </a:endParaRPr>
          </a:p>
          <a:p>
            <a:pPr eaLnBrk="1" hangingPunct="1">
              <a:lnSpc>
                <a:spcPct val="90000"/>
              </a:lnSpc>
            </a:pPr>
            <a:endParaRPr lang="en-US" altLang="zh-CN" sz="2400">
              <a:ea typeface="SimSun" panose="02010600030101010101" pitchFamily="2" charset="-122"/>
            </a:endParaRPr>
          </a:p>
          <a:p>
            <a:pPr eaLnBrk="1" hangingPunct="1">
              <a:lnSpc>
                <a:spcPct val="90000"/>
              </a:lnSpc>
            </a:pPr>
            <a:r>
              <a:rPr lang="en-US" altLang="zh-CN" sz="2400">
                <a:ea typeface="SimSun" panose="02010600030101010101" pitchFamily="2" charset="-122"/>
              </a:rPr>
              <a:t>Each section has a definite purpose.</a:t>
            </a:r>
          </a:p>
          <a:p>
            <a:pPr lvl="1" eaLnBrk="1" hangingPunct="1">
              <a:lnSpc>
                <a:spcPct val="90000"/>
              </a:lnSpc>
              <a:buFont typeface="Wingdings" panose="05000000000000000000" pitchFamily="2" charset="2"/>
              <a:buNone/>
            </a:pPr>
            <a:r>
              <a:rPr lang="en-US" altLang="zh-CN" sz="2400">
                <a:ea typeface="SimSun" panose="02010600030101010101" pitchFamily="2" charset="-122"/>
              </a:rPr>
              <a:t> </a:t>
            </a:r>
            <a:endParaRPr lang="zh-CN" altLang="en-US" sz="2000">
              <a:solidFill>
                <a:srgbClr val="000099"/>
              </a:solidFill>
              <a:ea typeface="SimSun" panose="02010600030101010101" pitchFamily="2" charset="-122"/>
            </a:endParaRPr>
          </a:p>
        </p:txBody>
      </p:sp>
      <p:sp>
        <p:nvSpPr>
          <p:cNvPr id="34820" name="Rectangle 2">
            <a:extLst>
              <a:ext uri="{FF2B5EF4-FFF2-40B4-BE49-F238E27FC236}">
                <a16:creationId xmlns:a16="http://schemas.microsoft.com/office/drawing/2014/main" id="{256A3739-87BF-69EE-8986-E001ECCFDEB5}"/>
              </a:ext>
            </a:extLst>
          </p:cNvPr>
          <p:cNvSpPr>
            <a:spLocks noGrp="1" noChangeArrowheads="1"/>
          </p:cNvSpPr>
          <p:nvPr>
            <p:ph type="title" idx="4294967295"/>
          </p:nvPr>
        </p:nvSpPr>
        <p:spPr/>
        <p:txBody>
          <a:bodyPr/>
          <a:lstStyle/>
          <a:p>
            <a:pPr eaLnBrk="1" hangingPunct="1"/>
            <a:r>
              <a:rPr lang="en-US" altLang="zh-CN">
                <a:ea typeface="SimSun" panose="02010600030101010101" pitchFamily="2" charset="-122"/>
              </a:rPr>
              <a:t>Write Backwards!</a:t>
            </a:r>
            <a:endParaRPr lang="zh-CN" altLang="en-US">
              <a:ea typeface="SimSun" panose="02010600030101010101" pitchFamily="2" charset="-122"/>
            </a:endParaRP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70FA545-E5DA-FC9A-7D04-83D2BC26CAC0}"/>
              </a:ext>
            </a:extLst>
          </p:cNvPr>
          <p:cNvSpPr>
            <a:spLocks noGrp="1" noChangeArrowheads="1"/>
          </p:cNvSpPr>
          <p:nvPr>
            <p:ph type="title" idx="4294967295"/>
          </p:nvPr>
        </p:nvSpPr>
        <p:spPr/>
        <p:txBody>
          <a:bodyPr/>
          <a:lstStyle/>
          <a:p>
            <a:pPr eaLnBrk="1" hangingPunct="1"/>
            <a:r>
              <a:rPr lang="en-US" altLang="zh-CN">
                <a:ea typeface="SimSun" panose="02010600030101010101" pitchFamily="2" charset="-122"/>
              </a:rPr>
              <a:t> Developing Your Title </a:t>
            </a:r>
            <a:endParaRPr lang="zh-CN" altLang="en-US">
              <a:ea typeface="SimSun" panose="02010600030101010101" pitchFamily="2" charset="-122"/>
            </a:endParaRPr>
          </a:p>
        </p:txBody>
      </p:sp>
      <p:sp>
        <p:nvSpPr>
          <p:cNvPr id="36867" name="Rectangle 3">
            <a:extLst>
              <a:ext uri="{FF2B5EF4-FFF2-40B4-BE49-F238E27FC236}">
                <a16:creationId xmlns:a16="http://schemas.microsoft.com/office/drawing/2014/main" id="{DF2627A2-A558-9EE3-B8A4-C982DA347E15}"/>
              </a:ext>
            </a:extLst>
          </p:cNvPr>
          <p:cNvSpPr>
            <a:spLocks noGrp="1" noChangeArrowheads="1"/>
          </p:cNvSpPr>
          <p:nvPr>
            <p:ph type="body" idx="4294967295"/>
          </p:nvPr>
        </p:nvSpPr>
        <p:spPr>
          <a:xfrm>
            <a:off x="258763" y="1069975"/>
            <a:ext cx="8413750" cy="4887913"/>
          </a:xfrm>
        </p:spPr>
        <p:txBody>
          <a:bodyPr/>
          <a:lstStyle/>
          <a:p>
            <a:pPr eaLnBrk="1" hangingPunct="1">
              <a:lnSpc>
                <a:spcPct val="90000"/>
              </a:lnSpc>
              <a:buFont typeface="Wingdings" panose="05000000000000000000" pitchFamily="2" charset="2"/>
              <a:buNone/>
            </a:pPr>
            <a:endParaRPr lang="en-US" altLang="zh-CN" sz="900">
              <a:solidFill>
                <a:srgbClr val="FF0000"/>
              </a:solidFill>
              <a:ea typeface="SimSun" panose="02010600030101010101" pitchFamily="2" charset="-122"/>
            </a:endParaRPr>
          </a:p>
          <a:p>
            <a:pPr lvl="1" eaLnBrk="1" hangingPunct="1">
              <a:lnSpc>
                <a:spcPct val="90000"/>
              </a:lnSpc>
            </a:pPr>
            <a:r>
              <a:rPr lang="en-US" altLang="zh-CN" sz="2400">
                <a:ea typeface="SimSun" panose="02010600030101010101" pitchFamily="2" charset="-122"/>
              </a:rPr>
              <a:t>This is your opportunity to attract the reader’s attention.</a:t>
            </a:r>
          </a:p>
          <a:p>
            <a:pPr lvl="2" eaLnBrk="1" hangingPunct="1">
              <a:lnSpc>
                <a:spcPct val="90000"/>
              </a:lnSpc>
            </a:pPr>
            <a:r>
              <a:rPr lang="en-US" altLang="zh-CN">
                <a:ea typeface="SimSun" panose="02010600030101010101" pitchFamily="2" charset="-122"/>
              </a:rPr>
              <a:t>Remember: readers are the potential authors who will cite your article</a:t>
            </a:r>
          </a:p>
          <a:p>
            <a:pPr lvl="1" eaLnBrk="1" hangingPunct="1">
              <a:lnSpc>
                <a:spcPct val="90000"/>
              </a:lnSpc>
              <a:buFont typeface="Wingdings" panose="05000000000000000000" pitchFamily="2" charset="2"/>
              <a:buNone/>
            </a:pPr>
            <a:endParaRPr lang="en-US" altLang="zh-CN" sz="1800">
              <a:ea typeface="SimSun" panose="02010600030101010101" pitchFamily="2" charset="-122"/>
            </a:endParaRPr>
          </a:p>
          <a:p>
            <a:pPr lvl="1" eaLnBrk="1" hangingPunct="1">
              <a:lnSpc>
                <a:spcPct val="90000"/>
              </a:lnSpc>
            </a:pPr>
            <a:r>
              <a:rPr lang="en-US" altLang="zh-CN" sz="2400">
                <a:ea typeface="SimSun" panose="02010600030101010101" pitchFamily="2" charset="-122"/>
              </a:rPr>
              <a:t>Keep it informative and concise.</a:t>
            </a:r>
          </a:p>
          <a:p>
            <a:pPr lvl="2" eaLnBrk="1" hangingPunct="1">
              <a:lnSpc>
                <a:spcPct val="90000"/>
              </a:lnSpc>
            </a:pPr>
            <a:r>
              <a:rPr lang="en-US" altLang="zh-CN">
                <a:ea typeface="SimSun" panose="02010600030101010101" pitchFamily="2" charset="-122"/>
              </a:rPr>
              <a:t>Reviewers will check whether the title is specific and whether it reflects the content of the manuscript.</a:t>
            </a:r>
          </a:p>
          <a:p>
            <a:pPr lvl="2" eaLnBrk="1" hangingPunct="1">
              <a:lnSpc>
                <a:spcPct val="90000"/>
              </a:lnSpc>
            </a:pPr>
            <a:r>
              <a:rPr lang="en-US" altLang="zh-CN">
                <a:ea typeface="SimSun" panose="02010600030101010101" pitchFamily="2" charset="-122"/>
              </a:rPr>
              <a:t>Editors hate titles that make no sense or fail to represent the subject matter adequately.</a:t>
            </a:r>
          </a:p>
          <a:p>
            <a:pPr lvl="1" eaLnBrk="1" hangingPunct="1">
              <a:lnSpc>
                <a:spcPct val="90000"/>
              </a:lnSpc>
              <a:buFont typeface="Wingdings" panose="05000000000000000000" pitchFamily="2" charset="2"/>
              <a:buNone/>
            </a:pPr>
            <a:r>
              <a:rPr lang="en-US" altLang="zh-CN" sz="1800">
                <a:ea typeface="SimSun" panose="02010600030101010101" pitchFamily="2" charset="-122"/>
              </a:rPr>
              <a:t>  </a:t>
            </a:r>
          </a:p>
          <a:p>
            <a:pPr lvl="1" eaLnBrk="1" hangingPunct="1">
              <a:lnSpc>
                <a:spcPct val="90000"/>
              </a:lnSpc>
            </a:pPr>
            <a:r>
              <a:rPr lang="en-US" altLang="zh-CN" sz="2400">
                <a:ea typeface="SimSun" panose="02010600030101010101" pitchFamily="2" charset="-122"/>
              </a:rPr>
              <a:t>Avoid technical jargon and abbreviations.</a:t>
            </a:r>
          </a:p>
          <a:p>
            <a:pPr lvl="2" eaLnBrk="1" hangingPunct="1">
              <a:lnSpc>
                <a:spcPct val="90000"/>
              </a:lnSpc>
            </a:pPr>
            <a:r>
              <a:rPr lang="en-US" altLang="zh-CN">
                <a:ea typeface="SimSun" panose="02010600030101010101" pitchFamily="2" charset="-122"/>
              </a:rPr>
              <a:t>You wish to have a readership as large as possible, right?</a:t>
            </a:r>
          </a:p>
          <a:p>
            <a:pPr lvl="1" eaLnBrk="1" hangingPunct="1">
              <a:lnSpc>
                <a:spcPct val="90000"/>
              </a:lnSpc>
            </a:pPr>
            <a:endParaRPr lang="en-US" altLang="zh-CN" sz="2400">
              <a:ea typeface="SimSun" panose="02010600030101010101" pitchFamily="2" charset="-122"/>
            </a:endParaRPr>
          </a:p>
          <a:p>
            <a:pPr lvl="1" eaLnBrk="1" hangingPunct="1">
              <a:lnSpc>
                <a:spcPct val="90000"/>
              </a:lnSpc>
            </a:pPr>
            <a:r>
              <a:rPr lang="en-US" altLang="zh-CN" sz="2400">
                <a:ea typeface="SimSun" panose="02010600030101010101" pitchFamily="2" charset="-122"/>
              </a:rPr>
              <a:t>Discuss with your co-authors.</a:t>
            </a: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0EC6C3F-D4AF-CC4A-FF9B-DDA59A324AFE}"/>
              </a:ext>
            </a:extLst>
          </p:cNvPr>
          <p:cNvSpPr>
            <a:spLocks noGrp="1" noChangeArrowheads="1"/>
          </p:cNvSpPr>
          <p:nvPr>
            <p:ph type="title" idx="4294967295"/>
          </p:nvPr>
        </p:nvSpPr>
        <p:spPr/>
        <p:txBody>
          <a:bodyPr/>
          <a:lstStyle/>
          <a:p>
            <a:pPr eaLnBrk="1" hangingPunct="1"/>
            <a:r>
              <a:rPr lang="en-US" altLang="zh-CN" sz="3600">
                <a:ea typeface="SimSun" panose="02010600030101010101" pitchFamily="2" charset="-122"/>
              </a:rPr>
              <a:t>The Abstract</a:t>
            </a:r>
            <a:endParaRPr lang="zh-CN" altLang="en-US" sz="3600">
              <a:ea typeface="SimSun" panose="02010600030101010101" pitchFamily="2" charset="-122"/>
            </a:endParaRPr>
          </a:p>
        </p:txBody>
      </p:sp>
      <p:sp>
        <p:nvSpPr>
          <p:cNvPr id="38915" name="Rectangle 3">
            <a:extLst>
              <a:ext uri="{FF2B5EF4-FFF2-40B4-BE49-F238E27FC236}">
                <a16:creationId xmlns:a16="http://schemas.microsoft.com/office/drawing/2014/main" id="{DF589412-4028-6CFE-7EBD-6378AD6FFF97}"/>
              </a:ext>
            </a:extLst>
          </p:cNvPr>
          <p:cNvSpPr>
            <a:spLocks noGrp="1" noChangeArrowheads="1"/>
          </p:cNvSpPr>
          <p:nvPr>
            <p:ph type="body" idx="4294967295"/>
          </p:nvPr>
        </p:nvSpPr>
        <p:spPr>
          <a:xfrm>
            <a:off x="0" y="1209675"/>
            <a:ext cx="8442325" cy="5648325"/>
          </a:xfrm>
        </p:spPr>
        <p:txBody>
          <a:bodyPr/>
          <a:lstStyle/>
          <a:p>
            <a:pPr lvl="1" eaLnBrk="1" hangingPunct="1">
              <a:lnSpc>
                <a:spcPct val="90000"/>
              </a:lnSpc>
            </a:pPr>
            <a:r>
              <a:rPr lang="en-US" altLang="zh-CN" sz="2400">
                <a:ea typeface="SimSun" panose="02010600030101010101" pitchFamily="2" charset="-122"/>
              </a:rPr>
              <a:t>Should stand alone!</a:t>
            </a:r>
          </a:p>
          <a:p>
            <a:pPr lvl="1" eaLnBrk="1" hangingPunct="1">
              <a:lnSpc>
                <a:spcPct val="90000"/>
              </a:lnSpc>
            </a:pPr>
            <a:endParaRPr lang="en-US" altLang="zh-CN" sz="2400">
              <a:ea typeface="SimSun" panose="02010600030101010101" pitchFamily="2" charset="-122"/>
            </a:endParaRPr>
          </a:p>
          <a:p>
            <a:pPr lvl="1" eaLnBrk="1" hangingPunct="1">
              <a:lnSpc>
                <a:spcPct val="90000"/>
              </a:lnSpc>
            </a:pPr>
            <a:r>
              <a:rPr lang="en-US" altLang="zh-CN" sz="2400">
                <a:ea typeface="SimSun" panose="02010600030101010101" pitchFamily="2" charset="-122"/>
              </a:rPr>
              <a:t>Consider it the advertisement of your article.                 Should tell the prospective reader what you did                  and highlight the key findings. </a:t>
            </a:r>
          </a:p>
          <a:p>
            <a:pPr lvl="2" eaLnBrk="1" hangingPunct="1">
              <a:lnSpc>
                <a:spcPct val="90000"/>
              </a:lnSpc>
            </a:pPr>
            <a:r>
              <a:rPr lang="en-US" altLang="zh-CN" sz="2000">
                <a:ea typeface="SimSun" panose="02010600030101010101" pitchFamily="2" charset="-122"/>
              </a:rPr>
              <a:t>Avoid using jargon and uncommon abbreviations.</a:t>
            </a:r>
          </a:p>
          <a:p>
            <a:pPr lvl="1" eaLnBrk="1" hangingPunct="1">
              <a:lnSpc>
                <a:spcPct val="90000"/>
              </a:lnSpc>
            </a:pPr>
            <a:endParaRPr lang="en-US" altLang="zh-CN" sz="2400">
              <a:ea typeface="SimSun" panose="02010600030101010101" pitchFamily="2" charset="-122"/>
            </a:endParaRPr>
          </a:p>
          <a:p>
            <a:pPr lvl="1" eaLnBrk="1" hangingPunct="1">
              <a:lnSpc>
                <a:spcPct val="90000"/>
              </a:lnSpc>
            </a:pPr>
            <a:r>
              <a:rPr lang="en-US" altLang="zh-CN" sz="2400">
                <a:ea typeface="SimSun" panose="02010600030101010101" pitchFamily="2" charset="-122"/>
              </a:rPr>
              <a:t>You must be accurate and specific!</a:t>
            </a:r>
          </a:p>
          <a:p>
            <a:pPr lvl="2" eaLnBrk="1" hangingPunct="1">
              <a:lnSpc>
                <a:spcPct val="90000"/>
              </a:lnSpc>
            </a:pPr>
            <a:r>
              <a:rPr lang="en-US" altLang="zh-CN" sz="2000">
                <a:ea typeface="SimSun" panose="02010600030101010101" pitchFamily="2" charset="-122"/>
              </a:rPr>
              <a:t>Use words which reflect the precise meaning</a:t>
            </a:r>
          </a:p>
          <a:p>
            <a:pPr lvl="1" eaLnBrk="1" hangingPunct="1">
              <a:lnSpc>
                <a:spcPct val="90000"/>
              </a:lnSpc>
            </a:pPr>
            <a:endParaRPr lang="en-US" altLang="zh-CN" sz="2400">
              <a:ea typeface="SimSun" panose="02010600030101010101" pitchFamily="2" charset="-122"/>
            </a:endParaRPr>
          </a:p>
          <a:p>
            <a:pPr lvl="1" eaLnBrk="1" hangingPunct="1">
              <a:lnSpc>
                <a:spcPct val="90000"/>
              </a:lnSpc>
            </a:pPr>
            <a:r>
              <a:rPr lang="en-US" altLang="zh-CN" sz="2400">
                <a:ea typeface="SimSun" panose="02010600030101010101" pitchFamily="2" charset="-122"/>
              </a:rPr>
              <a:t>A clear abstract will strongly influence whether or not your work is further considered.</a:t>
            </a:r>
          </a:p>
          <a:p>
            <a:pPr lvl="1" eaLnBrk="1" hangingPunct="1">
              <a:lnSpc>
                <a:spcPct val="90000"/>
              </a:lnSpc>
            </a:pPr>
            <a:endParaRPr lang="en-US" altLang="zh-CN" sz="2400">
              <a:ea typeface="SimSun" panose="02010600030101010101" pitchFamily="2" charset="-122"/>
            </a:endParaRPr>
          </a:p>
          <a:p>
            <a:pPr lvl="1" eaLnBrk="1" hangingPunct="1">
              <a:lnSpc>
                <a:spcPct val="90000"/>
              </a:lnSpc>
            </a:pPr>
            <a:r>
              <a:rPr lang="en-US" altLang="zh-CN" sz="2400">
                <a:ea typeface="SimSun" panose="02010600030101010101" pitchFamily="2" charset="-122"/>
              </a:rPr>
              <a:t>Follow word limitations  (50-300 words)!!!</a:t>
            </a: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3615F7A-3170-47A5-1A78-164538F2B0C0}"/>
              </a:ext>
            </a:extLst>
          </p:cNvPr>
          <p:cNvSpPr>
            <a:spLocks noGrp="1" noChangeArrowheads="1"/>
          </p:cNvSpPr>
          <p:nvPr>
            <p:ph type="title" idx="4294967295"/>
          </p:nvPr>
        </p:nvSpPr>
        <p:spPr>
          <a:xfrm>
            <a:off x="36513" y="304800"/>
            <a:ext cx="9067800" cy="685800"/>
          </a:xfrm>
        </p:spPr>
        <p:txBody>
          <a:bodyPr/>
          <a:lstStyle/>
          <a:p>
            <a:pPr eaLnBrk="1" hangingPunct="1"/>
            <a:r>
              <a:rPr lang="en-US" altLang="zh-CN">
                <a:ea typeface="SimSun" panose="02010600030101010101" pitchFamily="2" charset="-122"/>
              </a:rPr>
              <a:t>   Keywords</a:t>
            </a:r>
            <a:endParaRPr lang="zh-CN" altLang="en-US">
              <a:ea typeface="SimSun" panose="02010600030101010101" pitchFamily="2" charset="-122"/>
            </a:endParaRPr>
          </a:p>
        </p:txBody>
      </p:sp>
      <p:sp>
        <p:nvSpPr>
          <p:cNvPr id="40963" name="Rectangle 3">
            <a:extLst>
              <a:ext uri="{FF2B5EF4-FFF2-40B4-BE49-F238E27FC236}">
                <a16:creationId xmlns:a16="http://schemas.microsoft.com/office/drawing/2014/main" id="{0A228BC1-D45C-2832-E7C8-B819C29905F5}"/>
              </a:ext>
            </a:extLst>
          </p:cNvPr>
          <p:cNvSpPr>
            <a:spLocks noGrp="1" noChangeArrowheads="1"/>
          </p:cNvSpPr>
          <p:nvPr>
            <p:ph type="body" idx="4294967295"/>
          </p:nvPr>
        </p:nvSpPr>
        <p:spPr>
          <a:xfrm>
            <a:off x="250825" y="1628775"/>
            <a:ext cx="7859713" cy="4567238"/>
          </a:xfrm>
        </p:spPr>
        <p:txBody>
          <a:bodyPr/>
          <a:lstStyle/>
          <a:p>
            <a:pPr marL="457200" indent="-457200" eaLnBrk="1" hangingPunct="1">
              <a:lnSpc>
                <a:spcPct val="80000"/>
              </a:lnSpc>
              <a:buFont typeface="Wingdings" panose="05000000000000000000" pitchFamily="2" charset="2"/>
              <a:buChar char="Ø"/>
            </a:pPr>
            <a:r>
              <a:rPr lang="en-US" altLang="zh-CN" sz="2800" b="0">
                <a:ea typeface="SimSun" panose="02010600030101010101" pitchFamily="2" charset="-122"/>
              </a:rPr>
              <a:t>These are the labels of your manuscript and critical to correct indexing and searching.</a:t>
            </a:r>
          </a:p>
          <a:p>
            <a:pPr marL="838200" lvl="1" indent="-381000" eaLnBrk="1" hangingPunct="1">
              <a:lnSpc>
                <a:spcPct val="80000"/>
              </a:lnSpc>
              <a:buFont typeface="Wingdings" panose="05000000000000000000" pitchFamily="2" charset="2"/>
              <a:buChar char="Ø"/>
            </a:pPr>
            <a:r>
              <a:rPr lang="en-US" altLang="zh-CN" sz="2400">
                <a:ea typeface="SimSun" panose="02010600030101010101" pitchFamily="2" charset="-122"/>
              </a:rPr>
              <a:t>Shouldn’t be too broad or too narrow (think Google …)</a:t>
            </a:r>
            <a:endParaRPr lang="en-US" altLang="zh-CN" sz="2400" b="1">
              <a:ea typeface="SimSun" panose="02010600030101010101" pitchFamily="2" charset="-122"/>
            </a:endParaRPr>
          </a:p>
          <a:p>
            <a:pPr marL="457200" indent="-457200" eaLnBrk="1" hangingPunct="1">
              <a:lnSpc>
                <a:spcPct val="80000"/>
              </a:lnSpc>
              <a:buFont typeface="Wingdings" panose="05000000000000000000" pitchFamily="2" charset="2"/>
              <a:buNone/>
            </a:pPr>
            <a:endParaRPr lang="en-US" altLang="zh-CN" sz="2800" b="0">
              <a:ea typeface="SimSun" panose="02010600030101010101" pitchFamily="2" charset="-122"/>
            </a:endParaRPr>
          </a:p>
          <a:p>
            <a:pPr marL="457200" indent="-457200" eaLnBrk="1" hangingPunct="1">
              <a:lnSpc>
                <a:spcPct val="80000"/>
              </a:lnSpc>
              <a:buFont typeface="Wingdings" panose="05000000000000000000" pitchFamily="2" charset="2"/>
              <a:buChar char="Ø"/>
            </a:pPr>
            <a:r>
              <a:rPr lang="en-US" altLang="zh-CN" sz="2800" b="0">
                <a:ea typeface="SimSun" panose="02010600030101010101" pitchFamily="2" charset="-122"/>
              </a:rPr>
              <a:t>Use only those abbreviations that are             firmly established in the field.</a:t>
            </a:r>
          </a:p>
          <a:p>
            <a:pPr marL="838200" lvl="1" indent="-381000" eaLnBrk="1" hangingPunct="1">
              <a:lnSpc>
                <a:spcPct val="80000"/>
              </a:lnSpc>
              <a:buFont typeface="Wingdings" panose="05000000000000000000" pitchFamily="2" charset="2"/>
              <a:buChar char="Ø"/>
            </a:pPr>
            <a:r>
              <a:rPr lang="en-US" altLang="zh-CN" sz="2400">
                <a:ea typeface="SimSun" panose="02010600030101010101" pitchFamily="2" charset="-122"/>
              </a:rPr>
              <a:t>e.g. DNA</a:t>
            </a:r>
            <a:endParaRPr lang="en-US" altLang="zh-CN">
              <a:ea typeface="SimSun" panose="02010600030101010101" pitchFamily="2" charset="-122"/>
            </a:endParaRPr>
          </a:p>
          <a:p>
            <a:pPr marL="457200" indent="-457200" eaLnBrk="1" hangingPunct="1">
              <a:lnSpc>
                <a:spcPct val="80000"/>
              </a:lnSpc>
              <a:buFont typeface="Wingdings" panose="05000000000000000000" pitchFamily="2" charset="2"/>
              <a:buNone/>
            </a:pPr>
            <a:endParaRPr lang="en-US" altLang="zh-CN" sz="2800" b="0">
              <a:ea typeface="SimSun" panose="02010600030101010101" pitchFamily="2" charset="-122"/>
            </a:endParaRPr>
          </a:p>
          <a:p>
            <a:pPr marL="457200" indent="-457200" eaLnBrk="1" hangingPunct="1">
              <a:lnSpc>
                <a:spcPct val="80000"/>
              </a:lnSpc>
              <a:buFont typeface="Wingdings" panose="05000000000000000000" pitchFamily="2" charset="2"/>
              <a:buChar char="Ø"/>
            </a:pPr>
            <a:r>
              <a:rPr lang="en-US" altLang="zh-CN" sz="2800" b="0">
                <a:ea typeface="SimSun" panose="02010600030101010101" pitchFamily="2" charset="-122"/>
              </a:rPr>
              <a:t>Check the Guide for Authors!</a:t>
            </a:r>
          </a:p>
          <a:p>
            <a:pPr marL="838200" lvl="1" indent="-381000" eaLnBrk="1" hangingPunct="1">
              <a:lnSpc>
                <a:spcPct val="80000"/>
              </a:lnSpc>
              <a:buFont typeface="Wingdings" panose="05000000000000000000" pitchFamily="2" charset="2"/>
              <a:buChar char="Ø"/>
            </a:pPr>
            <a:r>
              <a:rPr lang="en-US" altLang="zh-CN" sz="2400">
                <a:ea typeface="SimSun" panose="02010600030101010101" pitchFamily="2" charset="-122"/>
              </a:rPr>
              <a:t>Number, label, definition, thesaurus, range, and other special requests</a:t>
            </a:r>
            <a:endParaRPr lang="en-US" altLang="zh-CN" sz="3200" i="1">
              <a:ea typeface="SimSun" panose="02010600030101010101" pitchFamily="2" charset="-122"/>
            </a:endParaRP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DB7043E8-F509-8F36-2AB2-FCF2EBA1EDCF}"/>
              </a:ext>
            </a:extLst>
          </p:cNvPr>
          <p:cNvSpPr>
            <a:spLocks noGrp="1" noChangeArrowheads="1"/>
          </p:cNvSpPr>
          <p:nvPr>
            <p:ph type="title" idx="4294967295"/>
          </p:nvPr>
        </p:nvSpPr>
        <p:spPr>
          <a:xfrm>
            <a:off x="152400" y="130175"/>
            <a:ext cx="8555038" cy="1020763"/>
          </a:xfrm>
        </p:spPr>
        <p:txBody>
          <a:bodyPr/>
          <a:lstStyle/>
          <a:p>
            <a:pPr eaLnBrk="1" hangingPunct="1"/>
            <a:r>
              <a:rPr lang="en-US" altLang="zh-CN" sz="2400">
                <a:ea typeface="SimSun" panose="02010600030101010101" pitchFamily="2" charset="-122"/>
              </a:rPr>
              <a:t>     </a:t>
            </a:r>
            <a:r>
              <a:rPr lang="en-US" altLang="zh-CN">
                <a:ea typeface="SimSun" panose="02010600030101010101" pitchFamily="2" charset="-122"/>
              </a:rPr>
              <a:t>The Introduction</a:t>
            </a:r>
            <a:endParaRPr lang="zh-CN" altLang="en-US">
              <a:ea typeface="SimSun" panose="02010600030101010101" pitchFamily="2" charset="-122"/>
            </a:endParaRPr>
          </a:p>
        </p:txBody>
      </p:sp>
      <p:sp>
        <p:nvSpPr>
          <p:cNvPr id="41988" name="Rectangle 3">
            <a:extLst>
              <a:ext uri="{FF2B5EF4-FFF2-40B4-BE49-F238E27FC236}">
                <a16:creationId xmlns:a16="http://schemas.microsoft.com/office/drawing/2014/main" id="{6768F1D0-D77A-0325-0382-8B55AF704898}"/>
              </a:ext>
            </a:extLst>
          </p:cNvPr>
          <p:cNvSpPr>
            <a:spLocks noGrp="1" noChangeArrowheads="1"/>
          </p:cNvSpPr>
          <p:nvPr>
            <p:ph type="body" idx="4294967295"/>
          </p:nvPr>
        </p:nvSpPr>
        <p:spPr>
          <a:xfrm>
            <a:off x="-258763" y="1401763"/>
            <a:ext cx="8382001" cy="5148262"/>
          </a:xfrm>
        </p:spPr>
        <p:txBody>
          <a:bodyPr/>
          <a:lstStyle/>
          <a:p>
            <a:pPr lvl="1" eaLnBrk="1" hangingPunct="1">
              <a:lnSpc>
                <a:spcPct val="90000"/>
              </a:lnSpc>
            </a:pPr>
            <a:r>
              <a:rPr lang="en-US" altLang="zh-CN" sz="2000">
                <a:ea typeface="SimSun" panose="02010600030101010101" pitchFamily="2" charset="-122"/>
              </a:rPr>
              <a:t>Your chance to convince readers of the importance of your work. </a:t>
            </a:r>
          </a:p>
          <a:p>
            <a:pPr lvl="1" eaLnBrk="1" hangingPunct="1">
              <a:lnSpc>
                <a:spcPct val="90000"/>
              </a:lnSpc>
            </a:pPr>
            <a:endParaRPr lang="en-US" altLang="zh-CN" sz="2000">
              <a:ea typeface="SimSun" panose="02010600030101010101" pitchFamily="2" charset="-122"/>
            </a:endParaRPr>
          </a:p>
          <a:p>
            <a:pPr lvl="1" eaLnBrk="1" hangingPunct="1">
              <a:lnSpc>
                <a:spcPct val="90000"/>
              </a:lnSpc>
            </a:pPr>
            <a:r>
              <a:rPr lang="en-US" altLang="zh-CN" sz="2000">
                <a:ea typeface="SimSun" panose="02010600030101010101" pitchFamily="2" charset="-122"/>
              </a:rPr>
              <a:t>Describe the problem.  Are there any existing solutions? What are their main limitations? And what do you hope to achieve?</a:t>
            </a:r>
          </a:p>
          <a:p>
            <a:pPr lvl="1" eaLnBrk="1" hangingPunct="1">
              <a:lnSpc>
                <a:spcPct val="90000"/>
              </a:lnSpc>
            </a:pPr>
            <a:endParaRPr lang="en-US" altLang="zh-CN" sz="2000">
              <a:ea typeface="SimSun" panose="02010600030101010101" pitchFamily="2" charset="-122"/>
            </a:endParaRPr>
          </a:p>
          <a:p>
            <a:pPr lvl="1" eaLnBrk="1" hangingPunct="1">
              <a:lnSpc>
                <a:spcPct val="90000"/>
              </a:lnSpc>
            </a:pPr>
            <a:r>
              <a:rPr lang="en-US" altLang="zh-CN" sz="2000">
                <a:ea typeface="SimSun" panose="02010600030101010101" pitchFamily="2" charset="-122"/>
              </a:rPr>
              <a:t>Provide a perspective consistent with the nature of the journal.</a:t>
            </a:r>
          </a:p>
          <a:p>
            <a:pPr lvl="1" eaLnBrk="1" hangingPunct="1">
              <a:lnSpc>
                <a:spcPct val="90000"/>
              </a:lnSpc>
            </a:pPr>
            <a:endParaRPr lang="en-US" altLang="zh-CN" sz="2000">
              <a:ea typeface="SimSun" panose="02010600030101010101" pitchFamily="2" charset="-122"/>
            </a:endParaRPr>
          </a:p>
          <a:p>
            <a:pPr lvl="1" eaLnBrk="1" hangingPunct="1">
              <a:lnSpc>
                <a:spcPct val="90000"/>
              </a:lnSpc>
            </a:pPr>
            <a:r>
              <a:rPr lang="en-US" altLang="zh-CN" sz="2000">
                <a:ea typeface="SimSun" panose="02010600030101010101" pitchFamily="2" charset="-122"/>
              </a:rPr>
              <a:t>Introduce the main scientific publications on which your                     work is based.</a:t>
            </a:r>
          </a:p>
          <a:p>
            <a:pPr lvl="2" eaLnBrk="1" hangingPunct="1">
              <a:lnSpc>
                <a:spcPct val="90000"/>
              </a:lnSpc>
            </a:pPr>
            <a:r>
              <a:rPr lang="en-US" altLang="zh-CN" sz="1800">
                <a:ea typeface="SimSun" panose="02010600030101010101" pitchFamily="2" charset="-122"/>
              </a:rPr>
              <a:t>Cite a couple of original and important works, including                          recent review articles</a:t>
            </a:r>
          </a:p>
          <a:p>
            <a:pPr lvl="1" eaLnBrk="1" hangingPunct="1">
              <a:lnSpc>
                <a:spcPct val="90000"/>
              </a:lnSpc>
            </a:pPr>
            <a:endParaRPr lang="en-US" altLang="zh-CN" sz="2000">
              <a:ea typeface="SimSun" panose="02010600030101010101" pitchFamily="2" charset="-122"/>
            </a:endParaRPr>
          </a:p>
          <a:p>
            <a:pPr lvl="1" eaLnBrk="1" hangingPunct="1">
              <a:lnSpc>
                <a:spcPct val="90000"/>
              </a:lnSpc>
            </a:pPr>
            <a:r>
              <a:rPr lang="en-US" altLang="zh-CN" sz="2000">
                <a:ea typeface="SimSun" panose="02010600030101010101" pitchFamily="2" charset="-122"/>
              </a:rPr>
              <a:t>Editors hate references irrelevant to the work, or inappropriate judgments  on your own achievements.</a:t>
            </a:r>
          </a:p>
          <a:p>
            <a:pPr lvl="2" eaLnBrk="1" hangingPunct="1">
              <a:lnSpc>
                <a:spcPct val="90000"/>
              </a:lnSpc>
            </a:pPr>
            <a:r>
              <a:rPr lang="en-US" altLang="zh-CN" sz="1800">
                <a:ea typeface="SimSun" panose="02010600030101010101" pitchFamily="2" charset="-122"/>
              </a:rPr>
              <a:t>They will think that you have no sense of purpose at all!</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FD5CBC2-8548-4618-AD04-2E990289B959}"/>
              </a:ext>
            </a:extLst>
          </p:cNvPr>
          <p:cNvSpPr>
            <a:spLocks noGrp="1"/>
          </p:cNvSpPr>
          <p:nvPr>
            <p:ph type="title"/>
          </p:nvPr>
        </p:nvSpPr>
        <p:spPr/>
        <p:txBody>
          <a:bodyPr>
            <a:normAutofit fontScale="90000"/>
          </a:bodyPr>
          <a:lstStyle/>
          <a:p>
            <a:pPr algn="ctr"/>
            <a:r>
              <a:rPr lang="en-CA" sz="4050" dirty="0"/>
              <a:t>Tables</a:t>
            </a:r>
          </a:p>
        </p:txBody>
      </p:sp>
      <p:pic>
        <p:nvPicPr>
          <p:cNvPr id="17" name="Picture 16" descr="Decorative example of a table.">
            <a:extLst>
              <a:ext uri="{FF2B5EF4-FFF2-40B4-BE49-F238E27FC236}">
                <a16:creationId xmlns:a16="http://schemas.microsoft.com/office/drawing/2014/main" id="{28278DBD-AE09-4B9D-B102-288DFB27E497}"/>
              </a:ext>
            </a:extLst>
          </p:cNvPr>
          <p:cNvPicPr>
            <a:picLocks noChangeAspect="1"/>
          </p:cNvPicPr>
          <p:nvPr/>
        </p:nvPicPr>
        <p:blipFill>
          <a:blip r:embed="rId2"/>
          <a:stretch>
            <a:fillRect/>
          </a:stretch>
        </p:blipFill>
        <p:spPr>
          <a:xfrm>
            <a:off x="1254997" y="2076680"/>
            <a:ext cx="6339650" cy="3650226"/>
          </a:xfrm>
          <a:prstGeom prst="rect">
            <a:avLst/>
          </a:prstGeom>
        </p:spPr>
      </p:pic>
    </p:spTree>
    <p:extLst>
      <p:ext uri="{BB962C8B-B14F-4D97-AF65-F5344CB8AC3E}">
        <p14:creationId xmlns:p14="http://schemas.microsoft.com/office/powerpoint/2010/main" val="1153938535"/>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FEC46E98-7445-0555-3685-5390692142BC}"/>
              </a:ext>
            </a:extLst>
          </p:cNvPr>
          <p:cNvSpPr>
            <a:spLocks noGrp="1" noChangeArrowheads="1"/>
          </p:cNvSpPr>
          <p:nvPr>
            <p:ph type="body" idx="4294967295"/>
          </p:nvPr>
        </p:nvSpPr>
        <p:spPr>
          <a:xfrm>
            <a:off x="107950" y="1485900"/>
            <a:ext cx="7481888" cy="5256213"/>
          </a:xfrm>
        </p:spPr>
        <p:txBody>
          <a:bodyPr/>
          <a:lstStyle/>
          <a:p>
            <a:pPr lvl="1" eaLnBrk="1" hangingPunct="1">
              <a:lnSpc>
                <a:spcPct val="80000"/>
              </a:lnSpc>
            </a:pPr>
            <a:r>
              <a:rPr lang="en-US" altLang="zh-CN" sz="2400">
                <a:ea typeface="SimSun" panose="02010600030101010101" pitchFamily="2" charset="-122"/>
              </a:rPr>
              <a:t>Too wordy</a:t>
            </a:r>
          </a:p>
          <a:p>
            <a:pPr lvl="2" eaLnBrk="1" hangingPunct="1">
              <a:lnSpc>
                <a:spcPct val="80000"/>
              </a:lnSpc>
            </a:pPr>
            <a:r>
              <a:rPr lang="en-US" altLang="zh-CN" sz="2000">
                <a:ea typeface="SimSun" panose="02010600030101010101" pitchFamily="2" charset="-122"/>
              </a:rPr>
              <a:t>Never use more words than necessary.</a:t>
            </a:r>
          </a:p>
          <a:p>
            <a:pPr lvl="2" eaLnBrk="1" hangingPunct="1">
              <a:lnSpc>
                <a:spcPct val="80000"/>
              </a:lnSpc>
            </a:pPr>
            <a:r>
              <a:rPr lang="en-US" altLang="zh-CN" sz="2000">
                <a:ea typeface="SimSun" panose="02010600030101010101" pitchFamily="2" charset="-122"/>
              </a:rPr>
              <a:t>Do not turn this section into a history lesson.  Readers   lose interest.   </a:t>
            </a:r>
          </a:p>
          <a:p>
            <a:pPr eaLnBrk="1" hangingPunct="1">
              <a:lnSpc>
                <a:spcPct val="80000"/>
              </a:lnSpc>
            </a:pPr>
            <a:endParaRPr lang="en-US" altLang="zh-CN" sz="2400">
              <a:ea typeface="SimSun" panose="02010600030101010101" pitchFamily="2" charset="-122"/>
            </a:endParaRPr>
          </a:p>
          <a:p>
            <a:pPr lvl="1" eaLnBrk="1" hangingPunct="1">
              <a:lnSpc>
                <a:spcPct val="80000"/>
              </a:lnSpc>
            </a:pPr>
            <a:r>
              <a:rPr lang="en-US" altLang="zh-CN" sz="2400">
                <a:ea typeface="SimSun" panose="02010600030101010101" pitchFamily="2" charset="-122"/>
              </a:rPr>
              <a:t>A mixed bag of introduction with results, discussion, and conclusion thrown in for good measure.</a:t>
            </a:r>
          </a:p>
          <a:p>
            <a:pPr lvl="2" eaLnBrk="1" hangingPunct="1">
              <a:lnSpc>
                <a:spcPct val="80000"/>
              </a:lnSpc>
            </a:pPr>
            <a:r>
              <a:rPr lang="en-US" altLang="zh-CN" sz="2000">
                <a:ea typeface="SimSun" panose="02010600030101010101" pitchFamily="2" charset="-122"/>
              </a:rPr>
              <a:t>Always keep sections separate to ensure the manuscript flows logically from one section to the next. </a:t>
            </a:r>
          </a:p>
          <a:p>
            <a:pPr lvl="1" eaLnBrk="1" hangingPunct="1">
              <a:lnSpc>
                <a:spcPct val="80000"/>
              </a:lnSpc>
            </a:pPr>
            <a:endParaRPr lang="en-US" altLang="zh-CN" sz="2400">
              <a:ea typeface="SimSun" panose="02010600030101010101" pitchFamily="2" charset="-122"/>
            </a:endParaRPr>
          </a:p>
          <a:p>
            <a:pPr lvl="1" eaLnBrk="1" hangingPunct="1">
              <a:lnSpc>
                <a:spcPct val="80000"/>
              </a:lnSpc>
            </a:pPr>
            <a:r>
              <a:rPr lang="en-US" altLang="zh-CN" sz="2400">
                <a:ea typeface="SimSun" panose="02010600030101010101" pitchFamily="2" charset="-122"/>
              </a:rPr>
              <a:t>Has the “used-car salesman feel” of oversell</a:t>
            </a:r>
          </a:p>
          <a:p>
            <a:pPr lvl="1" eaLnBrk="1" hangingPunct="1">
              <a:lnSpc>
                <a:spcPct val="80000"/>
              </a:lnSpc>
              <a:buFont typeface="Wingdings" panose="05000000000000000000" pitchFamily="2" charset="2"/>
              <a:buNone/>
            </a:pPr>
            <a:endParaRPr lang="en-US" altLang="zh-CN" sz="2400">
              <a:ea typeface="SimSun" panose="02010600030101010101" pitchFamily="2" charset="-122"/>
            </a:endParaRPr>
          </a:p>
          <a:p>
            <a:pPr lvl="1" eaLnBrk="1" hangingPunct="1">
              <a:lnSpc>
                <a:spcPct val="80000"/>
              </a:lnSpc>
            </a:pPr>
            <a:r>
              <a:rPr lang="en-US" altLang="zh-CN" sz="2400">
                <a:ea typeface="SimSun" panose="02010600030101010101" pitchFamily="2" charset="-122"/>
              </a:rPr>
              <a:t>Excessive use of expressions such as “novel”, “first time”, “first ever”, “paradigm-changing” (use these sparingly!) </a:t>
            </a:r>
          </a:p>
        </p:txBody>
      </p:sp>
      <p:sp>
        <p:nvSpPr>
          <p:cNvPr id="43011" name="Rectangle 4">
            <a:extLst>
              <a:ext uri="{FF2B5EF4-FFF2-40B4-BE49-F238E27FC236}">
                <a16:creationId xmlns:a16="http://schemas.microsoft.com/office/drawing/2014/main" id="{FC740472-D3E5-8AC0-35E6-50CE00E99AAB}"/>
              </a:ext>
            </a:extLst>
          </p:cNvPr>
          <p:cNvSpPr>
            <a:spLocks noGrp="1" noChangeArrowheads="1"/>
          </p:cNvSpPr>
          <p:nvPr>
            <p:ph type="title" idx="4294967295"/>
          </p:nvPr>
        </p:nvSpPr>
        <p:spPr/>
        <p:txBody>
          <a:bodyPr/>
          <a:lstStyle/>
          <a:p>
            <a:pPr eaLnBrk="1" hangingPunct="1"/>
            <a:r>
              <a:rPr lang="en-US" altLang="zh-CN">
                <a:ea typeface="SimSun" panose="02010600030101010101" pitchFamily="2" charset="-122"/>
              </a:rPr>
              <a:t>Pitfalls of The Introduction</a:t>
            </a:r>
            <a:endParaRPr lang="zh-CN" altLang="en-US">
              <a:ea typeface="SimSun" panose="02010600030101010101" pitchFamily="2" charset="-122"/>
            </a:endParaRPr>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EBFDCF2-62C0-1239-BFED-330A7754B31D}"/>
              </a:ext>
            </a:extLst>
          </p:cNvPr>
          <p:cNvSpPr>
            <a:spLocks noGrp="1" noChangeArrowheads="1"/>
          </p:cNvSpPr>
          <p:nvPr>
            <p:ph type="title" idx="4294967295"/>
          </p:nvPr>
        </p:nvSpPr>
        <p:spPr/>
        <p:txBody>
          <a:bodyPr/>
          <a:lstStyle/>
          <a:p>
            <a:pPr eaLnBrk="1" hangingPunct="1"/>
            <a:r>
              <a:rPr lang="en-US" altLang="zh-CN">
                <a:ea typeface="SimSun" panose="02010600030101010101" pitchFamily="2" charset="-122"/>
              </a:rPr>
              <a:t>   The Methods  Section</a:t>
            </a:r>
            <a:endParaRPr lang="zh-CN" altLang="en-US">
              <a:ea typeface="SimSun" panose="02010600030101010101" pitchFamily="2" charset="-122"/>
            </a:endParaRPr>
          </a:p>
        </p:txBody>
      </p:sp>
      <p:sp>
        <p:nvSpPr>
          <p:cNvPr id="44035" name="Rectangle 3">
            <a:extLst>
              <a:ext uri="{FF2B5EF4-FFF2-40B4-BE49-F238E27FC236}">
                <a16:creationId xmlns:a16="http://schemas.microsoft.com/office/drawing/2014/main" id="{613CD1EC-8C6C-98BE-5DBA-D034C6EF7075}"/>
              </a:ext>
            </a:extLst>
          </p:cNvPr>
          <p:cNvSpPr>
            <a:spLocks noGrp="1" noChangeArrowheads="1"/>
          </p:cNvSpPr>
          <p:nvPr>
            <p:ph type="body" idx="4294967295"/>
          </p:nvPr>
        </p:nvSpPr>
        <p:spPr>
          <a:xfrm>
            <a:off x="533400" y="1366838"/>
            <a:ext cx="7600950" cy="4725987"/>
          </a:xfrm>
        </p:spPr>
        <p:txBody>
          <a:bodyPr/>
          <a:lstStyle/>
          <a:p>
            <a:pPr eaLnBrk="1" hangingPunct="1">
              <a:buFont typeface="Wingdings" panose="05000000000000000000" pitchFamily="2" charset="2"/>
              <a:buChar char="Ø"/>
            </a:pPr>
            <a:r>
              <a:rPr lang="en-US" altLang="zh-CN" sz="2400" b="0">
                <a:ea typeface="SimSun" panose="02010600030101010101" pitchFamily="2" charset="-122"/>
              </a:rPr>
              <a:t>Details, details, details - a knowledgeable reader should be able to reproduce the experiment.</a:t>
            </a:r>
          </a:p>
          <a:p>
            <a:pPr eaLnBrk="1" hangingPunct="1"/>
            <a:endParaRPr lang="en-US" altLang="zh-CN" sz="2400" b="0">
              <a:ea typeface="SimSun" panose="02010600030101010101" pitchFamily="2" charset="-122"/>
            </a:endParaRPr>
          </a:p>
          <a:p>
            <a:pPr eaLnBrk="1" hangingPunct="1">
              <a:buFont typeface="Wingdings" panose="05000000000000000000" pitchFamily="2" charset="2"/>
              <a:buChar char="Ø"/>
            </a:pPr>
            <a:r>
              <a:rPr lang="en-US" altLang="zh-CN" sz="2400" b="0">
                <a:ea typeface="SimSun" panose="02010600030101010101" pitchFamily="2" charset="-122"/>
              </a:rPr>
              <a:t>However, use references and </a:t>
            </a:r>
            <a:r>
              <a:rPr lang="en-US" altLang="zh-CN" sz="2400" b="0" u="sng">
                <a:solidFill>
                  <a:schemeClr val="tx2"/>
                </a:solidFill>
                <a:ea typeface="SimSun" panose="02010600030101010101" pitchFamily="2" charset="-122"/>
              </a:rPr>
              <a:t>Supplementary Materials</a:t>
            </a:r>
            <a:r>
              <a:rPr lang="en-US" altLang="zh-CN" sz="2400" b="0">
                <a:ea typeface="SimSun" panose="02010600030101010101" pitchFamily="2" charset="-122"/>
              </a:rPr>
              <a:t> for previously published procedures.</a:t>
            </a:r>
          </a:p>
          <a:p>
            <a:pPr lvl="1" eaLnBrk="1" hangingPunct="1">
              <a:buFont typeface="Wingdings" panose="05000000000000000000" pitchFamily="2" charset="2"/>
              <a:buChar char="Ø"/>
            </a:pPr>
            <a:r>
              <a:rPr lang="en-US" altLang="zh-CN" sz="2000">
                <a:ea typeface="SimSun" panose="02010600030101010101" pitchFamily="2" charset="-122"/>
              </a:rPr>
              <a:t>Do not repeat the details of established methods. </a:t>
            </a:r>
          </a:p>
          <a:p>
            <a:pPr lvl="1" eaLnBrk="1" hangingPunct="1">
              <a:buFont typeface="Wingdings" panose="05000000000000000000" pitchFamily="2" charset="2"/>
              <a:buChar char="Ø"/>
            </a:pPr>
            <a:r>
              <a:rPr lang="en-US" altLang="zh-CN" sz="2000">
                <a:ea typeface="SimSun" panose="02010600030101010101" pitchFamily="2" charset="-122"/>
              </a:rPr>
              <a:t>A general  summary with reference is sufficient.</a:t>
            </a:r>
            <a:r>
              <a:rPr lang="en-US" altLang="zh-CN" sz="2000" b="1">
                <a:ea typeface="SimSun" panose="02010600030101010101" pitchFamily="2" charset="-122"/>
              </a:rPr>
              <a:t> </a:t>
            </a:r>
          </a:p>
          <a:p>
            <a:pPr eaLnBrk="1" hangingPunct="1">
              <a:buFont typeface="Wingdings" panose="05000000000000000000" pitchFamily="2" charset="2"/>
              <a:buChar char="Ø"/>
            </a:pPr>
            <a:endParaRPr lang="en-US" altLang="zh-CN" sz="2400" b="0">
              <a:ea typeface="SimSun" panose="02010600030101010101" pitchFamily="2" charset="-122"/>
            </a:endParaRPr>
          </a:p>
          <a:p>
            <a:pPr eaLnBrk="1" hangingPunct="1">
              <a:buFont typeface="Wingdings" panose="05000000000000000000" pitchFamily="2" charset="2"/>
              <a:buChar char="Ø"/>
            </a:pPr>
            <a:r>
              <a:rPr lang="en-US" altLang="zh-CN" sz="2400" b="0">
                <a:ea typeface="SimSun" panose="02010600030101010101" pitchFamily="2" charset="-122"/>
              </a:rPr>
              <a:t>Reviewers will criticize incomplete or incorrect descriptions.</a:t>
            </a:r>
          </a:p>
          <a:p>
            <a:pPr lvl="1" eaLnBrk="1" hangingPunct="1">
              <a:buFont typeface="Wingdings" panose="05000000000000000000" pitchFamily="2" charset="2"/>
              <a:buChar char="Ø"/>
            </a:pPr>
            <a:r>
              <a:rPr lang="en-US" altLang="zh-CN" sz="2000">
                <a:ea typeface="SimSun" panose="02010600030101010101" pitchFamily="2" charset="-122"/>
              </a:rPr>
              <a:t>and may even recommend rejection</a:t>
            </a: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D000C5A-B39F-2AC9-6801-86C031AF93C9}"/>
              </a:ext>
            </a:extLst>
          </p:cNvPr>
          <p:cNvSpPr>
            <a:spLocks noGrp="1" noChangeArrowheads="1"/>
          </p:cNvSpPr>
          <p:nvPr>
            <p:ph type="title" idx="4294967295"/>
          </p:nvPr>
        </p:nvSpPr>
        <p:spPr>
          <a:xfrm>
            <a:off x="539750" y="304800"/>
            <a:ext cx="8456613" cy="685800"/>
          </a:xfrm>
        </p:spPr>
        <p:txBody>
          <a:bodyPr/>
          <a:lstStyle/>
          <a:p>
            <a:pPr eaLnBrk="1" hangingPunct="1"/>
            <a:r>
              <a:rPr lang="en-US" altLang="zh-CN">
                <a:ea typeface="SimSun" panose="02010600030101010101" pitchFamily="2" charset="-122"/>
              </a:rPr>
              <a:t>Results</a:t>
            </a:r>
            <a:endParaRPr lang="zh-CN" altLang="en-US">
              <a:ea typeface="SimSun" panose="02010600030101010101" pitchFamily="2" charset="-122"/>
            </a:endParaRPr>
          </a:p>
        </p:txBody>
      </p:sp>
      <p:pic>
        <p:nvPicPr>
          <p:cNvPr id="46083" name="Picture 4" descr="results1">
            <a:extLst>
              <a:ext uri="{FF2B5EF4-FFF2-40B4-BE49-F238E27FC236}">
                <a16:creationId xmlns:a16="http://schemas.microsoft.com/office/drawing/2014/main" id="{B414CA9F-1C9F-72EE-FEA8-A95212DC3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0613"/>
            <a:ext cx="5580063"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6">
            <a:extLst>
              <a:ext uri="{FF2B5EF4-FFF2-40B4-BE49-F238E27FC236}">
                <a16:creationId xmlns:a16="http://schemas.microsoft.com/office/drawing/2014/main" id="{0B21833B-7687-405E-8420-34241DBCC274}"/>
              </a:ext>
            </a:extLst>
          </p:cNvPr>
          <p:cNvSpPr>
            <a:spLocks noChangeArrowheads="1"/>
          </p:cNvSpPr>
          <p:nvPr/>
        </p:nvSpPr>
        <p:spPr bwMode="auto">
          <a:xfrm>
            <a:off x="109538" y="2530475"/>
            <a:ext cx="5399087" cy="936625"/>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eaLnBrk="1" hangingPunct="1">
              <a:spcBef>
                <a:spcPct val="0"/>
              </a:spcBef>
              <a:buClrTx/>
              <a:buSzTx/>
              <a:buFontTx/>
              <a:buNone/>
            </a:pPr>
            <a:endParaRPr lang="en-US" altLang="en-US" sz="1200">
              <a:solidFill>
                <a:schemeClr val="tx1"/>
              </a:solidFill>
              <a:latin typeface="Times New Roman" panose="02020603050405020304" pitchFamily="18" charset="0"/>
            </a:endParaRPr>
          </a:p>
        </p:txBody>
      </p:sp>
      <p:pic>
        <p:nvPicPr>
          <p:cNvPr id="59399" name="Picture 7">
            <a:extLst>
              <a:ext uri="{FF2B5EF4-FFF2-40B4-BE49-F238E27FC236}">
                <a16:creationId xmlns:a16="http://schemas.microsoft.com/office/drawing/2014/main" id="{1CB16EC2-708D-807B-6DA1-84576AB5610A}"/>
              </a:ext>
            </a:extLst>
          </p:cNvPr>
          <p:cNvPicPr>
            <a:picLocks noChangeAspect="1" noChangeArrowheads="1"/>
          </p:cNvPicPr>
          <p:nvPr/>
        </p:nvPicPr>
        <p:blipFill>
          <a:blip r:embed="rId3"/>
          <a:srcRect/>
          <a:stretch>
            <a:fillRect/>
          </a:stretch>
        </p:blipFill>
        <p:spPr bwMode="auto">
          <a:xfrm>
            <a:off x="1154113" y="4583113"/>
            <a:ext cx="5884862" cy="2012950"/>
          </a:xfrm>
          <a:prstGeom prst="rect">
            <a:avLst/>
          </a:prstGeom>
          <a:ln>
            <a:noFill/>
          </a:ln>
          <a:effectLst>
            <a:outerShdw blurRad="292100" dist="139700" dir="2700000" algn="tl" rotWithShape="0">
              <a:srgbClr val="333333">
                <a:alpha val="65000"/>
              </a:srgbClr>
            </a:outerShdw>
          </a:effectLst>
        </p:spPr>
      </p:pic>
      <p:pic>
        <p:nvPicPr>
          <p:cNvPr id="59400" name="Picture 8">
            <a:extLst>
              <a:ext uri="{FF2B5EF4-FFF2-40B4-BE49-F238E27FC236}">
                <a16:creationId xmlns:a16="http://schemas.microsoft.com/office/drawing/2014/main" id="{2145743C-1B30-6A3A-0579-903E6BDC9BE6}"/>
              </a:ext>
            </a:extLst>
          </p:cNvPr>
          <p:cNvPicPr>
            <a:picLocks noChangeAspect="1" noChangeArrowheads="1"/>
          </p:cNvPicPr>
          <p:nvPr/>
        </p:nvPicPr>
        <p:blipFill>
          <a:blip r:embed="rId4"/>
          <a:srcRect/>
          <a:stretch>
            <a:fillRect/>
          </a:stretch>
        </p:blipFill>
        <p:spPr bwMode="auto">
          <a:xfrm>
            <a:off x="5557838" y="1720850"/>
            <a:ext cx="3514725" cy="24193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61BD9FF-7A36-60C1-F8B7-AA5489047861}"/>
              </a:ext>
            </a:extLst>
          </p:cNvPr>
          <p:cNvSpPr>
            <a:spLocks noGrp="1" noChangeArrowheads="1"/>
          </p:cNvSpPr>
          <p:nvPr>
            <p:ph type="title" idx="4294967295"/>
          </p:nvPr>
        </p:nvSpPr>
        <p:spPr>
          <a:xfrm>
            <a:off x="357188" y="212725"/>
            <a:ext cx="8456612" cy="685800"/>
          </a:xfrm>
        </p:spPr>
        <p:txBody>
          <a:bodyPr/>
          <a:lstStyle/>
          <a:p>
            <a:pPr eaLnBrk="1" hangingPunct="1"/>
            <a:br>
              <a:rPr lang="en-US" altLang="zh-CN" sz="2800">
                <a:ea typeface="SimSun" panose="02010600030101010101" pitchFamily="2" charset="-122"/>
              </a:rPr>
            </a:br>
            <a:r>
              <a:rPr lang="en-US" altLang="zh-CN" sz="3600">
                <a:ea typeface="SimSun" panose="02010600030101010101" pitchFamily="2" charset="-122"/>
              </a:rPr>
              <a:t>Results </a:t>
            </a:r>
            <a:endParaRPr lang="zh-CN" altLang="en-US" sz="3600">
              <a:ea typeface="SimSun" panose="02010600030101010101" pitchFamily="2" charset="-122"/>
            </a:endParaRPr>
          </a:p>
        </p:txBody>
      </p:sp>
      <p:sp>
        <p:nvSpPr>
          <p:cNvPr id="47107" name="Rectangle 3">
            <a:extLst>
              <a:ext uri="{FF2B5EF4-FFF2-40B4-BE49-F238E27FC236}">
                <a16:creationId xmlns:a16="http://schemas.microsoft.com/office/drawing/2014/main" id="{59F14886-D493-5C67-0BAA-27037FFF2D2D}"/>
              </a:ext>
            </a:extLst>
          </p:cNvPr>
          <p:cNvSpPr>
            <a:spLocks noGrp="1" noChangeArrowheads="1"/>
          </p:cNvSpPr>
          <p:nvPr>
            <p:ph type="body" idx="4294967295"/>
          </p:nvPr>
        </p:nvSpPr>
        <p:spPr>
          <a:xfrm>
            <a:off x="427038" y="1520825"/>
            <a:ext cx="5534025" cy="4724400"/>
          </a:xfrm>
        </p:spPr>
        <p:txBody>
          <a:bodyPr/>
          <a:lstStyle/>
          <a:p>
            <a:pPr eaLnBrk="1" hangingPunct="1">
              <a:lnSpc>
                <a:spcPct val="90000"/>
              </a:lnSpc>
              <a:buFont typeface="Wingdings" panose="05000000000000000000" pitchFamily="2" charset="2"/>
              <a:buChar char="Ø"/>
            </a:pPr>
            <a:r>
              <a:rPr lang="en-US" altLang="zh-CN" sz="2000" b="0">
                <a:ea typeface="SimSun" panose="02010600030101010101" pitchFamily="2" charset="-122"/>
              </a:rPr>
              <a:t>Only representative results, essential for the Discussion, should be presented.</a:t>
            </a:r>
          </a:p>
          <a:p>
            <a:pPr lvl="1" eaLnBrk="1" hangingPunct="1">
              <a:lnSpc>
                <a:spcPct val="90000"/>
              </a:lnSpc>
              <a:buFont typeface="Wingdings" panose="05000000000000000000" pitchFamily="2" charset="2"/>
              <a:buChar char="Ø"/>
            </a:pPr>
            <a:r>
              <a:rPr lang="en-US" altLang="zh-CN" sz="1800">
                <a:ea typeface="SimSun" panose="02010600030101010101" pitchFamily="2" charset="-122"/>
              </a:rPr>
              <a:t>Show data of secondary importance in </a:t>
            </a:r>
            <a:r>
              <a:rPr lang="en-US" altLang="zh-CN" sz="1800" u="sng">
                <a:ea typeface="SimSun" panose="02010600030101010101" pitchFamily="2" charset="-122"/>
              </a:rPr>
              <a:t>Supplementary Materials</a:t>
            </a:r>
            <a:r>
              <a:rPr lang="en-US" altLang="zh-CN" sz="1800">
                <a:ea typeface="SimSun" panose="02010600030101010101" pitchFamily="2" charset="-122"/>
              </a:rPr>
              <a:t>. </a:t>
            </a:r>
          </a:p>
          <a:p>
            <a:pPr eaLnBrk="1" hangingPunct="1">
              <a:lnSpc>
                <a:spcPct val="90000"/>
              </a:lnSpc>
              <a:buFont typeface="Wingdings" panose="05000000000000000000" pitchFamily="2" charset="2"/>
              <a:buChar char="Ø"/>
            </a:pPr>
            <a:endParaRPr lang="en-US" altLang="zh-CN" sz="2000" b="0">
              <a:ea typeface="SimSun" panose="02010600030101010101" pitchFamily="2" charset="-122"/>
            </a:endParaRPr>
          </a:p>
          <a:p>
            <a:pPr eaLnBrk="1" hangingPunct="1">
              <a:lnSpc>
                <a:spcPct val="90000"/>
              </a:lnSpc>
              <a:buFont typeface="Wingdings" panose="05000000000000000000" pitchFamily="2" charset="2"/>
              <a:buChar char="Ø"/>
            </a:pPr>
            <a:r>
              <a:rPr lang="en-US" altLang="zh-CN" sz="2000" b="0">
                <a:ea typeface="SimSun" panose="02010600030101010101" pitchFamily="2" charset="-122"/>
              </a:rPr>
              <a:t>Do not “hide” data in the hope of saving it for a later paper.</a:t>
            </a:r>
          </a:p>
          <a:p>
            <a:pPr lvl="1" eaLnBrk="1" hangingPunct="1">
              <a:lnSpc>
                <a:spcPct val="90000"/>
              </a:lnSpc>
              <a:buFont typeface="Wingdings" panose="05000000000000000000" pitchFamily="2" charset="2"/>
              <a:buChar char="Ø"/>
            </a:pPr>
            <a:r>
              <a:rPr lang="en-US" altLang="zh-CN" sz="1800">
                <a:ea typeface="SimSun" panose="02010600030101010101" pitchFamily="2" charset="-122"/>
              </a:rPr>
              <a:t>You may lose evidence to support your conclusion.</a:t>
            </a:r>
            <a:r>
              <a:rPr lang="en-US" altLang="zh-CN" sz="1800" b="1">
                <a:ea typeface="SimSun" panose="02010600030101010101" pitchFamily="2" charset="-122"/>
              </a:rPr>
              <a:t> </a:t>
            </a:r>
          </a:p>
          <a:p>
            <a:pPr eaLnBrk="1" hangingPunct="1">
              <a:lnSpc>
                <a:spcPct val="90000"/>
              </a:lnSpc>
              <a:buFont typeface="Wingdings" panose="05000000000000000000" pitchFamily="2" charset="2"/>
              <a:buNone/>
            </a:pPr>
            <a:endParaRPr lang="en-US" altLang="zh-CN" sz="2000" b="0">
              <a:ea typeface="SimSun" panose="02010600030101010101" pitchFamily="2" charset="-122"/>
            </a:endParaRPr>
          </a:p>
          <a:p>
            <a:pPr eaLnBrk="1" hangingPunct="1">
              <a:lnSpc>
                <a:spcPct val="90000"/>
              </a:lnSpc>
              <a:buFont typeface="Wingdings" panose="05000000000000000000" pitchFamily="2" charset="2"/>
              <a:buChar char="Ø"/>
            </a:pPr>
            <a:r>
              <a:rPr lang="en-US" altLang="zh-CN" sz="2000" b="0">
                <a:ea typeface="SimSun" panose="02010600030101010101" pitchFamily="2" charset="-122"/>
              </a:rPr>
              <a:t>Use sub-headings to keep results of the same type together</a:t>
            </a:r>
          </a:p>
          <a:p>
            <a:pPr lvl="1" eaLnBrk="1" hangingPunct="1">
              <a:lnSpc>
                <a:spcPct val="90000"/>
              </a:lnSpc>
              <a:buFont typeface="Wingdings" panose="05000000000000000000" pitchFamily="2" charset="2"/>
              <a:buChar char="Ø"/>
            </a:pPr>
            <a:r>
              <a:rPr lang="en-US" altLang="zh-CN" sz="1800">
                <a:ea typeface="SimSun" panose="02010600030101010101" pitchFamily="2" charset="-122"/>
              </a:rPr>
              <a:t>Easier to review and read.</a:t>
            </a:r>
          </a:p>
          <a:p>
            <a:pPr eaLnBrk="1" hangingPunct="1">
              <a:lnSpc>
                <a:spcPct val="90000"/>
              </a:lnSpc>
              <a:buFont typeface="Wingdings" panose="05000000000000000000" pitchFamily="2" charset="2"/>
              <a:buNone/>
            </a:pPr>
            <a:endParaRPr lang="en-US" altLang="zh-CN" sz="2000" b="0">
              <a:ea typeface="SimSun" panose="02010600030101010101" pitchFamily="2" charset="-122"/>
            </a:endParaRPr>
          </a:p>
          <a:p>
            <a:pPr eaLnBrk="1" hangingPunct="1">
              <a:lnSpc>
                <a:spcPct val="90000"/>
              </a:lnSpc>
              <a:buFont typeface="Wingdings" panose="05000000000000000000" pitchFamily="2" charset="2"/>
              <a:buChar char="Ø"/>
            </a:pPr>
            <a:r>
              <a:rPr lang="en-US" altLang="zh-CN" sz="2000" b="0">
                <a:ea typeface="SimSun" panose="02010600030101010101" pitchFamily="2" charset="-122"/>
              </a:rPr>
              <a:t>Tell a clear and easy-to-understand story. </a:t>
            </a:r>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9858781-A83F-0617-B2E5-AFD1DD9C5904}"/>
              </a:ext>
            </a:extLst>
          </p:cNvPr>
          <p:cNvSpPr>
            <a:spLocks noGrp="1" noChangeArrowheads="1"/>
          </p:cNvSpPr>
          <p:nvPr>
            <p:ph type="body" idx="4294967295"/>
          </p:nvPr>
        </p:nvSpPr>
        <p:spPr>
          <a:xfrm>
            <a:off x="-158750" y="1252925"/>
            <a:ext cx="6697663" cy="5500688"/>
          </a:xfrm>
        </p:spPr>
        <p:txBody>
          <a:bodyPr/>
          <a:lstStyle/>
          <a:p>
            <a:pPr marL="568325" lvl="1" indent="-377825" eaLnBrk="1" hangingPunct="1">
              <a:spcBef>
                <a:spcPct val="10000"/>
              </a:spcBef>
            </a:pPr>
            <a:r>
              <a:rPr lang="en-US" altLang="zh-CN" sz="1800" dirty="0">
                <a:ea typeface="SimSun" panose="02010600030101010101" pitchFamily="2" charset="-122"/>
              </a:rPr>
              <a:t>Un-crowded plots: 3 or 4 data sets per figure; well-selected scales; appropriate axis label size; symbols</a:t>
            </a:r>
          </a:p>
          <a:p>
            <a:pPr marL="568325" lvl="1" indent="-377825" eaLnBrk="1" hangingPunct="1">
              <a:spcBef>
                <a:spcPct val="10000"/>
              </a:spcBef>
              <a:buFont typeface="Wingdings" panose="05000000000000000000" pitchFamily="2" charset="2"/>
              <a:buNone/>
            </a:pPr>
            <a:r>
              <a:rPr lang="en-US" altLang="zh-CN" sz="1800" dirty="0">
                <a:ea typeface="SimSun" panose="02010600030101010101" pitchFamily="2" charset="-122"/>
              </a:rPr>
              <a:t> 	clear to read and data sets easy to discriminate. </a:t>
            </a:r>
          </a:p>
          <a:p>
            <a:pPr marL="568325" lvl="1" indent="-377825" eaLnBrk="1" hangingPunct="1">
              <a:spcBef>
                <a:spcPct val="10000"/>
              </a:spcBef>
            </a:pPr>
            <a:endParaRPr lang="en-US" altLang="zh-CN" sz="1800" dirty="0">
              <a:ea typeface="SimSun" panose="02010600030101010101" pitchFamily="2" charset="-122"/>
            </a:endParaRPr>
          </a:p>
          <a:p>
            <a:pPr marL="568325" lvl="1" indent="-377825" eaLnBrk="1" hangingPunct="1">
              <a:spcBef>
                <a:spcPct val="10000"/>
              </a:spcBef>
            </a:pPr>
            <a:r>
              <a:rPr lang="en-US" altLang="zh-CN" sz="1800" dirty="0">
                <a:ea typeface="SimSun" panose="02010600030101010101" pitchFamily="2" charset="-122"/>
              </a:rPr>
              <a:t>Each photograph must have a scale marker of professional quality on one corner. </a:t>
            </a:r>
          </a:p>
          <a:p>
            <a:pPr marL="568325" lvl="1" indent="-377825" eaLnBrk="1" hangingPunct="1">
              <a:spcBef>
                <a:spcPct val="10000"/>
              </a:spcBef>
            </a:pPr>
            <a:endParaRPr lang="en-US" altLang="zh-CN" sz="1800" dirty="0">
              <a:ea typeface="SimSun" panose="02010600030101010101" pitchFamily="2" charset="-122"/>
            </a:endParaRPr>
          </a:p>
          <a:p>
            <a:pPr marL="568325" lvl="1" indent="-377825" eaLnBrk="1" hangingPunct="1">
              <a:spcBef>
                <a:spcPct val="10000"/>
              </a:spcBef>
            </a:pPr>
            <a:r>
              <a:rPr lang="en-US" altLang="zh-CN" sz="1800" dirty="0">
                <a:ea typeface="SimSun" panose="02010600030101010101" pitchFamily="2" charset="-122"/>
              </a:rPr>
              <a:t>Use color ONLY when necessary. If different line </a:t>
            </a:r>
          </a:p>
          <a:p>
            <a:pPr marL="568325" lvl="1" indent="-377825" eaLnBrk="1" hangingPunct="1">
              <a:spcBef>
                <a:spcPct val="10000"/>
              </a:spcBef>
              <a:buFont typeface="Wingdings" panose="05000000000000000000" pitchFamily="2" charset="2"/>
              <a:buNone/>
            </a:pPr>
            <a:r>
              <a:rPr lang="en-US" altLang="zh-CN" sz="1800" dirty="0">
                <a:ea typeface="SimSun" panose="02010600030101010101" pitchFamily="2" charset="-122"/>
              </a:rPr>
              <a:t>	styles can clarify the meaning, never use colors</a:t>
            </a:r>
            <a:br>
              <a:rPr lang="en-US" altLang="zh-CN" sz="1800" dirty="0">
                <a:ea typeface="SimSun" panose="02010600030101010101" pitchFamily="2" charset="-122"/>
              </a:rPr>
            </a:br>
            <a:r>
              <a:rPr lang="en-US" altLang="zh-CN" sz="1800" dirty="0">
                <a:ea typeface="SimSun" panose="02010600030101010101" pitchFamily="2" charset="-122"/>
              </a:rPr>
              <a:t>or other thrilling effects. </a:t>
            </a:r>
          </a:p>
          <a:p>
            <a:pPr marL="568325" lvl="1" indent="-377825" eaLnBrk="1" hangingPunct="1">
              <a:spcBef>
                <a:spcPct val="10000"/>
              </a:spcBef>
              <a:buFont typeface="Wingdings" panose="05000000000000000000" pitchFamily="2" charset="2"/>
              <a:buNone/>
            </a:pPr>
            <a:endParaRPr lang="en-US" altLang="zh-CN" sz="1800" dirty="0">
              <a:ea typeface="SimSun" panose="02010600030101010101" pitchFamily="2" charset="-122"/>
            </a:endParaRPr>
          </a:p>
          <a:p>
            <a:pPr marL="568325" lvl="1" indent="-377825" eaLnBrk="1" hangingPunct="1">
              <a:spcBef>
                <a:spcPct val="10000"/>
              </a:spcBef>
            </a:pPr>
            <a:r>
              <a:rPr lang="en-US" altLang="zh-CN" sz="1800" dirty="0">
                <a:ea typeface="SimSun" panose="02010600030101010101" pitchFamily="2" charset="-122"/>
              </a:rPr>
              <a:t>Color needs to be visible and distinguishable when</a:t>
            </a:r>
          </a:p>
          <a:p>
            <a:pPr marL="568325" lvl="1" indent="-377825" eaLnBrk="1" hangingPunct="1">
              <a:spcBef>
                <a:spcPct val="10000"/>
              </a:spcBef>
              <a:buFont typeface="Wingdings" panose="05000000000000000000" pitchFamily="2" charset="2"/>
              <a:buNone/>
            </a:pPr>
            <a:r>
              <a:rPr lang="en-US" altLang="zh-CN" sz="1800" dirty="0">
                <a:ea typeface="SimSun" panose="02010600030101010101" pitchFamily="2" charset="-122"/>
              </a:rPr>
              <a:t>	printed out in black &amp; white. </a:t>
            </a:r>
          </a:p>
          <a:p>
            <a:pPr marL="568325" lvl="1" indent="-377825" eaLnBrk="1" hangingPunct="1">
              <a:spcBef>
                <a:spcPct val="10000"/>
              </a:spcBef>
            </a:pPr>
            <a:endParaRPr lang="en-US" altLang="zh-CN" sz="1800" dirty="0">
              <a:ea typeface="SimSun" panose="02010600030101010101" pitchFamily="2" charset="-122"/>
            </a:endParaRPr>
          </a:p>
          <a:p>
            <a:pPr marL="568325" lvl="1" indent="-377825" eaLnBrk="1" hangingPunct="1">
              <a:spcBef>
                <a:spcPct val="10000"/>
              </a:spcBef>
            </a:pPr>
            <a:r>
              <a:rPr lang="en-US" altLang="zh-CN" sz="1800" dirty="0">
                <a:ea typeface="SimSun" panose="02010600030101010101" pitchFamily="2" charset="-122"/>
              </a:rPr>
              <a:t>Do NOT ‘selectively adjust’ any image to enhance</a:t>
            </a:r>
          </a:p>
          <a:p>
            <a:pPr marL="568325" lvl="1" indent="-377825" eaLnBrk="1" hangingPunct="1">
              <a:spcBef>
                <a:spcPct val="10000"/>
              </a:spcBef>
              <a:buFont typeface="Wingdings" panose="05000000000000000000" pitchFamily="2" charset="2"/>
              <a:buNone/>
            </a:pPr>
            <a:r>
              <a:rPr lang="en-US" altLang="zh-CN" sz="1800" dirty="0">
                <a:ea typeface="SimSun" panose="02010600030101010101" pitchFamily="2" charset="-122"/>
              </a:rPr>
              <a:t>	visualization of results.</a:t>
            </a:r>
          </a:p>
          <a:p>
            <a:pPr marL="568325" lvl="1" indent="-377825" eaLnBrk="1" hangingPunct="1">
              <a:spcBef>
                <a:spcPct val="10000"/>
              </a:spcBef>
              <a:buFont typeface="Wingdings" panose="05000000000000000000" pitchFamily="2" charset="2"/>
              <a:buNone/>
            </a:pPr>
            <a:endParaRPr lang="en-US" altLang="zh-CN" sz="1800" dirty="0">
              <a:ea typeface="SimSun" panose="02010600030101010101" pitchFamily="2" charset="-122"/>
            </a:endParaRPr>
          </a:p>
          <a:p>
            <a:pPr marL="568325" lvl="1" indent="-377825" eaLnBrk="1" hangingPunct="1">
              <a:spcBef>
                <a:spcPct val="10000"/>
              </a:spcBef>
            </a:pPr>
            <a:r>
              <a:rPr lang="en-US" altLang="zh-CN" sz="1800" dirty="0">
                <a:ea typeface="SimSun" panose="02010600030101010101" pitchFamily="2" charset="-122"/>
              </a:rPr>
              <a:t>Do </a:t>
            </a:r>
            <a:r>
              <a:rPr lang="en-US" altLang="zh-CN" sz="1800" u="sng" dirty="0">
                <a:ea typeface="SimSun" panose="02010600030101010101" pitchFamily="2" charset="-122"/>
              </a:rPr>
              <a:t>not</a:t>
            </a:r>
            <a:r>
              <a:rPr lang="en-US" altLang="zh-CN" sz="1800" dirty="0">
                <a:ea typeface="SimSun" panose="02010600030101010101" pitchFamily="2" charset="-122"/>
              </a:rPr>
              <a:t> include long boring tables!</a:t>
            </a:r>
            <a:endParaRPr lang="zh-CN" altLang="en-US" sz="1800" dirty="0">
              <a:ea typeface="SimSun" panose="02010600030101010101" pitchFamily="2" charset="-122"/>
            </a:endParaRPr>
          </a:p>
        </p:txBody>
      </p:sp>
      <p:sp>
        <p:nvSpPr>
          <p:cNvPr id="48131" name="Rectangle 3">
            <a:extLst>
              <a:ext uri="{FF2B5EF4-FFF2-40B4-BE49-F238E27FC236}">
                <a16:creationId xmlns:a16="http://schemas.microsoft.com/office/drawing/2014/main" id="{F15E2C14-8E1C-CE34-9D2E-D14F3DD0CD87}"/>
              </a:ext>
            </a:extLst>
          </p:cNvPr>
          <p:cNvSpPr>
            <a:spLocks noGrp="1" noChangeArrowheads="1"/>
          </p:cNvSpPr>
          <p:nvPr>
            <p:ph type="title" idx="4294967295"/>
          </p:nvPr>
        </p:nvSpPr>
        <p:spPr/>
        <p:txBody>
          <a:bodyPr/>
          <a:lstStyle/>
          <a:p>
            <a:pPr eaLnBrk="1" hangingPunct="1"/>
            <a:r>
              <a:rPr lang="en-US" altLang="zh-CN">
                <a:ea typeface="SimSun" panose="02010600030101010101" pitchFamily="2" charset="-122"/>
              </a:rPr>
              <a:t>Appearance counts!</a:t>
            </a:r>
            <a:endParaRPr lang="zh-CN" altLang="en-US">
              <a:ea typeface="SimSun" panose="02010600030101010101" pitchFamily="2" charset="-122"/>
            </a:endParaRPr>
          </a:p>
        </p:txBody>
      </p:sp>
      <p:pic>
        <p:nvPicPr>
          <p:cNvPr id="61448" name="Picture 8">
            <a:extLst>
              <a:ext uri="{FF2B5EF4-FFF2-40B4-BE49-F238E27FC236}">
                <a16:creationId xmlns:a16="http://schemas.microsoft.com/office/drawing/2014/main" id="{3BF9A313-030B-5FE6-44FB-6C00A388D3E5}"/>
              </a:ext>
            </a:extLst>
          </p:cNvPr>
          <p:cNvPicPr>
            <a:picLocks noChangeAspect="1" noChangeArrowheads="1"/>
          </p:cNvPicPr>
          <p:nvPr/>
        </p:nvPicPr>
        <p:blipFill>
          <a:blip r:embed="rId2"/>
          <a:srcRect/>
          <a:stretch>
            <a:fillRect/>
          </a:stretch>
        </p:blipFill>
        <p:spPr bwMode="auto">
          <a:xfrm>
            <a:off x="6538913" y="1265238"/>
            <a:ext cx="2025650" cy="2565400"/>
          </a:xfrm>
          <a:prstGeom prst="rect">
            <a:avLst/>
          </a:prstGeom>
          <a:ln>
            <a:noFill/>
          </a:ln>
          <a:effectLst>
            <a:outerShdw blurRad="292100" dist="139700" dir="2700000" algn="tl" rotWithShape="0">
              <a:srgbClr val="333333">
                <a:alpha val="65000"/>
              </a:srgbClr>
            </a:outerShdw>
          </a:effectLst>
        </p:spPr>
      </p:pic>
      <p:pic>
        <p:nvPicPr>
          <p:cNvPr id="61447" name="Picture 7">
            <a:extLst>
              <a:ext uri="{FF2B5EF4-FFF2-40B4-BE49-F238E27FC236}">
                <a16:creationId xmlns:a16="http://schemas.microsoft.com/office/drawing/2014/main" id="{601D6F52-7CC9-8970-2943-CA35D4B70CD2}"/>
              </a:ext>
            </a:extLst>
          </p:cNvPr>
          <p:cNvPicPr>
            <a:picLocks noChangeAspect="1" noChangeArrowheads="1"/>
          </p:cNvPicPr>
          <p:nvPr/>
        </p:nvPicPr>
        <p:blipFill>
          <a:blip r:embed="rId3"/>
          <a:srcRect/>
          <a:stretch>
            <a:fillRect/>
          </a:stretch>
        </p:blipFill>
        <p:spPr bwMode="auto">
          <a:xfrm>
            <a:off x="5683250" y="4049713"/>
            <a:ext cx="1635125" cy="24431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a:extLst>
              <a:ext uri="{FF2B5EF4-FFF2-40B4-BE49-F238E27FC236}">
                <a16:creationId xmlns:a16="http://schemas.microsoft.com/office/drawing/2014/main" id="{1F5F2FDB-E5D9-BA94-4434-B0638886E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095625"/>
            <a:ext cx="2667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a:extLst>
              <a:ext uri="{FF2B5EF4-FFF2-40B4-BE49-F238E27FC236}">
                <a16:creationId xmlns:a16="http://schemas.microsoft.com/office/drawing/2014/main" id="{62BBB7D7-D29B-2E68-A27D-AEAD71CC3295}"/>
              </a:ext>
            </a:extLst>
          </p:cNvPr>
          <p:cNvSpPr>
            <a:spLocks noGrp="1" noChangeArrowheads="1"/>
          </p:cNvSpPr>
          <p:nvPr>
            <p:ph type="title" idx="4294967295"/>
          </p:nvPr>
        </p:nvSpPr>
        <p:spPr/>
        <p:txBody>
          <a:bodyPr/>
          <a:lstStyle/>
          <a:p>
            <a:pPr eaLnBrk="1" hangingPunct="1"/>
            <a:r>
              <a:rPr lang="en-US" altLang="zh-CN">
                <a:ea typeface="SimSun" panose="02010600030101010101" pitchFamily="2" charset="-122"/>
              </a:rPr>
              <a:t>Discussion – What the results mean</a:t>
            </a:r>
            <a:endParaRPr lang="zh-CN" altLang="en-US">
              <a:ea typeface="SimSun" panose="02010600030101010101" pitchFamily="2" charset="-122"/>
            </a:endParaRPr>
          </a:p>
        </p:txBody>
      </p:sp>
      <p:sp>
        <p:nvSpPr>
          <p:cNvPr id="49156" name="Rectangle 3">
            <a:extLst>
              <a:ext uri="{FF2B5EF4-FFF2-40B4-BE49-F238E27FC236}">
                <a16:creationId xmlns:a16="http://schemas.microsoft.com/office/drawing/2014/main" id="{1714E023-7DFC-AD88-26B9-73D0F0464A43}"/>
              </a:ext>
            </a:extLst>
          </p:cNvPr>
          <p:cNvSpPr>
            <a:spLocks noGrp="1" noChangeArrowheads="1"/>
          </p:cNvSpPr>
          <p:nvPr>
            <p:ph type="body" idx="4294967295"/>
          </p:nvPr>
        </p:nvSpPr>
        <p:spPr>
          <a:xfrm>
            <a:off x="533400" y="1728788"/>
            <a:ext cx="7486650" cy="4724400"/>
          </a:xfrm>
        </p:spPr>
        <p:txBody>
          <a:bodyPr/>
          <a:lstStyle/>
          <a:p>
            <a:pPr eaLnBrk="1" hangingPunct="1">
              <a:buFont typeface="Wingdings" panose="05000000000000000000" pitchFamily="2" charset="2"/>
              <a:buChar char="Ø"/>
            </a:pPr>
            <a:r>
              <a:rPr lang="en-US" altLang="zh-CN" sz="2400" b="0">
                <a:ea typeface="SimSun" panose="02010600030101010101" pitchFamily="2" charset="-122"/>
              </a:rPr>
              <a:t>It is the most important section of your article. Here you get the chance to SELL your data!</a:t>
            </a:r>
          </a:p>
          <a:p>
            <a:pPr lvl="1" eaLnBrk="1" hangingPunct="1">
              <a:buFont typeface="Wingdings" panose="05000000000000000000" pitchFamily="2" charset="2"/>
              <a:buChar char="Ø"/>
            </a:pPr>
            <a:r>
              <a:rPr lang="en-US" altLang="zh-CN" sz="2000">
                <a:ea typeface="SimSun" panose="02010600030101010101" pitchFamily="2" charset="-122"/>
              </a:rPr>
              <a:t>Many manuscripts are rejected because the Discussion is weak</a:t>
            </a:r>
          </a:p>
          <a:p>
            <a:pPr eaLnBrk="1" hangingPunct="1">
              <a:buFont typeface="Wingdings" panose="05000000000000000000" pitchFamily="2" charset="2"/>
              <a:buChar char="Ø"/>
            </a:pPr>
            <a:endParaRPr lang="en-US" altLang="zh-CN" sz="2400" b="0">
              <a:ea typeface="SimSun" panose="02010600030101010101" pitchFamily="2" charset="-122"/>
            </a:endParaRPr>
          </a:p>
          <a:p>
            <a:pPr eaLnBrk="1" hangingPunct="1">
              <a:buFont typeface="Wingdings" panose="05000000000000000000" pitchFamily="2" charset="2"/>
              <a:buChar char="Ø"/>
            </a:pPr>
            <a:r>
              <a:rPr lang="en-US" altLang="zh-CN" sz="2400" b="0">
                <a:ea typeface="SimSun" panose="02010600030101010101" pitchFamily="2" charset="-122"/>
              </a:rPr>
              <a:t>Make the Discussion corresponding to the Results.</a:t>
            </a:r>
          </a:p>
          <a:p>
            <a:pPr lvl="1" eaLnBrk="1" hangingPunct="1">
              <a:buFont typeface="Wingdings" panose="05000000000000000000" pitchFamily="2" charset="2"/>
              <a:buChar char="Ø"/>
            </a:pPr>
            <a:r>
              <a:rPr lang="en-US" altLang="zh-CN" sz="2000">
                <a:ea typeface="SimSun" panose="02010600030101010101" pitchFamily="2" charset="-122"/>
              </a:rPr>
              <a:t>But do not reiterate the results</a:t>
            </a:r>
          </a:p>
          <a:p>
            <a:pPr eaLnBrk="1" hangingPunct="1">
              <a:buFont typeface="Wingdings" panose="05000000000000000000" pitchFamily="2" charset="2"/>
              <a:buChar char="Ø"/>
            </a:pPr>
            <a:endParaRPr lang="en-US" altLang="zh-CN" sz="2400" b="0">
              <a:ea typeface="SimSun" panose="02010600030101010101" pitchFamily="2" charset="-122"/>
            </a:endParaRPr>
          </a:p>
          <a:p>
            <a:pPr eaLnBrk="1" hangingPunct="1">
              <a:buFont typeface="Wingdings" panose="05000000000000000000" pitchFamily="2" charset="2"/>
              <a:buChar char="Ø"/>
            </a:pPr>
            <a:r>
              <a:rPr lang="en-US" altLang="zh-CN" sz="2400" b="0">
                <a:ea typeface="SimSun" panose="02010600030101010101" pitchFamily="2" charset="-122"/>
              </a:rPr>
              <a:t>You need to compare the published results with yours.</a:t>
            </a:r>
          </a:p>
          <a:p>
            <a:pPr lvl="1" eaLnBrk="1" hangingPunct="1">
              <a:buFont typeface="Wingdings" panose="05000000000000000000" pitchFamily="2" charset="2"/>
              <a:buChar char="Ø"/>
            </a:pPr>
            <a:r>
              <a:rPr lang="en-US" altLang="zh-CN" sz="2000">
                <a:ea typeface="SimSun" panose="02010600030101010101" pitchFamily="2" charset="-122"/>
              </a:rPr>
              <a:t>Do NOT ignore work in disagreement with yours – confront it and convince the reader that you are correct or better</a:t>
            </a:r>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AF169E7-06B3-FA28-8F27-4BC5C57E63F8}"/>
              </a:ext>
            </a:extLst>
          </p:cNvPr>
          <p:cNvSpPr>
            <a:spLocks noGrp="1" noChangeArrowheads="1"/>
          </p:cNvSpPr>
          <p:nvPr>
            <p:ph type="title" idx="4294967295"/>
          </p:nvPr>
        </p:nvSpPr>
        <p:spPr/>
        <p:txBody>
          <a:bodyPr/>
          <a:lstStyle/>
          <a:p>
            <a:pPr eaLnBrk="1" hangingPunct="1"/>
            <a:r>
              <a:rPr lang="en-US" altLang="zh-CN">
                <a:ea typeface="SimSun" panose="02010600030101010101" pitchFamily="2" charset="-122"/>
              </a:rPr>
              <a:t>More Pitfalls to be Aware of:</a:t>
            </a:r>
            <a:endParaRPr lang="zh-CN" altLang="en-US">
              <a:ea typeface="SimSun" panose="02010600030101010101" pitchFamily="2" charset="-122"/>
            </a:endParaRPr>
          </a:p>
        </p:txBody>
      </p:sp>
      <p:sp>
        <p:nvSpPr>
          <p:cNvPr id="50179" name="Rectangle 3">
            <a:extLst>
              <a:ext uri="{FF2B5EF4-FFF2-40B4-BE49-F238E27FC236}">
                <a16:creationId xmlns:a16="http://schemas.microsoft.com/office/drawing/2014/main" id="{68FBBE45-FCB7-C4E1-4D5F-06D7994C0D51}"/>
              </a:ext>
            </a:extLst>
          </p:cNvPr>
          <p:cNvSpPr>
            <a:spLocks noGrp="1" noChangeArrowheads="1"/>
          </p:cNvSpPr>
          <p:nvPr>
            <p:ph type="body" idx="4294967295"/>
          </p:nvPr>
        </p:nvSpPr>
        <p:spPr>
          <a:xfrm>
            <a:off x="107950" y="1179513"/>
            <a:ext cx="7159625" cy="5678487"/>
          </a:xfrm>
        </p:spPr>
        <p:txBody>
          <a:bodyPr/>
          <a:lstStyle/>
          <a:p>
            <a:pPr marL="180975" indent="-180975" eaLnBrk="1" hangingPunct="1">
              <a:lnSpc>
                <a:spcPct val="65000"/>
              </a:lnSpc>
              <a:buFont typeface="Wingdings" panose="05000000000000000000" pitchFamily="2" charset="2"/>
              <a:buChar char="Ø"/>
            </a:pPr>
            <a:r>
              <a:rPr lang="en-US" altLang="zh-CN" sz="2000" b="0">
                <a:ea typeface="SimSun" panose="02010600030101010101" pitchFamily="2" charset="-122"/>
              </a:rPr>
              <a:t>Statements that go beyond what the results can support</a:t>
            </a:r>
          </a:p>
          <a:p>
            <a:pPr marL="180975" indent="-180975" eaLnBrk="1" hangingPunct="1">
              <a:lnSpc>
                <a:spcPct val="45000"/>
              </a:lnSpc>
              <a:buFont typeface="Wingdings" panose="05000000000000000000" pitchFamily="2" charset="2"/>
              <a:buChar char="Ø"/>
            </a:pPr>
            <a:endParaRPr lang="en-US" altLang="zh-CN" sz="2000" b="0">
              <a:ea typeface="SimSun" panose="02010600030101010101" pitchFamily="2" charset="-122"/>
            </a:endParaRPr>
          </a:p>
          <a:p>
            <a:pPr marL="180975" indent="-180975" eaLnBrk="1" hangingPunct="1">
              <a:lnSpc>
                <a:spcPct val="65000"/>
              </a:lnSpc>
              <a:buFont typeface="Wingdings" panose="05000000000000000000" pitchFamily="2" charset="2"/>
              <a:buChar char="Ø"/>
            </a:pPr>
            <a:r>
              <a:rPr lang="en-US" altLang="zh-CN" sz="2000" b="0">
                <a:ea typeface="SimSun" panose="02010600030101010101" pitchFamily="2" charset="-122"/>
              </a:rPr>
              <a:t>Unspecific expressions such as “higher temperature”, “at a lower rate”.</a:t>
            </a:r>
          </a:p>
          <a:p>
            <a:pPr marL="825500" lvl="1" eaLnBrk="1" hangingPunct="1">
              <a:lnSpc>
                <a:spcPct val="65000"/>
              </a:lnSpc>
              <a:buFont typeface="Wingdings" panose="05000000000000000000" pitchFamily="2" charset="2"/>
              <a:buChar char="Ø"/>
            </a:pPr>
            <a:r>
              <a:rPr lang="en-US" altLang="zh-CN" sz="1800" b="1">
                <a:ea typeface="SimSun" panose="02010600030101010101" pitchFamily="2" charset="-122"/>
              </a:rPr>
              <a:t>Quantitative descriptions are always preferred. </a:t>
            </a:r>
          </a:p>
          <a:p>
            <a:pPr marL="180975" indent="-180975" eaLnBrk="1" hangingPunct="1">
              <a:lnSpc>
                <a:spcPct val="45000"/>
              </a:lnSpc>
              <a:buFont typeface="Wingdings" panose="05000000000000000000" pitchFamily="2" charset="2"/>
              <a:buChar char="Ø"/>
            </a:pPr>
            <a:endParaRPr lang="en-US" altLang="zh-CN" sz="2000" b="0">
              <a:ea typeface="SimSun" panose="02010600030101010101" pitchFamily="2" charset="-122"/>
            </a:endParaRPr>
          </a:p>
          <a:p>
            <a:pPr marL="180975" indent="-180975" eaLnBrk="1" hangingPunct="1">
              <a:lnSpc>
                <a:spcPct val="65000"/>
              </a:lnSpc>
              <a:buFont typeface="Wingdings" panose="05000000000000000000" pitchFamily="2" charset="2"/>
              <a:buChar char="Ø"/>
            </a:pPr>
            <a:r>
              <a:rPr lang="en-US" altLang="zh-CN" sz="2000" b="0">
                <a:ea typeface="SimSun" panose="02010600030101010101" pitchFamily="2" charset="-122"/>
              </a:rPr>
              <a:t>Sudden introduction of new terms or ideas</a:t>
            </a:r>
          </a:p>
          <a:p>
            <a:pPr marL="180975" indent="-180975" eaLnBrk="1" hangingPunct="1">
              <a:lnSpc>
                <a:spcPct val="45000"/>
              </a:lnSpc>
              <a:buFont typeface="Wingdings" panose="05000000000000000000" pitchFamily="2" charset="2"/>
              <a:buChar char="Ø"/>
            </a:pPr>
            <a:endParaRPr lang="en-US" altLang="zh-CN" sz="2000" b="0">
              <a:ea typeface="SimSun" panose="02010600030101010101" pitchFamily="2" charset="-122"/>
            </a:endParaRPr>
          </a:p>
          <a:p>
            <a:pPr marL="180975" indent="-180975" eaLnBrk="1" hangingPunct="1">
              <a:buFont typeface="Wingdings" panose="05000000000000000000" pitchFamily="2" charset="2"/>
              <a:buChar char="Ø"/>
            </a:pPr>
            <a:r>
              <a:rPr lang="en-US" altLang="zh-CN" sz="2000" b="0">
                <a:ea typeface="SimSun" panose="02010600030101010101" pitchFamily="2" charset="-122"/>
              </a:rPr>
              <a:t>Speculations on possible interpretations are allowed. But these should be rooted in fact, rather than imagination. </a:t>
            </a:r>
          </a:p>
          <a:p>
            <a:pPr marL="180975" indent="-180975" eaLnBrk="1" hangingPunct="1">
              <a:lnSpc>
                <a:spcPct val="45000"/>
              </a:lnSpc>
              <a:buFont typeface="Wingdings" panose="05000000000000000000" pitchFamily="2" charset="2"/>
              <a:buChar char="Ø"/>
            </a:pPr>
            <a:endParaRPr lang="en-US" altLang="zh-CN" sz="2000" b="0">
              <a:ea typeface="SimSun" panose="02010600030101010101" pitchFamily="2" charset="-122"/>
            </a:endParaRPr>
          </a:p>
          <a:p>
            <a:pPr marL="180975" indent="-180975" eaLnBrk="1" hangingPunct="1">
              <a:lnSpc>
                <a:spcPct val="75000"/>
              </a:lnSpc>
              <a:buFont typeface="Wingdings" panose="05000000000000000000" pitchFamily="2" charset="2"/>
              <a:buChar char="Ø"/>
            </a:pPr>
            <a:r>
              <a:rPr lang="en-US" altLang="zh-CN" sz="2000" b="0">
                <a:ea typeface="SimSun" panose="02010600030101010101" pitchFamily="2" charset="-122"/>
              </a:rPr>
              <a:t>Check the organization, number and quality of illustrations, the logic and the justifications.</a:t>
            </a:r>
          </a:p>
          <a:p>
            <a:pPr marL="180975" indent="-180975" eaLnBrk="1" hangingPunct="1">
              <a:lnSpc>
                <a:spcPct val="45000"/>
              </a:lnSpc>
            </a:pPr>
            <a:endParaRPr lang="en-US" altLang="zh-CN" sz="2000" b="0">
              <a:ea typeface="SimSun" panose="02010600030101010101" pitchFamily="2" charset="-122"/>
            </a:endParaRPr>
          </a:p>
          <a:p>
            <a:pPr marL="180975" indent="-180975" eaLnBrk="1" hangingPunct="1">
              <a:lnSpc>
                <a:spcPct val="75000"/>
              </a:lnSpc>
              <a:buFont typeface="Wingdings" panose="05000000000000000000" pitchFamily="2" charset="2"/>
              <a:buNone/>
            </a:pPr>
            <a:r>
              <a:rPr lang="en-US" altLang="zh-CN" sz="2000" b="0">
                <a:ea typeface="SimSun" panose="02010600030101010101" pitchFamily="2" charset="-122"/>
              </a:rPr>
              <a:t>	Revision of Results and Discussion is not just paper work. You may need to do further experiments, derivations, or simulations.</a:t>
            </a:r>
            <a:br>
              <a:rPr lang="en-US" altLang="zh-CN" sz="2000" b="0">
                <a:ea typeface="SimSun" panose="02010600030101010101" pitchFamily="2" charset="-122"/>
              </a:rPr>
            </a:br>
            <a:endParaRPr lang="en-US" altLang="zh-CN" sz="2000" b="0">
              <a:ea typeface="SimSun" panose="02010600030101010101" pitchFamily="2" charset="-122"/>
            </a:endParaRPr>
          </a:p>
          <a:p>
            <a:pPr marL="180975" indent="-180975" eaLnBrk="1" hangingPunct="1">
              <a:lnSpc>
                <a:spcPct val="75000"/>
              </a:lnSpc>
              <a:buFont typeface="Wingdings" panose="05000000000000000000" pitchFamily="2" charset="2"/>
              <a:buNone/>
            </a:pPr>
            <a:r>
              <a:rPr lang="en-US" altLang="zh-CN" sz="2000" b="0">
                <a:ea typeface="SimSun" panose="02010600030101010101" pitchFamily="2" charset="-122"/>
              </a:rPr>
              <a:t>	Sometimes you cannot clarify your idea in words because some critical items have not been studied substantially. </a:t>
            </a:r>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a:extLst>
              <a:ext uri="{FF2B5EF4-FFF2-40B4-BE49-F238E27FC236}">
                <a16:creationId xmlns:a16="http://schemas.microsoft.com/office/drawing/2014/main" id="{61899C4D-5377-7446-F8FD-FBD21D93851F}"/>
              </a:ext>
            </a:extLst>
          </p:cNvPr>
          <p:cNvSpPr txBox="1">
            <a:spLocks noGrp="1" noChangeArrowheads="1"/>
          </p:cNvSpPr>
          <p:nvPr/>
        </p:nvSpPr>
        <p:spPr bwMode="auto">
          <a:xfrm>
            <a:off x="685800" y="6400800"/>
            <a:ext cx="533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a:spcBef>
                <a:spcPct val="0"/>
              </a:spcBef>
              <a:buClrTx/>
              <a:buSzTx/>
              <a:buFontTx/>
              <a:buNone/>
            </a:pPr>
            <a:fld id="{7554046F-D5C4-4417-8E8D-26269A64C4DA}" type="slidenum">
              <a:rPr lang="en-US" altLang="en-US" sz="1000" b="0">
                <a:solidFill>
                  <a:srgbClr val="FF9218"/>
                </a:solidFill>
                <a:latin typeface="Arial Narrow" panose="020B0606020202030204" pitchFamily="34" charset="0"/>
              </a:rPr>
              <a:pPr>
                <a:spcBef>
                  <a:spcPct val="0"/>
                </a:spcBef>
                <a:buClrTx/>
                <a:buSzTx/>
                <a:buFontTx/>
                <a:buNone/>
              </a:pPr>
              <a:t>67</a:t>
            </a:fld>
            <a:endParaRPr lang="en-US" altLang="en-US" sz="1000" b="0">
              <a:solidFill>
                <a:srgbClr val="FF9218"/>
              </a:solidFill>
              <a:latin typeface="Arial Narrow" panose="020B0606020202030204" pitchFamily="34" charset="0"/>
            </a:endParaRPr>
          </a:p>
        </p:txBody>
      </p:sp>
      <p:sp>
        <p:nvSpPr>
          <p:cNvPr id="52227" name="Rectangle 2">
            <a:extLst>
              <a:ext uri="{FF2B5EF4-FFF2-40B4-BE49-F238E27FC236}">
                <a16:creationId xmlns:a16="http://schemas.microsoft.com/office/drawing/2014/main" id="{5D2C7DC8-CE81-3B7F-0B00-18A75DB1BFF9}"/>
              </a:ext>
            </a:extLst>
          </p:cNvPr>
          <p:cNvSpPr>
            <a:spLocks noGrp="1" noChangeArrowheads="1"/>
          </p:cNvSpPr>
          <p:nvPr>
            <p:ph type="title" idx="4294967295"/>
          </p:nvPr>
        </p:nvSpPr>
        <p:spPr>
          <a:xfrm>
            <a:off x="457200" y="304800"/>
            <a:ext cx="8229600" cy="685800"/>
          </a:xfrm>
        </p:spPr>
        <p:txBody>
          <a:bodyPr/>
          <a:lstStyle/>
          <a:p>
            <a:r>
              <a:rPr lang="en-GB" altLang="en-US"/>
              <a:t>Scientific Language - Tenses</a:t>
            </a:r>
          </a:p>
        </p:txBody>
      </p:sp>
      <p:sp>
        <p:nvSpPr>
          <p:cNvPr id="193539" name="Rectangle 3">
            <a:extLst>
              <a:ext uri="{FF2B5EF4-FFF2-40B4-BE49-F238E27FC236}">
                <a16:creationId xmlns:a16="http://schemas.microsoft.com/office/drawing/2014/main" id="{B6F375E4-B508-8FD5-6723-902AEFA09ECB}"/>
              </a:ext>
            </a:extLst>
          </p:cNvPr>
          <p:cNvSpPr>
            <a:spLocks noGrp="1" noChangeArrowheads="1"/>
          </p:cNvSpPr>
          <p:nvPr>
            <p:ph type="body" idx="4294967295"/>
          </p:nvPr>
        </p:nvSpPr>
        <p:spPr>
          <a:xfrm>
            <a:off x="457200" y="1524000"/>
            <a:ext cx="8229600" cy="4525963"/>
          </a:xfrm>
        </p:spPr>
        <p:txBody>
          <a:bodyPr/>
          <a:lstStyle/>
          <a:p>
            <a:pPr>
              <a:lnSpc>
                <a:spcPct val="80000"/>
              </a:lnSpc>
            </a:pPr>
            <a:r>
              <a:rPr lang="en-GB" altLang="en-US" sz="2800">
                <a:solidFill>
                  <a:schemeClr val="bg2"/>
                </a:solidFill>
              </a:rPr>
              <a:t>Present tense for known facts and hypotheses:</a:t>
            </a:r>
          </a:p>
          <a:p>
            <a:pPr marL="457200" lvl="1" indent="0">
              <a:lnSpc>
                <a:spcPct val="80000"/>
              </a:lnSpc>
              <a:buFontTx/>
              <a:buNone/>
            </a:pPr>
            <a:r>
              <a:rPr lang="en-GB" altLang="en-US" sz="2400"/>
              <a:t>“The average life of a honey bee </a:t>
            </a:r>
            <a:r>
              <a:rPr lang="en-GB" altLang="en-US" sz="2400" u="sng"/>
              <a:t>is</a:t>
            </a:r>
            <a:r>
              <a:rPr lang="en-GB" altLang="en-US" sz="2400"/>
              <a:t> 6 weeks”</a:t>
            </a:r>
          </a:p>
          <a:p>
            <a:pPr>
              <a:lnSpc>
                <a:spcPct val="80000"/>
              </a:lnSpc>
              <a:buFontTx/>
              <a:buNone/>
            </a:pPr>
            <a:endParaRPr lang="en-GB" altLang="en-US" sz="2400" b="0">
              <a:solidFill>
                <a:schemeClr val="bg2"/>
              </a:solidFill>
            </a:endParaRPr>
          </a:p>
          <a:p>
            <a:pPr>
              <a:lnSpc>
                <a:spcPct val="80000"/>
              </a:lnSpc>
            </a:pPr>
            <a:r>
              <a:rPr lang="en-GB" altLang="en-US" sz="2800">
                <a:solidFill>
                  <a:schemeClr val="bg2"/>
                </a:solidFill>
              </a:rPr>
              <a:t>Past tense for experiments you have conducted:</a:t>
            </a:r>
          </a:p>
          <a:p>
            <a:pPr>
              <a:lnSpc>
                <a:spcPct val="80000"/>
              </a:lnSpc>
              <a:buFontTx/>
              <a:buNone/>
            </a:pPr>
            <a:r>
              <a:rPr lang="en-GB" altLang="en-US" sz="2800">
                <a:solidFill>
                  <a:schemeClr val="bg2"/>
                </a:solidFill>
              </a:rPr>
              <a:t>	</a:t>
            </a:r>
            <a:r>
              <a:rPr lang="en-GB" altLang="en-US" sz="2400" b="0">
                <a:solidFill>
                  <a:schemeClr val="bg2"/>
                </a:solidFill>
              </a:rPr>
              <a:t>“All the honey bees </a:t>
            </a:r>
            <a:r>
              <a:rPr lang="en-GB" altLang="en-US" sz="2400" u="sng">
                <a:solidFill>
                  <a:schemeClr val="bg2"/>
                </a:solidFill>
              </a:rPr>
              <a:t>were</a:t>
            </a:r>
            <a:r>
              <a:rPr lang="en-GB" altLang="en-US" sz="2400" b="0">
                <a:solidFill>
                  <a:schemeClr val="bg2"/>
                </a:solidFill>
              </a:rPr>
              <a:t> maintained in an environment with a consistent temperature of 23 degrees centigrade…”</a:t>
            </a:r>
          </a:p>
          <a:p>
            <a:pPr>
              <a:lnSpc>
                <a:spcPct val="80000"/>
              </a:lnSpc>
              <a:buFontTx/>
              <a:buNone/>
            </a:pPr>
            <a:endParaRPr lang="en-GB" altLang="en-US" sz="2400">
              <a:solidFill>
                <a:schemeClr val="bg2"/>
              </a:solidFill>
            </a:endParaRPr>
          </a:p>
          <a:p>
            <a:pPr>
              <a:lnSpc>
                <a:spcPct val="80000"/>
              </a:lnSpc>
            </a:pPr>
            <a:r>
              <a:rPr lang="en-GB" altLang="en-US" sz="2800">
                <a:solidFill>
                  <a:schemeClr val="bg2"/>
                </a:solidFill>
              </a:rPr>
              <a:t>Past tense when you describe the results of an experiment:</a:t>
            </a:r>
          </a:p>
          <a:p>
            <a:pPr>
              <a:lnSpc>
                <a:spcPct val="80000"/>
              </a:lnSpc>
              <a:buFontTx/>
              <a:buNone/>
            </a:pPr>
            <a:r>
              <a:rPr lang="en-GB" altLang="en-US" sz="2800" b="0">
                <a:solidFill>
                  <a:schemeClr val="bg2"/>
                </a:solidFill>
              </a:rPr>
              <a:t>	“</a:t>
            </a:r>
            <a:r>
              <a:rPr lang="en-GB" altLang="en-US" sz="2400" b="0">
                <a:solidFill>
                  <a:schemeClr val="bg2"/>
                </a:solidFill>
              </a:rPr>
              <a:t>The average life span of bees in our contained environment </a:t>
            </a:r>
            <a:r>
              <a:rPr lang="en-GB" altLang="en-US" sz="2400" u="sng">
                <a:solidFill>
                  <a:schemeClr val="bg2"/>
                </a:solidFill>
              </a:rPr>
              <a:t>was</a:t>
            </a:r>
            <a:r>
              <a:rPr lang="en-GB" altLang="en-US" sz="2400" b="0">
                <a:solidFill>
                  <a:schemeClr val="bg2"/>
                </a:solidFill>
              </a:rPr>
              <a:t> 8 weeks…”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 calcmode="lin" valueType="num">
                                      <p:cBhvr>
                                        <p:cTn id="7" dur="500" fill="hold"/>
                                        <p:tgtEl>
                                          <p:spTgt spid="1935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35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3539">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93539">
                                            <p:txEl>
                                              <p:pRg st="1" end="1"/>
                                            </p:txEl>
                                          </p:spTgt>
                                        </p:tgtEl>
                                        <p:attrNameLst>
                                          <p:attrName>style.visibility</p:attrName>
                                        </p:attrNameLst>
                                      </p:cBhvr>
                                      <p:to>
                                        <p:strVal val="visible"/>
                                      </p:to>
                                    </p:set>
                                    <p:anim calcmode="lin" valueType="num">
                                      <p:cBhvr>
                                        <p:cTn id="12" dur="500" fill="hold"/>
                                        <p:tgtEl>
                                          <p:spTgt spid="19353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9353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93539">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193539">
                                            <p:txEl>
                                              <p:pRg st="3" end="3"/>
                                            </p:txEl>
                                          </p:spTgt>
                                        </p:tgtEl>
                                        <p:attrNameLst>
                                          <p:attrName>style.visibility</p:attrName>
                                        </p:attrNameLst>
                                      </p:cBhvr>
                                      <p:to>
                                        <p:strVal val="visible"/>
                                      </p:to>
                                    </p:set>
                                    <p:anim calcmode="lin" valueType="num">
                                      <p:cBhvr>
                                        <p:cTn id="17" dur="500" fill="hold"/>
                                        <p:tgtEl>
                                          <p:spTgt spid="193539">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193539">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193539">
                                            <p:txEl>
                                              <p:pRg st="3" end="3"/>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193539">
                                            <p:txEl>
                                              <p:pRg st="4" end="4"/>
                                            </p:txEl>
                                          </p:spTgt>
                                        </p:tgtEl>
                                        <p:attrNameLst>
                                          <p:attrName>style.visibility</p:attrName>
                                        </p:attrNameLst>
                                      </p:cBhvr>
                                      <p:to>
                                        <p:strVal val="visible"/>
                                      </p:to>
                                    </p:set>
                                    <p:anim calcmode="lin" valueType="num">
                                      <p:cBhvr>
                                        <p:cTn id="22" dur="500" fill="hold"/>
                                        <p:tgtEl>
                                          <p:spTgt spid="193539">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193539">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193539">
                                            <p:txEl>
                                              <p:pRg st="4" end="4"/>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193539">
                                            <p:txEl>
                                              <p:pRg st="6" end="6"/>
                                            </p:txEl>
                                          </p:spTgt>
                                        </p:tgtEl>
                                        <p:attrNameLst>
                                          <p:attrName>style.visibility</p:attrName>
                                        </p:attrNameLst>
                                      </p:cBhvr>
                                      <p:to>
                                        <p:strVal val="visible"/>
                                      </p:to>
                                    </p:set>
                                    <p:anim calcmode="lin" valueType="num">
                                      <p:cBhvr>
                                        <p:cTn id="27" dur="500" fill="hold"/>
                                        <p:tgtEl>
                                          <p:spTgt spid="193539">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193539">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193539">
                                            <p:txEl>
                                              <p:pRg st="6" end="6"/>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193539">
                                            <p:txEl>
                                              <p:pRg st="7" end="7"/>
                                            </p:txEl>
                                          </p:spTgt>
                                        </p:tgtEl>
                                        <p:attrNameLst>
                                          <p:attrName>style.visibility</p:attrName>
                                        </p:attrNameLst>
                                      </p:cBhvr>
                                      <p:to>
                                        <p:strVal val="visible"/>
                                      </p:to>
                                    </p:set>
                                    <p:anim calcmode="lin" valueType="num">
                                      <p:cBhvr>
                                        <p:cTn id="32" dur="500" fill="hold"/>
                                        <p:tgtEl>
                                          <p:spTgt spid="193539">
                                            <p:txEl>
                                              <p:pRg st="7" end="7"/>
                                            </p:txEl>
                                          </p:spTgt>
                                        </p:tgtEl>
                                        <p:attrNameLst>
                                          <p:attrName>ppt_w</p:attrName>
                                        </p:attrNameLst>
                                      </p:cBhvr>
                                      <p:tavLst>
                                        <p:tav tm="0">
                                          <p:val>
                                            <p:fltVal val="0"/>
                                          </p:val>
                                        </p:tav>
                                        <p:tav tm="100000">
                                          <p:val>
                                            <p:strVal val="#ppt_w"/>
                                          </p:val>
                                        </p:tav>
                                      </p:tavLst>
                                    </p:anim>
                                    <p:anim calcmode="lin" valueType="num">
                                      <p:cBhvr>
                                        <p:cTn id="33" dur="500" fill="hold"/>
                                        <p:tgtEl>
                                          <p:spTgt spid="193539">
                                            <p:txEl>
                                              <p:pRg st="7" end="7"/>
                                            </p:txEl>
                                          </p:spTgt>
                                        </p:tgtEl>
                                        <p:attrNameLst>
                                          <p:attrName>ppt_h</p:attrName>
                                        </p:attrNameLst>
                                      </p:cBhvr>
                                      <p:tavLst>
                                        <p:tav tm="0">
                                          <p:val>
                                            <p:fltVal val="0"/>
                                          </p:val>
                                        </p:tav>
                                        <p:tav tm="100000">
                                          <p:val>
                                            <p:strVal val="#ppt_h"/>
                                          </p:val>
                                        </p:tav>
                                      </p:tavLst>
                                    </p:anim>
                                    <p:animEffect transition="in" filter="fade">
                                      <p:cBhvr>
                                        <p:cTn id="34" dur="500"/>
                                        <p:tgtEl>
                                          <p:spTgt spid="193539">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mph" presetSubtype="2" fill="hold" nodeType="clickEffect">
                                  <p:stCondLst>
                                    <p:cond delay="0"/>
                                  </p:stCondLst>
                                  <p:childTnLst>
                                    <p:animClr clrSpc="rgb" dir="cw">
                                      <p:cBhvr override="childStyle">
                                        <p:cTn id="38" dur="500" fill="hold"/>
                                        <p:tgtEl>
                                          <p:spTgt spid="193539">
                                            <p:txEl>
                                              <p:pRg st="0" end="0"/>
                                            </p:txEl>
                                          </p:spTgt>
                                        </p:tgtEl>
                                        <p:attrNameLst>
                                          <p:attrName>style.color</p:attrName>
                                        </p:attrNameLst>
                                      </p:cBhvr>
                                      <p:to>
                                        <a:schemeClr val="accent2"/>
                                      </p:to>
                                    </p:animClr>
                                  </p:childTnLst>
                                </p:cTn>
                              </p:par>
                              <p:par>
                                <p:cTn id="39" presetID="3" presetClass="emph" presetSubtype="2" fill="hold" nodeType="withEffect">
                                  <p:stCondLst>
                                    <p:cond delay="0"/>
                                  </p:stCondLst>
                                  <p:childTnLst>
                                    <p:animClr clrSpc="rgb" dir="cw">
                                      <p:cBhvr override="childStyle">
                                        <p:cTn id="40" dur="500" fill="hold"/>
                                        <p:tgtEl>
                                          <p:spTgt spid="193539">
                                            <p:txEl>
                                              <p:pRg st="1" end="1"/>
                                            </p:txEl>
                                          </p:spTgt>
                                        </p:tgtEl>
                                        <p:attrNameLst>
                                          <p:attrName>style.color</p:attrName>
                                        </p:attrNameLst>
                                      </p:cBhvr>
                                      <p:to>
                                        <a:schemeClr val="tx1"/>
                                      </p:to>
                                    </p:animClr>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mph" presetSubtype="2" fill="hold" nodeType="clickEffect">
                                  <p:stCondLst>
                                    <p:cond delay="0"/>
                                  </p:stCondLst>
                                  <p:childTnLst>
                                    <p:animClr clrSpc="rgb" dir="cw">
                                      <p:cBhvr override="childStyle">
                                        <p:cTn id="44" dur="500" fill="hold"/>
                                        <p:tgtEl>
                                          <p:spTgt spid="193539">
                                            <p:txEl>
                                              <p:pRg st="3" end="3"/>
                                            </p:txEl>
                                          </p:spTgt>
                                        </p:tgtEl>
                                        <p:attrNameLst>
                                          <p:attrName>style.color</p:attrName>
                                        </p:attrNameLst>
                                      </p:cBhvr>
                                      <p:to>
                                        <a:schemeClr val="accent2"/>
                                      </p:to>
                                    </p:animClr>
                                  </p:childTnLst>
                                </p:cTn>
                              </p:par>
                              <p:par>
                                <p:cTn id="45" presetID="3" presetClass="emph" presetSubtype="2" fill="hold" nodeType="withEffect">
                                  <p:stCondLst>
                                    <p:cond delay="0"/>
                                  </p:stCondLst>
                                  <p:childTnLst>
                                    <p:animClr clrSpc="rgb" dir="cw">
                                      <p:cBhvr override="childStyle">
                                        <p:cTn id="46" dur="500" fill="hold"/>
                                        <p:tgtEl>
                                          <p:spTgt spid="193539">
                                            <p:txEl>
                                              <p:pRg st="4" end="4"/>
                                            </p:txEl>
                                          </p:spTgt>
                                        </p:tgtEl>
                                        <p:attrNameLst>
                                          <p:attrName>style.color</p:attrName>
                                        </p:attrNameLst>
                                      </p:cBhvr>
                                      <p:to>
                                        <a:schemeClr val="tx1"/>
                                      </p:to>
                                    </p:animClr>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mph" presetSubtype="2" fill="hold" nodeType="clickEffect">
                                  <p:stCondLst>
                                    <p:cond delay="0"/>
                                  </p:stCondLst>
                                  <p:childTnLst>
                                    <p:animClr clrSpc="rgb" dir="cw">
                                      <p:cBhvr override="childStyle">
                                        <p:cTn id="50" dur="500" fill="hold"/>
                                        <p:tgtEl>
                                          <p:spTgt spid="193539">
                                            <p:txEl>
                                              <p:pRg st="6" end="6"/>
                                            </p:txEl>
                                          </p:spTgt>
                                        </p:tgtEl>
                                        <p:attrNameLst>
                                          <p:attrName>style.color</p:attrName>
                                        </p:attrNameLst>
                                      </p:cBhvr>
                                      <p:to>
                                        <a:schemeClr val="accent2"/>
                                      </p:to>
                                    </p:animClr>
                                  </p:childTnLst>
                                </p:cTn>
                              </p:par>
                              <p:par>
                                <p:cTn id="51" presetID="3" presetClass="emph" presetSubtype="2" fill="hold" nodeType="withEffect">
                                  <p:stCondLst>
                                    <p:cond delay="0"/>
                                  </p:stCondLst>
                                  <p:childTnLst>
                                    <p:animClr clrSpc="rgb" dir="cw">
                                      <p:cBhvr override="childStyle">
                                        <p:cTn id="52" dur="500" fill="hold"/>
                                        <p:tgtEl>
                                          <p:spTgt spid="193539">
                                            <p:txEl>
                                              <p:pRg st="7" end="7"/>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P spid="193539" grpI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56CAD71-7E53-4AA5-4DCF-99228445DAEB}"/>
              </a:ext>
            </a:extLst>
          </p:cNvPr>
          <p:cNvSpPr>
            <a:spLocks noGrp="1" noChangeArrowheads="1"/>
          </p:cNvSpPr>
          <p:nvPr>
            <p:ph type="title" idx="4294967295"/>
          </p:nvPr>
        </p:nvSpPr>
        <p:spPr>
          <a:xfrm>
            <a:off x="285750" y="304800"/>
            <a:ext cx="7824788" cy="685800"/>
          </a:xfrm>
        </p:spPr>
        <p:txBody>
          <a:bodyPr/>
          <a:lstStyle/>
          <a:p>
            <a:pPr eaLnBrk="1" hangingPunct="1"/>
            <a:r>
              <a:rPr lang="en-US" altLang="zh-CN" sz="3600">
                <a:ea typeface="SimSun" panose="02010600030101010101" pitchFamily="2" charset="-122"/>
              </a:rPr>
              <a:t>Conclusions</a:t>
            </a:r>
            <a:endParaRPr lang="zh-CN" altLang="en-US" sz="3600">
              <a:ea typeface="SimSun" panose="02010600030101010101" pitchFamily="2" charset="-122"/>
            </a:endParaRPr>
          </a:p>
        </p:txBody>
      </p:sp>
      <p:pic>
        <p:nvPicPr>
          <p:cNvPr id="71683" name="Picture 3" descr="123">
            <a:extLst>
              <a:ext uri="{FF2B5EF4-FFF2-40B4-BE49-F238E27FC236}">
                <a16:creationId xmlns:a16="http://schemas.microsoft.com/office/drawing/2014/main" id="{B27078F7-8835-66A7-993E-6D872E85B648}"/>
              </a:ext>
            </a:extLst>
          </p:cNvPr>
          <p:cNvPicPr>
            <a:picLocks noChangeAspect="1" noChangeArrowheads="1"/>
          </p:cNvPicPr>
          <p:nvPr/>
        </p:nvPicPr>
        <p:blipFill>
          <a:blip r:embed="rId3" cstate="print"/>
          <a:srcRect/>
          <a:stretch>
            <a:fillRect/>
          </a:stretch>
        </p:blipFill>
        <p:spPr bwMode="auto">
          <a:xfrm>
            <a:off x="731838" y="2162175"/>
            <a:ext cx="7200900" cy="2443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5CDC6DB-3D76-FDEE-CE3E-7647E102B2AB}"/>
              </a:ext>
            </a:extLst>
          </p:cNvPr>
          <p:cNvSpPr>
            <a:spLocks noGrp="1" noChangeArrowheads="1"/>
          </p:cNvSpPr>
          <p:nvPr>
            <p:ph type="title" idx="4294967295"/>
          </p:nvPr>
        </p:nvSpPr>
        <p:spPr>
          <a:xfrm>
            <a:off x="285750" y="304800"/>
            <a:ext cx="7729538" cy="685800"/>
          </a:xfrm>
        </p:spPr>
        <p:txBody>
          <a:bodyPr/>
          <a:lstStyle/>
          <a:p>
            <a:pPr eaLnBrk="1" hangingPunct="1"/>
            <a:r>
              <a:rPr lang="en-US" altLang="zh-CN">
                <a:ea typeface="SimSun" panose="02010600030101010101" pitchFamily="2" charset="-122"/>
              </a:rPr>
              <a:t>Conclusions  </a:t>
            </a:r>
            <a:endParaRPr lang="zh-CN" altLang="en-US">
              <a:ea typeface="SimSun" panose="02010600030101010101" pitchFamily="2" charset="-122"/>
            </a:endParaRPr>
          </a:p>
        </p:txBody>
      </p:sp>
      <p:sp>
        <p:nvSpPr>
          <p:cNvPr id="56323" name="Rectangle 3">
            <a:extLst>
              <a:ext uri="{FF2B5EF4-FFF2-40B4-BE49-F238E27FC236}">
                <a16:creationId xmlns:a16="http://schemas.microsoft.com/office/drawing/2014/main" id="{74D3A19B-59ED-1BD3-B0B6-CF5C96D658BE}"/>
              </a:ext>
            </a:extLst>
          </p:cNvPr>
          <p:cNvSpPr>
            <a:spLocks noGrp="1" noChangeArrowheads="1"/>
          </p:cNvSpPr>
          <p:nvPr>
            <p:ph type="body" idx="4294967295"/>
          </p:nvPr>
        </p:nvSpPr>
        <p:spPr>
          <a:xfrm>
            <a:off x="198438" y="1112838"/>
            <a:ext cx="8224837" cy="5516562"/>
          </a:xfrm>
        </p:spPr>
        <p:txBody>
          <a:bodyPr/>
          <a:lstStyle/>
          <a:p>
            <a:pPr eaLnBrk="1" hangingPunct="1">
              <a:buFont typeface="Wingdings" panose="05000000000000000000" pitchFamily="2" charset="2"/>
              <a:buChar char="Ø"/>
            </a:pPr>
            <a:r>
              <a:rPr lang="en-US" altLang="zh-CN" sz="2400">
                <a:ea typeface="SimSun" panose="02010600030101010101" pitchFamily="2" charset="-122"/>
              </a:rPr>
              <a:t>Tells  how your work advances the field from the present state of knowledge!</a:t>
            </a:r>
          </a:p>
          <a:p>
            <a:pPr eaLnBrk="1" hangingPunct="1">
              <a:buFont typeface="Wingdings" panose="05000000000000000000" pitchFamily="2" charset="2"/>
              <a:buChar char="Ø"/>
            </a:pPr>
            <a:endParaRPr lang="en-US" altLang="zh-CN" sz="2400" b="0">
              <a:ea typeface="SimSun" panose="02010600030101010101" pitchFamily="2" charset="-122"/>
            </a:endParaRPr>
          </a:p>
          <a:p>
            <a:pPr eaLnBrk="1" hangingPunct="1">
              <a:buFont typeface="Wingdings" panose="05000000000000000000" pitchFamily="2" charset="2"/>
              <a:buChar char="Ø"/>
            </a:pPr>
            <a:r>
              <a:rPr lang="en-US" altLang="zh-CN" sz="2400" b="0">
                <a:ea typeface="SimSun" panose="02010600030101010101" pitchFamily="2" charset="-122"/>
              </a:rPr>
              <a:t>Without clear Conclusions, reviewers and readers</a:t>
            </a:r>
          </a:p>
          <a:p>
            <a:pPr eaLnBrk="1" hangingPunct="1">
              <a:buFont typeface="Wingdings" panose="05000000000000000000" pitchFamily="2" charset="2"/>
              <a:buNone/>
            </a:pPr>
            <a:r>
              <a:rPr lang="en-US" altLang="zh-CN" sz="2400" b="0">
                <a:ea typeface="SimSun" panose="02010600030101010101" pitchFamily="2" charset="-122"/>
              </a:rPr>
              <a:t>     will find it difficult to judge the work, and whether                   or not it merits publication in the journal. </a:t>
            </a:r>
          </a:p>
          <a:p>
            <a:pPr eaLnBrk="1" hangingPunct="1"/>
            <a:endParaRPr lang="en-US" altLang="zh-CN" sz="2400" b="0">
              <a:ea typeface="SimSun" panose="02010600030101010101" pitchFamily="2" charset="-122"/>
            </a:endParaRPr>
          </a:p>
          <a:p>
            <a:pPr eaLnBrk="1" hangingPunct="1">
              <a:buFont typeface="Wingdings" panose="05000000000000000000" pitchFamily="2" charset="2"/>
              <a:buChar char="Ø"/>
            </a:pPr>
            <a:r>
              <a:rPr lang="en-US" altLang="zh-CN" sz="2400" b="0">
                <a:ea typeface="SimSun" panose="02010600030101010101" pitchFamily="2" charset="-122"/>
              </a:rPr>
              <a:t>Do NOT repeat the Abstract, or just list experimental results.</a:t>
            </a:r>
          </a:p>
          <a:p>
            <a:pPr lvl="1" eaLnBrk="1" hangingPunct="1">
              <a:buFont typeface="Wingdings" panose="05000000000000000000" pitchFamily="2" charset="2"/>
              <a:buChar char="Ø"/>
            </a:pPr>
            <a:r>
              <a:rPr lang="en-US" altLang="zh-CN" sz="2000">
                <a:ea typeface="SimSun" panose="02010600030101010101" pitchFamily="2" charset="-122"/>
              </a:rPr>
              <a:t>Trivial statements of your results are unacceptable in this section.</a:t>
            </a:r>
          </a:p>
          <a:p>
            <a:pPr eaLnBrk="1" hangingPunct="1"/>
            <a:endParaRPr lang="en-US" altLang="zh-CN" sz="2400" b="0">
              <a:ea typeface="SimSun" panose="02010600030101010101" pitchFamily="2" charset="-122"/>
            </a:endParaRPr>
          </a:p>
          <a:p>
            <a:pPr eaLnBrk="1" hangingPunct="1">
              <a:buFont typeface="Wingdings" panose="05000000000000000000" pitchFamily="2" charset="2"/>
              <a:buChar char="Ø"/>
            </a:pPr>
            <a:r>
              <a:rPr lang="en-US" altLang="zh-CN" sz="2400" b="0">
                <a:ea typeface="SimSun" panose="02010600030101010101" pitchFamily="2" charset="-122"/>
              </a:rPr>
              <a:t>Provide a clear scientific justification for your work, and indicate possible applications and extensions.</a:t>
            </a:r>
          </a:p>
          <a:p>
            <a:pPr lvl="1" eaLnBrk="1" hangingPunct="1">
              <a:buFont typeface="Wingdings" panose="05000000000000000000" pitchFamily="2" charset="2"/>
              <a:buChar char="Ø"/>
            </a:pPr>
            <a:r>
              <a:rPr lang="en-US" altLang="zh-CN" sz="2000">
                <a:ea typeface="SimSun" panose="02010600030101010101" pitchFamily="2" charset="-122"/>
              </a:rPr>
              <a:t>You should also suggest future experiments and/or point out those that are underway. </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Step 1: Plan your table</a:t>
            </a:r>
          </a:p>
        </p:txBody>
      </p:sp>
      <p:sp>
        <p:nvSpPr>
          <p:cNvPr id="3" name="Content Placeholder 2"/>
          <p:cNvSpPr>
            <a:spLocks noGrp="1"/>
          </p:cNvSpPr>
          <p:nvPr>
            <p:ph idx="1"/>
          </p:nvPr>
        </p:nvSpPr>
        <p:spPr/>
        <p:txBody>
          <a:bodyPr/>
          <a:lstStyle/>
          <a:p>
            <a:r>
              <a:rPr lang="en-US" sz="1500" dirty="0">
                <a:latin typeface="Arial" panose="020B0604020202020204" pitchFamily="34" charset="0"/>
                <a:cs typeface="Arial" panose="020B0604020202020204" pitchFamily="34" charset="0"/>
              </a:rPr>
              <a:t>Design a table so it is easy to read both horizontally and vertically.</a:t>
            </a:r>
          </a:p>
          <a:p>
            <a:pPr marL="0" indent="0">
              <a:buNone/>
            </a:pPr>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Keep column and row headings simple but informative.</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Consider drawing out the table on paper first before making an electronic version.</a:t>
            </a:r>
          </a:p>
          <a:p>
            <a:endParaRPr lang="en-US" sz="1350" dirty="0">
              <a:latin typeface="Arial" panose="020B0604020202020204" pitchFamily="34" charset="0"/>
              <a:cs typeface="Arial" panose="020B0604020202020204" pitchFamily="34" charset="0"/>
            </a:endParaRPr>
          </a:p>
          <a:p>
            <a:pPr marL="0" indent="0">
              <a:buNone/>
            </a:pPr>
            <a:endParaRPr lang="en-US" sz="135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819984"/>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F80953E-ADB6-4992-14B1-A8859954450D}"/>
              </a:ext>
            </a:extLst>
          </p:cNvPr>
          <p:cNvSpPr>
            <a:spLocks noGrp="1" noChangeArrowheads="1"/>
          </p:cNvSpPr>
          <p:nvPr>
            <p:ph type="title" idx="4294967295"/>
          </p:nvPr>
        </p:nvSpPr>
        <p:spPr/>
        <p:txBody>
          <a:bodyPr/>
          <a:lstStyle/>
          <a:p>
            <a:r>
              <a:rPr lang="en-GB" altLang="en-US"/>
              <a:t>Acknowledgements</a:t>
            </a:r>
          </a:p>
        </p:txBody>
      </p:sp>
      <p:sp>
        <p:nvSpPr>
          <p:cNvPr id="58371" name="Rectangle 3">
            <a:extLst>
              <a:ext uri="{FF2B5EF4-FFF2-40B4-BE49-F238E27FC236}">
                <a16:creationId xmlns:a16="http://schemas.microsoft.com/office/drawing/2014/main" id="{4EB8D167-580A-C0D6-8DB6-5959994955DB}"/>
              </a:ext>
            </a:extLst>
          </p:cNvPr>
          <p:cNvSpPr>
            <a:spLocks noGrp="1" noChangeArrowheads="1"/>
          </p:cNvSpPr>
          <p:nvPr>
            <p:ph type="body" idx="4294967295"/>
          </p:nvPr>
        </p:nvSpPr>
        <p:spPr/>
        <p:txBody>
          <a:bodyPr/>
          <a:lstStyle/>
          <a:p>
            <a:pPr>
              <a:buFont typeface="Wingdings" panose="05000000000000000000" pitchFamily="2" charset="2"/>
              <a:buNone/>
            </a:pPr>
            <a:r>
              <a:rPr lang="en-GB" altLang="en-US" sz="2400"/>
              <a:t>	Recognize those who helped in the research (you want them to help again, don’t you?)</a:t>
            </a:r>
          </a:p>
          <a:p>
            <a:pPr>
              <a:buFont typeface="Wingdings" panose="05000000000000000000" pitchFamily="2" charset="2"/>
              <a:buNone/>
            </a:pPr>
            <a:endParaRPr lang="en-GB" altLang="en-US" sz="2400"/>
          </a:p>
          <a:p>
            <a:pPr lvl="1">
              <a:buFont typeface="Wingdings" panose="05000000000000000000" pitchFamily="2" charset="2"/>
              <a:buNone/>
            </a:pPr>
            <a:r>
              <a:rPr lang="en-GB" altLang="en-US" sz="2400"/>
              <a:t>Include individuals who have assisted you in your study:</a:t>
            </a:r>
          </a:p>
          <a:p>
            <a:pPr lvl="1">
              <a:buFont typeface="Wingdings" panose="05000000000000000000" pitchFamily="2" charset="2"/>
              <a:buNone/>
            </a:pPr>
            <a:r>
              <a:rPr lang="en-GB" altLang="en-US" sz="2400"/>
              <a:t>		Advisors</a:t>
            </a:r>
          </a:p>
          <a:p>
            <a:pPr lvl="1">
              <a:buFont typeface="Wingdings" panose="05000000000000000000" pitchFamily="2" charset="2"/>
              <a:buNone/>
            </a:pPr>
            <a:r>
              <a:rPr lang="en-GB" altLang="en-US" sz="2400"/>
              <a:t>		Financial supporters</a:t>
            </a:r>
          </a:p>
          <a:p>
            <a:pPr lvl="1">
              <a:buFont typeface="Wingdings" panose="05000000000000000000" pitchFamily="2" charset="2"/>
              <a:buNone/>
            </a:pPr>
            <a:r>
              <a:rPr lang="en-GB" altLang="en-US" sz="2400"/>
              <a:t>		Proofreaders</a:t>
            </a:r>
          </a:p>
          <a:p>
            <a:pPr lvl="1">
              <a:buFont typeface="Wingdings" panose="05000000000000000000" pitchFamily="2" charset="2"/>
              <a:buNone/>
            </a:pPr>
            <a:r>
              <a:rPr lang="en-GB" altLang="en-US" sz="2400"/>
              <a:t>		Typists</a:t>
            </a:r>
          </a:p>
          <a:p>
            <a:pPr lvl="1">
              <a:buFont typeface="Wingdings" panose="05000000000000000000" pitchFamily="2" charset="2"/>
              <a:buNone/>
            </a:pPr>
            <a:r>
              <a:rPr lang="en-GB" altLang="en-US" sz="2400"/>
              <a:t>		Suppliers who may have given materials</a:t>
            </a:r>
          </a:p>
        </p:txBody>
      </p:sp>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1588948-513A-EE83-733C-F1BAB11B0AC7}"/>
              </a:ext>
            </a:extLst>
          </p:cNvPr>
          <p:cNvSpPr>
            <a:spLocks noGrp="1" noChangeArrowheads="1"/>
          </p:cNvSpPr>
          <p:nvPr>
            <p:ph type="title" idx="4294967295"/>
          </p:nvPr>
        </p:nvSpPr>
        <p:spPr>
          <a:xfrm>
            <a:off x="612775" y="304800"/>
            <a:ext cx="8137525" cy="685800"/>
          </a:xfrm>
        </p:spPr>
        <p:txBody>
          <a:bodyPr/>
          <a:lstStyle/>
          <a:p>
            <a:pPr eaLnBrk="1" hangingPunct="1"/>
            <a:r>
              <a:rPr lang="en-US" altLang="en-US">
                <a:ea typeface="SimSun" panose="02010600030101010101" pitchFamily="2" charset="-122"/>
              </a:rPr>
              <a:t>References </a:t>
            </a:r>
            <a:endParaRPr lang="zh-CN" altLang="en-US">
              <a:ea typeface="SimSun" panose="02010600030101010101" pitchFamily="2" charset="-122"/>
            </a:endParaRPr>
          </a:p>
        </p:txBody>
      </p:sp>
      <p:sp>
        <p:nvSpPr>
          <p:cNvPr id="59395" name="Rectangle 3">
            <a:extLst>
              <a:ext uri="{FF2B5EF4-FFF2-40B4-BE49-F238E27FC236}">
                <a16:creationId xmlns:a16="http://schemas.microsoft.com/office/drawing/2014/main" id="{B7435154-3B33-425B-533C-F9B367731D26}"/>
              </a:ext>
            </a:extLst>
          </p:cNvPr>
          <p:cNvSpPr>
            <a:spLocks noGrp="1" noChangeArrowheads="1"/>
          </p:cNvSpPr>
          <p:nvPr>
            <p:ph type="body" idx="4294967295"/>
          </p:nvPr>
        </p:nvSpPr>
        <p:spPr>
          <a:xfrm>
            <a:off x="69850" y="1268413"/>
            <a:ext cx="8801100" cy="2211387"/>
          </a:xfrm>
        </p:spPr>
        <p:txBody>
          <a:bodyPr/>
          <a:lstStyle/>
          <a:p>
            <a:pPr eaLnBrk="1" hangingPunct="1"/>
            <a:r>
              <a:rPr lang="en-GB" altLang="zh-CN" sz="2400">
                <a:solidFill>
                  <a:srgbClr val="FF0000"/>
                </a:solidFill>
                <a:ea typeface="SimSun" panose="02010600030101010101" pitchFamily="2" charset="-122"/>
              </a:rPr>
              <a:t>More mistakes are found in the references than any other part of the manuscript. </a:t>
            </a:r>
            <a:endParaRPr lang="en-US" altLang="zh-CN" sz="2400">
              <a:solidFill>
                <a:srgbClr val="FF0000"/>
              </a:solidFill>
              <a:ea typeface="SimSun" panose="02010600030101010101" pitchFamily="2" charset="-122"/>
            </a:endParaRPr>
          </a:p>
          <a:p>
            <a:pPr eaLnBrk="1" hangingPunct="1"/>
            <a:r>
              <a:rPr lang="en-US" altLang="zh-CN" sz="2400">
                <a:solidFill>
                  <a:srgbClr val="FF0000"/>
                </a:solidFill>
                <a:ea typeface="SimSun" panose="02010600030101010101" pitchFamily="2" charset="-122"/>
              </a:rPr>
              <a:t>It is one of the most annoying problems, and causes great headaches among editors…</a:t>
            </a:r>
          </a:p>
          <a:p>
            <a:pPr lvl="1" eaLnBrk="1" hangingPunct="1"/>
            <a:endParaRPr lang="en-US" altLang="zh-CN" sz="2000">
              <a:ea typeface="SimSun" panose="02010600030101010101" pitchFamily="2" charset="-122"/>
            </a:endParaRPr>
          </a:p>
        </p:txBody>
      </p:sp>
      <p:sp>
        <p:nvSpPr>
          <p:cNvPr id="4" name="Rectangle 3">
            <a:extLst>
              <a:ext uri="{FF2B5EF4-FFF2-40B4-BE49-F238E27FC236}">
                <a16:creationId xmlns:a16="http://schemas.microsoft.com/office/drawing/2014/main" id="{9B25B175-371E-1D2E-99D8-D75129F41EBF}"/>
              </a:ext>
            </a:extLst>
          </p:cNvPr>
          <p:cNvSpPr txBox="1">
            <a:spLocks noChangeArrowheads="1"/>
          </p:cNvSpPr>
          <p:nvPr/>
        </p:nvSpPr>
        <p:spPr bwMode="auto">
          <a:xfrm>
            <a:off x="236538" y="2862263"/>
            <a:ext cx="6662737" cy="3490912"/>
          </a:xfrm>
          <a:prstGeom prst="rect">
            <a:avLst/>
          </a:prstGeom>
          <a:noFill/>
          <a:ln w="9525">
            <a:noFill/>
            <a:miter lim="800000"/>
            <a:headEnd/>
            <a:tailEnd/>
          </a:ln>
        </p:spPr>
        <p:txBody>
          <a:bodyPr/>
          <a:lstStyle/>
          <a:p>
            <a:pPr marL="742950" lvl="1" indent="-285750" eaLnBrk="1" hangingPunct="1">
              <a:spcBef>
                <a:spcPct val="20000"/>
              </a:spcBef>
              <a:buClr>
                <a:srgbClr val="000066"/>
              </a:buClr>
              <a:buSzPct val="70000"/>
              <a:buFont typeface="Wingdings" pitchFamily="2" charset="2"/>
              <a:buChar char="§"/>
              <a:defRPr/>
            </a:pPr>
            <a:r>
              <a:rPr lang="en-US" altLang="zh-CN" sz="2000" b="0" kern="0" dirty="0">
                <a:solidFill>
                  <a:srgbClr val="32323D"/>
                </a:solidFill>
                <a:latin typeface="Calibri" pitchFamily="34" charset="0"/>
                <a:ea typeface="宋体" pitchFamily="2" charset="-122"/>
              </a:rPr>
              <a:t>Cite the main scientific publications on which your work is based</a:t>
            </a:r>
          </a:p>
          <a:p>
            <a:pPr marL="742950" lvl="1" indent="-285750" eaLnBrk="1" hangingPunct="1">
              <a:spcBef>
                <a:spcPct val="20000"/>
              </a:spcBef>
              <a:buClr>
                <a:srgbClr val="000066"/>
              </a:buClr>
              <a:buSzPct val="70000"/>
              <a:buFont typeface="Wingdings" pitchFamily="2" charset="2"/>
              <a:buChar char="§"/>
              <a:defRPr/>
            </a:pPr>
            <a:endParaRPr lang="en-US" altLang="zh-CN" sz="2000" b="0" kern="0" dirty="0">
              <a:solidFill>
                <a:srgbClr val="32323D"/>
              </a:solidFill>
              <a:latin typeface="Calibri" pitchFamily="34" charset="0"/>
              <a:ea typeface="宋体" pitchFamily="2" charset="-122"/>
            </a:endParaRPr>
          </a:p>
          <a:p>
            <a:pPr marL="742950" lvl="1" indent="-285750" eaLnBrk="1" hangingPunct="1">
              <a:spcBef>
                <a:spcPct val="20000"/>
              </a:spcBef>
              <a:buClr>
                <a:srgbClr val="000066"/>
              </a:buClr>
              <a:buSzPct val="70000"/>
              <a:buFont typeface="Wingdings" pitchFamily="2" charset="2"/>
              <a:buChar char="§"/>
              <a:defRPr/>
            </a:pPr>
            <a:r>
              <a:rPr lang="en-US" altLang="zh-CN" sz="2000" b="0" kern="0" dirty="0">
                <a:solidFill>
                  <a:srgbClr val="32323D"/>
                </a:solidFill>
                <a:latin typeface="Calibri" pitchFamily="34" charset="0"/>
                <a:ea typeface="宋体" pitchFamily="2" charset="-122"/>
              </a:rPr>
              <a:t>Do not inflate the manuscript with too many references – it doesn’t make it a better manuscript!</a:t>
            </a:r>
          </a:p>
          <a:p>
            <a:pPr marL="742950" lvl="1" indent="-285750" eaLnBrk="1" hangingPunct="1">
              <a:spcBef>
                <a:spcPct val="20000"/>
              </a:spcBef>
              <a:buClr>
                <a:srgbClr val="000066"/>
              </a:buClr>
              <a:buSzPct val="70000"/>
              <a:buFont typeface="Wingdings" pitchFamily="2" charset="2"/>
              <a:buChar char="§"/>
              <a:defRPr/>
            </a:pPr>
            <a:endParaRPr lang="en-US" altLang="zh-CN" sz="2000" b="0" kern="0" dirty="0">
              <a:solidFill>
                <a:srgbClr val="32323D"/>
              </a:solidFill>
              <a:latin typeface="Calibri" pitchFamily="34" charset="0"/>
              <a:ea typeface="宋体" pitchFamily="2" charset="-122"/>
            </a:endParaRPr>
          </a:p>
          <a:p>
            <a:pPr marL="742950" lvl="1" indent="-285750" eaLnBrk="1" hangingPunct="1">
              <a:spcBef>
                <a:spcPct val="20000"/>
              </a:spcBef>
              <a:buClr>
                <a:srgbClr val="000066"/>
              </a:buClr>
              <a:buSzPct val="70000"/>
              <a:buFont typeface="Wingdings" pitchFamily="2" charset="2"/>
              <a:buChar char="§"/>
              <a:defRPr/>
            </a:pPr>
            <a:r>
              <a:rPr lang="en-US" altLang="zh-CN" sz="2000" b="0" kern="0" dirty="0">
                <a:solidFill>
                  <a:srgbClr val="32323D"/>
                </a:solidFill>
                <a:latin typeface="Calibri" pitchFamily="34" charset="0"/>
                <a:ea typeface="宋体" pitchFamily="2" charset="-122"/>
              </a:rPr>
              <a:t>Avoid excessive self-citations</a:t>
            </a:r>
          </a:p>
          <a:p>
            <a:pPr marL="742950" lvl="1" indent="-285750" eaLnBrk="1" hangingPunct="1">
              <a:spcBef>
                <a:spcPct val="20000"/>
              </a:spcBef>
              <a:buClr>
                <a:srgbClr val="000066"/>
              </a:buClr>
              <a:buSzPct val="70000"/>
              <a:buFont typeface="Wingdings" pitchFamily="2" charset="2"/>
              <a:buChar char="§"/>
              <a:defRPr/>
            </a:pPr>
            <a:endParaRPr lang="en-US" altLang="zh-CN" sz="2000" b="0" kern="0" dirty="0">
              <a:solidFill>
                <a:srgbClr val="32323D"/>
              </a:solidFill>
              <a:latin typeface="Calibri" pitchFamily="34" charset="0"/>
              <a:ea typeface="宋体" pitchFamily="2" charset="-122"/>
            </a:endParaRPr>
          </a:p>
          <a:p>
            <a:pPr marL="742950" lvl="1" indent="-285750" eaLnBrk="1" hangingPunct="1">
              <a:spcBef>
                <a:spcPct val="20000"/>
              </a:spcBef>
              <a:buClr>
                <a:srgbClr val="000066"/>
              </a:buClr>
              <a:buSzPct val="70000"/>
              <a:buFont typeface="Wingdings" pitchFamily="2" charset="2"/>
              <a:buChar char="§"/>
              <a:defRPr/>
            </a:pPr>
            <a:r>
              <a:rPr lang="en-US" altLang="zh-CN" sz="2000" b="0" kern="0" dirty="0">
                <a:solidFill>
                  <a:srgbClr val="32323D"/>
                </a:solidFill>
                <a:latin typeface="Calibri" pitchFamily="34" charset="0"/>
                <a:ea typeface="宋体" pitchFamily="2" charset="-122"/>
              </a:rPr>
              <a:t>Avoid excessive citations of publications from the same region  </a:t>
            </a:r>
          </a:p>
        </p:txBody>
      </p:sp>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29292D98-025E-B461-722A-05BD9D7EFC21}"/>
              </a:ext>
            </a:extLst>
          </p:cNvPr>
          <p:cNvSpPr>
            <a:spLocks noGrp="1" noChangeArrowheads="1"/>
          </p:cNvSpPr>
          <p:nvPr>
            <p:ph type="title" idx="4294967295"/>
          </p:nvPr>
        </p:nvSpPr>
        <p:spPr>
          <a:xfrm>
            <a:off x="381000" y="315913"/>
            <a:ext cx="8534400" cy="685800"/>
          </a:xfrm>
        </p:spPr>
        <p:txBody>
          <a:bodyPr/>
          <a:lstStyle/>
          <a:p>
            <a:pPr eaLnBrk="1" hangingPunct="1"/>
            <a:r>
              <a:rPr lang="en-US" altLang="en-US" sz="2400">
                <a:ea typeface="SimSun" panose="02010600030101010101" pitchFamily="2" charset="-122"/>
              </a:rPr>
              <a:t>Cover letter – your chance to speak to the Editor directly</a:t>
            </a:r>
            <a:endParaRPr lang="zh-CN" altLang="en-US" sz="2400">
              <a:ea typeface="SimSun" panose="02010600030101010101" pitchFamily="2" charset="-122"/>
            </a:endParaRPr>
          </a:p>
        </p:txBody>
      </p:sp>
      <p:sp>
        <p:nvSpPr>
          <p:cNvPr id="60419" name="Rectangle 3">
            <a:extLst>
              <a:ext uri="{FF2B5EF4-FFF2-40B4-BE49-F238E27FC236}">
                <a16:creationId xmlns:a16="http://schemas.microsoft.com/office/drawing/2014/main" id="{F5F7DEEA-CC22-85EF-B206-B727249E5888}"/>
              </a:ext>
            </a:extLst>
          </p:cNvPr>
          <p:cNvSpPr>
            <a:spLocks noGrp="1" noChangeArrowheads="1"/>
          </p:cNvSpPr>
          <p:nvPr>
            <p:ph type="body" idx="4294967295"/>
          </p:nvPr>
        </p:nvSpPr>
        <p:spPr>
          <a:xfrm>
            <a:off x="0" y="1773238"/>
            <a:ext cx="6827838" cy="4259262"/>
          </a:xfrm>
        </p:spPr>
        <p:txBody>
          <a:bodyPr/>
          <a:lstStyle/>
          <a:p>
            <a:pPr lvl="1" eaLnBrk="1" hangingPunct="1">
              <a:lnSpc>
                <a:spcPct val="80000"/>
              </a:lnSpc>
            </a:pPr>
            <a:r>
              <a:rPr lang="en-US" altLang="zh-CN" sz="2000">
                <a:ea typeface="SimSun" panose="02010600030101010101" pitchFamily="2" charset="-122"/>
              </a:rPr>
              <a:t>View it as a job application letter; you want to “sell” your work…</a:t>
            </a:r>
          </a:p>
          <a:p>
            <a:pPr lvl="1" eaLnBrk="1" hangingPunct="1">
              <a:lnSpc>
                <a:spcPct val="80000"/>
              </a:lnSpc>
            </a:pPr>
            <a:endParaRPr lang="en-US" altLang="zh-CN" sz="2000">
              <a:ea typeface="SimSun" panose="02010600030101010101" pitchFamily="2" charset="-122"/>
            </a:endParaRPr>
          </a:p>
          <a:p>
            <a:pPr lvl="1" eaLnBrk="1" hangingPunct="1">
              <a:lnSpc>
                <a:spcPct val="80000"/>
              </a:lnSpc>
            </a:pPr>
            <a:r>
              <a:rPr lang="en-US" altLang="zh-CN" sz="2000">
                <a:ea typeface="SimSun" panose="02010600030101010101" pitchFamily="2" charset="-122"/>
              </a:rPr>
              <a:t>WHY did you submit the manuscript to THIS journal?</a:t>
            </a:r>
          </a:p>
          <a:p>
            <a:pPr lvl="2" eaLnBrk="1" hangingPunct="1">
              <a:lnSpc>
                <a:spcPct val="80000"/>
              </a:lnSpc>
            </a:pPr>
            <a:r>
              <a:rPr lang="en-US" altLang="zh-CN" sz="1800">
                <a:ea typeface="SimSun" panose="02010600030101010101" pitchFamily="2" charset="-122"/>
              </a:rPr>
              <a:t>Do not summarize your manuscript, or repeat the abstract</a:t>
            </a:r>
          </a:p>
          <a:p>
            <a:pPr lvl="2" eaLnBrk="1" hangingPunct="1">
              <a:lnSpc>
                <a:spcPct val="80000"/>
              </a:lnSpc>
            </a:pPr>
            <a:r>
              <a:rPr lang="en-US" altLang="zh-CN" sz="1800">
                <a:ea typeface="SimSun" panose="02010600030101010101" pitchFamily="2" charset="-122"/>
              </a:rPr>
              <a:t>Mention what would make your manuscript special to the journal</a:t>
            </a:r>
          </a:p>
          <a:p>
            <a:pPr lvl="1" eaLnBrk="1" hangingPunct="1">
              <a:lnSpc>
                <a:spcPct val="80000"/>
              </a:lnSpc>
            </a:pPr>
            <a:endParaRPr lang="en-US" altLang="zh-CN" sz="2000">
              <a:ea typeface="SimSun" panose="02010600030101010101" pitchFamily="2" charset="-122"/>
            </a:endParaRPr>
          </a:p>
          <a:p>
            <a:pPr lvl="1" eaLnBrk="1" hangingPunct="1">
              <a:lnSpc>
                <a:spcPct val="80000"/>
              </a:lnSpc>
            </a:pPr>
            <a:r>
              <a:rPr lang="en-US" altLang="zh-CN" sz="2000">
                <a:ea typeface="SimSun" panose="02010600030101010101" pitchFamily="2" charset="-122"/>
              </a:rPr>
              <a:t>Mention special requirements, e.g. if you do not wish your manuscript to be reviewed by certain reviewers, and any conflicts of interest.</a:t>
            </a:r>
          </a:p>
          <a:p>
            <a:pPr eaLnBrk="1" hangingPunct="1">
              <a:lnSpc>
                <a:spcPct val="80000"/>
              </a:lnSpc>
            </a:pPr>
            <a:endParaRPr lang="en-US" altLang="zh-CN" sz="2400" b="0">
              <a:ea typeface="SimSun" panose="02010600030101010101" pitchFamily="2" charset="-122"/>
            </a:endParaRPr>
          </a:p>
          <a:p>
            <a:pPr lvl="1" eaLnBrk="1" hangingPunct="1">
              <a:lnSpc>
                <a:spcPct val="80000"/>
              </a:lnSpc>
            </a:pPr>
            <a:r>
              <a:rPr lang="en-US" altLang="zh-CN" sz="2000">
                <a:ea typeface="SimSun" panose="02010600030101010101" pitchFamily="2" charset="-122"/>
              </a:rPr>
              <a:t>Albeit that most editors will not reject a manuscript only because the cover letter is bad, but a good cover letter may accelerate the editorial process of your paper</a:t>
            </a:r>
            <a:r>
              <a:rPr lang="en-US" altLang="zh-CN" sz="2000" b="1">
                <a:ea typeface="SimSun" panose="02010600030101010101" pitchFamily="2" charset="-122"/>
              </a:rPr>
              <a:t>. </a:t>
            </a:r>
          </a:p>
        </p:txBody>
      </p:sp>
      <p:pic>
        <p:nvPicPr>
          <p:cNvPr id="57349" name="Picture 5" descr="http://www.dva.gov.au/media/aboutus/annual/images/repat1.GIF">
            <a:extLst>
              <a:ext uri="{FF2B5EF4-FFF2-40B4-BE49-F238E27FC236}">
                <a16:creationId xmlns:a16="http://schemas.microsoft.com/office/drawing/2014/main" id="{E3E1C9B9-2DFC-C30A-0100-1786A5D4C239}"/>
              </a:ext>
            </a:extLst>
          </p:cNvPr>
          <p:cNvPicPr>
            <a:picLocks noChangeAspect="1" noChangeArrowheads="1"/>
          </p:cNvPicPr>
          <p:nvPr/>
        </p:nvPicPr>
        <p:blipFill>
          <a:blip r:embed="rId3"/>
          <a:srcRect/>
          <a:stretch>
            <a:fillRect/>
          </a:stretch>
        </p:blipFill>
        <p:spPr bwMode="auto">
          <a:xfrm>
            <a:off x="6902450" y="2528888"/>
            <a:ext cx="1882775" cy="22780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http://www.adcet.edu.au/Admin/UploadedFiles/Images/Photos/person%20reading.jpg">
            <a:extLst>
              <a:ext uri="{FF2B5EF4-FFF2-40B4-BE49-F238E27FC236}">
                <a16:creationId xmlns:a16="http://schemas.microsoft.com/office/drawing/2014/main" id="{71063523-10EB-E122-1400-76FC0B2C9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900" y="2493963"/>
            <a:ext cx="2451100"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2">
            <a:extLst>
              <a:ext uri="{FF2B5EF4-FFF2-40B4-BE49-F238E27FC236}">
                <a16:creationId xmlns:a16="http://schemas.microsoft.com/office/drawing/2014/main" id="{02025BE2-6577-1BBD-D26C-BFB9D052CF74}"/>
              </a:ext>
            </a:extLst>
          </p:cNvPr>
          <p:cNvSpPr>
            <a:spLocks noGrp="1" noChangeArrowheads="1"/>
          </p:cNvSpPr>
          <p:nvPr>
            <p:ph type="title" idx="4294967295"/>
          </p:nvPr>
        </p:nvSpPr>
        <p:spPr/>
        <p:txBody>
          <a:bodyPr/>
          <a:lstStyle/>
          <a:p>
            <a:pPr eaLnBrk="1" hangingPunct="1"/>
            <a:r>
              <a:rPr lang="en-US" altLang="zh-CN">
                <a:ea typeface="SimSun" panose="02010600030101010101" pitchFamily="2" charset="-122"/>
              </a:rPr>
              <a:t>Suggest potential reviewers </a:t>
            </a:r>
            <a:endParaRPr lang="zh-CN" altLang="en-US">
              <a:ea typeface="SimSun" panose="02010600030101010101" pitchFamily="2" charset="-122"/>
            </a:endParaRPr>
          </a:p>
        </p:txBody>
      </p:sp>
      <p:sp>
        <p:nvSpPr>
          <p:cNvPr id="62468" name="Rectangle 3">
            <a:extLst>
              <a:ext uri="{FF2B5EF4-FFF2-40B4-BE49-F238E27FC236}">
                <a16:creationId xmlns:a16="http://schemas.microsoft.com/office/drawing/2014/main" id="{8498744C-F20D-DE2A-7B00-8D3659D2E18C}"/>
              </a:ext>
            </a:extLst>
          </p:cNvPr>
          <p:cNvSpPr>
            <a:spLocks noGrp="1" noChangeArrowheads="1"/>
          </p:cNvSpPr>
          <p:nvPr>
            <p:ph type="body" idx="4294967295"/>
          </p:nvPr>
        </p:nvSpPr>
        <p:spPr>
          <a:xfrm>
            <a:off x="533400" y="1295400"/>
            <a:ext cx="6877050" cy="5272088"/>
          </a:xfrm>
        </p:spPr>
        <p:txBody>
          <a:bodyPr/>
          <a:lstStyle/>
          <a:p>
            <a:pPr eaLnBrk="1" hangingPunct="1"/>
            <a:r>
              <a:rPr lang="en-US" altLang="zh-CN" sz="2400" b="0">
                <a:ea typeface="SimSun" panose="02010600030101010101" pitchFamily="2" charset="-122"/>
              </a:rPr>
              <a:t>Your suggestions will help the Editor to move your manuscript to the review stage more efficiently. </a:t>
            </a:r>
          </a:p>
          <a:p>
            <a:pPr eaLnBrk="1" hangingPunct="1"/>
            <a:endParaRPr lang="en-US" altLang="zh-CN" sz="2400" b="0">
              <a:ea typeface="SimSun" panose="02010600030101010101" pitchFamily="2" charset="-122"/>
            </a:endParaRPr>
          </a:p>
          <a:p>
            <a:pPr eaLnBrk="1" hangingPunct="1"/>
            <a:r>
              <a:rPr lang="en-US" altLang="zh-CN" sz="2400" b="0">
                <a:ea typeface="SimSun" panose="02010600030101010101" pitchFamily="2" charset="-122"/>
              </a:rPr>
              <a:t>You can easily find potential reviewers and their contact details from articles in your specific subject area (e.g., your references). </a:t>
            </a:r>
          </a:p>
          <a:p>
            <a:pPr eaLnBrk="1" hangingPunct="1"/>
            <a:endParaRPr lang="en-US" altLang="zh-CN" sz="2400" b="0">
              <a:ea typeface="SimSun" panose="02010600030101010101" pitchFamily="2" charset="-122"/>
            </a:endParaRPr>
          </a:p>
          <a:p>
            <a:pPr eaLnBrk="1" hangingPunct="1"/>
            <a:r>
              <a:rPr lang="en-US" altLang="zh-CN" sz="2400" b="0">
                <a:ea typeface="SimSun" panose="02010600030101010101" pitchFamily="2" charset="-122"/>
              </a:rPr>
              <a:t>The reviewers should represent at least two regions of the world. And they </a:t>
            </a:r>
            <a:r>
              <a:rPr lang="en-US" altLang="zh-CN" sz="2400">
                <a:ea typeface="SimSun" panose="02010600030101010101" pitchFamily="2" charset="-122"/>
              </a:rPr>
              <a:t>should not </a:t>
            </a:r>
            <a:r>
              <a:rPr lang="en-US" altLang="zh-CN" sz="2400" b="0">
                <a:ea typeface="SimSun" panose="02010600030101010101" pitchFamily="2" charset="-122"/>
              </a:rPr>
              <a:t>be </a:t>
            </a:r>
          </a:p>
          <a:p>
            <a:pPr eaLnBrk="1" hangingPunct="1">
              <a:buFont typeface="Wingdings" panose="05000000000000000000" pitchFamily="2" charset="2"/>
              <a:buNone/>
            </a:pPr>
            <a:r>
              <a:rPr lang="en-US" altLang="zh-CN" sz="2400" b="0">
                <a:ea typeface="SimSun" panose="02010600030101010101" pitchFamily="2" charset="-122"/>
              </a:rPr>
              <a:t>	your supervisor or close friends.</a:t>
            </a:r>
          </a:p>
          <a:p>
            <a:pPr eaLnBrk="1" hangingPunct="1"/>
            <a:endParaRPr lang="en-US" altLang="zh-CN" sz="2400" b="0">
              <a:ea typeface="SimSun" panose="02010600030101010101" pitchFamily="2" charset="-122"/>
            </a:endParaRPr>
          </a:p>
          <a:p>
            <a:pPr eaLnBrk="1" hangingPunct="1"/>
            <a:r>
              <a:rPr lang="en-US" altLang="zh-CN" sz="2400" b="0">
                <a:ea typeface="SimSun" panose="02010600030101010101" pitchFamily="2" charset="-122"/>
              </a:rPr>
              <a:t>Be prepared to suggest 3-6 potential reviewers. </a:t>
            </a:r>
          </a:p>
        </p:txBody>
      </p:sp>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5">
            <a:extLst>
              <a:ext uri="{FF2B5EF4-FFF2-40B4-BE49-F238E27FC236}">
                <a16:creationId xmlns:a16="http://schemas.microsoft.com/office/drawing/2014/main" id="{FF36B72F-4994-CAFE-63D4-8CE284DEA2FA}"/>
              </a:ext>
            </a:extLst>
          </p:cNvPr>
          <p:cNvSpPr>
            <a:spLocks noGrp="1" noChangeArrowheads="1"/>
          </p:cNvSpPr>
          <p:nvPr>
            <p:ph type="ctrTitle" idx="4294967295"/>
          </p:nvPr>
        </p:nvSpPr>
        <p:spPr>
          <a:xfrm>
            <a:off x="685800" y="1273175"/>
            <a:ext cx="7772400" cy="990600"/>
          </a:xfrm>
        </p:spPr>
        <p:txBody>
          <a:bodyPr/>
          <a:lstStyle/>
          <a:p>
            <a:pPr algn="ctr"/>
            <a:r>
              <a:rPr lang="en-US" altLang="en-US" sz="3600">
                <a:solidFill>
                  <a:srgbClr val="FFFFFF"/>
                </a:solidFill>
              </a:rPr>
              <a:t>How To Get Your Article Published</a:t>
            </a:r>
            <a:endParaRPr lang="en-GB" altLang="en-US" sz="3600"/>
          </a:p>
        </p:txBody>
      </p:sp>
      <p:pic>
        <p:nvPicPr>
          <p:cNvPr id="20484" name="Picture 4" descr="C:\Documents and Settings\jamesc\My Documents\Training Plans\2009 Training Plan\Pictures\PeerReview.jpg">
            <a:extLst>
              <a:ext uri="{FF2B5EF4-FFF2-40B4-BE49-F238E27FC236}">
                <a16:creationId xmlns:a16="http://schemas.microsoft.com/office/drawing/2014/main" id="{195A894F-9229-CA09-4FC5-7E6F6B9C8C92}"/>
              </a:ext>
            </a:extLst>
          </p:cNvPr>
          <p:cNvPicPr>
            <a:picLocks noChangeAspect="1" noChangeArrowheads="1"/>
          </p:cNvPicPr>
          <p:nvPr/>
        </p:nvPicPr>
        <p:blipFill>
          <a:blip r:embed="rId2"/>
          <a:srcRect/>
          <a:stretch>
            <a:fillRect/>
          </a:stretch>
        </p:blipFill>
        <p:spPr bwMode="auto">
          <a:xfrm>
            <a:off x="1528763" y="1782763"/>
            <a:ext cx="5959475" cy="4814887"/>
          </a:xfrm>
          <a:prstGeom prst="rect">
            <a:avLst/>
          </a:prstGeom>
          <a:ln>
            <a:noFill/>
          </a:ln>
          <a:effectLst>
            <a:outerShdw blurRad="292100" dist="139700" dir="2700000" algn="tl" rotWithShape="0">
              <a:srgbClr val="333333">
                <a:alpha val="65000"/>
              </a:srgbClr>
            </a:outerShdw>
          </a:effectLst>
        </p:spPr>
      </p:pic>
      <p:sp>
        <p:nvSpPr>
          <p:cNvPr id="63492" name="Text Box 5">
            <a:extLst>
              <a:ext uri="{FF2B5EF4-FFF2-40B4-BE49-F238E27FC236}">
                <a16:creationId xmlns:a16="http://schemas.microsoft.com/office/drawing/2014/main" id="{95C99A55-B33E-ECB3-912B-BDF6243998D7}"/>
              </a:ext>
            </a:extLst>
          </p:cNvPr>
          <p:cNvSpPr txBox="1">
            <a:spLocks noChangeArrowheads="1"/>
          </p:cNvSpPr>
          <p:nvPr/>
        </p:nvSpPr>
        <p:spPr bwMode="auto">
          <a:xfrm>
            <a:off x="942975" y="422275"/>
            <a:ext cx="75676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eaLnBrk="1" hangingPunct="1">
              <a:spcBef>
                <a:spcPct val="50000"/>
              </a:spcBef>
              <a:buClrTx/>
              <a:buSzTx/>
              <a:buFontTx/>
              <a:buNone/>
            </a:pPr>
            <a:endParaRPr lang="en-US" altLang="en-US" sz="1200">
              <a:solidFill>
                <a:schemeClr val="tx1"/>
              </a:solidFill>
              <a:latin typeface="Times New Roman" panose="02020603050405020304" pitchFamily="18" charset="0"/>
            </a:endParaRPr>
          </a:p>
        </p:txBody>
      </p:sp>
      <p:sp>
        <p:nvSpPr>
          <p:cNvPr id="63493" name="Text Box 6">
            <a:extLst>
              <a:ext uri="{FF2B5EF4-FFF2-40B4-BE49-F238E27FC236}">
                <a16:creationId xmlns:a16="http://schemas.microsoft.com/office/drawing/2014/main" id="{B41E7FE4-9213-63E2-A34E-60C8F64E2CA9}"/>
              </a:ext>
            </a:extLst>
          </p:cNvPr>
          <p:cNvSpPr txBox="1">
            <a:spLocks noChangeArrowheads="1"/>
          </p:cNvSpPr>
          <p:nvPr/>
        </p:nvSpPr>
        <p:spPr bwMode="auto">
          <a:xfrm>
            <a:off x="844550" y="395288"/>
            <a:ext cx="73009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eaLnBrk="1" hangingPunct="1">
              <a:spcBef>
                <a:spcPct val="50000"/>
              </a:spcBef>
              <a:buClrTx/>
              <a:buSzTx/>
              <a:buFontTx/>
              <a:buNone/>
            </a:pPr>
            <a:r>
              <a:rPr lang="en-GB" altLang="en-US">
                <a:solidFill>
                  <a:schemeClr val="bg1"/>
                </a:solidFill>
              </a:rPr>
              <a:t>The review and editorial process</a:t>
            </a:r>
          </a:p>
        </p:txBody>
      </p:sp>
    </p:spTree>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AA984294-D875-A504-D7BA-91DB9B76B225}"/>
              </a:ext>
            </a:extLst>
          </p:cNvPr>
          <p:cNvSpPr>
            <a:spLocks noGrp="1" noChangeArrowheads="1"/>
          </p:cNvSpPr>
          <p:nvPr>
            <p:ph type="body" idx="4294967295"/>
          </p:nvPr>
        </p:nvSpPr>
        <p:spPr>
          <a:xfrm>
            <a:off x="563563" y="2825750"/>
            <a:ext cx="6181725" cy="3302000"/>
          </a:xfrm>
        </p:spPr>
        <p:txBody>
          <a:bodyPr/>
          <a:lstStyle/>
          <a:p>
            <a:pPr eaLnBrk="1" hangingPunct="1">
              <a:lnSpc>
                <a:spcPct val="90000"/>
              </a:lnSpc>
              <a:buFont typeface="Wingdings" panose="05000000000000000000" pitchFamily="2" charset="2"/>
              <a:buNone/>
            </a:pPr>
            <a:r>
              <a:rPr lang="en-US" altLang="zh-CN" sz="2400">
                <a:ea typeface="SimSun" panose="02010600030101010101" pitchFamily="2" charset="-122"/>
              </a:rPr>
              <a:t>Why? </a:t>
            </a:r>
          </a:p>
          <a:p>
            <a:pPr eaLnBrk="1" hangingPunct="1">
              <a:lnSpc>
                <a:spcPct val="90000"/>
              </a:lnSpc>
            </a:pPr>
            <a:r>
              <a:rPr lang="en-US" altLang="zh-CN" sz="2400" b="0">
                <a:ea typeface="SimSun" panose="02010600030101010101" pitchFamily="2" charset="-122"/>
              </a:rPr>
              <a:t>The peer-review system is </a:t>
            </a:r>
            <a:r>
              <a:rPr lang="en-US" altLang="zh-CN" sz="2400" b="0">
                <a:solidFill>
                  <a:srgbClr val="FF3300"/>
                </a:solidFill>
                <a:ea typeface="SimSun" panose="02010600030101010101" pitchFamily="2" charset="-122"/>
              </a:rPr>
              <a:t>grossly overloaded</a:t>
            </a:r>
            <a:r>
              <a:rPr lang="en-US" altLang="zh-CN" sz="2400" b="0">
                <a:ea typeface="SimSun" panose="02010600030101010101" pitchFamily="2" charset="-122"/>
              </a:rPr>
              <a:t> and editors wish to use reviewers only for those papers with a good probability of acceptance.</a:t>
            </a:r>
          </a:p>
          <a:p>
            <a:pPr eaLnBrk="1" hangingPunct="1">
              <a:lnSpc>
                <a:spcPct val="90000"/>
              </a:lnSpc>
            </a:pPr>
            <a:endParaRPr lang="en-US" altLang="zh-CN" sz="2400" b="0">
              <a:ea typeface="SimSun" panose="02010600030101010101" pitchFamily="2" charset="-122"/>
            </a:endParaRPr>
          </a:p>
          <a:p>
            <a:pPr eaLnBrk="1" hangingPunct="1">
              <a:lnSpc>
                <a:spcPct val="90000"/>
              </a:lnSpc>
            </a:pPr>
            <a:r>
              <a:rPr lang="en-US" altLang="zh-CN" sz="2400" b="0">
                <a:ea typeface="SimSun" panose="02010600030101010101" pitchFamily="2" charset="-122"/>
              </a:rPr>
              <a:t>It is a</a:t>
            </a:r>
            <a:r>
              <a:rPr lang="en-US" altLang="zh-CN" sz="2400" b="0">
                <a:solidFill>
                  <a:srgbClr val="FF3300"/>
                </a:solidFill>
                <a:ea typeface="SimSun" panose="02010600030101010101" pitchFamily="2" charset="-122"/>
              </a:rPr>
              <a:t> disservice </a:t>
            </a:r>
            <a:r>
              <a:rPr lang="en-US" altLang="zh-CN" sz="2400" b="0">
                <a:ea typeface="SimSun" panose="02010600030101010101" pitchFamily="2" charset="-122"/>
              </a:rPr>
              <a:t>to ask reviewers to spend time on work that has clear and evident deficiencies.</a:t>
            </a:r>
            <a:r>
              <a:rPr lang="en-US" altLang="zh-CN" sz="2400">
                <a:ea typeface="SimSun" panose="02010600030101010101" pitchFamily="2" charset="-122"/>
              </a:rPr>
              <a:t> </a:t>
            </a:r>
          </a:p>
        </p:txBody>
      </p:sp>
      <p:sp>
        <p:nvSpPr>
          <p:cNvPr id="66563" name="Title 3">
            <a:extLst>
              <a:ext uri="{FF2B5EF4-FFF2-40B4-BE49-F238E27FC236}">
                <a16:creationId xmlns:a16="http://schemas.microsoft.com/office/drawing/2014/main" id="{640D7156-AB82-3614-EDA0-173C41C682F9}"/>
              </a:ext>
            </a:extLst>
          </p:cNvPr>
          <p:cNvSpPr>
            <a:spLocks noGrp="1" noChangeArrowheads="1"/>
          </p:cNvSpPr>
          <p:nvPr>
            <p:ph type="title" idx="4294967295"/>
          </p:nvPr>
        </p:nvSpPr>
        <p:spPr/>
        <p:txBody>
          <a:bodyPr/>
          <a:lstStyle/>
          <a:p>
            <a:r>
              <a:rPr lang="en-GB" altLang="en-US"/>
              <a:t>Initial Editorial Review</a:t>
            </a:r>
          </a:p>
        </p:txBody>
      </p:sp>
      <p:sp>
        <p:nvSpPr>
          <p:cNvPr id="66564" name="TextBox 4">
            <a:extLst>
              <a:ext uri="{FF2B5EF4-FFF2-40B4-BE49-F238E27FC236}">
                <a16:creationId xmlns:a16="http://schemas.microsoft.com/office/drawing/2014/main" id="{427ABB37-202D-5F16-E14A-36D6C5E9BA12}"/>
              </a:ext>
            </a:extLst>
          </p:cNvPr>
          <p:cNvSpPr txBox="1">
            <a:spLocks noChangeArrowheads="1"/>
          </p:cNvSpPr>
          <p:nvPr/>
        </p:nvSpPr>
        <p:spPr bwMode="auto">
          <a:xfrm>
            <a:off x="546100" y="1579563"/>
            <a:ext cx="80867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eaLnBrk="1" hangingPunct="1">
              <a:spcBef>
                <a:spcPct val="0"/>
              </a:spcBef>
              <a:buClrTx/>
              <a:buSzTx/>
              <a:buFontTx/>
              <a:buNone/>
            </a:pPr>
            <a:r>
              <a:rPr lang="en-US" altLang="en-US" sz="2400">
                <a:solidFill>
                  <a:schemeClr val="tx1"/>
                </a:solidFill>
                <a:ea typeface="SimSun" panose="02010600030101010101" pitchFamily="2" charset="-122"/>
              </a:rPr>
              <a:t>Many journals use a system of initial editorial review. Editors may reject a manuscript without sending it for review</a:t>
            </a:r>
            <a:endParaRPr lang="en-GB" altLang="en-US" sz="2400">
              <a:solidFill>
                <a:schemeClr val="tx1"/>
              </a:solidFill>
            </a:endParaRPr>
          </a:p>
        </p:txBody>
      </p:sp>
      <p:pic>
        <p:nvPicPr>
          <p:cNvPr id="63493" name="Picture 5" descr="http://www.avert.org/media/photos/1438.jpg">
            <a:extLst>
              <a:ext uri="{FF2B5EF4-FFF2-40B4-BE49-F238E27FC236}">
                <a16:creationId xmlns:a16="http://schemas.microsoft.com/office/drawing/2014/main" id="{8B7D8409-E70D-7F55-12EB-66C3E1E94421}"/>
              </a:ext>
            </a:extLst>
          </p:cNvPr>
          <p:cNvPicPr>
            <a:picLocks noChangeAspect="1" noChangeArrowheads="1"/>
          </p:cNvPicPr>
          <p:nvPr/>
        </p:nvPicPr>
        <p:blipFill>
          <a:blip r:embed="rId2"/>
          <a:srcRect/>
          <a:stretch>
            <a:fillRect/>
          </a:stretch>
        </p:blipFill>
        <p:spPr bwMode="auto">
          <a:xfrm>
            <a:off x="6831013" y="2695575"/>
            <a:ext cx="1976437" cy="2635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F8482D0-977D-5591-3134-82E3593CE7C4}"/>
              </a:ext>
            </a:extLst>
          </p:cNvPr>
          <p:cNvSpPr>
            <a:spLocks noGrp="1" noChangeArrowheads="1"/>
          </p:cNvSpPr>
          <p:nvPr>
            <p:ph type="title" idx="4294967295"/>
          </p:nvPr>
        </p:nvSpPr>
        <p:spPr/>
        <p:txBody>
          <a:bodyPr/>
          <a:lstStyle/>
          <a:p>
            <a:pPr eaLnBrk="1" hangingPunct="1"/>
            <a:r>
              <a:rPr lang="en-US" altLang="zh-CN">
                <a:ea typeface="SimSun" panose="02010600030101010101" pitchFamily="2" charset="-122"/>
              </a:rPr>
              <a:t>Revision before submission – </a:t>
            </a:r>
            <a:r>
              <a:rPr lang="en-US" altLang="zh-CN" i="1">
                <a:ea typeface="SimSun" panose="02010600030101010101" pitchFamily="2" charset="-122"/>
              </a:rPr>
              <a:t>checklist</a:t>
            </a:r>
            <a:endParaRPr lang="zh-CN" altLang="en-US" i="1">
              <a:ea typeface="SimSun" panose="02010600030101010101" pitchFamily="2" charset="-122"/>
            </a:endParaRPr>
          </a:p>
        </p:txBody>
      </p:sp>
      <p:sp>
        <p:nvSpPr>
          <p:cNvPr id="67587" name="Rectangle 3">
            <a:extLst>
              <a:ext uri="{FF2B5EF4-FFF2-40B4-BE49-F238E27FC236}">
                <a16:creationId xmlns:a16="http://schemas.microsoft.com/office/drawing/2014/main" id="{ED710B66-8AE2-636A-AD48-2BD50A3A324A}"/>
              </a:ext>
            </a:extLst>
          </p:cNvPr>
          <p:cNvSpPr>
            <a:spLocks noGrp="1" noChangeArrowheads="1"/>
          </p:cNvSpPr>
          <p:nvPr>
            <p:ph type="body" sz="half" idx="4294967295"/>
          </p:nvPr>
        </p:nvSpPr>
        <p:spPr>
          <a:xfrm>
            <a:off x="250825" y="1125538"/>
            <a:ext cx="3970338" cy="5040312"/>
          </a:xfrm>
        </p:spPr>
        <p:txBody>
          <a:bodyPr/>
          <a:lstStyle/>
          <a:p>
            <a:pPr eaLnBrk="1" hangingPunct="1">
              <a:buFont typeface="Wingdings" panose="05000000000000000000" pitchFamily="2" charset="2"/>
              <a:buNone/>
            </a:pPr>
            <a:r>
              <a:rPr lang="en-US" altLang="zh-CN" sz="1800" b="0">
                <a:solidFill>
                  <a:srgbClr val="000099"/>
                </a:solidFill>
                <a:ea typeface="SimSun" panose="02010600030101010101" pitchFamily="2" charset="-122"/>
              </a:rPr>
              <a:t>    </a:t>
            </a:r>
            <a:r>
              <a:rPr lang="en-US" altLang="zh-CN" sz="1800">
                <a:solidFill>
                  <a:srgbClr val="000099"/>
                </a:solidFill>
                <a:ea typeface="SimSun" panose="02010600030101010101" pitchFamily="2" charset="-122"/>
              </a:rPr>
              <a:t>Reasons for early rejection: </a:t>
            </a:r>
            <a:r>
              <a:rPr lang="en-US" altLang="zh-CN" sz="1800">
                <a:solidFill>
                  <a:srgbClr val="FF3300"/>
                </a:solidFill>
                <a:ea typeface="SimSun" panose="02010600030101010101" pitchFamily="2" charset="-122"/>
              </a:rPr>
              <a:t>content (aims and scope)</a:t>
            </a:r>
          </a:p>
          <a:p>
            <a:pPr eaLnBrk="1" hangingPunct="1">
              <a:spcBef>
                <a:spcPct val="0"/>
              </a:spcBef>
            </a:pPr>
            <a:r>
              <a:rPr lang="en-US" altLang="zh-CN" sz="1800" b="0">
                <a:ea typeface="SimSun" panose="02010600030101010101" pitchFamily="2" charset="-122"/>
              </a:rPr>
              <a:t>Paper is of limited interest or covers local issues only (sample type, geography, specific product, etc.).</a:t>
            </a:r>
          </a:p>
          <a:p>
            <a:pPr eaLnBrk="1" hangingPunct="1">
              <a:spcBef>
                <a:spcPct val="0"/>
              </a:spcBef>
            </a:pPr>
            <a:endParaRPr lang="en-US" altLang="zh-CN" sz="1800" b="0">
              <a:ea typeface="SimSun" panose="02010600030101010101" pitchFamily="2" charset="-122"/>
            </a:endParaRPr>
          </a:p>
          <a:p>
            <a:pPr eaLnBrk="1" hangingPunct="1"/>
            <a:r>
              <a:rPr lang="en-US" altLang="zh-CN" sz="1800" b="0">
                <a:ea typeface="SimSun" panose="02010600030101010101" pitchFamily="2" charset="-122"/>
              </a:rPr>
              <a:t>Paper is a routine application of well-known methods</a:t>
            </a:r>
          </a:p>
          <a:p>
            <a:pPr eaLnBrk="1" hangingPunct="1"/>
            <a:endParaRPr lang="en-US" altLang="zh-CN" sz="1800" b="0">
              <a:ea typeface="SimSun" panose="02010600030101010101" pitchFamily="2" charset="-122"/>
            </a:endParaRPr>
          </a:p>
          <a:p>
            <a:pPr eaLnBrk="1" hangingPunct="1"/>
            <a:endParaRPr lang="en-US" altLang="zh-CN" sz="1800" b="0">
              <a:ea typeface="SimSun" panose="02010600030101010101" pitchFamily="2" charset="-122"/>
            </a:endParaRPr>
          </a:p>
          <a:p>
            <a:pPr eaLnBrk="1" hangingPunct="1"/>
            <a:r>
              <a:rPr lang="en-US" altLang="zh-CN" sz="1800" b="0">
                <a:ea typeface="SimSun" panose="02010600030101010101" pitchFamily="2" charset="-122"/>
              </a:rPr>
              <a:t>Paper presents an incremental advance or is limited in scope</a:t>
            </a:r>
          </a:p>
          <a:p>
            <a:pPr eaLnBrk="1" hangingPunct="1"/>
            <a:endParaRPr lang="en-US" altLang="zh-CN" sz="1800" b="0">
              <a:ea typeface="SimSun" panose="02010600030101010101" pitchFamily="2" charset="-122"/>
            </a:endParaRPr>
          </a:p>
          <a:p>
            <a:pPr eaLnBrk="1" hangingPunct="1"/>
            <a:r>
              <a:rPr lang="en-US" altLang="zh-CN" sz="1800" b="0">
                <a:ea typeface="SimSun" panose="02010600030101010101" pitchFamily="2" charset="-122"/>
              </a:rPr>
              <a:t>Novelty and significance are not immediately evident or sufficiently well-justified</a:t>
            </a:r>
          </a:p>
        </p:txBody>
      </p:sp>
      <p:sp>
        <p:nvSpPr>
          <p:cNvPr id="67588" name="Rectangle 4">
            <a:extLst>
              <a:ext uri="{FF2B5EF4-FFF2-40B4-BE49-F238E27FC236}">
                <a16:creationId xmlns:a16="http://schemas.microsoft.com/office/drawing/2014/main" id="{1288A824-0249-2418-88E6-7E9A2D89B77E}"/>
              </a:ext>
            </a:extLst>
          </p:cNvPr>
          <p:cNvSpPr>
            <a:spLocks noGrp="1" noChangeArrowheads="1"/>
          </p:cNvSpPr>
          <p:nvPr>
            <p:ph type="body" sz="half" idx="4294967295"/>
          </p:nvPr>
        </p:nvSpPr>
        <p:spPr>
          <a:xfrm>
            <a:off x="4533900" y="1079500"/>
            <a:ext cx="4610100" cy="5414963"/>
          </a:xfrm>
        </p:spPr>
        <p:txBody>
          <a:bodyPr/>
          <a:lstStyle/>
          <a:p>
            <a:pPr eaLnBrk="1" hangingPunct="1">
              <a:spcBef>
                <a:spcPct val="0"/>
              </a:spcBef>
              <a:buFont typeface="Wingdings" panose="05000000000000000000" pitchFamily="2" charset="2"/>
              <a:buNone/>
            </a:pPr>
            <a:r>
              <a:rPr lang="en-US" altLang="zh-CN" sz="1800">
                <a:solidFill>
                  <a:srgbClr val="000099"/>
                </a:solidFill>
                <a:ea typeface="SimSun" panose="02010600030101010101" pitchFamily="2" charset="-122"/>
              </a:rPr>
              <a:t>    What should you check?</a:t>
            </a:r>
          </a:p>
          <a:p>
            <a:pPr eaLnBrk="1" hangingPunct="1">
              <a:spcBef>
                <a:spcPct val="0"/>
              </a:spcBef>
            </a:pPr>
            <a:r>
              <a:rPr lang="en-US" altLang="zh-CN" sz="1800" b="0">
                <a:ea typeface="SimSun" panose="02010600030101010101" pitchFamily="2" charset="-122"/>
              </a:rPr>
              <a:t>Is  your work of interest to an international audience? </a:t>
            </a:r>
          </a:p>
          <a:p>
            <a:pPr eaLnBrk="1" hangingPunct="1">
              <a:spcBef>
                <a:spcPct val="0"/>
              </a:spcBef>
            </a:pPr>
            <a:endParaRPr lang="en-US" altLang="zh-CN" sz="1800" b="0">
              <a:ea typeface="SimSun" panose="02010600030101010101" pitchFamily="2" charset="-122"/>
            </a:endParaRPr>
          </a:p>
          <a:p>
            <a:pPr eaLnBrk="1" hangingPunct="1">
              <a:spcBef>
                <a:spcPct val="0"/>
              </a:spcBef>
            </a:pPr>
            <a:r>
              <a:rPr lang="en-US" altLang="zh-CN" sz="1800" b="0">
                <a:ea typeface="SimSun" panose="02010600030101010101" pitchFamily="2" charset="-122"/>
              </a:rPr>
              <a:t>Does the work add significant value to an existing method?</a:t>
            </a:r>
          </a:p>
          <a:p>
            <a:pPr eaLnBrk="1" hangingPunct="1">
              <a:spcBef>
                <a:spcPct val="0"/>
              </a:spcBef>
              <a:buFont typeface="Wingdings" panose="05000000000000000000" pitchFamily="2" charset="2"/>
              <a:buNone/>
            </a:pPr>
            <a:endParaRPr lang="en-US" altLang="zh-CN" sz="1800" b="0">
              <a:ea typeface="SimSun" panose="02010600030101010101" pitchFamily="2" charset="-122"/>
            </a:endParaRPr>
          </a:p>
          <a:p>
            <a:pPr eaLnBrk="1" hangingPunct="1">
              <a:spcBef>
                <a:spcPct val="0"/>
              </a:spcBef>
            </a:pPr>
            <a:r>
              <a:rPr lang="en-US" altLang="zh-CN" sz="1800" b="0">
                <a:ea typeface="SimSun" panose="02010600030101010101" pitchFamily="2" charset="-122"/>
              </a:rPr>
              <a:t>Is the perspective consistent with the journal? </a:t>
            </a:r>
          </a:p>
          <a:p>
            <a:pPr eaLnBrk="1" hangingPunct="1">
              <a:spcBef>
                <a:spcPct val="0"/>
              </a:spcBef>
            </a:pPr>
            <a:endParaRPr lang="en-US" altLang="zh-CN" sz="1800" b="0">
              <a:ea typeface="SimSun" panose="02010600030101010101" pitchFamily="2" charset="-122"/>
            </a:endParaRPr>
          </a:p>
          <a:p>
            <a:pPr eaLnBrk="1" hangingPunct="1">
              <a:spcBef>
                <a:spcPct val="0"/>
              </a:spcBef>
            </a:pPr>
            <a:r>
              <a:rPr lang="en-US" altLang="zh-CN" sz="1800" b="0">
                <a:ea typeface="SimSun" panose="02010600030101010101" pitchFamily="2" charset="-122"/>
              </a:rPr>
              <a:t>Are the right conclusions drawn from the results?</a:t>
            </a:r>
          </a:p>
          <a:p>
            <a:pPr eaLnBrk="1" hangingPunct="1">
              <a:spcBef>
                <a:spcPct val="0"/>
              </a:spcBef>
            </a:pPr>
            <a:endParaRPr lang="en-US" altLang="zh-CN" sz="1800" b="0">
              <a:ea typeface="SimSun" panose="02010600030101010101" pitchFamily="2" charset="-122"/>
            </a:endParaRPr>
          </a:p>
          <a:p>
            <a:pPr eaLnBrk="1" hangingPunct="1">
              <a:spcBef>
                <a:spcPct val="0"/>
              </a:spcBef>
            </a:pPr>
            <a:r>
              <a:rPr lang="en-US" altLang="zh-CN" sz="1800" b="0">
                <a:ea typeface="SimSun" panose="02010600030101010101" pitchFamily="2" charset="-122"/>
              </a:rPr>
              <a:t>Does your work add to the existing body of knowledge? – Just because it has not been done before is no justification for doing it now. And just because you have done the study does not mean that is very</a:t>
            </a:r>
          </a:p>
          <a:p>
            <a:pPr eaLnBrk="1" hangingPunct="1">
              <a:spcBef>
                <a:spcPct val="0"/>
              </a:spcBef>
              <a:buFont typeface="Wingdings" panose="05000000000000000000" pitchFamily="2" charset="2"/>
              <a:buNone/>
            </a:pPr>
            <a:r>
              <a:rPr lang="en-US" altLang="zh-CN" sz="1800" b="0">
                <a:ea typeface="SimSun" panose="02010600030101010101" pitchFamily="2" charset="-122"/>
              </a:rPr>
              <a:t>	important!</a:t>
            </a:r>
          </a:p>
        </p:txBody>
      </p:sp>
      <p:sp>
        <p:nvSpPr>
          <p:cNvPr id="67589" name="Line 6">
            <a:extLst>
              <a:ext uri="{FF2B5EF4-FFF2-40B4-BE49-F238E27FC236}">
                <a16:creationId xmlns:a16="http://schemas.microsoft.com/office/drawing/2014/main" id="{0C65A10E-EDFB-066D-4933-98E00CC60557}"/>
              </a:ext>
            </a:extLst>
          </p:cNvPr>
          <p:cNvSpPr>
            <a:spLocks noChangeShapeType="1"/>
          </p:cNvSpPr>
          <p:nvPr/>
        </p:nvSpPr>
        <p:spPr bwMode="auto">
          <a:xfrm>
            <a:off x="4194175" y="1243013"/>
            <a:ext cx="0" cy="5183187"/>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0B5B2727-BDCA-0535-7BA3-3EC880268BF7}"/>
              </a:ext>
            </a:extLst>
          </p:cNvPr>
          <p:cNvSpPr>
            <a:spLocks noGrp="1" noChangeArrowheads="1"/>
          </p:cNvSpPr>
          <p:nvPr>
            <p:ph type="title" idx="4294967295"/>
          </p:nvPr>
        </p:nvSpPr>
        <p:spPr/>
        <p:txBody>
          <a:bodyPr/>
          <a:lstStyle/>
          <a:p>
            <a:pPr eaLnBrk="1" hangingPunct="1"/>
            <a:r>
              <a:rPr lang="en-US" altLang="zh-CN">
                <a:ea typeface="SimSun" panose="02010600030101010101" pitchFamily="2" charset="-122"/>
              </a:rPr>
              <a:t>Revision before submission – </a:t>
            </a:r>
            <a:r>
              <a:rPr lang="en-US" altLang="zh-CN" i="1">
                <a:ea typeface="SimSun" panose="02010600030101010101" pitchFamily="2" charset="-122"/>
              </a:rPr>
              <a:t>checklist</a:t>
            </a:r>
            <a:endParaRPr lang="zh-CN" altLang="en-US" i="1">
              <a:ea typeface="SimSun" panose="02010600030101010101" pitchFamily="2" charset="-122"/>
            </a:endParaRPr>
          </a:p>
        </p:txBody>
      </p:sp>
      <p:sp>
        <p:nvSpPr>
          <p:cNvPr id="68611" name="Rectangle 3">
            <a:extLst>
              <a:ext uri="{FF2B5EF4-FFF2-40B4-BE49-F238E27FC236}">
                <a16:creationId xmlns:a16="http://schemas.microsoft.com/office/drawing/2014/main" id="{1FEBAB9C-6C38-1C05-3486-CE3B9B111D77}"/>
              </a:ext>
            </a:extLst>
          </p:cNvPr>
          <p:cNvSpPr>
            <a:spLocks noGrp="1" noChangeArrowheads="1"/>
          </p:cNvSpPr>
          <p:nvPr>
            <p:ph type="body" sz="half" idx="4294967295"/>
          </p:nvPr>
        </p:nvSpPr>
        <p:spPr>
          <a:xfrm>
            <a:off x="179388" y="1095375"/>
            <a:ext cx="3733800" cy="4464050"/>
          </a:xfrm>
        </p:spPr>
        <p:txBody>
          <a:bodyPr/>
          <a:lstStyle/>
          <a:p>
            <a:pPr eaLnBrk="1" hangingPunct="1">
              <a:lnSpc>
                <a:spcPct val="80000"/>
              </a:lnSpc>
              <a:buFont typeface="Wingdings" panose="05000000000000000000" pitchFamily="2" charset="2"/>
              <a:buNone/>
            </a:pPr>
            <a:r>
              <a:rPr lang="en-US" altLang="zh-CN" sz="1800">
                <a:solidFill>
                  <a:srgbClr val="000099"/>
                </a:solidFill>
                <a:ea typeface="SimSun" panose="02010600030101010101" pitchFamily="2" charset="-122"/>
              </a:rPr>
              <a:t>    Reasons for early rejection: </a:t>
            </a:r>
            <a:r>
              <a:rPr lang="en-US" altLang="zh-CN" sz="1800">
                <a:solidFill>
                  <a:srgbClr val="FF3300"/>
                </a:solidFill>
                <a:ea typeface="SimSun" panose="02010600030101010101" pitchFamily="2" charset="-122"/>
              </a:rPr>
              <a:t>Preparation</a:t>
            </a:r>
          </a:p>
          <a:p>
            <a:pPr eaLnBrk="1" hangingPunct="1">
              <a:lnSpc>
                <a:spcPct val="80000"/>
              </a:lnSpc>
            </a:pPr>
            <a:endParaRPr lang="en-US" altLang="zh-CN" sz="1800" b="0">
              <a:ea typeface="SimSun" panose="02010600030101010101" pitchFamily="2" charset="-122"/>
            </a:endParaRPr>
          </a:p>
          <a:p>
            <a:pPr eaLnBrk="1" hangingPunct="1">
              <a:lnSpc>
                <a:spcPct val="80000"/>
              </a:lnSpc>
            </a:pPr>
            <a:r>
              <a:rPr lang="en-US" altLang="zh-CN" sz="1800" b="0">
                <a:ea typeface="SimSun" panose="02010600030101010101" pitchFamily="2" charset="-122"/>
              </a:rPr>
              <a:t>Failure to meet submission requirements</a:t>
            </a:r>
          </a:p>
          <a:p>
            <a:pPr eaLnBrk="1" hangingPunct="1">
              <a:lnSpc>
                <a:spcPct val="80000"/>
              </a:lnSpc>
            </a:pPr>
            <a:endParaRPr lang="en-US" altLang="zh-CN" sz="1800" b="0">
              <a:ea typeface="SimSun" panose="02010600030101010101" pitchFamily="2" charset="-122"/>
            </a:endParaRPr>
          </a:p>
          <a:p>
            <a:pPr eaLnBrk="1" hangingPunct="1">
              <a:lnSpc>
                <a:spcPct val="80000"/>
              </a:lnSpc>
            </a:pPr>
            <a:endParaRPr lang="en-US" altLang="zh-CN" sz="1800" b="0">
              <a:ea typeface="SimSun" panose="02010600030101010101" pitchFamily="2" charset="-122"/>
            </a:endParaRPr>
          </a:p>
          <a:p>
            <a:pPr eaLnBrk="1" hangingPunct="1">
              <a:lnSpc>
                <a:spcPct val="80000"/>
              </a:lnSpc>
            </a:pPr>
            <a:endParaRPr lang="en-US" altLang="zh-CN" sz="1800" b="0">
              <a:ea typeface="SimSun" panose="02010600030101010101" pitchFamily="2" charset="-122"/>
            </a:endParaRPr>
          </a:p>
          <a:p>
            <a:pPr eaLnBrk="1" hangingPunct="1">
              <a:lnSpc>
                <a:spcPct val="80000"/>
              </a:lnSpc>
            </a:pPr>
            <a:endParaRPr lang="en-US" altLang="zh-CN" sz="1800" b="0">
              <a:ea typeface="SimSun" panose="02010600030101010101" pitchFamily="2" charset="-122"/>
            </a:endParaRPr>
          </a:p>
          <a:p>
            <a:pPr eaLnBrk="1" hangingPunct="1">
              <a:lnSpc>
                <a:spcPct val="80000"/>
              </a:lnSpc>
            </a:pPr>
            <a:r>
              <a:rPr lang="en-US" altLang="zh-CN" sz="1800" b="0">
                <a:ea typeface="SimSun" panose="02010600030101010101" pitchFamily="2" charset="-122"/>
              </a:rPr>
              <a:t>Incomplete coverage of literature </a:t>
            </a:r>
          </a:p>
          <a:p>
            <a:pPr eaLnBrk="1" hangingPunct="1">
              <a:lnSpc>
                <a:spcPct val="80000"/>
              </a:lnSpc>
            </a:pPr>
            <a:endParaRPr lang="en-US" altLang="zh-CN" sz="1800" b="0">
              <a:ea typeface="SimSun" panose="02010600030101010101" pitchFamily="2" charset="-122"/>
            </a:endParaRPr>
          </a:p>
          <a:p>
            <a:pPr eaLnBrk="1" hangingPunct="1">
              <a:lnSpc>
                <a:spcPct val="80000"/>
              </a:lnSpc>
            </a:pPr>
            <a:endParaRPr lang="en-US" altLang="zh-CN" sz="1800" b="0">
              <a:ea typeface="SimSun" panose="02010600030101010101" pitchFamily="2" charset="-122"/>
            </a:endParaRPr>
          </a:p>
          <a:p>
            <a:pPr eaLnBrk="1" hangingPunct="1">
              <a:lnSpc>
                <a:spcPct val="80000"/>
              </a:lnSpc>
            </a:pPr>
            <a:r>
              <a:rPr lang="en-US" altLang="zh-CN" sz="1800" b="0">
                <a:ea typeface="SimSun" panose="02010600030101010101" pitchFamily="2" charset="-122"/>
              </a:rPr>
              <a:t>Unacceptably poor English</a:t>
            </a:r>
          </a:p>
        </p:txBody>
      </p:sp>
      <p:sp>
        <p:nvSpPr>
          <p:cNvPr id="68612" name="Rectangle 4">
            <a:extLst>
              <a:ext uri="{FF2B5EF4-FFF2-40B4-BE49-F238E27FC236}">
                <a16:creationId xmlns:a16="http://schemas.microsoft.com/office/drawing/2014/main" id="{718E3229-5204-92EB-DC35-F4CECCE9C7EB}"/>
              </a:ext>
            </a:extLst>
          </p:cNvPr>
          <p:cNvSpPr>
            <a:spLocks noGrp="1" noChangeArrowheads="1"/>
          </p:cNvSpPr>
          <p:nvPr>
            <p:ph type="body" sz="half" idx="4294967295"/>
          </p:nvPr>
        </p:nvSpPr>
        <p:spPr>
          <a:xfrm>
            <a:off x="4067175" y="1066800"/>
            <a:ext cx="4897438" cy="5457825"/>
          </a:xfrm>
        </p:spPr>
        <p:txBody>
          <a:bodyPr/>
          <a:lstStyle/>
          <a:p>
            <a:pPr eaLnBrk="1" hangingPunct="1">
              <a:lnSpc>
                <a:spcPct val="95000"/>
              </a:lnSpc>
              <a:spcBef>
                <a:spcPct val="40000"/>
              </a:spcBef>
              <a:buFont typeface="Wingdings" panose="05000000000000000000" pitchFamily="2" charset="2"/>
              <a:buNone/>
            </a:pPr>
            <a:r>
              <a:rPr lang="en-US" altLang="zh-CN" sz="1800" b="0">
                <a:solidFill>
                  <a:srgbClr val="000099"/>
                </a:solidFill>
                <a:ea typeface="SimSun" panose="02010600030101010101" pitchFamily="2" charset="-122"/>
              </a:rPr>
              <a:t>    </a:t>
            </a:r>
            <a:r>
              <a:rPr lang="en-US" altLang="zh-CN" sz="1800">
                <a:solidFill>
                  <a:srgbClr val="000099"/>
                </a:solidFill>
                <a:ea typeface="SimSun" panose="02010600030101010101" pitchFamily="2" charset="-122"/>
              </a:rPr>
              <a:t>What should you check?</a:t>
            </a:r>
          </a:p>
          <a:p>
            <a:pPr eaLnBrk="1" hangingPunct="1">
              <a:lnSpc>
                <a:spcPct val="95000"/>
              </a:lnSpc>
              <a:spcBef>
                <a:spcPct val="40000"/>
              </a:spcBef>
            </a:pPr>
            <a:endParaRPr lang="en-US" altLang="zh-CN" sz="1800" b="0">
              <a:ea typeface="SimSun" panose="02010600030101010101" pitchFamily="2" charset="-122"/>
            </a:endParaRPr>
          </a:p>
          <a:p>
            <a:pPr eaLnBrk="1" hangingPunct="1">
              <a:lnSpc>
                <a:spcPct val="95000"/>
              </a:lnSpc>
              <a:spcBef>
                <a:spcPct val="40000"/>
              </a:spcBef>
            </a:pPr>
            <a:r>
              <a:rPr lang="en-US" altLang="zh-CN" sz="1800" b="0">
                <a:ea typeface="SimSun" panose="02010600030101010101" pitchFamily="2" charset="-122"/>
              </a:rPr>
              <a:t>Read the Guide for Authors again! Check your manuscript point by point. Make sure every aspect of the manuscript is in accordance with the guidelines. (Word count, layout of the text and illustrations, format of the references and in-text citations, etc.)</a:t>
            </a:r>
          </a:p>
          <a:p>
            <a:pPr eaLnBrk="1" hangingPunct="1">
              <a:lnSpc>
                <a:spcPct val="95000"/>
              </a:lnSpc>
              <a:spcBef>
                <a:spcPct val="40000"/>
              </a:spcBef>
            </a:pPr>
            <a:r>
              <a:rPr lang="en-US" altLang="zh-CN" sz="1800" b="0">
                <a:ea typeface="SimSun" panose="02010600030101010101" pitchFamily="2" charset="-122"/>
              </a:rPr>
              <a:t>Are there too many self-citations, or references that are difficult for the international reader to access?</a:t>
            </a:r>
          </a:p>
          <a:p>
            <a:pPr eaLnBrk="1" hangingPunct="1">
              <a:lnSpc>
                <a:spcPct val="95000"/>
              </a:lnSpc>
              <a:spcBef>
                <a:spcPct val="40000"/>
              </a:spcBef>
            </a:pPr>
            <a:r>
              <a:rPr lang="en-US" altLang="zh-CN" sz="1800" b="0">
                <a:ea typeface="SimSun" panose="02010600030101010101" pitchFamily="2" charset="-122"/>
              </a:rPr>
              <a:t>Did the first readers of your manuscript easily grasp the essence? Correct all the grammatical and spelling mistakes. </a:t>
            </a:r>
          </a:p>
        </p:txBody>
      </p:sp>
      <p:sp>
        <p:nvSpPr>
          <p:cNvPr id="68613" name="Line 5">
            <a:extLst>
              <a:ext uri="{FF2B5EF4-FFF2-40B4-BE49-F238E27FC236}">
                <a16:creationId xmlns:a16="http://schemas.microsoft.com/office/drawing/2014/main" id="{39D24BAD-35D8-B2B4-B8E2-A975976FA198}"/>
              </a:ext>
            </a:extLst>
          </p:cNvPr>
          <p:cNvSpPr>
            <a:spLocks noChangeShapeType="1"/>
          </p:cNvSpPr>
          <p:nvPr/>
        </p:nvSpPr>
        <p:spPr bwMode="auto">
          <a:xfrm>
            <a:off x="3952875" y="1125538"/>
            <a:ext cx="0" cy="5183187"/>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B209D831-F22B-237B-7D5B-1EB77B44D086}"/>
              </a:ext>
            </a:extLst>
          </p:cNvPr>
          <p:cNvSpPr>
            <a:spLocks noGrp="1" noChangeArrowheads="1"/>
          </p:cNvSpPr>
          <p:nvPr>
            <p:ph type="body" idx="4294967295"/>
          </p:nvPr>
        </p:nvSpPr>
        <p:spPr>
          <a:xfrm>
            <a:off x="973138" y="1312863"/>
            <a:ext cx="7343775" cy="4924425"/>
          </a:xfrm>
        </p:spPr>
        <p:txBody>
          <a:bodyPr/>
          <a:lstStyle/>
          <a:p>
            <a:pPr eaLnBrk="1" hangingPunct="1">
              <a:lnSpc>
                <a:spcPct val="80000"/>
              </a:lnSpc>
            </a:pPr>
            <a:r>
              <a:rPr lang="en-US" altLang="zh-CN" sz="2000">
                <a:latin typeface="Arial" panose="020B0604020202020204" pitchFamily="34" charset="0"/>
                <a:ea typeface="SimSun" panose="02010600030101010101" pitchFamily="2" charset="-122"/>
              </a:rPr>
              <a:t>Consider reviewing as a procedure in which several peers discuss your work. Learn from their comments, and join the discussion.</a:t>
            </a:r>
          </a:p>
          <a:p>
            <a:pPr eaLnBrk="1" hangingPunct="1">
              <a:lnSpc>
                <a:spcPct val="80000"/>
              </a:lnSpc>
            </a:pPr>
            <a:endParaRPr lang="en-US" altLang="zh-CN" sz="2000">
              <a:latin typeface="Arial" panose="020B0604020202020204" pitchFamily="34" charset="0"/>
              <a:ea typeface="SimSun" panose="02010600030101010101" pitchFamily="2" charset="-122"/>
            </a:endParaRPr>
          </a:p>
          <a:p>
            <a:pPr eaLnBrk="1" hangingPunct="1">
              <a:lnSpc>
                <a:spcPct val="80000"/>
              </a:lnSpc>
            </a:pPr>
            <a:r>
              <a:rPr lang="en-US" altLang="zh-CN" sz="2000">
                <a:latin typeface="Arial" panose="020B0604020202020204" pitchFamily="34" charset="0"/>
                <a:ea typeface="SimSun" panose="02010600030101010101" pitchFamily="2" charset="-122"/>
              </a:rPr>
              <a:t>Nearly every manuscript requires revision. </a:t>
            </a:r>
          </a:p>
          <a:p>
            <a:pPr eaLnBrk="1" hangingPunct="1">
              <a:lnSpc>
                <a:spcPct val="80000"/>
              </a:lnSpc>
              <a:buFont typeface="Wingdings" panose="05000000000000000000" pitchFamily="2" charset="2"/>
              <a:buNone/>
            </a:pPr>
            <a:endParaRPr lang="en-US" altLang="zh-CN" sz="2000">
              <a:latin typeface="Arial" panose="020B0604020202020204" pitchFamily="34" charset="0"/>
              <a:ea typeface="SimSun" panose="02010600030101010101" pitchFamily="2" charset="-122"/>
            </a:endParaRPr>
          </a:p>
          <a:p>
            <a:pPr eaLnBrk="1" hangingPunct="1">
              <a:lnSpc>
                <a:spcPct val="80000"/>
              </a:lnSpc>
            </a:pPr>
            <a:r>
              <a:rPr lang="en-US" altLang="zh-CN" sz="2000">
                <a:latin typeface="Arial" panose="020B0604020202020204" pitchFamily="34" charset="0"/>
                <a:ea typeface="SimSun" panose="02010600030101010101" pitchFamily="2" charset="-122"/>
              </a:rPr>
              <a:t>Bear in mind that editors and reviewers </a:t>
            </a:r>
            <a:r>
              <a:rPr lang="en-US" altLang="zh-CN" sz="2000">
                <a:solidFill>
                  <a:srgbClr val="FF0000"/>
                </a:solidFill>
                <a:latin typeface="Arial" panose="020B0604020202020204" pitchFamily="34" charset="0"/>
                <a:ea typeface="SimSun" panose="02010600030101010101" pitchFamily="2" charset="-122"/>
              </a:rPr>
              <a:t>mean to help</a:t>
            </a:r>
            <a:r>
              <a:rPr lang="en-US" altLang="zh-CN" sz="2000">
                <a:latin typeface="Arial" panose="020B0604020202020204" pitchFamily="34" charset="0"/>
                <a:ea typeface="SimSun" panose="02010600030101010101" pitchFamily="2" charset="-122"/>
              </a:rPr>
              <a:t> you improve your article</a:t>
            </a:r>
          </a:p>
          <a:p>
            <a:pPr lvl="1" eaLnBrk="1" hangingPunct="1">
              <a:lnSpc>
                <a:spcPct val="80000"/>
              </a:lnSpc>
            </a:pPr>
            <a:r>
              <a:rPr lang="en-US" altLang="zh-CN" sz="1800">
                <a:latin typeface="Arial" panose="020B0604020202020204" pitchFamily="34" charset="0"/>
                <a:ea typeface="SimSun" panose="02010600030101010101" pitchFamily="2" charset="-122"/>
              </a:rPr>
              <a:t>Do not take offense. </a:t>
            </a:r>
          </a:p>
          <a:p>
            <a:pPr eaLnBrk="1" hangingPunct="1">
              <a:lnSpc>
                <a:spcPct val="80000"/>
              </a:lnSpc>
            </a:pPr>
            <a:endParaRPr lang="en-US" altLang="zh-CN" sz="2000">
              <a:latin typeface="Arial" panose="020B0604020202020204" pitchFamily="34" charset="0"/>
              <a:ea typeface="SimSun" panose="02010600030101010101" pitchFamily="2" charset="-122"/>
            </a:endParaRPr>
          </a:p>
          <a:p>
            <a:pPr eaLnBrk="1" hangingPunct="1">
              <a:lnSpc>
                <a:spcPct val="80000"/>
              </a:lnSpc>
            </a:pPr>
            <a:r>
              <a:rPr lang="en-US" altLang="zh-CN" sz="2000">
                <a:latin typeface="Arial" panose="020B0604020202020204" pitchFamily="34" charset="0"/>
                <a:ea typeface="SimSun" panose="02010600030101010101" pitchFamily="2" charset="-122"/>
              </a:rPr>
              <a:t>Minor revision </a:t>
            </a:r>
            <a:r>
              <a:rPr lang="en-US" altLang="zh-CN" sz="2000">
                <a:solidFill>
                  <a:srgbClr val="FF0000"/>
                </a:solidFill>
                <a:latin typeface="Arial" panose="020B0604020202020204" pitchFamily="34" charset="0"/>
                <a:ea typeface="SimSun" panose="02010600030101010101" pitchFamily="2" charset="-122"/>
              </a:rPr>
              <a:t>does NOT guarantee</a:t>
            </a:r>
            <a:r>
              <a:rPr lang="en-US" altLang="zh-CN" sz="2000">
                <a:latin typeface="Arial" panose="020B0604020202020204" pitchFamily="34" charset="0"/>
                <a:ea typeface="SimSun" panose="02010600030101010101" pitchFamily="2" charset="-122"/>
              </a:rPr>
              <a:t> acceptance after revision.</a:t>
            </a:r>
          </a:p>
          <a:p>
            <a:pPr lvl="1" eaLnBrk="1" hangingPunct="1">
              <a:lnSpc>
                <a:spcPct val="80000"/>
              </a:lnSpc>
            </a:pPr>
            <a:r>
              <a:rPr lang="en-US" altLang="zh-CN" sz="1800">
                <a:latin typeface="Arial" panose="020B0604020202020204" pitchFamily="34" charset="0"/>
                <a:ea typeface="SimSun" panose="02010600030101010101" pitchFamily="2" charset="-122"/>
              </a:rPr>
              <a:t>Do not count on acceptance, but address all comments carefully</a:t>
            </a:r>
          </a:p>
          <a:p>
            <a:pPr eaLnBrk="1" hangingPunct="1">
              <a:lnSpc>
                <a:spcPct val="80000"/>
              </a:lnSpc>
            </a:pPr>
            <a:endParaRPr lang="en-US" altLang="zh-CN" sz="2000">
              <a:latin typeface="Arial" panose="020B0604020202020204" pitchFamily="34" charset="0"/>
              <a:ea typeface="SimSun" panose="02010600030101010101" pitchFamily="2" charset="-122"/>
            </a:endParaRPr>
          </a:p>
          <a:p>
            <a:pPr eaLnBrk="1" hangingPunct="1">
              <a:lnSpc>
                <a:spcPct val="80000"/>
              </a:lnSpc>
            </a:pPr>
            <a:r>
              <a:rPr lang="en-US" altLang="zh-CN" sz="2000">
                <a:latin typeface="Arial" panose="020B0604020202020204" pitchFamily="34" charset="0"/>
                <a:ea typeface="SimSun" panose="02010600030101010101" pitchFamily="2" charset="-122"/>
              </a:rPr>
              <a:t>Revise the </a:t>
            </a:r>
            <a:r>
              <a:rPr lang="en-US" altLang="zh-CN" sz="2000">
                <a:solidFill>
                  <a:srgbClr val="FF0000"/>
                </a:solidFill>
                <a:latin typeface="Arial" panose="020B0604020202020204" pitchFamily="34" charset="0"/>
                <a:ea typeface="SimSun" panose="02010600030101010101" pitchFamily="2" charset="-122"/>
              </a:rPr>
              <a:t>whole</a:t>
            </a:r>
            <a:r>
              <a:rPr lang="en-US" altLang="zh-CN" sz="2000">
                <a:latin typeface="Arial" panose="020B0604020202020204" pitchFamily="34" charset="0"/>
                <a:ea typeface="SimSun" panose="02010600030101010101" pitchFamily="2" charset="-122"/>
              </a:rPr>
              <a:t> manuscript</a:t>
            </a:r>
          </a:p>
          <a:p>
            <a:pPr lvl="1" eaLnBrk="1" hangingPunct="1">
              <a:lnSpc>
                <a:spcPct val="80000"/>
              </a:lnSpc>
            </a:pPr>
            <a:r>
              <a:rPr lang="en-US" altLang="zh-CN" sz="1800">
                <a:latin typeface="Arial" panose="020B0604020202020204" pitchFamily="34" charset="0"/>
                <a:ea typeface="SimSun" panose="02010600030101010101" pitchFamily="2" charset="-122"/>
              </a:rPr>
              <a:t>not just the parts the reviewers point out</a:t>
            </a:r>
          </a:p>
        </p:txBody>
      </p:sp>
      <p:sp>
        <p:nvSpPr>
          <p:cNvPr id="69635" name="Text Box 4">
            <a:extLst>
              <a:ext uri="{FF2B5EF4-FFF2-40B4-BE49-F238E27FC236}">
                <a16:creationId xmlns:a16="http://schemas.microsoft.com/office/drawing/2014/main" id="{F51337D8-3FF1-99B9-3CFC-EA123C439ABE}"/>
              </a:ext>
            </a:extLst>
          </p:cNvPr>
          <p:cNvSpPr txBox="1">
            <a:spLocks noChangeArrowheads="1"/>
          </p:cNvSpPr>
          <p:nvPr/>
        </p:nvSpPr>
        <p:spPr bwMode="auto">
          <a:xfrm>
            <a:off x="1179513" y="436563"/>
            <a:ext cx="5870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eaLnBrk="1" hangingPunct="1">
              <a:spcBef>
                <a:spcPct val="50000"/>
              </a:spcBef>
              <a:buClrTx/>
              <a:buSzTx/>
              <a:buFontTx/>
              <a:buNone/>
            </a:pPr>
            <a:r>
              <a:rPr lang="en-US" altLang="zh-CN" sz="2400">
                <a:solidFill>
                  <a:schemeClr val="bg1"/>
                </a:solidFill>
                <a:latin typeface="Arial" panose="020B0604020202020204" pitchFamily="34" charset="0"/>
                <a:ea typeface="SimSun" panose="02010600030101010101" pitchFamily="2" charset="-122"/>
              </a:rPr>
              <a:t>Reviewing is a procedure</a:t>
            </a:r>
            <a:endParaRPr lang="en-GB" altLang="en-US" sz="2400">
              <a:solidFill>
                <a:schemeClr val="bg1"/>
              </a:solidFill>
              <a:latin typeface="Arial" panose="020B0604020202020204" pitchFamily="34" charset="0"/>
            </a:endParaRPr>
          </a:p>
        </p:txBody>
      </p:sp>
    </p:spTree>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8">
            <a:extLst>
              <a:ext uri="{FF2B5EF4-FFF2-40B4-BE49-F238E27FC236}">
                <a16:creationId xmlns:a16="http://schemas.microsoft.com/office/drawing/2014/main" id="{A4B22CDA-F095-7FCA-D45B-2CD33DCB13ED}"/>
              </a:ext>
            </a:extLst>
          </p:cNvPr>
          <p:cNvSpPr txBox="1">
            <a:spLocks noChangeArrowheads="1"/>
          </p:cNvSpPr>
          <p:nvPr/>
        </p:nvSpPr>
        <p:spPr bwMode="auto">
          <a:xfrm>
            <a:off x="762000" y="1720850"/>
            <a:ext cx="7543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eaLnBrk="1" hangingPunct="1">
              <a:lnSpc>
                <a:spcPct val="90000"/>
              </a:lnSpc>
              <a:spcBef>
                <a:spcPct val="50000"/>
              </a:spcBef>
              <a:buClrTx/>
              <a:buSzTx/>
              <a:buFontTx/>
              <a:buNone/>
            </a:pPr>
            <a:r>
              <a:rPr lang="en-US" altLang="zh-CN" sz="2800">
                <a:solidFill>
                  <a:schemeClr val="tx1"/>
                </a:solidFill>
                <a:ea typeface="SimSun" panose="02010600030101010101" pitchFamily="2" charset="-122"/>
              </a:rPr>
              <a:t>Carefully study the comments and prepare a detailed letter of response.</a:t>
            </a:r>
          </a:p>
        </p:txBody>
      </p:sp>
      <p:pic>
        <p:nvPicPr>
          <p:cNvPr id="83972" name="Picture 4" descr="http://academic.cuesta.edu/acasupp/as/images/boystudy.gif">
            <a:extLst>
              <a:ext uri="{FF2B5EF4-FFF2-40B4-BE49-F238E27FC236}">
                <a16:creationId xmlns:a16="http://schemas.microsoft.com/office/drawing/2014/main" id="{8CE73290-699E-BAB6-1037-FB86DAC19C8A}"/>
              </a:ext>
            </a:extLst>
          </p:cNvPr>
          <p:cNvPicPr>
            <a:picLocks noChangeAspect="1" noChangeArrowheads="1"/>
          </p:cNvPicPr>
          <p:nvPr/>
        </p:nvPicPr>
        <p:blipFill>
          <a:blip r:embed="rId3" cstate="print"/>
          <a:srcRect/>
          <a:stretch>
            <a:fillRect/>
          </a:stretch>
        </p:blipFill>
        <p:spPr bwMode="auto">
          <a:xfrm>
            <a:off x="3230088" y="3478569"/>
            <a:ext cx="2669392" cy="22181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0660" name="Rectangle 2">
            <a:extLst>
              <a:ext uri="{FF2B5EF4-FFF2-40B4-BE49-F238E27FC236}">
                <a16:creationId xmlns:a16="http://schemas.microsoft.com/office/drawing/2014/main" id="{F7B5C6C9-CB1C-B581-4B24-71A2D2344EFC}"/>
              </a:ext>
            </a:extLst>
          </p:cNvPr>
          <p:cNvSpPr>
            <a:spLocks noGrp="1" noChangeArrowheads="1"/>
          </p:cNvSpPr>
          <p:nvPr>
            <p:ph type="title" idx="4294967295"/>
          </p:nvPr>
        </p:nvSpPr>
        <p:spPr/>
        <p:txBody>
          <a:bodyPr/>
          <a:lstStyle/>
          <a:p>
            <a:pPr eaLnBrk="1" hangingPunct="1"/>
            <a:r>
              <a:rPr lang="en-US" altLang="zh-CN">
                <a:ea typeface="SimSun" panose="02010600030101010101" pitchFamily="2" charset="-122"/>
              </a:rPr>
              <a:t>Revision after submission</a:t>
            </a:r>
            <a:endParaRPr lang="zh-CN" altLang="en-US" i="1">
              <a:ea typeface="SimSun" panose="02010600030101010101" pitchFamily="2" charset="-122"/>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Step 2: Create and format your table</a:t>
            </a:r>
          </a:p>
        </p:txBody>
      </p:sp>
      <p:sp>
        <p:nvSpPr>
          <p:cNvPr id="3" name="Content Placeholder 2"/>
          <p:cNvSpPr>
            <a:spLocks noGrp="1"/>
          </p:cNvSpPr>
          <p:nvPr>
            <p:ph idx="1"/>
          </p:nvPr>
        </p:nvSpPr>
        <p:spPr>
          <a:xfrm>
            <a:off x="628650" y="2125267"/>
            <a:ext cx="8047759" cy="3601640"/>
          </a:xfrm>
        </p:spPr>
        <p:txBody>
          <a:bodyPr>
            <a:normAutofit fontScale="85000" lnSpcReduction="10000"/>
          </a:bodyPr>
          <a:lstStyle/>
          <a:p>
            <a:pPr>
              <a:lnSpc>
                <a:spcPct val="170000"/>
              </a:lnSpc>
            </a:pPr>
            <a:r>
              <a:rPr lang="en-US" sz="1575" dirty="0">
                <a:latin typeface="Arial" panose="020B0604020202020204" pitchFamily="34" charset="0"/>
                <a:cs typeface="Arial" panose="020B0604020202020204" pitchFamily="34" charset="0"/>
              </a:rPr>
              <a:t>Software such as Microsoft Word or Excel can help you construct a table.</a:t>
            </a:r>
          </a:p>
          <a:p>
            <a:pPr>
              <a:lnSpc>
                <a:spcPct val="170000"/>
              </a:lnSpc>
            </a:pPr>
            <a:r>
              <a:rPr lang="en-US" sz="1575" dirty="0">
                <a:latin typeface="Arial" panose="020B0604020202020204" pitchFamily="34" charset="0"/>
                <a:cs typeface="Arial" panose="020B0604020202020204" pitchFamily="34" charset="0"/>
              </a:rPr>
              <a:t>Double check that any calculations in your table are correct and the values make sense.</a:t>
            </a:r>
          </a:p>
          <a:p>
            <a:pPr>
              <a:lnSpc>
                <a:spcPct val="170000"/>
              </a:lnSpc>
            </a:pPr>
            <a:r>
              <a:rPr lang="en-US" sz="1575" dirty="0">
                <a:latin typeface="Arial" panose="020B0604020202020204" pitchFamily="34" charset="0"/>
                <a:cs typeface="Arial" panose="020B0604020202020204" pitchFamily="34" charset="0"/>
              </a:rPr>
              <a:t>Make sure the table’s label, variable names, and data values match the label, names, and values referred to in the text.</a:t>
            </a:r>
          </a:p>
          <a:p>
            <a:pPr>
              <a:lnSpc>
                <a:spcPct val="170000"/>
              </a:lnSpc>
            </a:pPr>
            <a:r>
              <a:rPr lang="en-US" sz="1575" dirty="0">
                <a:latin typeface="Arial" panose="020B0604020202020204" pitchFamily="34" charset="0"/>
                <a:cs typeface="Arial" panose="020B0604020202020204" pitchFamily="34" charset="0"/>
              </a:rPr>
              <a:t>Remember to indicate the units of measurement.</a:t>
            </a:r>
          </a:p>
          <a:p>
            <a:pPr>
              <a:lnSpc>
                <a:spcPct val="170000"/>
              </a:lnSpc>
            </a:pPr>
            <a:r>
              <a:rPr lang="en-US" sz="1575" dirty="0">
                <a:latin typeface="Arial" panose="020B0604020202020204" pitchFamily="34" charset="0"/>
                <a:cs typeface="Arial" panose="020B0604020202020204" pitchFamily="34" charset="0"/>
              </a:rPr>
              <a:t>Align decimal points.</a:t>
            </a:r>
          </a:p>
          <a:p>
            <a:pPr>
              <a:lnSpc>
                <a:spcPct val="170000"/>
              </a:lnSpc>
            </a:pPr>
            <a:r>
              <a:rPr lang="en-US" sz="1575" dirty="0">
                <a:latin typeface="Arial" panose="020B0604020202020204" pitchFamily="34" charset="0"/>
                <a:cs typeface="Arial" panose="020B0604020202020204" pitchFamily="34" charset="0"/>
              </a:rPr>
              <a:t>Be consistent with spacing, placement of headings, alignment of the text, font, capitalization, significant figures, etc.</a:t>
            </a:r>
          </a:p>
          <a:p>
            <a:pPr>
              <a:lnSpc>
                <a:spcPct val="170000"/>
              </a:lnSpc>
            </a:pPr>
            <a:r>
              <a:rPr lang="en-US" sz="1575" dirty="0">
                <a:latin typeface="Arial" panose="020B0604020202020204" pitchFamily="34" charset="0"/>
                <a:cs typeface="Arial" panose="020B0604020202020204" pitchFamily="34" charset="0"/>
              </a:rPr>
              <a:t>Format the size of your table, font, and symbols based on the referencing style you are using.  </a:t>
            </a:r>
            <a:endParaRPr lang="en-US" sz="1425"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8057049"/>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77856EE1-9E02-F923-DF48-BF9415FD7CC6}"/>
              </a:ext>
            </a:extLst>
          </p:cNvPr>
          <p:cNvSpPr>
            <a:spLocks noGrp="1" noChangeArrowheads="1"/>
          </p:cNvSpPr>
          <p:nvPr>
            <p:ph type="body" idx="4294967295"/>
          </p:nvPr>
        </p:nvSpPr>
        <p:spPr>
          <a:xfrm>
            <a:off x="827088" y="1355725"/>
            <a:ext cx="7620000" cy="4881563"/>
          </a:xfrm>
        </p:spPr>
        <p:txBody>
          <a:bodyPr/>
          <a:lstStyle/>
          <a:p>
            <a:pPr eaLnBrk="1" hangingPunct="1">
              <a:lnSpc>
                <a:spcPct val="80000"/>
              </a:lnSpc>
            </a:pPr>
            <a:r>
              <a:rPr lang="en-US" altLang="zh-CN" sz="2000">
                <a:ea typeface="SimSun" panose="02010600030101010101" pitchFamily="2" charset="-122"/>
              </a:rPr>
              <a:t>A second review of the revised manuscript is common. Cherish the chance of discussing your work directly with other scientists in your community. Please prepare a detailed letter of response.</a:t>
            </a:r>
          </a:p>
          <a:p>
            <a:pPr eaLnBrk="1" hangingPunct="1">
              <a:lnSpc>
                <a:spcPct val="80000"/>
              </a:lnSpc>
            </a:pPr>
            <a:endParaRPr lang="en-US" altLang="zh-CN" sz="2000">
              <a:ea typeface="SimSun" panose="02010600030101010101" pitchFamily="2" charset="-122"/>
            </a:endParaRPr>
          </a:p>
          <a:p>
            <a:pPr eaLnBrk="1" hangingPunct="1">
              <a:lnSpc>
                <a:spcPct val="80000"/>
              </a:lnSpc>
            </a:pPr>
            <a:r>
              <a:rPr lang="en-US" altLang="zh-CN" sz="2000">
                <a:ea typeface="SimSun" panose="02010600030101010101" pitchFamily="2" charset="-122"/>
              </a:rPr>
              <a:t>Cut and paste </a:t>
            </a:r>
            <a:r>
              <a:rPr lang="en-US" altLang="zh-CN" sz="2000">
                <a:solidFill>
                  <a:srgbClr val="FF3300"/>
                </a:solidFill>
                <a:ea typeface="SimSun" panose="02010600030101010101" pitchFamily="2" charset="-122"/>
              </a:rPr>
              <a:t>each</a:t>
            </a:r>
            <a:r>
              <a:rPr lang="en-US" altLang="zh-CN" sz="2000">
                <a:ea typeface="SimSun" panose="02010600030101010101" pitchFamily="2" charset="-122"/>
              </a:rPr>
              <a:t> comment by the reviewer. Answer it directly below. Do not miss any point.</a:t>
            </a:r>
          </a:p>
          <a:p>
            <a:pPr eaLnBrk="1" hangingPunct="1">
              <a:lnSpc>
                <a:spcPct val="80000"/>
              </a:lnSpc>
              <a:buFont typeface="Wingdings" panose="05000000000000000000" pitchFamily="2" charset="2"/>
              <a:buNone/>
            </a:pPr>
            <a:endParaRPr lang="en-US" altLang="zh-CN" sz="2000">
              <a:ea typeface="SimSun" panose="02010600030101010101" pitchFamily="2" charset="-122"/>
            </a:endParaRPr>
          </a:p>
          <a:p>
            <a:pPr eaLnBrk="1" hangingPunct="1">
              <a:lnSpc>
                <a:spcPct val="80000"/>
              </a:lnSpc>
            </a:pPr>
            <a:r>
              <a:rPr lang="en-US" altLang="zh-CN" sz="2000">
                <a:ea typeface="SimSun" panose="02010600030101010101" pitchFamily="2" charset="-122"/>
              </a:rPr>
              <a:t>State </a:t>
            </a:r>
            <a:r>
              <a:rPr lang="en-US" altLang="zh-CN" sz="2000">
                <a:solidFill>
                  <a:srgbClr val="FF3300"/>
                </a:solidFill>
                <a:ea typeface="SimSun" panose="02010600030101010101" pitchFamily="2" charset="-122"/>
              </a:rPr>
              <a:t>specifically</a:t>
            </a:r>
            <a:r>
              <a:rPr lang="en-US" altLang="zh-CN" sz="2000">
                <a:ea typeface="SimSun" panose="02010600030101010101" pitchFamily="2" charset="-122"/>
              </a:rPr>
              <a:t> what changes (if any) you have made to the manuscript. Give page and line number.</a:t>
            </a:r>
          </a:p>
          <a:p>
            <a:pPr lvl="1" eaLnBrk="1" hangingPunct="1">
              <a:lnSpc>
                <a:spcPct val="80000"/>
              </a:lnSpc>
            </a:pPr>
            <a:r>
              <a:rPr lang="en-US" altLang="zh-CN" sz="1800" i="1">
                <a:solidFill>
                  <a:srgbClr val="FF3300"/>
                </a:solidFill>
                <a:ea typeface="SimSun" panose="02010600030101010101" pitchFamily="2" charset="-122"/>
              </a:rPr>
              <a:t>A typical problem</a:t>
            </a:r>
            <a:r>
              <a:rPr lang="en-US" altLang="zh-CN" sz="1800" i="1">
                <a:ea typeface="SimSun" panose="02010600030101010101" pitchFamily="2" charset="-122"/>
              </a:rPr>
              <a:t> – Discussion is provided but it is not clear what changes have been made</a:t>
            </a:r>
            <a:r>
              <a:rPr lang="en-US" altLang="zh-CN" sz="1800">
                <a:ea typeface="SimSun" panose="02010600030101010101" pitchFamily="2" charset="-122"/>
              </a:rPr>
              <a:t>. </a:t>
            </a:r>
          </a:p>
          <a:p>
            <a:pPr eaLnBrk="1" hangingPunct="1">
              <a:lnSpc>
                <a:spcPct val="80000"/>
              </a:lnSpc>
            </a:pPr>
            <a:endParaRPr lang="en-US" altLang="zh-CN" sz="2000">
              <a:ea typeface="SimSun" panose="02010600030101010101" pitchFamily="2" charset="-122"/>
            </a:endParaRPr>
          </a:p>
          <a:p>
            <a:pPr eaLnBrk="1" hangingPunct="1">
              <a:lnSpc>
                <a:spcPct val="80000"/>
              </a:lnSpc>
            </a:pPr>
            <a:r>
              <a:rPr lang="en-US" altLang="zh-CN" sz="2000">
                <a:ea typeface="SimSun" panose="02010600030101010101" pitchFamily="2" charset="-122"/>
              </a:rPr>
              <a:t>Provide a </a:t>
            </a:r>
            <a:r>
              <a:rPr lang="en-US" altLang="zh-CN" sz="2000">
                <a:solidFill>
                  <a:srgbClr val="FF3300"/>
                </a:solidFill>
                <a:ea typeface="SimSun" panose="02010600030101010101" pitchFamily="2" charset="-122"/>
              </a:rPr>
              <a:t>scientific response</a:t>
            </a:r>
            <a:r>
              <a:rPr lang="en-US" altLang="zh-CN" sz="2000">
                <a:ea typeface="SimSun" panose="02010600030101010101" pitchFamily="2" charset="-122"/>
              </a:rPr>
              <a:t> to the comment you accept; or a </a:t>
            </a:r>
            <a:r>
              <a:rPr lang="en-US" altLang="zh-CN" sz="2000">
                <a:solidFill>
                  <a:srgbClr val="FF3300"/>
                </a:solidFill>
                <a:ea typeface="SimSun" panose="02010600030101010101" pitchFamily="2" charset="-122"/>
              </a:rPr>
              <a:t>convincing, solid and polite rebuttal</a:t>
            </a:r>
            <a:r>
              <a:rPr lang="en-US" altLang="zh-CN" sz="2000">
                <a:ea typeface="SimSun" panose="02010600030101010101" pitchFamily="2" charset="-122"/>
              </a:rPr>
              <a:t> to the point you think the reviewer is wrong. </a:t>
            </a:r>
          </a:p>
          <a:p>
            <a:pPr eaLnBrk="1" hangingPunct="1">
              <a:lnSpc>
                <a:spcPct val="80000"/>
              </a:lnSpc>
            </a:pPr>
            <a:endParaRPr lang="en-US" altLang="zh-CN" sz="2000">
              <a:ea typeface="SimSun" panose="02010600030101010101" pitchFamily="2" charset="-122"/>
            </a:endParaRPr>
          </a:p>
          <a:p>
            <a:pPr eaLnBrk="1" hangingPunct="1">
              <a:lnSpc>
                <a:spcPct val="80000"/>
              </a:lnSpc>
            </a:pPr>
            <a:r>
              <a:rPr lang="en-US" altLang="zh-CN" sz="2000">
                <a:ea typeface="SimSun" panose="02010600030101010101" pitchFamily="2" charset="-122"/>
              </a:rPr>
              <a:t>Write in a way that your responses can be given to the reviewer. </a:t>
            </a:r>
            <a:endParaRPr lang="zh-CN" altLang="en-US" sz="2000">
              <a:ea typeface="SimSun" panose="02010600030101010101" pitchFamily="2" charset="-122"/>
            </a:endParaRPr>
          </a:p>
        </p:txBody>
      </p:sp>
      <p:sp>
        <p:nvSpPr>
          <p:cNvPr id="72707" name="Text Box 4">
            <a:extLst>
              <a:ext uri="{FF2B5EF4-FFF2-40B4-BE49-F238E27FC236}">
                <a16:creationId xmlns:a16="http://schemas.microsoft.com/office/drawing/2014/main" id="{92128403-4072-1289-80E8-078BC04CC467}"/>
              </a:ext>
            </a:extLst>
          </p:cNvPr>
          <p:cNvSpPr txBox="1">
            <a:spLocks noChangeArrowheads="1"/>
          </p:cNvSpPr>
          <p:nvPr/>
        </p:nvSpPr>
        <p:spPr bwMode="auto">
          <a:xfrm>
            <a:off x="744538" y="404813"/>
            <a:ext cx="7793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eaLnBrk="1" hangingPunct="1">
              <a:spcBef>
                <a:spcPct val="50000"/>
              </a:spcBef>
              <a:buClrTx/>
              <a:buSzTx/>
              <a:buFontTx/>
              <a:buNone/>
            </a:pPr>
            <a:r>
              <a:rPr lang="en-GB" altLang="en-US" sz="2400">
                <a:solidFill>
                  <a:schemeClr val="bg1"/>
                </a:solidFill>
                <a:latin typeface="Arial" panose="020B0604020202020204" pitchFamily="34" charset="0"/>
              </a:rPr>
              <a:t>A second round of reviews is common</a:t>
            </a:r>
          </a:p>
        </p:txBody>
      </p:sp>
    </p:spTree>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3C0D8571-4A8C-C8F5-2B97-00A0E5518F1E}"/>
              </a:ext>
            </a:extLst>
          </p:cNvPr>
          <p:cNvSpPr>
            <a:spLocks noGrp="1" noChangeArrowheads="1"/>
          </p:cNvSpPr>
          <p:nvPr>
            <p:ph type="body" idx="4294967295"/>
          </p:nvPr>
        </p:nvSpPr>
        <p:spPr>
          <a:xfrm>
            <a:off x="298450" y="1612900"/>
            <a:ext cx="6529388" cy="4610100"/>
          </a:xfrm>
        </p:spPr>
        <p:txBody>
          <a:bodyPr/>
          <a:lstStyle/>
          <a:p>
            <a:pPr eaLnBrk="1" hangingPunct="1">
              <a:lnSpc>
                <a:spcPct val="80000"/>
              </a:lnSpc>
            </a:pPr>
            <a:r>
              <a:rPr lang="en-US" altLang="en-US" sz="2000"/>
              <a:t>Never treat publication as a lottery by resubmitting a rejected manuscript directly to another journal without any significant revision!!! It will not save any of your time and energy…</a:t>
            </a:r>
            <a:endParaRPr lang="en-US" altLang="zh-CN" sz="2000">
              <a:ea typeface="SimSun" panose="02010600030101010101" pitchFamily="2" charset="-122"/>
            </a:endParaRPr>
          </a:p>
          <a:p>
            <a:pPr eaLnBrk="1" hangingPunct="1">
              <a:lnSpc>
                <a:spcPct val="80000"/>
              </a:lnSpc>
            </a:pPr>
            <a:r>
              <a:rPr lang="en-US" altLang="zh-CN" sz="2000">
                <a:ea typeface="SimSun" panose="02010600030101010101" pitchFamily="2" charset="-122"/>
              </a:rPr>
              <a:t>The original reviewers (even editors) may eventually find it, which can lead to animosity towards the author.</a:t>
            </a:r>
          </a:p>
          <a:p>
            <a:pPr eaLnBrk="1" hangingPunct="1">
              <a:lnSpc>
                <a:spcPct val="80000"/>
              </a:lnSpc>
            </a:pPr>
            <a:r>
              <a:rPr lang="en-US" altLang="zh-CN" sz="2000">
                <a:ea typeface="SimSun" panose="02010600030101010101" pitchFamily="2" charset="-122"/>
              </a:rPr>
              <a:t>A possible strategy</a:t>
            </a:r>
          </a:p>
          <a:p>
            <a:pPr lvl="1" eaLnBrk="1" hangingPunct="1">
              <a:lnSpc>
                <a:spcPct val="80000"/>
              </a:lnSpc>
            </a:pPr>
            <a:r>
              <a:rPr lang="en-US" altLang="zh-CN" sz="2000">
                <a:ea typeface="SimSun" panose="02010600030101010101" pitchFamily="2" charset="-122"/>
              </a:rPr>
              <a:t>In your </a:t>
            </a:r>
            <a:r>
              <a:rPr lang="en-US" altLang="zh-CN" sz="2000">
                <a:solidFill>
                  <a:srgbClr val="FF3300"/>
                </a:solidFill>
                <a:ea typeface="SimSun" panose="02010600030101010101" pitchFamily="2" charset="-122"/>
              </a:rPr>
              <a:t>cover letter</a:t>
            </a:r>
            <a:r>
              <a:rPr lang="en-US" altLang="zh-CN" sz="2000">
                <a:ea typeface="SimSun" panose="02010600030101010101" pitchFamily="2" charset="-122"/>
              </a:rPr>
              <a:t>, declare that the paper was rejected and name the journal.</a:t>
            </a:r>
          </a:p>
          <a:p>
            <a:pPr lvl="1" eaLnBrk="1" hangingPunct="1">
              <a:lnSpc>
                <a:spcPct val="80000"/>
              </a:lnSpc>
            </a:pPr>
            <a:r>
              <a:rPr lang="en-US" altLang="zh-CN" sz="2000">
                <a:solidFill>
                  <a:srgbClr val="FF3300"/>
                </a:solidFill>
                <a:ea typeface="SimSun" panose="02010600030101010101" pitchFamily="2" charset="-122"/>
              </a:rPr>
              <a:t>Include</a:t>
            </a:r>
            <a:r>
              <a:rPr lang="en-US" altLang="zh-CN" sz="2000">
                <a:ea typeface="SimSun" panose="02010600030101010101" pitchFamily="2" charset="-122"/>
              </a:rPr>
              <a:t> the referees’ reports and </a:t>
            </a:r>
            <a:r>
              <a:rPr lang="en-US" altLang="zh-CN" sz="2000">
                <a:solidFill>
                  <a:srgbClr val="FF3300"/>
                </a:solidFill>
                <a:ea typeface="SimSun" panose="02010600030101010101" pitchFamily="2" charset="-122"/>
              </a:rPr>
              <a:t>a detailed letter of response</a:t>
            </a:r>
            <a:r>
              <a:rPr lang="en-US" altLang="zh-CN" sz="2000">
                <a:ea typeface="SimSun" panose="02010600030101010101" pitchFamily="2" charset="-122"/>
              </a:rPr>
              <a:t>, showing how each comment has been addressed.</a:t>
            </a:r>
          </a:p>
          <a:p>
            <a:pPr lvl="1" eaLnBrk="1" hangingPunct="1">
              <a:lnSpc>
                <a:spcPct val="80000"/>
              </a:lnSpc>
            </a:pPr>
            <a:r>
              <a:rPr lang="en-US" altLang="zh-CN" sz="2000">
                <a:solidFill>
                  <a:srgbClr val="FF3300"/>
                </a:solidFill>
                <a:ea typeface="SimSun" panose="02010600030101010101" pitchFamily="2" charset="-122"/>
              </a:rPr>
              <a:t>Explain why</a:t>
            </a:r>
            <a:r>
              <a:rPr lang="en-US" altLang="zh-CN" sz="2000">
                <a:ea typeface="SimSun" panose="02010600030101010101" pitchFamily="2" charset="-122"/>
              </a:rPr>
              <a:t> you are resubmitting the paper to this journal, e.g., this journal is a more appropriate journal; the manuscript has been improved as a result of its</a:t>
            </a:r>
            <a:br>
              <a:rPr lang="en-US" altLang="zh-CN" sz="2000">
                <a:ea typeface="SimSun" panose="02010600030101010101" pitchFamily="2" charset="-122"/>
              </a:rPr>
            </a:br>
            <a:r>
              <a:rPr lang="en-US" altLang="zh-CN" sz="2000">
                <a:ea typeface="SimSun" panose="02010600030101010101" pitchFamily="2" charset="-122"/>
              </a:rPr>
              <a:t>previous review; etc.</a:t>
            </a:r>
          </a:p>
        </p:txBody>
      </p:sp>
      <p:pic>
        <p:nvPicPr>
          <p:cNvPr id="6" name="Picture 5" descr="journals01.jpg image by Bibliophiliac">
            <a:extLst>
              <a:ext uri="{FF2B5EF4-FFF2-40B4-BE49-F238E27FC236}">
                <a16:creationId xmlns:a16="http://schemas.microsoft.com/office/drawing/2014/main" id="{B02FB215-5635-878B-8AF7-96ED618C63D5}"/>
              </a:ext>
            </a:extLst>
          </p:cNvPr>
          <p:cNvPicPr>
            <a:picLocks noChangeAspect="1" noChangeArrowheads="1"/>
          </p:cNvPicPr>
          <p:nvPr/>
        </p:nvPicPr>
        <p:blipFill>
          <a:blip r:embed="rId3" cstate="print"/>
          <a:stretch>
            <a:fillRect/>
          </a:stretch>
        </p:blipFill>
        <p:spPr bwMode="auto">
          <a:xfrm>
            <a:off x="6618869" y="2006929"/>
            <a:ext cx="2350246" cy="2397251"/>
          </a:xfrm>
          <a:prstGeom prst="rect">
            <a:avLst/>
          </a:prstGeom>
          <a:ln>
            <a:noFill/>
          </a:ln>
          <a:effectLst>
            <a:outerShdw blurRad="292100" dist="139700" dir="2700000" algn="tl" rotWithShape="0">
              <a:srgbClr val="333333">
                <a:alpha val="65000"/>
              </a:srgbClr>
            </a:outerShdw>
            <a:softEdge rad="63500"/>
          </a:effectLst>
        </p:spPr>
      </p:pic>
      <p:sp>
        <p:nvSpPr>
          <p:cNvPr id="74756" name="Text Box 6">
            <a:extLst>
              <a:ext uri="{FF2B5EF4-FFF2-40B4-BE49-F238E27FC236}">
                <a16:creationId xmlns:a16="http://schemas.microsoft.com/office/drawing/2014/main" id="{E4BE45A2-907B-1916-5956-58DD00F5C90C}"/>
              </a:ext>
            </a:extLst>
          </p:cNvPr>
          <p:cNvSpPr txBox="1">
            <a:spLocks noChangeArrowheads="1"/>
          </p:cNvSpPr>
          <p:nvPr/>
        </p:nvSpPr>
        <p:spPr bwMode="auto">
          <a:xfrm>
            <a:off x="755650" y="436563"/>
            <a:ext cx="6878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eaLnBrk="1" hangingPunct="1">
              <a:spcBef>
                <a:spcPct val="50000"/>
              </a:spcBef>
              <a:buClrTx/>
              <a:buSzTx/>
              <a:buFontTx/>
              <a:buNone/>
            </a:pPr>
            <a:r>
              <a:rPr lang="en-GB" altLang="en-US" sz="2400">
                <a:solidFill>
                  <a:schemeClr val="bg1"/>
                </a:solidFill>
                <a:latin typeface="Arial" panose="020B0604020202020204" pitchFamily="34" charset="0"/>
              </a:rPr>
              <a:t>Do NOT resubmit elsewhere without revision!</a:t>
            </a:r>
          </a:p>
        </p:txBody>
      </p:sp>
    </p:spTree>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BCD045FC-0A90-E7A3-44C4-6929C0E3EB58}"/>
              </a:ext>
            </a:extLst>
          </p:cNvPr>
          <p:cNvSpPr>
            <a:spLocks noGrp="1" noChangeArrowheads="1"/>
          </p:cNvSpPr>
          <p:nvPr>
            <p:ph type="title" idx="4294967295"/>
          </p:nvPr>
        </p:nvSpPr>
        <p:spPr/>
        <p:txBody>
          <a:bodyPr/>
          <a:lstStyle/>
          <a:p>
            <a:r>
              <a:rPr lang="en-US" altLang="zh-CN">
                <a:ea typeface="SimSun" panose="02010600030101010101" pitchFamily="2" charset="-122"/>
              </a:rPr>
              <a:t>Important to remember</a:t>
            </a:r>
          </a:p>
        </p:txBody>
      </p:sp>
      <p:sp>
        <p:nvSpPr>
          <p:cNvPr id="76803" name="Rectangle 3">
            <a:extLst>
              <a:ext uri="{FF2B5EF4-FFF2-40B4-BE49-F238E27FC236}">
                <a16:creationId xmlns:a16="http://schemas.microsoft.com/office/drawing/2014/main" id="{2B06DC6B-97E9-C75B-74C3-CEB0DE73865A}"/>
              </a:ext>
            </a:extLst>
          </p:cNvPr>
          <p:cNvSpPr>
            <a:spLocks noGrp="1" noChangeArrowheads="1"/>
          </p:cNvSpPr>
          <p:nvPr>
            <p:ph type="body" idx="4294967295"/>
          </p:nvPr>
        </p:nvSpPr>
        <p:spPr/>
        <p:txBody>
          <a:bodyPr/>
          <a:lstStyle/>
          <a:p>
            <a:pPr>
              <a:lnSpc>
                <a:spcPct val="90000"/>
              </a:lnSpc>
            </a:pPr>
            <a:r>
              <a:rPr lang="en-US" altLang="zh-CN" sz="2000" b="0">
                <a:ea typeface="SimSun" panose="02010600030101010101" pitchFamily="2" charset="-122"/>
              </a:rPr>
              <a:t>Preparation is important but </a:t>
            </a:r>
            <a:r>
              <a:rPr lang="en-US" altLang="zh-CN" sz="2000">
                <a:ea typeface="SimSun" panose="02010600030101010101" pitchFamily="2" charset="-122"/>
              </a:rPr>
              <a:t>do not spend too much time on your preparations</a:t>
            </a:r>
          </a:p>
          <a:p>
            <a:pPr>
              <a:lnSpc>
                <a:spcPct val="90000"/>
              </a:lnSpc>
            </a:pPr>
            <a:endParaRPr lang="en-US" altLang="zh-CN" sz="2000">
              <a:ea typeface="SimSun" panose="02010600030101010101" pitchFamily="2" charset="-122"/>
            </a:endParaRPr>
          </a:p>
          <a:p>
            <a:pPr>
              <a:lnSpc>
                <a:spcPct val="90000"/>
              </a:lnSpc>
            </a:pPr>
            <a:r>
              <a:rPr lang="en-US" altLang="zh-CN" sz="2000" b="0">
                <a:ea typeface="SimSun" panose="02010600030101010101" pitchFamily="2" charset="-122"/>
              </a:rPr>
              <a:t>Submit to </a:t>
            </a:r>
            <a:r>
              <a:rPr lang="en-US" altLang="zh-CN" sz="2000">
                <a:ea typeface="SimSun" panose="02010600030101010101" pitchFamily="2" charset="-122"/>
              </a:rPr>
              <a:t>the right journal</a:t>
            </a:r>
            <a:r>
              <a:rPr lang="en-US" altLang="zh-CN" sz="2000" b="0">
                <a:ea typeface="SimSun" panose="02010600030101010101" pitchFamily="2" charset="-122"/>
              </a:rPr>
              <a:t>  (scope and prestige)</a:t>
            </a:r>
          </a:p>
          <a:p>
            <a:pPr>
              <a:lnSpc>
                <a:spcPct val="90000"/>
              </a:lnSpc>
            </a:pPr>
            <a:endParaRPr lang="en-US" altLang="zh-CN" sz="2000" b="0">
              <a:ea typeface="SimSun" panose="02010600030101010101" pitchFamily="2" charset="-122"/>
            </a:endParaRPr>
          </a:p>
          <a:p>
            <a:pPr>
              <a:lnSpc>
                <a:spcPct val="90000"/>
              </a:lnSpc>
            </a:pPr>
            <a:r>
              <a:rPr lang="en-US" altLang="zh-CN" sz="2000" b="0">
                <a:ea typeface="SimSun" panose="02010600030101010101" pitchFamily="2" charset="-122"/>
              </a:rPr>
              <a:t>Submit to </a:t>
            </a:r>
            <a:r>
              <a:rPr lang="en-US" altLang="zh-CN" sz="2000">
                <a:ea typeface="SimSun" panose="02010600030101010101" pitchFamily="2" charset="-122"/>
              </a:rPr>
              <a:t>one journal only</a:t>
            </a:r>
          </a:p>
          <a:p>
            <a:pPr>
              <a:lnSpc>
                <a:spcPct val="90000"/>
              </a:lnSpc>
            </a:pPr>
            <a:endParaRPr lang="en-US" altLang="zh-CN" sz="2000" b="0">
              <a:ea typeface="SimSun" panose="02010600030101010101" pitchFamily="2" charset="-122"/>
            </a:endParaRPr>
          </a:p>
          <a:p>
            <a:pPr>
              <a:lnSpc>
                <a:spcPct val="90000"/>
              </a:lnSpc>
            </a:pPr>
            <a:r>
              <a:rPr lang="en-US" altLang="zh-CN" sz="2000" b="0">
                <a:ea typeface="SimSun" panose="02010600030101010101" pitchFamily="2" charset="-122"/>
              </a:rPr>
              <a:t>Check </a:t>
            </a:r>
            <a:r>
              <a:rPr lang="en-US" altLang="zh-CN" sz="2000">
                <a:ea typeface="SimSun" panose="02010600030101010101" pitchFamily="2" charset="-122"/>
              </a:rPr>
              <a:t>the English</a:t>
            </a:r>
          </a:p>
          <a:p>
            <a:pPr>
              <a:lnSpc>
                <a:spcPct val="90000"/>
              </a:lnSpc>
              <a:buFont typeface="Wingdings" panose="05000000000000000000" pitchFamily="2" charset="2"/>
              <a:buNone/>
            </a:pPr>
            <a:endParaRPr lang="en-US" altLang="zh-CN" sz="2000" b="0">
              <a:ea typeface="SimSun" panose="02010600030101010101" pitchFamily="2" charset="-122"/>
            </a:endParaRPr>
          </a:p>
          <a:p>
            <a:pPr>
              <a:lnSpc>
                <a:spcPct val="90000"/>
              </a:lnSpc>
            </a:pPr>
            <a:r>
              <a:rPr lang="en-US" altLang="zh-CN" sz="2000" b="0">
                <a:ea typeface="SimSun" panose="02010600030101010101" pitchFamily="2" charset="-122"/>
              </a:rPr>
              <a:t>Pay attention to </a:t>
            </a:r>
            <a:r>
              <a:rPr lang="en-US" altLang="zh-CN" sz="2000">
                <a:ea typeface="SimSun" panose="02010600030101010101" pitchFamily="2" charset="-122"/>
              </a:rPr>
              <a:t>structure</a:t>
            </a:r>
          </a:p>
          <a:p>
            <a:pPr>
              <a:lnSpc>
                <a:spcPct val="90000"/>
              </a:lnSpc>
            </a:pPr>
            <a:endParaRPr lang="en-US" altLang="zh-CN" sz="2000">
              <a:ea typeface="SimSun" panose="02010600030101010101" pitchFamily="2" charset="-122"/>
            </a:endParaRPr>
          </a:p>
          <a:p>
            <a:pPr>
              <a:lnSpc>
                <a:spcPct val="90000"/>
              </a:lnSpc>
            </a:pPr>
            <a:r>
              <a:rPr lang="en-US" altLang="zh-CN" sz="2000" b="0">
                <a:ea typeface="SimSun" panose="02010600030101010101" pitchFamily="2" charset="-122"/>
              </a:rPr>
              <a:t>Pay attention to </a:t>
            </a:r>
            <a:r>
              <a:rPr lang="en-US" altLang="zh-CN" sz="2000">
                <a:ea typeface="SimSun" panose="02010600030101010101" pitchFamily="2" charset="-122"/>
              </a:rPr>
              <a:t>journal requirements</a:t>
            </a:r>
          </a:p>
          <a:p>
            <a:pPr>
              <a:lnSpc>
                <a:spcPct val="90000"/>
              </a:lnSpc>
            </a:pPr>
            <a:endParaRPr lang="en-US" altLang="zh-CN" sz="2000" b="0">
              <a:ea typeface="SimSun" panose="02010600030101010101" pitchFamily="2" charset="-122"/>
            </a:endParaRPr>
          </a:p>
          <a:p>
            <a:pPr>
              <a:lnSpc>
                <a:spcPct val="90000"/>
              </a:lnSpc>
            </a:pPr>
            <a:r>
              <a:rPr lang="en-US" altLang="zh-CN" sz="2000">
                <a:ea typeface="SimSun" panose="02010600030101010101" pitchFamily="2" charset="-122"/>
              </a:rPr>
              <a:t>Be honest</a:t>
            </a:r>
          </a:p>
          <a:p>
            <a:pPr>
              <a:lnSpc>
                <a:spcPct val="90000"/>
              </a:lnSpc>
              <a:buFont typeface="Wingdings" panose="05000000000000000000" pitchFamily="2" charset="2"/>
              <a:buNone/>
            </a:pPr>
            <a:endParaRPr lang="zh-CN" altLang="en-US" b="0">
              <a:ea typeface="SimSun" panose="02010600030101010101" pitchFamily="2" charset="-122"/>
            </a:endParaRPr>
          </a:p>
        </p:txBody>
      </p:sp>
      <p:pic>
        <p:nvPicPr>
          <p:cNvPr id="36869" name="Picture 5" descr="http://www.morphodesigns.com/mdblog/wp-content/uploads/feww-paper.jpg">
            <a:extLst>
              <a:ext uri="{FF2B5EF4-FFF2-40B4-BE49-F238E27FC236}">
                <a16:creationId xmlns:a16="http://schemas.microsoft.com/office/drawing/2014/main" id="{1CD06A08-4128-0D9B-54A8-27A1D35A8B5E}"/>
              </a:ext>
            </a:extLst>
          </p:cNvPr>
          <p:cNvPicPr>
            <a:picLocks noChangeAspect="1" noChangeArrowheads="1"/>
          </p:cNvPicPr>
          <p:nvPr/>
        </p:nvPicPr>
        <p:blipFill>
          <a:blip r:embed="rId2" cstate="print"/>
          <a:srcRect/>
          <a:stretch>
            <a:fillRect/>
          </a:stretch>
        </p:blipFill>
        <p:spPr bwMode="auto">
          <a:xfrm>
            <a:off x="5932972" y="2794242"/>
            <a:ext cx="2004828" cy="3010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8" descr="http://swcenter.fortlewis.edu/images_web/photos/searching-man.jpg">
            <a:extLst>
              <a:ext uri="{FF2B5EF4-FFF2-40B4-BE49-F238E27FC236}">
                <a16:creationId xmlns:a16="http://schemas.microsoft.com/office/drawing/2014/main" id="{BE0524FA-2993-C5F2-ECEE-080CFB478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579563"/>
            <a:ext cx="3457575" cy="431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2">
            <a:extLst>
              <a:ext uri="{FF2B5EF4-FFF2-40B4-BE49-F238E27FC236}">
                <a16:creationId xmlns:a16="http://schemas.microsoft.com/office/drawing/2014/main" id="{14EA4456-8511-9CEE-C6DF-10B917E74F98}"/>
              </a:ext>
            </a:extLst>
          </p:cNvPr>
          <p:cNvSpPr>
            <a:spLocks noGrp="1" noChangeArrowheads="1"/>
          </p:cNvSpPr>
          <p:nvPr>
            <p:ph type="title" idx="4294967295"/>
          </p:nvPr>
        </p:nvSpPr>
        <p:spPr>
          <a:xfrm>
            <a:off x="323850" y="265113"/>
            <a:ext cx="8712200" cy="685800"/>
          </a:xfrm>
        </p:spPr>
        <p:txBody>
          <a:bodyPr/>
          <a:lstStyle/>
          <a:p>
            <a:pPr eaLnBrk="1" hangingPunct="1"/>
            <a:r>
              <a:rPr lang="en-US" altLang="zh-CN">
                <a:ea typeface="SimSun" panose="02010600030101010101" pitchFamily="2" charset="-122"/>
              </a:rPr>
              <a:t>Questions?</a:t>
            </a:r>
            <a:endParaRPr lang="zh-CN" altLang="en-US">
              <a:ea typeface="SimSun" panose="02010600030101010101" pitchFamily="2" charset="-122"/>
            </a:endParaRPr>
          </a:p>
        </p:txBody>
      </p:sp>
      <p:sp>
        <p:nvSpPr>
          <p:cNvPr id="77828" name="Text Box 4">
            <a:extLst>
              <a:ext uri="{FF2B5EF4-FFF2-40B4-BE49-F238E27FC236}">
                <a16:creationId xmlns:a16="http://schemas.microsoft.com/office/drawing/2014/main" id="{151DE435-50F6-13CA-555B-C9D3CA4421CB}"/>
              </a:ext>
            </a:extLst>
          </p:cNvPr>
          <p:cNvSpPr txBox="1">
            <a:spLocks noChangeArrowheads="1"/>
          </p:cNvSpPr>
          <p:nvPr/>
        </p:nvSpPr>
        <p:spPr bwMode="auto">
          <a:xfrm>
            <a:off x="334963" y="5964238"/>
            <a:ext cx="762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eaLnBrk="1" hangingPunct="1">
              <a:spcBef>
                <a:spcPct val="50000"/>
              </a:spcBef>
              <a:buClrTx/>
              <a:buSzTx/>
              <a:buFontTx/>
              <a:buNone/>
            </a:pPr>
            <a:r>
              <a:rPr lang="en-GB" altLang="en-US" sz="1800">
                <a:solidFill>
                  <a:schemeClr val="tx1"/>
                </a:solidFill>
                <a:latin typeface="Lucida Sans" panose="020B0602030504020204" pitchFamily="34" charset="0"/>
              </a:rPr>
              <a:t>Or for questions later, please contact a.newman@elsevier.com</a:t>
            </a:r>
          </a:p>
        </p:txBody>
      </p:sp>
    </p:spTree>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BE844C0D-1CB0-9E76-E447-21B7276F9923}"/>
              </a:ext>
            </a:extLst>
          </p:cNvPr>
          <p:cNvSpPr>
            <a:spLocks noGrp="1" noChangeArrowheads="1"/>
          </p:cNvSpPr>
          <p:nvPr>
            <p:ph type="title"/>
          </p:nvPr>
        </p:nvSpPr>
        <p:spPr/>
        <p:txBody>
          <a:bodyPr/>
          <a:lstStyle/>
          <a:p>
            <a:r>
              <a:rPr lang="en-GB" altLang="en-US"/>
              <a:t>APPENDIX – not part of presentation</a:t>
            </a:r>
          </a:p>
        </p:txBody>
      </p:sp>
      <p:sp>
        <p:nvSpPr>
          <p:cNvPr id="78851" name="Rectangle 3">
            <a:extLst>
              <a:ext uri="{FF2B5EF4-FFF2-40B4-BE49-F238E27FC236}">
                <a16:creationId xmlns:a16="http://schemas.microsoft.com/office/drawing/2014/main" id="{371FEDEC-6A12-AF34-0E3B-2A9CD565B9BA}"/>
              </a:ext>
            </a:extLst>
          </p:cNvPr>
          <p:cNvSpPr>
            <a:spLocks noGrp="1" noChangeArrowheads="1"/>
          </p:cNvSpPr>
          <p:nvPr>
            <p:ph type="body" idx="1"/>
          </p:nvPr>
        </p:nvSpPr>
        <p:spPr>
          <a:xfrm>
            <a:off x="533400" y="1295400"/>
            <a:ext cx="7315200" cy="3033713"/>
          </a:xfrm>
        </p:spPr>
        <p:txBody>
          <a:bodyPr/>
          <a:lstStyle/>
          <a:p>
            <a:pPr>
              <a:buFont typeface="Wingdings" panose="05000000000000000000" pitchFamily="2" charset="2"/>
              <a:buNone/>
            </a:pPr>
            <a:r>
              <a:rPr lang="en-GB" altLang="en-US"/>
              <a:t>Publishing Ethics</a:t>
            </a:r>
          </a:p>
          <a:p>
            <a:pPr>
              <a:buFont typeface="Wingdings" panose="05000000000000000000" pitchFamily="2" charset="2"/>
              <a:buNone/>
            </a:pPr>
            <a:r>
              <a:rPr lang="en-GB" altLang="en-US"/>
              <a:t>Literature searching suggestions</a:t>
            </a:r>
          </a:p>
          <a:p>
            <a:pPr>
              <a:buFont typeface="Wingdings" panose="05000000000000000000" pitchFamily="2" charset="2"/>
              <a:buNone/>
            </a:pPr>
            <a:r>
              <a:rPr lang="en-GB" altLang="en-US"/>
              <a:t>Links</a:t>
            </a:r>
          </a:p>
          <a:p>
            <a:pPr>
              <a:buFont typeface="Wingdings" panose="05000000000000000000" pitchFamily="2" charset="2"/>
              <a:buNone/>
            </a:pPr>
            <a:r>
              <a:rPr lang="en-GB" altLang="en-US"/>
              <a:t>References</a:t>
            </a:r>
          </a:p>
          <a:p>
            <a:pPr>
              <a:buFont typeface="Wingdings" panose="05000000000000000000" pitchFamily="2" charset="2"/>
              <a:buNone/>
            </a:pPr>
            <a:endParaRPr lang="en-GB" altLang="en-US"/>
          </a:p>
        </p:txBody>
      </p:sp>
    </p:spTree>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a:extLst>
              <a:ext uri="{FF2B5EF4-FFF2-40B4-BE49-F238E27FC236}">
                <a16:creationId xmlns:a16="http://schemas.microsoft.com/office/drawing/2014/main" id="{2411A551-66E5-E642-7CDC-02F412F1901B}"/>
              </a:ext>
            </a:extLst>
          </p:cNvPr>
          <p:cNvSpPr>
            <a:spLocks noGrp="1" noChangeArrowheads="1"/>
          </p:cNvSpPr>
          <p:nvPr>
            <p:ph type="subTitle" idx="4294967295"/>
          </p:nvPr>
        </p:nvSpPr>
        <p:spPr>
          <a:xfrm>
            <a:off x="1371600" y="2959100"/>
            <a:ext cx="6400800" cy="685800"/>
          </a:xfrm>
        </p:spPr>
        <p:txBody>
          <a:bodyPr/>
          <a:lstStyle/>
          <a:p>
            <a:pPr marL="0" indent="0" algn="ctr">
              <a:buFont typeface="Wingdings" panose="05000000000000000000" pitchFamily="2" charset="2"/>
              <a:buNone/>
            </a:pPr>
            <a:r>
              <a:rPr lang="en-US" altLang="zh-CN" sz="2800" b="0" i="1">
                <a:solidFill>
                  <a:schemeClr val="bg1"/>
                </a:solidFill>
                <a:ea typeface="SimSun" panose="02010600030101010101" pitchFamily="2" charset="-122"/>
              </a:rPr>
              <a:t>Ethics</a:t>
            </a:r>
          </a:p>
        </p:txBody>
      </p:sp>
      <p:pic>
        <p:nvPicPr>
          <p:cNvPr id="79875" name="Picture 2" descr="http://www.pitt.edu/~biohome/Dept/Img/graphics/ethics.jpg">
            <a:extLst>
              <a:ext uri="{FF2B5EF4-FFF2-40B4-BE49-F238E27FC236}">
                <a16:creationId xmlns:a16="http://schemas.microsoft.com/office/drawing/2014/main" id="{A87D6768-E604-DA6F-BB71-5B2171E1F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4013" y="2198688"/>
            <a:ext cx="3840162"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a:extLst>
              <a:ext uri="{FF2B5EF4-FFF2-40B4-BE49-F238E27FC236}">
                <a16:creationId xmlns:a16="http://schemas.microsoft.com/office/drawing/2014/main" id="{1829195E-7CF9-5F70-533D-67E159B99718}"/>
              </a:ext>
            </a:extLst>
          </p:cNvPr>
          <p:cNvSpPr txBox="1">
            <a:spLocks/>
          </p:cNvSpPr>
          <p:nvPr/>
        </p:nvSpPr>
        <p:spPr bwMode="auto">
          <a:xfrm>
            <a:off x="685800" y="1963738"/>
            <a:ext cx="7772400" cy="990600"/>
          </a:xfrm>
          <a:prstGeom prst="rect">
            <a:avLst/>
          </a:prstGeom>
          <a:noFill/>
          <a:ln w="9525">
            <a:noFill/>
            <a:miter lim="800000"/>
            <a:headEnd/>
            <a:tailEnd/>
          </a:ln>
          <a:effectLst/>
        </p:spPr>
        <p:txBody>
          <a:bodyPr anchor="ctr"/>
          <a:lstStyle/>
          <a:p>
            <a:pPr algn="ctr">
              <a:defRPr/>
            </a:pPr>
            <a:r>
              <a:rPr lang="en-US" sz="3600" kern="0" dirty="0">
                <a:solidFill>
                  <a:srgbClr val="FFFFFF"/>
                </a:solidFill>
                <a:latin typeface="Calibri" pitchFamily="34" charset="0"/>
                <a:ea typeface="+mj-ea"/>
                <a:cs typeface="+mj-cs"/>
              </a:rPr>
              <a:t>How To Get Your Article Published</a:t>
            </a:r>
            <a:endParaRPr lang="en-GB" sz="3600" kern="0" dirty="0">
              <a:solidFill>
                <a:schemeClr val="bg1"/>
              </a:solidFill>
              <a:latin typeface="Calibri" pitchFamily="34" charset="0"/>
              <a:ea typeface="+mj-ea"/>
              <a:cs typeface="+mj-cs"/>
            </a:endParaRPr>
          </a:p>
        </p:txBody>
      </p:sp>
      <p:sp>
        <p:nvSpPr>
          <p:cNvPr id="79877" name="Text Box 6">
            <a:extLst>
              <a:ext uri="{FF2B5EF4-FFF2-40B4-BE49-F238E27FC236}">
                <a16:creationId xmlns:a16="http://schemas.microsoft.com/office/drawing/2014/main" id="{3CC62C18-EB82-5DF6-DF27-BCEB8D387BB5}"/>
              </a:ext>
            </a:extLst>
          </p:cNvPr>
          <p:cNvSpPr txBox="1">
            <a:spLocks noChangeArrowheads="1"/>
          </p:cNvSpPr>
          <p:nvPr/>
        </p:nvSpPr>
        <p:spPr bwMode="auto">
          <a:xfrm>
            <a:off x="477838" y="407988"/>
            <a:ext cx="70342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eaLnBrk="1" hangingPunct="1">
              <a:spcBef>
                <a:spcPct val="50000"/>
              </a:spcBef>
              <a:buClrTx/>
              <a:buSzTx/>
              <a:buFontTx/>
              <a:buNone/>
            </a:pPr>
            <a:r>
              <a:rPr lang="en-GB" altLang="en-US">
                <a:solidFill>
                  <a:schemeClr val="bg1"/>
                </a:solidFill>
              </a:rPr>
              <a:t>Publishing Ethics</a:t>
            </a:r>
          </a:p>
        </p:txBody>
      </p:sp>
    </p:spTree>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426EE9D2-CE2C-7D75-25D5-E93309801359}"/>
              </a:ext>
            </a:extLst>
          </p:cNvPr>
          <p:cNvSpPr>
            <a:spLocks noGrp="1" noChangeArrowheads="1"/>
          </p:cNvSpPr>
          <p:nvPr>
            <p:ph type="title" idx="4294967295"/>
          </p:nvPr>
        </p:nvSpPr>
        <p:spPr/>
        <p:txBody>
          <a:bodyPr/>
          <a:lstStyle/>
          <a:p>
            <a:r>
              <a:rPr lang="de-DE" altLang="en-US"/>
              <a:t>Copyright Issues in Publishing</a:t>
            </a:r>
            <a:endParaRPr lang="en-GB" altLang="en-US"/>
          </a:p>
        </p:txBody>
      </p:sp>
      <p:pic>
        <p:nvPicPr>
          <p:cNvPr id="80899" name="Picture 3">
            <a:extLst>
              <a:ext uri="{FF2B5EF4-FFF2-40B4-BE49-F238E27FC236}">
                <a16:creationId xmlns:a16="http://schemas.microsoft.com/office/drawing/2014/main" id="{CD8CEA17-E6FB-0D54-A3C5-D35B7FBFD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143000"/>
            <a:ext cx="7500937"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4998" name="Picture 6" descr="C:\Documents and Settings\jamesc\My Documents\Training Plans\2009 Training Plan\Pictures\Stop.gif">
            <a:extLst>
              <a:ext uri="{FF2B5EF4-FFF2-40B4-BE49-F238E27FC236}">
                <a16:creationId xmlns:a16="http://schemas.microsoft.com/office/drawing/2014/main" id="{3F6D11BB-2E64-DEFA-CCE2-9BF81E1D4183}"/>
              </a:ext>
            </a:extLst>
          </p:cNvPr>
          <p:cNvPicPr>
            <a:picLocks noChangeAspect="1" noChangeArrowheads="1"/>
          </p:cNvPicPr>
          <p:nvPr/>
        </p:nvPicPr>
        <p:blipFill>
          <a:blip r:embed="rId2" cstate="print"/>
          <a:srcRect/>
          <a:stretch>
            <a:fillRect/>
          </a:stretch>
        </p:blipFill>
        <p:spPr bwMode="auto">
          <a:xfrm>
            <a:off x="6479736" y="2531951"/>
            <a:ext cx="2770594" cy="2770594"/>
          </a:xfrm>
          <a:prstGeom prst="rect">
            <a:avLst/>
          </a:prstGeom>
          <a:noFill/>
          <a:effectLst>
            <a:reflection blurRad="6350" stA="52000" endA="300" endPos="35000" dir="5400000" sy="-100000" algn="bl" rotWithShape="0"/>
          </a:effectLst>
        </p:spPr>
      </p:pic>
      <p:sp>
        <p:nvSpPr>
          <p:cNvPr id="81923" name="Rectangle 2">
            <a:extLst>
              <a:ext uri="{FF2B5EF4-FFF2-40B4-BE49-F238E27FC236}">
                <a16:creationId xmlns:a16="http://schemas.microsoft.com/office/drawing/2014/main" id="{C30FB1D9-9830-00E0-FE8D-D42D68461553}"/>
              </a:ext>
            </a:extLst>
          </p:cNvPr>
          <p:cNvSpPr>
            <a:spLocks noGrp="1" noChangeArrowheads="1"/>
          </p:cNvSpPr>
          <p:nvPr>
            <p:ph type="title" idx="4294967295"/>
          </p:nvPr>
        </p:nvSpPr>
        <p:spPr>
          <a:xfrm>
            <a:off x="250825" y="304800"/>
            <a:ext cx="8628063" cy="685800"/>
          </a:xfrm>
        </p:spPr>
        <p:txBody>
          <a:bodyPr/>
          <a:lstStyle/>
          <a:p>
            <a:pPr eaLnBrk="1" hangingPunct="1"/>
            <a:r>
              <a:rPr lang="en-US" altLang="zh-CN">
                <a:ea typeface="SimSun" panose="02010600030101010101" pitchFamily="2" charset="-122"/>
              </a:rPr>
              <a:t>Publish </a:t>
            </a:r>
            <a:r>
              <a:rPr lang="en-US" altLang="zh-CN" i="1">
                <a:ea typeface="SimSun" panose="02010600030101010101" pitchFamily="2" charset="-122"/>
              </a:rPr>
              <a:t>AND</a:t>
            </a:r>
            <a:r>
              <a:rPr lang="en-US" altLang="zh-CN">
                <a:ea typeface="SimSun" panose="02010600030101010101" pitchFamily="2" charset="-122"/>
              </a:rPr>
              <a:t> Perish! – if you break ethical rules</a:t>
            </a:r>
          </a:p>
        </p:txBody>
      </p:sp>
      <p:sp>
        <p:nvSpPr>
          <p:cNvPr id="81924" name="Rectangle 3">
            <a:extLst>
              <a:ext uri="{FF2B5EF4-FFF2-40B4-BE49-F238E27FC236}">
                <a16:creationId xmlns:a16="http://schemas.microsoft.com/office/drawing/2014/main" id="{D4006E21-94B4-B4F6-F795-693507722CBF}"/>
              </a:ext>
            </a:extLst>
          </p:cNvPr>
          <p:cNvSpPr>
            <a:spLocks noGrp="1" noChangeArrowheads="1"/>
          </p:cNvSpPr>
          <p:nvPr>
            <p:ph type="body" idx="4294967295"/>
          </p:nvPr>
        </p:nvSpPr>
        <p:spPr>
          <a:xfrm>
            <a:off x="685800" y="1527175"/>
            <a:ext cx="6491288" cy="4105275"/>
          </a:xfrm>
        </p:spPr>
        <p:txBody>
          <a:bodyPr/>
          <a:lstStyle/>
          <a:p>
            <a:pPr eaLnBrk="1" hangingPunct="1"/>
            <a:r>
              <a:rPr lang="en-US" altLang="zh-CN" sz="2400">
                <a:ea typeface="SimSun" panose="02010600030101010101" pitchFamily="2" charset="-122"/>
              </a:rPr>
              <a:t>International scientific ethics have evolved over centuries and are commonly held throughout the world. </a:t>
            </a:r>
          </a:p>
          <a:p>
            <a:pPr eaLnBrk="1" hangingPunct="1"/>
            <a:endParaRPr lang="en-US" altLang="zh-CN" sz="2400">
              <a:ea typeface="SimSun" panose="02010600030101010101" pitchFamily="2" charset="-122"/>
            </a:endParaRPr>
          </a:p>
          <a:p>
            <a:pPr eaLnBrk="1" hangingPunct="1"/>
            <a:r>
              <a:rPr lang="en-US" altLang="zh-CN" sz="2400">
                <a:ea typeface="SimSun" panose="02010600030101010101" pitchFamily="2" charset="-122"/>
              </a:rPr>
              <a:t>Scientific ethics are not considered to have national variants or characteristics – there is a </a:t>
            </a:r>
            <a:r>
              <a:rPr lang="en-US" altLang="zh-CN" sz="2400" i="1">
                <a:ea typeface="SimSun" panose="02010600030101010101" pitchFamily="2" charset="-122"/>
              </a:rPr>
              <a:t>single ethical standard</a:t>
            </a:r>
            <a:r>
              <a:rPr lang="en-US" altLang="zh-CN" sz="2400">
                <a:ea typeface="SimSun" panose="02010600030101010101" pitchFamily="2" charset="-122"/>
              </a:rPr>
              <a:t> for science.</a:t>
            </a:r>
          </a:p>
          <a:p>
            <a:pPr eaLnBrk="1" hangingPunct="1"/>
            <a:endParaRPr lang="en-US" altLang="zh-CN" sz="2400">
              <a:ea typeface="SimSun" panose="02010600030101010101" pitchFamily="2" charset="-122"/>
            </a:endParaRPr>
          </a:p>
          <a:p>
            <a:pPr eaLnBrk="1" hangingPunct="1"/>
            <a:r>
              <a:rPr lang="en-US" altLang="zh-CN" sz="2400">
                <a:ea typeface="SimSun" panose="02010600030101010101" pitchFamily="2" charset="-122"/>
              </a:rPr>
              <a:t>Ethics problems with scientific articles are on the rise </a:t>
            </a:r>
            <a:r>
              <a:rPr lang="en-US" altLang="zh-CN" sz="2400" i="1">
                <a:ea typeface="SimSun" panose="02010600030101010101" pitchFamily="2" charset="-122"/>
              </a:rPr>
              <a:t>globally</a:t>
            </a:r>
            <a:r>
              <a:rPr lang="en-US" altLang="zh-CN" sz="2400">
                <a:ea typeface="SimSun" panose="02010600030101010101" pitchFamily="2" charset="-122"/>
              </a:rPr>
              <a:t>. </a:t>
            </a:r>
          </a:p>
        </p:txBody>
      </p:sp>
    </p:spTree>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a:extLst>
              <a:ext uri="{FF2B5EF4-FFF2-40B4-BE49-F238E27FC236}">
                <a16:creationId xmlns:a16="http://schemas.microsoft.com/office/drawing/2014/main" id="{3D4AB6C9-7D25-C4F6-9A80-6155DBEE1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1174750"/>
            <a:ext cx="7524750" cy="5491163"/>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2947" name="Line 4">
            <a:extLst>
              <a:ext uri="{FF2B5EF4-FFF2-40B4-BE49-F238E27FC236}">
                <a16:creationId xmlns:a16="http://schemas.microsoft.com/office/drawing/2014/main" id="{5E5E6D33-E416-51B8-B91E-A288027E5F13}"/>
              </a:ext>
            </a:extLst>
          </p:cNvPr>
          <p:cNvSpPr>
            <a:spLocks noChangeShapeType="1"/>
          </p:cNvSpPr>
          <p:nvPr/>
        </p:nvSpPr>
        <p:spPr bwMode="auto">
          <a:xfrm>
            <a:off x="323850" y="5430838"/>
            <a:ext cx="2376488"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48" name="Line 5">
            <a:extLst>
              <a:ext uri="{FF2B5EF4-FFF2-40B4-BE49-F238E27FC236}">
                <a16:creationId xmlns:a16="http://schemas.microsoft.com/office/drawing/2014/main" id="{20272FB8-959A-232E-2CE8-B1365422568A}"/>
              </a:ext>
            </a:extLst>
          </p:cNvPr>
          <p:cNvSpPr>
            <a:spLocks noChangeShapeType="1"/>
          </p:cNvSpPr>
          <p:nvPr/>
        </p:nvSpPr>
        <p:spPr bwMode="auto">
          <a:xfrm>
            <a:off x="3621088" y="5214938"/>
            <a:ext cx="1008062"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4" name="Rectangle 6">
            <a:extLst>
              <a:ext uri="{FF2B5EF4-FFF2-40B4-BE49-F238E27FC236}">
                <a16:creationId xmlns:a16="http://schemas.microsoft.com/office/drawing/2014/main" id="{A029B5E9-3349-7548-3517-81A650B6EBD6}"/>
              </a:ext>
            </a:extLst>
          </p:cNvPr>
          <p:cNvSpPr>
            <a:spLocks noChangeArrowheads="1"/>
          </p:cNvSpPr>
          <p:nvPr/>
        </p:nvSpPr>
        <p:spPr bwMode="auto">
          <a:xfrm>
            <a:off x="158750" y="2505075"/>
            <a:ext cx="6146800" cy="439738"/>
          </a:xfrm>
          <a:prstGeom prst="rect">
            <a:avLst/>
          </a:prstGeom>
          <a:blipFill dpi="0" rotWithShape="1">
            <a:blip r:embed="rId4" cstate="print">
              <a:alphaModFix amt="96000"/>
            </a:blip>
            <a:srcRect/>
            <a:tile tx="0" ty="0" sx="100000" sy="100000" flip="none" algn="tl"/>
          </a:blipFill>
          <a:ln w="38100">
            <a:solidFill>
              <a:schemeClr val="tx1">
                <a:lumMod val="50000"/>
                <a:lumOff val="50000"/>
              </a:schemeClr>
            </a:solidFill>
            <a:miter lim="800000"/>
            <a:headEnd/>
            <a:tailEnd/>
          </a:ln>
        </p:spPr>
        <p:txBody>
          <a:bodyPr wrap="none" anchor="ctr"/>
          <a:lstStyle/>
          <a:p>
            <a:pPr eaLnBrk="1" hangingPunct="1">
              <a:defRPr/>
            </a:pPr>
            <a:endParaRPr lang="en-US"/>
          </a:p>
        </p:txBody>
      </p:sp>
      <p:pic>
        <p:nvPicPr>
          <p:cNvPr id="68615" name="Picture 7">
            <a:extLst>
              <a:ext uri="{FF2B5EF4-FFF2-40B4-BE49-F238E27FC236}">
                <a16:creationId xmlns:a16="http://schemas.microsoft.com/office/drawing/2014/main" id="{455B45D0-EDFB-633A-255E-436232773F14}"/>
              </a:ext>
            </a:extLst>
          </p:cNvPr>
          <p:cNvPicPr>
            <a:picLocks noChangeAspect="1" noChangeArrowheads="1"/>
          </p:cNvPicPr>
          <p:nvPr/>
        </p:nvPicPr>
        <p:blipFill>
          <a:blip r:embed="rId5"/>
          <a:srcRect/>
          <a:stretch>
            <a:fillRect/>
          </a:stretch>
        </p:blipFill>
        <p:spPr bwMode="auto">
          <a:xfrm>
            <a:off x="5064125" y="539750"/>
            <a:ext cx="3783013" cy="4613275"/>
          </a:xfrm>
          <a:prstGeom prst="rect">
            <a:avLst/>
          </a:prstGeom>
          <a:ln w="38100">
            <a:solidFill>
              <a:schemeClr val="tx1"/>
            </a:solidFill>
          </a:ln>
          <a:effectLst>
            <a:outerShdw blurRad="292100" dist="139700" dir="2700000" algn="tl" rotWithShape="0">
              <a:srgbClr val="333333">
                <a:alpha val="65000"/>
              </a:srgbClr>
            </a:outerShdw>
          </a:effectLst>
        </p:spPr>
      </p:pic>
      <p:sp>
        <p:nvSpPr>
          <p:cNvPr id="82951" name="Line 10">
            <a:extLst>
              <a:ext uri="{FF2B5EF4-FFF2-40B4-BE49-F238E27FC236}">
                <a16:creationId xmlns:a16="http://schemas.microsoft.com/office/drawing/2014/main" id="{E4B08C00-85B8-64B4-BA10-8B4166006A45}"/>
              </a:ext>
            </a:extLst>
          </p:cNvPr>
          <p:cNvSpPr>
            <a:spLocks noChangeShapeType="1"/>
          </p:cNvSpPr>
          <p:nvPr/>
        </p:nvSpPr>
        <p:spPr bwMode="auto">
          <a:xfrm>
            <a:off x="323850" y="6064250"/>
            <a:ext cx="4579938"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9" name="Text Box 11">
            <a:extLst>
              <a:ext uri="{FF2B5EF4-FFF2-40B4-BE49-F238E27FC236}">
                <a16:creationId xmlns:a16="http://schemas.microsoft.com/office/drawing/2014/main" id="{0EB32348-CAE2-E82F-FB67-1558D54B418E}"/>
              </a:ext>
            </a:extLst>
          </p:cNvPr>
          <p:cNvSpPr txBox="1">
            <a:spLocks noChangeArrowheads="1"/>
          </p:cNvSpPr>
          <p:nvPr/>
        </p:nvSpPr>
        <p:spPr bwMode="auto">
          <a:xfrm>
            <a:off x="150813" y="5329238"/>
            <a:ext cx="7888287" cy="1196975"/>
          </a:xfrm>
          <a:prstGeom prst="rect">
            <a:avLst/>
          </a:prstGeom>
          <a:solidFill>
            <a:srgbClr val="FF9900">
              <a:alpha val="87842"/>
            </a:srgbClr>
          </a:solidFill>
          <a:ln w="44450">
            <a:solidFill>
              <a:srgbClr val="FF9900"/>
            </a:solidFill>
            <a:miter lim="800000"/>
            <a:headEnd/>
            <a:tailEnd/>
          </a:ln>
        </p:spPr>
        <p:txBody>
          <a:bodyPr>
            <a:spAutoFit/>
          </a:bodyP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eaLnBrk="1" hangingPunct="1">
              <a:spcBef>
                <a:spcPct val="50000"/>
              </a:spcBef>
              <a:buClrTx/>
              <a:buSzTx/>
              <a:buFontTx/>
              <a:buNone/>
            </a:pPr>
            <a:r>
              <a:rPr lang="en-US" altLang="zh-CN" sz="2400">
                <a:solidFill>
                  <a:schemeClr val="bg1"/>
                </a:solidFill>
                <a:ea typeface="SimSun" panose="02010600030101010101" pitchFamily="2" charset="-122"/>
              </a:rPr>
              <a:t>The article of which the authors committed plagiarism: it won’t be removed from ScienceDirect. Everybody who downloads it will see the reason of retraction…</a:t>
            </a:r>
          </a:p>
        </p:txBody>
      </p:sp>
      <p:pic>
        <p:nvPicPr>
          <p:cNvPr id="82953" name="Picture 12">
            <a:extLst>
              <a:ext uri="{FF2B5EF4-FFF2-40B4-BE49-F238E27FC236}">
                <a16:creationId xmlns:a16="http://schemas.microsoft.com/office/drawing/2014/main" id="{F3375CC2-4CEB-BD43-1513-06AB58B8C9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25" y="355600"/>
            <a:ext cx="19208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a:extLst>
              <a:ext uri="{FF2B5EF4-FFF2-40B4-BE49-F238E27FC236}">
                <a16:creationId xmlns:a16="http://schemas.microsoft.com/office/drawing/2014/main" id="{F4EF7C76-50AA-9DDA-DDEE-90E5FCEC19C9}"/>
              </a:ext>
            </a:extLst>
          </p:cNvPr>
          <p:cNvSpPr>
            <a:spLocks noChangeArrowheads="1"/>
          </p:cNvSpPr>
          <p:nvPr/>
        </p:nvSpPr>
        <p:spPr bwMode="auto">
          <a:xfrm>
            <a:off x="925513" y="4500563"/>
            <a:ext cx="3919537" cy="261937"/>
          </a:xfrm>
          <a:prstGeom prst="roundRect">
            <a:avLst>
              <a:gd name="adj" fmla="val 16667"/>
            </a:avLst>
          </a:prstGeom>
          <a:noFill/>
          <a:ln w="444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eaLnBrk="1" hangingPunct="1">
              <a:spcBef>
                <a:spcPct val="0"/>
              </a:spcBef>
              <a:buClrTx/>
              <a:buSzTx/>
              <a:buFontTx/>
              <a:buNone/>
            </a:pPr>
            <a:endParaRPr lang="en-US" altLang="en-US" sz="1200">
              <a:solidFill>
                <a:schemeClr val="tx1"/>
              </a:solidFill>
              <a:latin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68615"/>
                                        </p:tgtEl>
                                        <p:attrNameLst>
                                          <p:attrName>style.visibility</p:attrName>
                                        </p:attrNameLst>
                                      </p:cBhvr>
                                      <p:to>
                                        <p:strVal val="visible"/>
                                      </p:to>
                                    </p:set>
                                    <p:anim calcmode="lin" valueType="num">
                                      <p:cBhvr>
                                        <p:cTn id="12" dur="500" fill="hold"/>
                                        <p:tgtEl>
                                          <p:spTgt spid="68615"/>
                                        </p:tgtEl>
                                        <p:attrNameLst>
                                          <p:attrName>ppt_w</p:attrName>
                                        </p:attrNameLst>
                                      </p:cBhvr>
                                      <p:tavLst>
                                        <p:tav tm="0">
                                          <p:val>
                                            <p:fltVal val="0"/>
                                          </p:val>
                                        </p:tav>
                                        <p:tav tm="100000">
                                          <p:val>
                                            <p:strVal val="#ppt_w"/>
                                          </p:val>
                                        </p:tav>
                                      </p:tavLst>
                                    </p:anim>
                                    <p:anim calcmode="lin" valueType="num">
                                      <p:cBhvr>
                                        <p:cTn id="13" dur="500" fill="hold"/>
                                        <p:tgtEl>
                                          <p:spTgt spid="68615"/>
                                        </p:tgtEl>
                                        <p:attrNameLst>
                                          <p:attrName>ppt_h</p:attrName>
                                        </p:attrNameLst>
                                      </p:cBhvr>
                                      <p:tavLst>
                                        <p:tav tm="0">
                                          <p:val>
                                            <p:fltVal val="0"/>
                                          </p:val>
                                        </p:tav>
                                        <p:tav tm="100000">
                                          <p:val>
                                            <p:strVal val="#ppt_h"/>
                                          </p:val>
                                        </p:tav>
                                      </p:tavLst>
                                    </p:anim>
                                    <p:animEffect transition="in" filter="fade">
                                      <p:cBhvr>
                                        <p:cTn id="14" dur="500"/>
                                        <p:tgtEl>
                                          <p:spTgt spid="686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68619"/>
                                        </p:tgtEl>
                                        <p:attrNameLst>
                                          <p:attrName>style.visibility</p:attrName>
                                        </p:attrNameLst>
                                      </p:cBhvr>
                                      <p:to>
                                        <p:strVal val="visible"/>
                                      </p:to>
                                    </p:set>
                                    <p:animEffect transition="in" filter="fade">
                                      <p:cBhvr>
                                        <p:cTn id="19" dur="500"/>
                                        <p:tgtEl>
                                          <p:spTgt spid="68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9" grpId="0" animBg="1"/>
      <p:bldP spid="1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7AB5E117-0DFF-199A-F12E-5E78AD842283}"/>
              </a:ext>
            </a:extLst>
          </p:cNvPr>
          <p:cNvSpPr>
            <a:spLocks noGrp="1" noChangeArrowheads="1"/>
          </p:cNvSpPr>
          <p:nvPr>
            <p:ph type="title" idx="4294967295"/>
          </p:nvPr>
        </p:nvSpPr>
        <p:spPr/>
        <p:txBody>
          <a:bodyPr/>
          <a:lstStyle/>
          <a:p>
            <a:pPr eaLnBrk="1" hangingPunct="1"/>
            <a:r>
              <a:rPr lang="en-GB" altLang="en-US"/>
              <a:t>Ethics Issues in Publishing</a:t>
            </a:r>
          </a:p>
        </p:txBody>
      </p:sp>
      <p:sp>
        <p:nvSpPr>
          <p:cNvPr id="84995" name="Rectangle 3">
            <a:extLst>
              <a:ext uri="{FF2B5EF4-FFF2-40B4-BE49-F238E27FC236}">
                <a16:creationId xmlns:a16="http://schemas.microsoft.com/office/drawing/2014/main" id="{20854877-6065-ED39-A0BB-DE76242ABB3D}"/>
              </a:ext>
            </a:extLst>
          </p:cNvPr>
          <p:cNvSpPr>
            <a:spLocks noGrp="1" noChangeArrowheads="1"/>
          </p:cNvSpPr>
          <p:nvPr>
            <p:ph type="body" idx="4294967295"/>
          </p:nvPr>
        </p:nvSpPr>
        <p:spPr/>
        <p:txBody>
          <a:bodyPr/>
          <a:lstStyle/>
          <a:p>
            <a:pPr eaLnBrk="1" hangingPunct="1">
              <a:lnSpc>
                <a:spcPct val="80000"/>
              </a:lnSpc>
              <a:buFont typeface="Wingdings" panose="05000000000000000000" pitchFamily="2" charset="2"/>
              <a:buNone/>
            </a:pPr>
            <a:r>
              <a:rPr lang="en-GB" altLang="zh-CN" sz="2400">
                <a:ea typeface="SimSun" panose="02010600030101010101" pitchFamily="2" charset="-122"/>
              </a:rPr>
              <a:t>Scientific misconduct</a:t>
            </a:r>
          </a:p>
          <a:p>
            <a:pPr lvl="1" eaLnBrk="1" hangingPunct="1">
              <a:lnSpc>
                <a:spcPct val="80000"/>
              </a:lnSpc>
            </a:pPr>
            <a:r>
              <a:rPr lang="en-GB" altLang="zh-CN" sz="2000">
                <a:ea typeface="SimSun" panose="02010600030101010101" pitchFamily="2" charset="-122"/>
              </a:rPr>
              <a:t>Falsification of results</a:t>
            </a:r>
          </a:p>
          <a:p>
            <a:pPr eaLnBrk="1" hangingPunct="1">
              <a:lnSpc>
                <a:spcPct val="80000"/>
              </a:lnSpc>
              <a:buFont typeface="Wingdings" panose="05000000000000000000" pitchFamily="2" charset="2"/>
              <a:buNone/>
            </a:pPr>
            <a:endParaRPr lang="en-GB" altLang="zh-CN" sz="2400">
              <a:ea typeface="SimSun" panose="02010600030101010101" pitchFamily="2" charset="-122"/>
            </a:endParaRPr>
          </a:p>
          <a:p>
            <a:pPr eaLnBrk="1" hangingPunct="1">
              <a:lnSpc>
                <a:spcPct val="80000"/>
              </a:lnSpc>
              <a:buFont typeface="Wingdings" panose="05000000000000000000" pitchFamily="2" charset="2"/>
              <a:buNone/>
            </a:pPr>
            <a:r>
              <a:rPr lang="en-GB" altLang="zh-CN" sz="2400">
                <a:ea typeface="SimSun" panose="02010600030101010101" pitchFamily="2" charset="-122"/>
              </a:rPr>
              <a:t>Publication misconduct</a:t>
            </a:r>
          </a:p>
          <a:p>
            <a:pPr lvl="1" eaLnBrk="1" hangingPunct="1">
              <a:lnSpc>
                <a:spcPct val="80000"/>
              </a:lnSpc>
            </a:pPr>
            <a:r>
              <a:rPr lang="en-GB" altLang="zh-CN" sz="2000">
                <a:ea typeface="SimSun" panose="02010600030101010101" pitchFamily="2" charset="-122"/>
              </a:rPr>
              <a:t>Plagiarism</a:t>
            </a:r>
          </a:p>
          <a:p>
            <a:pPr lvl="2" eaLnBrk="1" hangingPunct="1">
              <a:lnSpc>
                <a:spcPct val="80000"/>
              </a:lnSpc>
            </a:pPr>
            <a:r>
              <a:rPr lang="en-GB" altLang="zh-CN" sz="1800">
                <a:ea typeface="SimSun" panose="02010600030101010101" pitchFamily="2" charset="-122"/>
              </a:rPr>
              <a:t>Different forms / severities</a:t>
            </a:r>
          </a:p>
          <a:p>
            <a:pPr lvl="2" eaLnBrk="1" hangingPunct="1">
              <a:lnSpc>
                <a:spcPct val="80000"/>
              </a:lnSpc>
            </a:pPr>
            <a:r>
              <a:rPr lang="en-GB" altLang="zh-CN" sz="1800">
                <a:ea typeface="SimSun" panose="02010600030101010101" pitchFamily="2" charset="-122"/>
              </a:rPr>
              <a:t>The paper must be original to the authors</a:t>
            </a:r>
          </a:p>
          <a:p>
            <a:pPr lvl="1" eaLnBrk="1" hangingPunct="1">
              <a:lnSpc>
                <a:spcPct val="80000"/>
              </a:lnSpc>
            </a:pPr>
            <a:r>
              <a:rPr lang="en-GB" altLang="zh-CN" sz="2000">
                <a:ea typeface="SimSun" panose="02010600030101010101" pitchFamily="2" charset="-122"/>
              </a:rPr>
              <a:t>Duplicate submission</a:t>
            </a:r>
          </a:p>
          <a:p>
            <a:pPr lvl="1" eaLnBrk="1" hangingPunct="1">
              <a:lnSpc>
                <a:spcPct val="80000"/>
              </a:lnSpc>
            </a:pPr>
            <a:r>
              <a:rPr lang="en-GB" altLang="zh-CN" sz="2000">
                <a:ea typeface="SimSun" panose="02010600030101010101" pitchFamily="2" charset="-122"/>
              </a:rPr>
              <a:t>Duplicate publication</a:t>
            </a:r>
          </a:p>
          <a:p>
            <a:pPr lvl="1" eaLnBrk="1" hangingPunct="1">
              <a:lnSpc>
                <a:spcPct val="80000"/>
              </a:lnSpc>
            </a:pPr>
            <a:r>
              <a:rPr lang="en-GB" altLang="zh-CN" sz="2000">
                <a:ea typeface="SimSun" panose="02010600030101010101" pitchFamily="2" charset="-122"/>
              </a:rPr>
              <a:t>Lack of acknowledgement of prior research and researchers </a:t>
            </a:r>
          </a:p>
          <a:p>
            <a:pPr lvl="1" eaLnBrk="1" hangingPunct="1">
              <a:lnSpc>
                <a:spcPct val="80000"/>
              </a:lnSpc>
            </a:pPr>
            <a:r>
              <a:rPr lang="en-GB" altLang="zh-CN" sz="2000">
                <a:ea typeface="SimSun" panose="02010600030101010101" pitchFamily="2" charset="-122"/>
              </a:rPr>
              <a:t>Inappropriate identification of all co-authors</a:t>
            </a:r>
          </a:p>
          <a:p>
            <a:pPr lvl="1" eaLnBrk="1" hangingPunct="1">
              <a:lnSpc>
                <a:spcPct val="80000"/>
              </a:lnSpc>
            </a:pPr>
            <a:r>
              <a:rPr lang="en-GB" altLang="zh-CN" sz="2000">
                <a:ea typeface="SimSun" panose="02010600030101010101" pitchFamily="2" charset="-122"/>
              </a:rPr>
              <a:t>Conflict of interest</a:t>
            </a:r>
          </a:p>
          <a:p>
            <a:pPr eaLnBrk="1" hangingPunct="1">
              <a:lnSpc>
                <a:spcPct val="80000"/>
              </a:lnSpc>
            </a:pPr>
            <a:endParaRPr lang="en-GB" altLang="zh-CN" sz="2400">
              <a:solidFill>
                <a:srgbClr val="000000"/>
              </a:solidFill>
              <a:ea typeface="SimSun" panose="02010600030101010101" pitchFamily="2" charset="-122"/>
            </a:endParaRPr>
          </a:p>
          <a:p>
            <a:pPr eaLnBrk="1" hangingPunct="1">
              <a:lnSpc>
                <a:spcPct val="80000"/>
              </a:lnSpc>
            </a:pPr>
            <a:endParaRPr lang="en-GB" altLang="en-US" sz="2400"/>
          </a:p>
        </p:txBody>
      </p:sp>
      <p:pic>
        <p:nvPicPr>
          <p:cNvPr id="69637" name="Picture 5" descr="https://zeo.sgul.ac.uk/students/clubs/societies/Ethics.jpg">
            <a:extLst>
              <a:ext uri="{FF2B5EF4-FFF2-40B4-BE49-F238E27FC236}">
                <a16:creationId xmlns:a16="http://schemas.microsoft.com/office/drawing/2014/main" id="{18B0E321-E48C-7F55-CECB-9DE343A09523}"/>
              </a:ext>
            </a:extLst>
          </p:cNvPr>
          <p:cNvPicPr>
            <a:picLocks noChangeAspect="1" noChangeArrowheads="1"/>
          </p:cNvPicPr>
          <p:nvPr/>
        </p:nvPicPr>
        <p:blipFill>
          <a:blip r:embed="rId2"/>
          <a:srcRect/>
          <a:stretch>
            <a:fillRect/>
          </a:stretch>
        </p:blipFill>
        <p:spPr bwMode="auto">
          <a:xfrm>
            <a:off x="5794375" y="1419225"/>
            <a:ext cx="3098800" cy="23241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557689-5E60-44F6-B06B-D3AD6E8EEE8F}"/>
              </a:ext>
            </a:extLst>
          </p:cNvPr>
          <p:cNvSpPr>
            <a:spLocks noGrp="1"/>
          </p:cNvSpPr>
          <p:nvPr>
            <p:ph type="title"/>
          </p:nvPr>
        </p:nvSpPr>
        <p:spPr/>
        <p:txBody>
          <a:bodyPr/>
          <a:lstStyle/>
          <a:p>
            <a:r>
              <a:rPr lang="en-CA" dirty="0"/>
              <a:t>Key Elements of a Table </a:t>
            </a:r>
          </a:p>
        </p:txBody>
      </p:sp>
      <p:sp>
        <p:nvSpPr>
          <p:cNvPr id="6" name="Content Placeholder 5">
            <a:extLst>
              <a:ext uri="{FF2B5EF4-FFF2-40B4-BE49-F238E27FC236}">
                <a16:creationId xmlns:a16="http://schemas.microsoft.com/office/drawing/2014/main" id="{2BDD65C2-3B76-437E-A3EE-AC0DCBC172C5}"/>
              </a:ext>
            </a:extLst>
          </p:cNvPr>
          <p:cNvSpPr>
            <a:spLocks noGrp="1"/>
          </p:cNvSpPr>
          <p:nvPr>
            <p:ph idx="1"/>
          </p:nvPr>
        </p:nvSpPr>
        <p:spPr/>
        <p:txBody>
          <a:bodyPr>
            <a:normAutofit fontScale="70000" lnSpcReduction="20000"/>
          </a:bodyPr>
          <a:lstStyle/>
          <a:p>
            <a:r>
              <a:rPr lang="en-CA" dirty="0"/>
              <a:t>Table caption (placed above the table)</a:t>
            </a:r>
          </a:p>
          <a:p>
            <a:r>
              <a:rPr lang="en-CA" dirty="0"/>
              <a:t>Lines are used to clearly separate information, such as the column headings from the data, in the table. Use the fewest number of gridlines as possible for simplicity and clarity</a:t>
            </a:r>
          </a:p>
          <a:p>
            <a:r>
              <a:rPr lang="en-CA" dirty="0"/>
              <a:t>Read a row (also called a record) horizontally.</a:t>
            </a:r>
          </a:p>
          <a:p>
            <a:r>
              <a:rPr lang="en-CA" dirty="0"/>
              <a:t>Read a column (also called a field) vertically.</a:t>
            </a:r>
          </a:p>
          <a:p>
            <a:r>
              <a:rPr lang="en-CA" dirty="0"/>
              <a:t>A cell is where a column and a row intersect. It contains only one unit of data. </a:t>
            </a:r>
          </a:p>
          <a:p>
            <a:r>
              <a:rPr lang="en-CA" dirty="0"/>
              <a:t>Footnotes help provide more information about a specific cell or statistical significance. A footnote contains a symbol such as an asterisk (*) and a short explanation placed at the bottom of the table. </a:t>
            </a:r>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56219839"/>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29864B72-998F-421E-A3EE-A9B78A1A7798}"/>
              </a:ext>
            </a:extLst>
          </p:cNvPr>
          <p:cNvSpPr>
            <a:spLocks noGrp="1" noChangeArrowheads="1"/>
          </p:cNvSpPr>
          <p:nvPr>
            <p:ph type="title" idx="4294967295"/>
          </p:nvPr>
        </p:nvSpPr>
        <p:spPr>
          <a:xfrm>
            <a:off x="533400" y="381000"/>
            <a:ext cx="8388350" cy="504825"/>
          </a:xfrm>
        </p:spPr>
        <p:txBody>
          <a:bodyPr/>
          <a:lstStyle/>
          <a:p>
            <a:pPr eaLnBrk="1" hangingPunct="1"/>
            <a:r>
              <a:rPr lang="en-US" altLang="zh-CN" sz="3600">
                <a:ea typeface="SimSun" panose="02010600030101010101" pitchFamily="2" charset="-122"/>
              </a:rPr>
              <a:t>Data fabrication and falsification</a:t>
            </a:r>
          </a:p>
        </p:txBody>
      </p:sp>
      <p:sp>
        <p:nvSpPr>
          <p:cNvPr id="86019" name="Rectangle 3">
            <a:extLst>
              <a:ext uri="{FF2B5EF4-FFF2-40B4-BE49-F238E27FC236}">
                <a16:creationId xmlns:a16="http://schemas.microsoft.com/office/drawing/2014/main" id="{8AE87D07-A085-EB59-DDBF-D80A652E0EA4}"/>
              </a:ext>
            </a:extLst>
          </p:cNvPr>
          <p:cNvSpPr>
            <a:spLocks noGrp="1" noChangeArrowheads="1"/>
          </p:cNvSpPr>
          <p:nvPr>
            <p:ph type="body" idx="4294967295"/>
          </p:nvPr>
        </p:nvSpPr>
        <p:spPr>
          <a:xfrm>
            <a:off x="519113" y="2006600"/>
            <a:ext cx="6878637" cy="4525963"/>
          </a:xfrm>
        </p:spPr>
        <p:txBody>
          <a:bodyPr/>
          <a:lstStyle/>
          <a:p>
            <a:pPr marL="0" indent="0" eaLnBrk="1" hangingPunct="1">
              <a:spcBef>
                <a:spcPct val="55000"/>
              </a:spcBef>
              <a:buFont typeface="Wingdings" panose="05000000000000000000" pitchFamily="2" charset="2"/>
              <a:buNone/>
            </a:pPr>
            <a:r>
              <a:rPr lang="en-US" altLang="zh-CN" sz="2000" b="0">
                <a:ea typeface="SimSun" panose="02010600030101010101" pitchFamily="2" charset="-122"/>
              </a:rPr>
              <a:t>Fabrication is making up data or results, and recording or reporting them.</a:t>
            </a:r>
            <a:r>
              <a:rPr lang="en-US" altLang="zh-CN" sz="2000">
                <a:ea typeface="SimSun" panose="02010600030101010101" pitchFamily="2" charset="-122"/>
              </a:rPr>
              <a:t> </a:t>
            </a:r>
          </a:p>
          <a:p>
            <a:pPr marL="0" indent="0" eaLnBrk="1" hangingPunct="1">
              <a:spcBef>
                <a:spcPct val="55000"/>
              </a:spcBef>
              <a:buFont typeface="Wingdings" panose="05000000000000000000" pitchFamily="2" charset="2"/>
              <a:buNone/>
            </a:pPr>
            <a:r>
              <a:rPr lang="en-US" altLang="zh-CN" sz="2000">
                <a:ea typeface="SimSun" panose="02010600030101010101" pitchFamily="2" charset="-122"/>
              </a:rPr>
              <a:t>   “… the fabrication of research data … </a:t>
            </a:r>
            <a:r>
              <a:rPr lang="en-US" altLang="zh-CN" sz="2000" i="1">
                <a:ea typeface="SimSun" panose="02010600030101010101" pitchFamily="2" charset="-122"/>
              </a:rPr>
              <a:t>hits at the heart of our responsibility to society</a:t>
            </a:r>
            <a:r>
              <a:rPr lang="en-US" altLang="zh-CN" sz="2000">
                <a:ea typeface="SimSun" panose="02010600030101010101" pitchFamily="2" charset="-122"/>
              </a:rPr>
              <a:t>, the reputation of our institution, the trust between the public and the biomedical research community, and our personal credibility and that of our mentors, colleagues…”</a:t>
            </a:r>
          </a:p>
          <a:p>
            <a:pPr marL="0" indent="0" eaLnBrk="1" hangingPunct="1">
              <a:spcBef>
                <a:spcPct val="55000"/>
              </a:spcBef>
              <a:buFont typeface="Wingdings" panose="05000000000000000000" pitchFamily="2" charset="2"/>
              <a:buNone/>
            </a:pPr>
            <a:r>
              <a:rPr lang="en-US" altLang="zh-CN" sz="2000">
                <a:ea typeface="SimSun" panose="02010600030101010101" pitchFamily="2" charset="-122"/>
              </a:rPr>
              <a:t>   “It can </a:t>
            </a:r>
            <a:r>
              <a:rPr lang="en-US" altLang="zh-CN" sz="2000" i="1">
                <a:ea typeface="SimSun" panose="02010600030101010101" pitchFamily="2" charset="-122"/>
              </a:rPr>
              <a:t>waste the time of others</a:t>
            </a:r>
            <a:r>
              <a:rPr lang="en-US" altLang="zh-CN" sz="2000">
                <a:ea typeface="SimSun" panose="02010600030101010101" pitchFamily="2" charset="-122"/>
              </a:rPr>
              <a:t>, trying to replicate false data or designing experiments based on false premises, and can lead to therapeutic errors. It can never be tolerated.”</a:t>
            </a:r>
          </a:p>
          <a:p>
            <a:pPr marL="0" indent="0" algn="r" eaLnBrk="1" hangingPunct="1">
              <a:spcBef>
                <a:spcPct val="55000"/>
              </a:spcBef>
              <a:buFont typeface="Wingdings" panose="05000000000000000000" pitchFamily="2" charset="2"/>
              <a:buNone/>
            </a:pPr>
            <a:endParaRPr lang="en-US" altLang="zh-CN" sz="1800">
              <a:solidFill>
                <a:srgbClr val="000099"/>
              </a:solidFill>
              <a:ea typeface="SimSun" panose="02010600030101010101" pitchFamily="2" charset="-122"/>
            </a:endParaRPr>
          </a:p>
          <a:p>
            <a:pPr marL="0" indent="0" algn="r" eaLnBrk="1" hangingPunct="1">
              <a:spcBef>
                <a:spcPct val="0"/>
              </a:spcBef>
              <a:buFont typeface="Wingdings" panose="05000000000000000000" pitchFamily="2" charset="2"/>
              <a:buNone/>
            </a:pPr>
            <a:r>
              <a:rPr lang="en-US" altLang="zh-CN" sz="1800">
                <a:solidFill>
                  <a:srgbClr val="000099"/>
                </a:solidFill>
                <a:ea typeface="SimSun" panose="02010600030101010101" pitchFamily="2" charset="-122"/>
              </a:rPr>
              <a:t>Professor Richard Hawkes</a:t>
            </a:r>
          </a:p>
          <a:p>
            <a:pPr marL="0" indent="0" algn="r" eaLnBrk="1" hangingPunct="1">
              <a:spcBef>
                <a:spcPct val="0"/>
              </a:spcBef>
              <a:buFont typeface="Wingdings" panose="05000000000000000000" pitchFamily="2" charset="2"/>
              <a:buNone/>
            </a:pPr>
            <a:r>
              <a:rPr lang="en-US" altLang="zh-CN" sz="1800">
                <a:solidFill>
                  <a:srgbClr val="000099"/>
                </a:solidFill>
                <a:ea typeface="SimSun" panose="02010600030101010101" pitchFamily="2" charset="-122"/>
              </a:rPr>
              <a:t>Department of Cell Biology and Anatomy, University of Calgary</a:t>
            </a:r>
          </a:p>
        </p:txBody>
      </p:sp>
      <p:sp>
        <p:nvSpPr>
          <p:cNvPr id="4" name="Rectangle 2">
            <a:extLst>
              <a:ext uri="{FF2B5EF4-FFF2-40B4-BE49-F238E27FC236}">
                <a16:creationId xmlns:a16="http://schemas.microsoft.com/office/drawing/2014/main" id="{327423F4-D3BF-695B-6EEC-3CF538B90EF7}"/>
              </a:ext>
            </a:extLst>
          </p:cNvPr>
          <p:cNvSpPr txBox="1">
            <a:spLocks noChangeArrowheads="1"/>
          </p:cNvSpPr>
          <p:nvPr/>
        </p:nvSpPr>
        <p:spPr bwMode="auto">
          <a:xfrm>
            <a:off x="249238" y="1195388"/>
            <a:ext cx="8632825" cy="800100"/>
          </a:xfrm>
          <a:prstGeom prst="rect">
            <a:avLst/>
          </a:prstGeom>
          <a:solidFill>
            <a:schemeClr val="bg1"/>
          </a:solidFill>
          <a:ln w="38100">
            <a:solidFill>
              <a:srgbClr val="FF0000"/>
            </a:solidFill>
            <a:miter lim="800000"/>
            <a:headEnd/>
            <a:tailEnd/>
          </a:ln>
          <a:effectLst>
            <a:outerShdw blurRad="50800" dist="38100" dir="2700000" algn="tl" rotWithShape="0">
              <a:prstClr val="black">
                <a:alpha val="40000"/>
              </a:prstClr>
            </a:outerShdw>
          </a:effectLst>
        </p:spPr>
        <p:txBody>
          <a:bodyPr/>
          <a:lstStyle/>
          <a:p>
            <a:pPr eaLnBrk="1" hangingPunct="1">
              <a:lnSpc>
                <a:spcPct val="95000"/>
              </a:lnSpc>
              <a:spcBef>
                <a:spcPct val="20000"/>
              </a:spcBef>
              <a:buClr>
                <a:srgbClr val="000066"/>
              </a:buClr>
              <a:buSzPct val="70000"/>
              <a:buFont typeface="Wingdings" pitchFamily="2" charset="2"/>
              <a:buNone/>
              <a:defRPr/>
            </a:pPr>
            <a:r>
              <a:rPr lang="en-US" altLang="zh-CN" sz="2000" kern="0" dirty="0">
                <a:solidFill>
                  <a:srgbClr val="32323D"/>
                </a:solidFill>
                <a:latin typeface="Calibri" pitchFamily="34" charset="0"/>
                <a:ea typeface="宋体" pitchFamily="2" charset="-122"/>
              </a:rPr>
              <a:t>“The most dangerous of all falsehoods is a slightly distorted truth.”</a:t>
            </a:r>
          </a:p>
          <a:p>
            <a:pPr algn="r" eaLnBrk="1" hangingPunct="1">
              <a:lnSpc>
                <a:spcPct val="95000"/>
              </a:lnSpc>
              <a:spcBef>
                <a:spcPct val="20000"/>
              </a:spcBef>
              <a:buClr>
                <a:srgbClr val="000066"/>
              </a:buClr>
              <a:buSzPct val="70000"/>
              <a:buFont typeface="Wingdings" pitchFamily="2" charset="2"/>
              <a:buNone/>
              <a:defRPr/>
            </a:pPr>
            <a:r>
              <a:rPr lang="en-US" altLang="zh-CN" sz="2000" kern="0" dirty="0" err="1">
                <a:solidFill>
                  <a:srgbClr val="000099"/>
                </a:solidFill>
                <a:latin typeface="Calibri" pitchFamily="34" charset="0"/>
                <a:ea typeface="宋体" pitchFamily="2" charset="-122"/>
              </a:rPr>
              <a:t>G.C.Lichtenberg</a:t>
            </a:r>
            <a:r>
              <a:rPr lang="en-US" altLang="zh-CN" sz="2000" kern="0" dirty="0">
                <a:solidFill>
                  <a:srgbClr val="000099"/>
                </a:solidFill>
                <a:latin typeface="Calibri" pitchFamily="34" charset="0"/>
                <a:ea typeface="宋体" pitchFamily="2" charset="-122"/>
              </a:rPr>
              <a:t> (1742-1799</a:t>
            </a:r>
            <a:r>
              <a:rPr lang="en-US" altLang="zh-CN" sz="2000" kern="0" dirty="0">
                <a:solidFill>
                  <a:srgbClr val="32323D"/>
                </a:solidFill>
                <a:latin typeface="Calibri" pitchFamily="34" charset="0"/>
                <a:ea typeface="宋体" pitchFamily="2" charset="-122"/>
              </a:rPr>
              <a:t>)</a:t>
            </a:r>
          </a:p>
          <a:p>
            <a:pPr eaLnBrk="1" hangingPunct="1">
              <a:lnSpc>
                <a:spcPct val="95000"/>
              </a:lnSpc>
              <a:spcBef>
                <a:spcPct val="20000"/>
              </a:spcBef>
              <a:buClr>
                <a:srgbClr val="000066"/>
              </a:buClr>
              <a:buSzPct val="70000"/>
              <a:buFont typeface="Wingdings" pitchFamily="2" charset="2"/>
              <a:buNone/>
              <a:defRPr/>
            </a:pPr>
            <a:endParaRPr lang="en-US" altLang="zh-CN" sz="2000" kern="0" dirty="0">
              <a:solidFill>
                <a:srgbClr val="32323D"/>
              </a:solidFill>
              <a:latin typeface="Calibri" pitchFamily="34" charset="0"/>
              <a:ea typeface="宋体" pitchFamily="2" charset="-122"/>
            </a:endParaRPr>
          </a:p>
        </p:txBody>
      </p:sp>
      <p:pic>
        <p:nvPicPr>
          <p:cNvPr id="88068" name="Picture 4">
            <a:extLst>
              <a:ext uri="{FF2B5EF4-FFF2-40B4-BE49-F238E27FC236}">
                <a16:creationId xmlns:a16="http://schemas.microsoft.com/office/drawing/2014/main" id="{CFD5F01E-C631-66D0-1FF6-261C04C7A463}"/>
              </a:ext>
            </a:extLst>
          </p:cNvPr>
          <p:cNvPicPr>
            <a:picLocks noChangeAspect="1" noChangeArrowheads="1"/>
          </p:cNvPicPr>
          <p:nvPr/>
        </p:nvPicPr>
        <p:blipFill>
          <a:blip r:embed="rId2" cstate="print"/>
          <a:srcRect/>
          <a:stretch>
            <a:fillRect/>
          </a:stretch>
        </p:blipFill>
        <p:spPr bwMode="auto">
          <a:xfrm>
            <a:off x="7206219" y="3278744"/>
            <a:ext cx="1752600" cy="170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5" descr="http://www.ddu-designs.co.uk/images/NoCopying.gif">
            <a:extLst>
              <a:ext uri="{FF2B5EF4-FFF2-40B4-BE49-F238E27FC236}">
                <a16:creationId xmlns:a16="http://schemas.microsoft.com/office/drawing/2014/main" id="{27F73B0B-E05A-CBE5-5901-5D8F66BECCEA}"/>
              </a:ext>
            </a:extLst>
          </p:cNvPr>
          <p:cNvPicPr>
            <a:picLocks noChangeAspect="1" noChangeArrowheads="1"/>
          </p:cNvPicPr>
          <p:nvPr/>
        </p:nvPicPr>
        <p:blipFill>
          <a:blip r:embed="rId2">
            <a:lum bright="80000" contrast="-70000"/>
            <a:extLst>
              <a:ext uri="{28A0092B-C50C-407E-A947-70E740481C1C}">
                <a14:useLocalDpi xmlns:a14="http://schemas.microsoft.com/office/drawing/2010/main" val="0"/>
              </a:ext>
            </a:extLst>
          </a:blip>
          <a:srcRect/>
          <a:stretch>
            <a:fillRect/>
          </a:stretch>
        </p:blipFill>
        <p:spPr bwMode="auto">
          <a:xfrm>
            <a:off x="2292350" y="1366838"/>
            <a:ext cx="4008438"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2">
            <a:extLst>
              <a:ext uri="{FF2B5EF4-FFF2-40B4-BE49-F238E27FC236}">
                <a16:creationId xmlns:a16="http://schemas.microsoft.com/office/drawing/2014/main" id="{26E64435-0BFE-127F-E4E3-D3845D27770F}"/>
              </a:ext>
            </a:extLst>
          </p:cNvPr>
          <p:cNvSpPr>
            <a:spLocks noGrp="1" noChangeArrowheads="1"/>
          </p:cNvSpPr>
          <p:nvPr>
            <p:ph type="title" idx="4294967295"/>
          </p:nvPr>
        </p:nvSpPr>
        <p:spPr>
          <a:xfrm>
            <a:off x="152400" y="215900"/>
            <a:ext cx="8763000" cy="876300"/>
          </a:xfrm>
        </p:spPr>
        <p:txBody>
          <a:bodyPr/>
          <a:lstStyle/>
          <a:p>
            <a:pPr eaLnBrk="1" hangingPunct="1"/>
            <a:r>
              <a:rPr lang="en-US" altLang="zh-CN" sz="2800">
                <a:ea typeface="SimSun" panose="02010600030101010101" pitchFamily="2" charset="-122"/>
              </a:rPr>
              <a:t>Plagiarism</a:t>
            </a:r>
          </a:p>
        </p:txBody>
      </p:sp>
      <p:sp>
        <p:nvSpPr>
          <p:cNvPr id="87044" name="Rectangle 3">
            <a:extLst>
              <a:ext uri="{FF2B5EF4-FFF2-40B4-BE49-F238E27FC236}">
                <a16:creationId xmlns:a16="http://schemas.microsoft.com/office/drawing/2014/main" id="{2FA89766-6F16-E259-F2D7-ED34BAE3E71D}"/>
              </a:ext>
            </a:extLst>
          </p:cNvPr>
          <p:cNvSpPr>
            <a:spLocks noGrp="1" noChangeArrowheads="1"/>
          </p:cNvSpPr>
          <p:nvPr>
            <p:ph type="body" idx="4294967295"/>
          </p:nvPr>
        </p:nvSpPr>
        <p:spPr>
          <a:xfrm>
            <a:off x="304800" y="1479550"/>
            <a:ext cx="8458200" cy="4189413"/>
          </a:xfrm>
        </p:spPr>
        <p:txBody>
          <a:bodyPr/>
          <a:lstStyle/>
          <a:p>
            <a:pPr eaLnBrk="1" hangingPunct="1"/>
            <a:r>
              <a:rPr lang="en-US" altLang="zh-CN" sz="2400">
                <a:ea typeface="SimSun" panose="02010600030101010101" pitchFamily="2" charset="-122"/>
              </a:rPr>
              <a:t>A short-cut to long-term consequences!</a:t>
            </a:r>
          </a:p>
          <a:p>
            <a:pPr eaLnBrk="1" hangingPunct="1"/>
            <a:endParaRPr lang="en-US" altLang="zh-CN" sz="2400">
              <a:ea typeface="SimSun" panose="02010600030101010101" pitchFamily="2" charset="-122"/>
            </a:endParaRPr>
          </a:p>
          <a:p>
            <a:pPr eaLnBrk="1" hangingPunct="1"/>
            <a:r>
              <a:rPr lang="en-US" altLang="zh-CN" sz="2400">
                <a:ea typeface="SimSun" panose="02010600030101010101" pitchFamily="2" charset="-122"/>
              </a:rPr>
              <a:t>Plagiarism is considered a </a:t>
            </a:r>
            <a:r>
              <a:rPr lang="en-US" altLang="zh-CN" sz="2400" i="1">
                <a:ea typeface="SimSun" panose="02010600030101010101" pitchFamily="2" charset="-122"/>
              </a:rPr>
              <a:t>serious offense</a:t>
            </a:r>
            <a:r>
              <a:rPr lang="en-US" altLang="zh-CN" sz="2400">
                <a:ea typeface="SimSun" panose="02010600030101010101" pitchFamily="2" charset="-122"/>
              </a:rPr>
              <a:t> by your institute, by journal editors, and by the scientific community. </a:t>
            </a:r>
          </a:p>
          <a:p>
            <a:pPr eaLnBrk="1" hangingPunct="1"/>
            <a:endParaRPr lang="en-US" altLang="zh-CN" sz="2400">
              <a:ea typeface="SimSun" panose="02010600030101010101" pitchFamily="2" charset="-122"/>
            </a:endParaRPr>
          </a:p>
          <a:p>
            <a:pPr eaLnBrk="1" hangingPunct="1"/>
            <a:r>
              <a:rPr lang="en-US" altLang="zh-CN" sz="2400">
                <a:ea typeface="SimSun" panose="02010600030101010101" pitchFamily="2" charset="-122"/>
              </a:rPr>
              <a:t>Plagiarism may result in </a:t>
            </a:r>
            <a:r>
              <a:rPr lang="en-US" altLang="zh-CN" sz="2400" i="1">
                <a:ea typeface="SimSun" panose="02010600030101010101" pitchFamily="2" charset="-122"/>
              </a:rPr>
              <a:t>academic charges</a:t>
            </a:r>
            <a:r>
              <a:rPr lang="en-US" altLang="zh-CN" sz="2400">
                <a:ea typeface="SimSun" panose="02010600030101010101" pitchFamily="2" charset="-122"/>
              </a:rPr>
              <a:t>, but will certainly cause rejection of your paper. </a:t>
            </a:r>
          </a:p>
          <a:p>
            <a:pPr eaLnBrk="1" hangingPunct="1"/>
            <a:endParaRPr lang="en-US" altLang="zh-CN" sz="2400">
              <a:ea typeface="SimSun" panose="02010600030101010101" pitchFamily="2" charset="-122"/>
            </a:endParaRPr>
          </a:p>
          <a:p>
            <a:pPr eaLnBrk="1" hangingPunct="1"/>
            <a:r>
              <a:rPr lang="en-US" altLang="zh-CN" sz="2400">
                <a:ea typeface="SimSun" panose="02010600030101010101" pitchFamily="2" charset="-122"/>
              </a:rPr>
              <a:t>Plagiarism will </a:t>
            </a:r>
            <a:r>
              <a:rPr lang="en-US" altLang="zh-CN" sz="2400" i="1">
                <a:ea typeface="SimSun" panose="02010600030101010101" pitchFamily="2" charset="-122"/>
              </a:rPr>
              <a:t>hurt your reputation</a:t>
            </a:r>
            <a:r>
              <a:rPr lang="en-US" altLang="zh-CN" sz="2400">
                <a:ea typeface="SimSun" panose="02010600030101010101" pitchFamily="2" charset="-122"/>
              </a:rPr>
              <a:t> in the scientific community. </a:t>
            </a:r>
          </a:p>
        </p:txBody>
      </p:sp>
    </p:spTree>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25BB17A-EBEC-5B0E-F9E5-3286E0CB76DA}"/>
              </a:ext>
            </a:extLst>
          </p:cNvPr>
          <p:cNvSpPr>
            <a:spLocks noGrp="1" noChangeArrowheads="1"/>
          </p:cNvSpPr>
          <p:nvPr>
            <p:ph type="title" idx="4294967295"/>
          </p:nvPr>
        </p:nvSpPr>
        <p:spPr>
          <a:xfrm>
            <a:off x="523875" y="201613"/>
            <a:ext cx="8267700" cy="876300"/>
          </a:xfrm>
        </p:spPr>
        <p:txBody>
          <a:bodyPr/>
          <a:lstStyle/>
          <a:p>
            <a:pPr eaLnBrk="1" hangingPunct="1"/>
            <a:r>
              <a:rPr lang="en-US" altLang="zh-CN" sz="2800">
                <a:ea typeface="SimSun" panose="02010600030101010101" pitchFamily="2" charset="-122"/>
              </a:rPr>
              <a:t>Multiple submissions</a:t>
            </a:r>
          </a:p>
        </p:txBody>
      </p:sp>
      <p:sp>
        <p:nvSpPr>
          <p:cNvPr id="88067" name="Rectangle 3">
            <a:extLst>
              <a:ext uri="{FF2B5EF4-FFF2-40B4-BE49-F238E27FC236}">
                <a16:creationId xmlns:a16="http://schemas.microsoft.com/office/drawing/2014/main" id="{952DE278-5F33-541F-85EA-2D8AEE1DF96C}"/>
              </a:ext>
            </a:extLst>
          </p:cNvPr>
          <p:cNvSpPr>
            <a:spLocks noGrp="1" noChangeArrowheads="1"/>
          </p:cNvSpPr>
          <p:nvPr>
            <p:ph type="body" idx="4294967295"/>
          </p:nvPr>
        </p:nvSpPr>
        <p:spPr>
          <a:xfrm>
            <a:off x="827088" y="1268413"/>
            <a:ext cx="6464300" cy="4464050"/>
          </a:xfrm>
        </p:spPr>
        <p:txBody>
          <a:bodyPr/>
          <a:lstStyle/>
          <a:p>
            <a:pPr eaLnBrk="1" hangingPunct="1"/>
            <a:r>
              <a:rPr lang="en-US" altLang="zh-CN" sz="2000">
                <a:ea typeface="SimSun" panose="02010600030101010101" pitchFamily="2" charset="-122"/>
              </a:rPr>
              <a:t>Multiple submissions save you time but waste editor’s and reviewer’s time</a:t>
            </a:r>
          </a:p>
          <a:p>
            <a:pPr eaLnBrk="1" hangingPunct="1"/>
            <a:endParaRPr lang="en-US" altLang="zh-CN" sz="2000">
              <a:ea typeface="SimSun" panose="02010600030101010101" pitchFamily="2" charset="-122"/>
            </a:endParaRPr>
          </a:p>
          <a:p>
            <a:pPr eaLnBrk="1" hangingPunct="1"/>
            <a:r>
              <a:rPr lang="en-US" altLang="zh-CN" sz="2000">
                <a:ea typeface="SimSun" panose="02010600030101010101" pitchFamily="2" charset="-122"/>
              </a:rPr>
              <a:t>The editorial process of your manuscripts will be completely stopped if the duplicated submissions are discovered.</a:t>
            </a:r>
          </a:p>
          <a:p>
            <a:pPr eaLnBrk="1" hangingPunct="1">
              <a:buFont typeface="Wingdings" panose="05000000000000000000" pitchFamily="2" charset="2"/>
              <a:buNone/>
            </a:pPr>
            <a:r>
              <a:rPr lang="en-US" altLang="zh-CN" sz="2000">
                <a:ea typeface="SimSun" panose="02010600030101010101" pitchFamily="2" charset="-122"/>
              </a:rPr>
              <a:t>   </a:t>
            </a:r>
            <a:r>
              <a:rPr lang="en-US" altLang="zh-CN" sz="1800" i="1">
                <a:ea typeface="SimSun" panose="02010600030101010101" pitchFamily="2" charset="-122"/>
              </a:rPr>
              <a:t>“It is considered to be unethical…We have thrown out a paper when an author was caught doing this. I believe that the other journal did the same thing. ”</a:t>
            </a:r>
          </a:p>
          <a:p>
            <a:pPr algn="r" eaLnBrk="1" hangingPunct="1">
              <a:spcBef>
                <a:spcPct val="0"/>
              </a:spcBef>
              <a:buFont typeface="Wingdings" panose="05000000000000000000" pitchFamily="2" charset="2"/>
              <a:buNone/>
            </a:pPr>
            <a:r>
              <a:rPr lang="en-US" altLang="zh-CN" sz="2000">
                <a:solidFill>
                  <a:srgbClr val="000099"/>
                </a:solidFill>
                <a:ea typeface="SimSun" panose="02010600030101010101" pitchFamily="2" charset="-122"/>
              </a:rPr>
              <a:t>James C. Hower</a:t>
            </a:r>
          </a:p>
          <a:p>
            <a:pPr algn="r" eaLnBrk="1" hangingPunct="1">
              <a:spcBef>
                <a:spcPct val="0"/>
              </a:spcBef>
              <a:buFont typeface="Wingdings" panose="05000000000000000000" pitchFamily="2" charset="2"/>
              <a:buNone/>
            </a:pPr>
            <a:r>
              <a:rPr lang="en-US" altLang="zh-CN" sz="2000">
                <a:solidFill>
                  <a:srgbClr val="000099"/>
                </a:solidFill>
                <a:ea typeface="SimSun" panose="02010600030101010101" pitchFamily="2" charset="-122"/>
              </a:rPr>
              <a:t>Editor, </a:t>
            </a:r>
            <a:r>
              <a:rPr lang="en-US" altLang="zh-CN" sz="2000" i="1">
                <a:solidFill>
                  <a:srgbClr val="000099"/>
                </a:solidFill>
                <a:ea typeface="SimSun" panose="02010600030101010101" pitchFamily="2" charset="-122"/>
              </a:rPr>
              <a:t>the International Journal of Coal Geology</a:t>
            </a:r>
          </a:p>
          <a:p>
            <a:pPr eaLnBrk="1" hangingPunct="1"/>
            <a:endParaRPr lang="en-US" altLang="zh-CN" sz="2000">
              <a:ea typeface="SimSun" panose="02010600030101010101" pitchFamily="2" charset="-122"/>
            </a:endParaRPr>
          </a:p>
          <a:p>
            <a:pPr eaLnBrk="1" hangingPunct="1"/>
            <a:r>
              <a:rPr lang="en-US" altLang="zh-CN" sz="2000">
                <a:ea typeface="SimSun" panose="02010600030101010101" pitchFamily="2" charset="-122"/>
              </a:rPr>
              <a:t>Do not send your manuscript to a second journal UNTIL you receive the final decision of the first journal</a:t>
            </a:r>
          </a:p>
        </p:txBody>
      </p:sp>
      <p:pic>
        <p:nvPicPr>
          <p:cNvPr id="99332" name="Picture 4">
            <a:extLst>
              <a:ext uri="{FF2B5EF4-FFF2-40B4-BE49-F238E27FC236}">
                <a16:creationId xmlns:a16="http://schemas.microsoft.com/office/drawing/2014/main" id="{711D1C24-036B-DC05-FD25-97CB03337267}"/>
              </a:ext>
            </a:extLst>
          </p:cNvPr>
          <p:cNvPicPr>
            <a:picLocks noChangeAspect="1" noChangeArrowheads="1"/>
          </p:cNvPicPr>
          <p:nvPr/>
        </p:nvPicPr>
        <p:blipFill>
          <a:blip r:embed="rId2"/>
          <a:srcRect/>
          <a:stretch>
            <a:fillRect/>
          </a:stretch>
        </p:blipFill>
        <p:spPr bwMode="auto">
          <a:xfrm>
            <a:off x="7191375" y="2125663"/>
            <a:ext cx="1692275" cy="10747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B822A76A-0D91-07FB-FC8C-A3287F8F4498}"/>
              </a:ext>
            </a:extLst>
          </p:cNvPr>
          <p:cNvSpPr>
            <a:spLocks noGrp="1" noChangeArrowheads="1"/>
          </p:cNvSpPr>
          <p:nvPr>
            <p:ph type="title" idx="4294967295"/>
          </p:nvPr>
        </p:nvSpPr>
        <p:spPr>
          <a:xfrm>
            <a:off x="466725" y="0"/>
            <a:ext cx="8353425" cy="1296988"/>
          </a:xfrm>
        </p:spPr>
        <p:txBody>
          <a:bodyPr/>
          <a:lstStyle/>
          <a:p>
            <a:pPr eaLnBrk="1" hangingPunct="1"/>
            <a:r>
              <a:rPr lang="en-US" altLang="zh-CN">
                <a:ea typeface="SimSun" panose="02010600030101010101" pitchFamily="2" charset="-122"/>
              </a:rPr>
              <a:t>Duplicate Publication</a:t>
            </a:r>
          </a:p>
        </p:txBody>
      </p:sp>
      <p:sp>
        <p:nvSpPr>
          <p:cNvPr id="89091" name="Rectangle 3">
            <a:extLst>
              <a:ext uri="{FF2B5EF4-FFF2-40B4-BE49-F238E27FC236}">
                <a16:creationId xmlns:a16="http://schemas.microsoft.com/office/drawing/2014/main" id="{F1B4350A-9D0D-375C-A587-70FCB414CA38}"/>
              </a:ext>
            </a:extLst>
          </p:cNvPr>
          <p:cNvSpPr>
            <a:spLocks noGrp="1" noChangeArrowheads="1"/>
          </p:cNvSpPr>
          <p:nvPr>
            <p:ph type="body" idx="4294967295"/>
          </p:nvPr>
        </p:nvSpPr>
        <p:spPr>
          <a:xfrm>
            <a:off x="839788" y="1219200"/>
            <a:ext cx="7477125" cy="4394200"/>
          </a:xfrm>
        </p:spPr>
        <p:txBody>
          <a:bodyPr/>
          <a:lstStyle/>
          <a:p>
            <a:pPr eaLnBrk="1" hangingPunct="1">
              <a:lnSpc>
                <a:spcPct val="90000"/>
              </a:lnSpc>
            </a:pPr>
            <a:r>
              <a:rPr lang="en-US" altLang="zh-CN" sz="2000">
                <a:ea typeface="SimSun" panose="02010600030101010101" pitchFamily="2" charset="-122"/>
              </a:rPr>
              <a:t>Two or more papers, without full cross reference, share the same hypotheses, data, discussion points, or conclusions</a:t>
            </a:r>
          </a:p>
          <a:p>
            <a:pPr eaLnBrk="1" hangingPunct="1">
              <a:lnSpc>
                <a:spcPct val="90000"/>
              </a:lnSpc>
            </a:pPr>
            <a:endParaRPr lang="en-US" altLang="zh-CN" sz="2000">
              <a:ea typeface="SimSun" panose="02010600030101010101" pitchFamily="2" charset="-122"/>
            </a:endParaRPr>
          </a:p>
          <a:p>
            <a:pPr eaLnBrk="1" hangingPunct="1">
              <a:lnSpc>
                <a:spcPct val="90000"/>
              </a:lnSpc>
            </a:pPr>
            <a:r>
              <a:rPr lang="en-US" altLang="zh-CN" sz="2000">
                <a:ea typeface="SimSun" panose="02010600030101010101" pitchFamily="2" charset="-122"/>
              </a:rPr>
              <a:t>An author should not submit for consideration in another journal a previously published paper. </a:t>
            </a:r>
          </a:p>
          <a:p>
            <a:pPr lvl="1" eaLnBrk="1" hangingPunct="1">
              <a:lnSpc>
                <a:spcPct val="90000"/>
              </a:lnSpc>
            </a:pPr>
            <a:r>
              <a:rPr lang="en-US" altLang="zh-CN" sz="2000">
                <a:ea typeface="SimSun" panose="02010600030101010101" pitchFamily="2" charset="-122"/>
              </a:rPr>
              <a:t>Published studies </a:t>
            </a:r>
            <a:r>
              <a:rPr lang="en-US" altLang="zh-CN" sz="2000" u="sng">
                <a:ea typeface="SimSun" panose="02010600030101010101" pitchFamily="2" charset="-122"/>
              </a:rPr>
              <a:t>do not need to be repeated</a:t>
            </a:r>
            <a:r>
              <a:rPr lang="en-US" altLang="zh-CN" sz="2000">
                <a:ea typeface="SimSun" panose="02010600030101010101" pitchFamily="2" charset="-122"/>
              </a:rPr>
              <a:t> unless further confirmation is required. </a:t>
            </a:r>
          </a:p>
          <a:p>
            <a:pPr lvl="1" eaLnBrk="1" hangingPunct="1">
              <a:lnSpc>
                <a:spcPct val="90000"/>
              </a:lnSpc>
            </a:pPr>
            <a:r>
              <a:rPr lang="en-US" altLang="zh-CN" sz="2000">
                <a:ea typeface="SimSun" panose="02010600030101010101" pitchFamily="2" charset="-122"/>
              </a:rPr>
              <a:t>Previous publication of an abstract during the proceedings of conferences does not preclude subsequent submission for publication, but </a:t>
            </a:r>
            <a:r>
              <a:rPr lang="en-US" altLang="zh-CN" sz="2000" u="sng">
                <a:ea typeface="SimSun" panose="02010600030101010101" pitchFamily="2" charset="-122"/>
              </a:rPr>
              <a:t>full disclosure</a:t>
            </a:r>
            <a:r>
              <a:rPr lang="en-US" altLang="zh-CN" sz="2000">
                <a:ea typeface="SimSun" panose="02010600030101010101" pitchFamily="2" charset="-122"/>
              </a:rPr>
              <a:t> should be made at the time of submission. </a:t>
            </a:r>
          </a:p>
          <a:p>
            <a:pPr lvl="1" eaLnBrk="1" hangingPunct="1">
              <a:lnSpc>
                <a:spcPct val="90000"/>
              </a:lnSpc>
            </a:pPr>
            <a:r>
              <a:rPr lang="en-US" altLang="zh-CN" sz="2000">
                <a:ea typeface="SimSun" panose="02010600030101010101" pitchFamily="2" charset="-122"/>
              </a:rPr>
              <a:t>Re-publication of a paper in another language is acceptable, provided that there is </a:t>
            </a:r>
            <a:r>
              <a:rPr lang="en-US" altLang="zh-CN" sz="2000" u="sng">
                <a:ea typeface="SimSun" panose="02010600030101010101" pitchFamily="2" charset="-122"/>
              </a:rPr>
              <a:t>full and prominent disclosure of its original source</a:t>
            </a:r>
            <a:r>
              <a:rPr lang="en-US" altLang="zh-CN" sz="2000">
                <a:ea typeface="SimSun" panose="02010600030101010101" pitchFamily="2" charset="-122"/>
              </a:rPr>
              <a:t> at the time of submission. </a:t>
            </a:r>
          </a:p>
          <a:p>
            <a:pPr lvl="1" eaLnBrk="1" hangingPunct="1">
              <a:lnSpc>
                <a:spcPct val="90000"/>
              </a:lnSpc>
            </a:pPr>
            <a:r>
              <a:rPr lang="en-US" altLang="zh-CN" sz="2000">
                <a:ea typeface="SimSun" panose="02010600030101010101" pitchFamily="2" charset="-122"/>
              </a:rPr>
              <a:t>At the time of submission, authors should disclose details of related papers, even if in a different language, and similar papers </a:t>
            </a:r>
            <a:r>
              <a:rPr lang="en-US" altLang="zh-CN" sz="2000" u="sng">
                <a:ea typeface="SimSun" panose="02010600030101010101" pitchFamily="2" charset="-122"/>
              </a:rPr>
              <a:t>in press</a:t>
            </a:r>
            <a:r>
              <a:rPr lang="en-US" altLang="zh-CN" sz="2000">
                <a:ea typeface="SimSun" panose="02010600030101010101" pitchFamily="2" charset="-122"/>
              </a:rPr>
              <a:t>.</a:t>
            </a:r>
          </a:p>
          <a:p>
            <a:pPr lvl="1" eaLnBrk="1" hangingPunct="1">
              <a:lnSpc>
                <a:spcPct val="90000"/>
              </a:lnSpc>
            </a:pPr>
            <a:r>
              <a:rPr lang="en-US" altLang="zh-CN" sz="2000">
                <a:ea typeface="SimSun" panose="02010600030101010101" pitchFamily="2" charset="-122"/>
              </a:rPr>
              <a:t>This includes translations</a:t>
            </a:r>
          </a:p>
        </p:txBody>
      </p:sp>
    </p:spTree>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8" descr="http://swcenter.fortlewis.edu/images_web/photos/searching-man.jpg">
            <a:extLst>
              <a:ext uri="{FF2B5EF4-FFF2-40B4-BE49-F238E27FC236}">
                <a16:creationId xmlns:a16="http://schemas.microsoft.com/office/drawing/2014/main" id="{A1FBBC65-F6C6-D33E-748F-ECDC37A3D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300" y="1770063"/>
            <a:ext cx="26797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2">
            <a:extLst>
              <a:ext uri="{FF2B5EF4-FFF2-40B4-BE49-F238E27FC236}">
                <a16:creationId xmlns:a16="http://schemas.microsoft.com/office/drawing/2014/main" id="{9A8AA1AB-BB0A-5DDE-9A69-20C75CE5FF10}"/>
              </a:ext>
            </a:extLst>
          </p:cNvPr>
          <p:cNvSpPr>
            <a:spLocks noGrp="1" noChangeArrowheads="1"/>
          </p:cNvSpPr>
          <p:nvPr>
            <p:ph type="title" idx="4294967295"/>
          </p:nvPr>
        </p:nvSpPr>
        <p:spPr/>
        <p:txBody>
          <a:bodyPr/>
          <a:lstStyle/>
          <a:p>
            <a:r>
              <a:rPr lang="en-US" altLang="zh-CN">
                <a:ea typeface="SimSun" panose="02010600030101010101" pitchFamily="2" charset="-122"/>
              </a:rPr>
              <a:t>On literature searching:</a:t>
            </a:r>
          </a:p>
        </p:txBody>
      </p:sp>
      <p:sp>
        <p:nvSpPr>
          <p:cNvPr id="90116" name="Rectangle 3">
            <a:extLst>
              <a:ext uri="{FF2B5EF4-FFF2-40B4-BE49-F238E27FC236}">
                <a16:creationId xmlns:a16="http://schemas.microsoft.com/office/drawing/2014/main" id="{24D31E2F-553A-B980-C3C2-5733FE1215A7}"/>
              </a:ext>
            </a:extLst>
          </p:cNvPr>
          <p:cNvSpPr>
            <a:spLocks noGrp="1" noChangeArrowheads="1"/>
          </p:cNvSpPr>
          <p:nvPr>
            <p:ph type="body" sz="half" idx="4294967295"/>
          </p:nvPr>
        </p:nvSpPr>
        <p:spPr>
          <a:xfrm>
            <a:off x="288925" y="1341438"/>
            <a:ext cx="6848475" cy="4967287"/>
          </a:xfrm>
        </p:spPr>
        <p:txBody>
          <a:bodyPr/>
          <a:lstStyle/>
          <a:p>
            <a:pPr>
              <a:buFont typeface="Wingdings" panose="05000000000000000000" pitchFamily="2" charset="2"/>
              <a:buNone/>
            </a:pPr>
            <a:r>
              <a:rPr lang="en-US" altLang="zh-CN" sz="2400" b="0">
                <a:ea typeface="SimSun" panose="02010600030101010101" pitchFamily="2" charset="-122"/>
              </a:rPr>
              <a:t>“Many studies have reported that researchers are overwhelmed by the amount of material to review and feel that they do not find all the information on the topic for which they are searching … with one study finding that a third of physicians “felt they could not cope with the information flow” … </a:t>
            </a:r>
            <a:r>
              <a:rPr lang="en-US" altLang="zh-CN" sz="2400" b="0">
                <a:solidFill>
                  <a:schemeClr val="hlink"/>
                </a:solidFill>
                <a:ea typeface="SimSun" panose="02010600030101010101" pitchFamily="2" charset="-122"/>
              </a:rPr>
              <a:t>only 10% of the researchers responding that they are very confident they are finding everything” </a:t>
            </a:r>
            <a:endParaRPr lang="en-US" altLang="zh-CN" b="0">
              <a:solidFill>
                <a:schemeClr val="hlink"/>
              </a:solidFill>
              <a:ea typeface="SimSun" panose="02010600030101010101" pitchFamily="2" charset="-122"/>
            </a:endParaRPr>
          </a:p>
          <a:p>
            <a:pPr>
              <a:spcBef>
                <a:spcPct val="50000"/>
              </a:spcBef>
              <a:buClrTx/>
              <a:buSzTx/>
              <a:buFont typeface="Wingdings" panose="05000000000000000000" pitchFamily="2" charset="2"/>
              <a:buNone/>
            </a:pPr>
            <a:r>
              <a:rPr lang="en-US" altLang="en-US" sz="2800" b="0">
                <a:solidFill>
                  <a:schemeClr val="tx1"/>
                </a:solidFill>
              </a:rPr>
              <a:t>	</a:t>
            </a:r>
            <a:r>
              <a:rPr lang="en-US" altLang="en-US" sz="2000" b="0" i="1">
                <a:solidFill>
                  <a:schemeClr val="tx1"/>
                </a:solidFill>
              </a:rPr>
              <a:t>Information seeking behavior of academic scientists, Hemminger, B.M., D.Lu, K.T.L. Vaughan, and S.J. Adams, J. Am. Soc. Information Sc. and Tech., 58(14):2205-2225, 2007</a:t>
            </a:r>
          </a:p>
          <a:p>
            <a:pPr lvl="1">
              <a:buFont typeface="Wingdings" panose="05000000000000000000" pitchFamily="2" charset="2"/>
              <a:buNone/>
            </a:pPr>
            <a:endParaRPr lang="en-US" altLang="zh-CN" sz="2000" b="1" i="1">
              <a:ea typeface="SimSun" panose="02010600030101010101" pitchFamily="2" charset="-122"/>
            </a:endParaRPr>
          </a:p>
        </p:txBody>
      </p:sp>
      <p:sp>
        <p:nvSpPr>
          <p:cNvPr id="90117" name="Rectangle 4">
            <a:extLst>
              <a:ext uri="{FF2B5EF4-FFF2-40B4-BE49-F238E27FC236}">
                <a16:creationId xmlns:a16="http://schemas.microsoft.com/office/drawing/2014/main" id="{D7E5FF2D-89EA-D55A-FBF6-CBA8CFEB5BEB}"/>
              </a:ext>
            </a:extLst>
          </p:cNvPr>
          <p:cNvSpPr>
            <a:spLocks noChangeArrowheads="1"/>
          </p:cNvSpPr>
          <p:nvPr/>
        </p:nvSpPr>
        <p:spPr bwMode="auto">
          <a:xfrm>
            <a:off x="0" y="2190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eaLnBrk="1" hangingPunct="1">
              <a:spcBef>
                <a:spcPct val="0"/>
              </a:spcBef>
              <a:buClrTx/>
              <a:buSzTx/>
              <a:buFontTx/>
              <a:buNone/>
            </a:pPr>
            <a:endParaRPr lang="en-US" altLang="en-US" sz="1200">
              <a:solidFill>
                <a:schemeClr val="tx1"/>
              </a:solidFill>
              <a:latin typeface="Times New Roman" panose="02020603050405020304" pitchFamily="18" charset="0"/>
            </a:endParaRPr>
          </a:p>
        </p:txBody>
      </p:sp>
      <p:sp>
        <p:nvSpPr>
          <p:cNvPr id="90118" name="Rectangle 5">
            <a:extLst>
              <a:ext uri="{FF2B5EF4-FFF2-40B4-BE49-F238E27FC236}">
                <a16:creationId xmlns:a16="http://schemas.microsoft.com/office/drawing/2014/main" id="{9C3BB7BD-19F7-94DB-D058-EA8F54236304}"/>
              </a:ext>
            </a:extLst>
          </p:cNvPr>
          <p:cNvSpPr>
            <a:spLocks noChangeArrowheads="1"/>
          </p:cNvSpPr>
          <p:nvPr/>
        </p:nvSpPr>
        <p:spPr bwMode="auto">
          <a:xfrm>
            <a:off x="0" y="2190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eaLnBrk="1" hangingPunct="1">
              <a:spcBef>
                <a:spcPct val="0"/>
              </a:spcBef>
              <a:buClrTx/>
              <a:buSzTx/>
              <a:buFontTx/>
              <a:buNone/>
            </a:pPr>
            <a:endParaRPr lang="en-US" altLang="en-US" sz="1200">
              <a:solidFill>
                <a:schemeClr val="tx1"/>
              </a:solidFill>
              <a:latin typeface="Times New Roman" panose="02020603050405020304" pitchFamily="18" charset="0"/>
            </a:endParaRPr>
          </a:p>
        </p:txBody>
      </p:sp>
      <p:sp>
        <p:nvSpPr>
          <p:cNvPr id="90119" name="Rectangle 6">
            <a:extLst>
              <a:ext uri="{FF2B5EF4-FFF2-40B4-BE49-F238E27FC236}">
                <a16:creationId xmlns:a16="http://schemas.microsoft.com/office/drawing/2014/main" id="{121E3FEE-759F-F814-FADA-268F213E6924}"/>
              </a:ext>
            </a:extLst>
          </p:cNvPr>
          <p:cNvSpPr>
            <a:spLocks noChangeArrowheads="1"/>
          </p:cNvSpPr>
          <p:nvPr/>
        </p:nvSpPr>
        <p:spPr bwMode="auto">
          <a:xfrm>
            <a:off x="755650" y="2492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eaLnBrk="1" hangingPunct="1">
              <a:spcBef>
                <a:spcPct val="0"/>
              </a:spcBef>
              <a:buClrTx/>
              <a:buSzTx/>
              <a:buFontTx/>
              <a:buNone/>
            </a:pPr>
            <a:endParaRPr lang="en-US" altLang="en-US" sz="1200">
              <a:solidFill>
                <a:schemeClr val="tx1"/>
              </a:solidFill>
              <a:latin typeface="Times New Roman" panose="02020603050405020304" pitchFamily="18" charset="0"/>
            </a:endParaRPr>
          </a:p>
        </p:txBody>
      </p:sp>
    </p:spTree>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664C1A64-351F-F57F-77B6-1BC1F1B89C8A}"/>
              </a:ext>
            </a:extLst>
          </p:cNvPr>
          <p:cNvSpPr>
            <a:spLocks noGrp="1" noChangeArrowheads="1"/>
          </p:cNvSpPr>
          <p:nvPr>
            <p:ph type="title" idx="4294967295"/>
          </p:nvPr>
        </p:nvSpPr>
        <p:spPr/>
        <p:txBody>
          <a:bodyPr/>
          <a:lstStyle/>
          <a:p>
            <a:r>
              <a:rPr lang="en-US" altLang="zh-CN">
                <a:ea typeface="SimSun" panose="02010600030101010101" pitchFamily="2" charset="-122"/>
              </a:rPr>
              <a:t>Search Methodology of Researchers</a:t>
            </a:r>
          </a:p>
        </p:txBody>
      </p:sp>
      <p:sp>
        <p:nvSpPr>
          <p:cNvPr id="92163" name="Rectangle 3">
            <a:extLst>
              <a:ext uri="{FF2B5EF4-FFF2-40B4-BE49-F238E27FC236}">
                <a16:creationId xmlns:a16="http://schemas.microsoft.com/office/drawing/2014/main" id="{9653A9A7-ED11-874D-8F96-8177EF48F893}"/>
              </a:ext>
            </a:extLst>
          </p:cNvPr>
          <p:cNvSpPr>
            <a:spLocks noGrp="1" noChangeArrowheads="1"/>
          </p:cNvSpPr>
          <p:nvPr>
            <p:ph idx="4294967295"/>
          </p:nvPr>
        </p:nvSpPr>
        <p:spPr>
          <a:xfrm>
            <a:off x="533400" y="1295400"/>
            <a:ext cx="6816725" cy="5562600"/>
          </a:xfrm>
        </p:spPr>
        <p:txBody>
          <a:bodyPr/>
          <a:lstStyle/>
          <a:p>
            <a:pPr lvl="1"/>
            <a:r>
              <a:rPr lang="en-US" altLang="zh-CN" sz="2000">
                <a:ea typeface="SimSun" panose="02010600030101010101" pitchFamily="2" charset="-122"/>
              </a:rPr>
              <a:t>“</a:t>
            </a:r>
            <a:r>
              <a:rPr lang="en-US" altLang="zh-CN" sz="2000">
                <a:solidFill>
                  <a:schemeClr val="hlink"/>
                </a:solidFill>
                <a:ea typeface="SimSun" panose="02010600030101010101" pitchFamily="2" charset="-122"/>
              </a:rPr>
              <a:t>The search methodology of the researchers can be characterized by “trial and error</a:t>
            </a:r>
            <a:r>
              <a:rPr lang="en-US" altLang="zh-CN" sz="2000">
                <a:ea typeface="SimSun" panose="02010600030101010101" pitchFamily="2" charset="-122"/>
              </a:rPr>
              <a:t>.” They have no planned search strategy, but start at random, experimenting both with the actual words and sources to use.</a:t>
            </a:r>
          </a:p>
          <a:p>
            <a:pPr lvl="1"/>
            <a:r>
              <a:rPr lang="en-US" altLang="zh-CN" sz="2000">
                <a:ea typeface="SimSun" panose="02010600030101010101" pitchFamily="2" charset="-122"/>
              </a:rPr>
              <a:t>… they never use manuals, etc., for instructions. </a:t>
            </a:r>
            <a:r>
              <a:rPr lang="en-US" altLang="zh-CN" sz="2000">
                <a:solidFill>
                  <a:schemeClr val="hlink"/>
                </a:solidFill>
                <a:ea typeface="SimSun" panose="02010600030101010101" pitchFamily="2" charset="-122"/>
              </a:rPr>
              <a:t>The idea of contacting the library for help does not occur to them</a:t>
            </a:r>
            <a:r>
              <a:rPr lang="en-US" altLang="zh-CN" sz="2000">
                <a:ea typeface="SimSun" panose="02010600030101010101" pitchFamily="2" charset="-122"/>
              </a:rPr>
              <a:t>. They have little or no knowledge of the finer points of many information sources</a:t>
            </a:r>
          </a:p>
          <a:p>
            <a:pPr lvl="1"/>
            <a:r>
              <a:rPr lang="en-US" altLang="zh-CN" sz="2000">
                <a:ea typeface="SimSun" panose="02010600030101010101" pitchFamily="2" charset="-122"/>
              </a:rPr>
              <a:t>… researchers seldom use the library Web page as starting point … , and instead use bookmarks/shortcuts added by themselves …</a:t>
            </a:r>
          </a:p>
          <a:p>
            <a:pPr lvl="1"/>
            <a:r>
              <a:rPr lang="en-US" altLang="zh-CN" sz="2000">
                <a:ea typeface="SimSun" panose="02010600030101010101" pitchFamily="2" charset="-122"/>
              </a:rPr>
              <a:t>… </a:t>
            </a:r>
            <a:r>
              <a:rPr lang="en-US" altLang="zh-CN" sz="2000">
                <a:solidFill>
                  <a:schemeClr val="hlink"/>
                </a:solidFill>
                <a:ea typeface="SimSun" panose="02010600030101010101" pitchFamily="2" charset="-122"/>
              </a:rPr>
              <a:t>researchers have difficulties in identifying correct search terms. Searches are often unsuccessful</a:t>
            </a:r>
            <a:r>
              <a:rPr lang="en-US" altLang="zh-CN" sz="2000">
                <a:ea typeface="SimSun" panose="02010600030101010101" pitchFamily="2" charset="-122"/>
              </a:rPr>
              <a:t>.” </a:t>
            </a:r>
          </a:p>
          <a:p>
            <a:pPr lvl="1">
              <a:buFont typeface="Wingdings" panose="05000000000000000000" pitchFamily="2" charset="2"/>
              <a:buNone/>
            </a:pPr>
            <a:r>
              <a:rPr lang="en-US" altLang="zh-CN" sz="2000">
                <a:ea typeface="SimSun" panose="02010600030101010101" pitchFamily="2" charset="-122"/>
              </a:rPr>
              <a:t>(Haglund and Olson, 2008)</a:t>
            </a:r>
            <a:endParaRPr lang="en-US" altLang="zh-CN" sz="1800" b="1">
              <a:ea typeface="SimSun" panose="02010600030101010101" pitchFamily="2" charset="-122"/>
            </a:endParaRPr>
          </a:p>
        </p:txBody>
      </p:sp>
      <p:sp>
        <p:nvSpPr>
          <p:cNvPr id="92164" name="Rectangle 4">
            <a:extLst>
              <a:ext uri="{FF2B5EF4-FFF2-40B4-BE49-F238E27FC236}">
                <a16:creationId xmlns:a16="http://schemas.microsoft.com/office/drawing/2014/main" id="{E21625F3-1138-8FB2-7924-EE376056B833}"/>
              </a:ext>
            </a:extLst>
          </p:cNvPr>
          <p:cNvSpPr>
            <a:spLocks noChangeArrowheads="1"/>
          </p:cNvSpPr>
          <p:nvPr/>
        </p:nvSpPr>
        <p:spPr bwMode="auto">
          <a:xfrm>
            <a:off x="0" y="2190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eaLnBrk="1" hangingPunct="1">
              <a:spcBef>
                <a:spcPct val="0"/>
              </a:spcBef>
              <a:buClrTx/>
              <a:buSzTx/>
              <a:buFontTx/>
              <a:buNone/>
            </a:pPr>
            <a:endParaRPr lang="en-US" altLang="en-US" sz="1200">
              <a:solidFill>
                <a:schemeClr val="tx1"/>
              </a:solidFill>
              <a:latin typeface="Times New Roman" panose="02020603050405020304" pitchFamily="18" charset="0"/>
            </a:endParaRPr>
          </a:p>
        </p:txBody>
      </p:sp>
      <p:sp>
        <p:nvSpPr>
          <p:cNvPr id="92165" name="Rectangle 5">
            <a:extLst>
              <a:ext uri="{FF2B5EF4-FFF2-40B4-BE49-F238E27FC236}">
                <a16:creationId xmlns:a16="http://schemas.microsoft.com/office/drawing/2014/main" id="{8476B79C-C902-4239-9559-AFBDFCAD3CAD}"/>
              </a:ext>
            </a:extLst>
          </p:cNvPr>
          <p:cNvSpPr>
            <a:spLocks noChangeArrowheads="1"/>
          </p:cNvSpPr>
          <p:nvPr/>
        </p:nvSpPr>
        <p:spPr bwMode="auto">
          <a:xfrm>
            <a:off x="0" y="2190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eaLnBrk="1" hangingPunct="1">
              <a:spcBef>
                <a:spcPct val="0"/>
              </a:spcBef>
              <a:buClrTx/>
              <a:buSzTx/>
              <a:buFontTx/>
              <a:buNone/>
            </a:pPr>
            <a:endParaRPr lang="en-US" altLang="en-US" sz="1200">
              <a:solidFill>
                <a:schemeClr val="tx1"/>
              </a:solidFill>
              <a:latin typeface="Times New Roman" panose="02020603050405020304" pitchFamily="18" charset="0"/>
            </a:endParaRPr>
          </a:p>
        </p:txBody>
      </p:sp>
      <p:sp>
        <p:nvSpPr>
          <p:cNvPr id="92166" name="Rectangle 6">
            <a:extLst>
              <a:ext uri="{FF2B5EF4-FFF2-40B4-BE49-F238E27FC236}">
                <a16:creationId xmlns:a16="http://schemas.microsoft.com/office/drawing/2014/main" id="{955BB045-9A80-16BC-15F2-1BD12A87AA94}"/>
              </a:ext>
            </a:extLst>
          </p:cNvPr>
          <p:cNvSpPr>
            <a:spLocks noChangeArrowheads="1"/>
          </p:cNvSpPr>
          <p:nvPr/>
        </p:nvSpPr>
        <p:spPr bwMode="auto">
          <a:xfrm>
            <a:off x="755650" y="2492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eaLnBrk="1" hangingPunct="1">
              <a:spcBef>
                <a:spcPct val="0"/>
              </a:spcBef>
              <a:buClrTx/>
              <a:buSzTx/>
              <a:buFontTx/>
              <a:buNone/>
            </a:pPr>
            <a:endParaRPr lang="en-US" altLang="en-US" sz="1200">
              <a:solidFill>
                <a:schemeClr val="tx1"/>
              </a:solidFill>
              <a:latin typeface="Times New Roman" panose="02020603050405020304" pitchFamily="18" charset="0"/>
            </a:endParaRPr>
          </a:p>
        </p:txBody>
      </p:sp>
      <p:pic>
        <p:nvPicPr>
          <p:cNvPr id="92167" name="Picture 8" descr="http://swcenter.fortlewis.edu/images_web/photos/searching-man.jpg">
            <a:extLst>
              <a:ext uri="{FF2B5EF4-FFF2-40B4-BE49-F238E27FC236}">
                <a16:creationId xmlns:a16="http://schemas.microsoft.com/office/drawing/2014/main" id="{70ABE8F1-02CA-B2A0-DBE8-BD1E0A930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588" y="1116013"/>
            <a:ext cx="1508125"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E247190E-90CA-7B33-9E26-D3A1636AAA01}"/>
              </a:ext>
            </a:extLst>
          </p:cNvPr>
          <p:cNvSpPr>
            <a:spLocks noGrp="1" noChangeArrowheads="1"/>
          </p:cNvSpPr>
          <p:nvPr>
            <p:ph type="title" idx="4294967295"/>
          </p:nvPr>
        </p:nvSpPr>
        <p:spPr/>
        <p:txBody>
          <a:bodyPr/>
          <a:lstStyle/>
          <a:p>
            <a:r>
              <a:rPr lang="en-US" altLang="en-US"/>
              <a:t>Practical Advice</a:t>
            </a:r>
          </a:p>
        </p:txBody>
      </p:sp>
      <p:sp>
        <p:nvSpPr>
          <p:cNvPr id="37891" name="Content Placeholder 2">
            <a:extLst>
              <a:ext uri="{FF2B5EF4-FFF2-40B4-BE49-F238E27FC236}">
                <a16:creationId xmlns:a16="http://schemas.microsoft.com/office/drawing/2014/main" id="{2C1EAFE5-F6E4-DC4C-0922-96202CEA37EF}"/>
              </a:ext>
            </a:extLst>
          </p:cNvPr>
          <p:cNvSpPr>
            <a:spLocks noGrp="1" noChangeArrowheads="1"/>
          </p:cNvSpPr>
          <p:nvPr>
            <p:ph idx="4294967295"/>
          </p:nvPr>
        </p:nvSpPr>
        <p:spPr>
          <a:xfrm>
            <a:off x="533400" y="1209675"/>
            <a:ext cx="7410450" cy="4724400"/>
          </a:xfrm>
        </p:spPr>
        <p:txBody>
          <a:bodyPr/>
          <a:lstStyle/>
          <a:p>
            <a:r>
              <a:rPr lang="en-GB" altLang="en-US" sz="2000" b="0"/>
              <a:t>Find out what’s Hot</a:t>
            </a:r>
          </a:p>
          <a:p>
            <a:pPr lvl="1"/>
            <a:r>
              <a:rPr lang="en-GB" altLang="en-US" sz="1600">
                <a:hlinkClick r:id="rId2"/>
              </a:rPr>
              <a:t>http://info.scopus.com/topcited/</a:t>
            </a:r>
            <a:endParaRPr lang="en-GB" altLang="en-US" sz="1600"/>
          </a:p>
          <a:p>
            <a:pPr lvl="1"/>
            <a:r>
              <a:rPr lang="en-GB" altLang="en-US" sz="1600">
                <a:hlinkClick r:id="rId3"/>
              </a:rPr>
              <a:t>http://top25.sciencedirect.com/</a:t>
            </a:r>
            <a:endParaRPr lang="en-GB" altLang="en-US" sz="1600"/>
          </a:p>
          <a:p>
            <a:r>
              <a:rPr lang="en-GB" altLang="en-US" sz="2000" b="0"/>
              <a:t>Find the trends of the subject area 	</a:t>
            </a:r>
          </a:p>
          <a:p>
            <a:pPr lvl="1"/>
            <a:r>
              <a:rPr lang="en-GB" altLang="en-US" sz="1600"/>
              <a:t>Search tips (including alerts)</a:t>
            </a:r>
          </a:p>
          <a:p>
            <a:pPr lvl="1"/>
            <a:r>
              <a:rPr lang="en-GB" altLang="en-US" sz="1600"/>
              <a:t>Journals, authors, publications per year (Scopus)</a:t>
            </a:r>
          </a:p>
          <a:p>
            <a:r>
              <a:rPr lang="en-GB" altLang="en-US" sz="2000" b="0"/>
              <a:t>Evaluate which journal is right for your article</a:t>
            </a:r>
          </a:p>
          <a:p>
            <a:pPr lvl="1"/>
            <a:r>
              <a:rPr lang="en-GB" altLang="en-US" sz="1600"/>
              <a:t>Impact Factor</a:t>
            </a:r>
          </a:p>
          <a:p>
            <a:pPr lvl="1"/>
            <a:r>
              <a:rPr lang="en-GB" altLang="en-US" sz="1600"/>
              <a:t>Subject Specific Impact Factor (</a:t>
            </a:r>
            <a:r>
              <a:rPr lang="en-GB" altLang="en-US" sz="1600" u="sng">
                <a:solidFill>
                  <a:srgbClr val="0070C0"/>
                </a:solidFill>
              </a:rPr>
              <a:t>http://tinyurl.com/scopusimpact)</a:t>
            </a:r>
            <a:endParaRPr lang="en-GB" altLang="en-US" sz="1600"/>
          </a:p>
          <a:p>
            <a:pPr lvl="1"/>
            <a:r>
              <a:rPr lang="en-GB" altLang="en-US" sz="1600"/>
              <a:t>SCImago Journal &amp; Country Ranking (</a:t>
            </a:r>
            <a:r>
              <a:rPr lang="en-GB" altLang="en-US" sz="1600">
                <a:hlinkClick r:id="rId4"/>
              </a:rPr>
              <a:t>http://scimagojr.com/</a:t>
            </a:r>
            <a:r>
              <a:rPr lang="en-GB" altLang="en-US" sz="1600"/>
              <a:t>)</a:t>
            </a:r>
          </a:p>
          <a:p>
            <a:pPr lvl="1"/>
            <a:r>
              <a:rPr lang="en-GB" altLang="en-US" sz="1600"/>
              <a:t>Journal Analyzer</a:t>
            </a:r>
          </a:p>
          <a:p>
            <a:pPr lvl="1"/>
            <a:r>
              <a:rPr lang="en-GB" altLang="en-US" sz="1600" i="1"/>
              <a:t>h-</a:t>
            </a:r>
            <a:r>
              <a:rPr lang="en-GB" altLang="en-US" sz="1600"/>
              <a:t>Index</a:t>
            </a:r>
            <a:endParaRPr lang="en-GB" altLang="en-US" sz="1600" i="1"/>
          </a:p>
          <a:p>
            <a:r>
              <a:rPr lang="en-GB" altLang="en-US" sz="2000" b="0"/>
              <a:t>Find out more about the journals</a:t>
            </a:r>
          </a:p>
          <a:p>
            <a:pPr lvl="1"/>
            <a:r>
              <a:rPr lang="en-GB" altLang="en-US" sz="1600"/>
              <a:t>Who are the editors?</a:t>
            </a:r>
          </a:p>
          <a:p>
            <a:pPr lvl="1"/>
            <a:r>
              <a:rPr lang="en-GB" altLang="en-US" sz="1600"/>
              <a:t>Guide for authors</a:t>
            </a:r>
          </a:p>
          <a:p>
            <a:pPr lvl="1"/>
            <a:r>
              <a:rPr lang="en-GB" altLang="en-US" sz="1600"/>
              <a:t>Article of the future</a:t>
            </a:r>
          </a:p>
          <a:p>
            <a:pPr lvl="1">
              <a:buFont typeface="Wingdings" panose="05000000000000000000" pitchFamily="2" charset="2"/>
              <a:buNone/>
            </a:pPr>
            <a:r>
              <a:rPr lang="en-GB" altLang="en-US" sz="1600">
                <a:hlinkClick r:id="rId5"/>
              </a:rPr>
              <a:t>http://beta.cell.com/erickson/</a:t>
            </a:r>
            <a:r>
              <a:rPr lang="en-GB" altLang="en-US" sz="1600"/>
              <a:t> </a:t>
            </a:r>
          </a:p>
          <a:p>
            <a:pPr lvl="1">
              <a:buFont typeface="Wingdings" panose="05000000000000000000" pitchFamily="2" charset="2"/>
              <a:buNone/>
            </a:pPr>
            <a:endParaRPr lang="en-GB" altLang="en-US" sz="1600"/>
          </a:p>
          <a:p>
            <a:pPr lvl="1"/>
            <a:endParaRPr lang="en-GB" altLang="en-US" sz="1600"/>
          </a:p>
        </p:txBody>
      </p:sp>
      <p:pic>
        <p:nvPicPr>
          <p:cNvPr id="94212" name="Picture 2" descr="SJR Scimago Journal Rank">
            <a:extLst>
              <a:ext uri="{FF2B5EF4-FFF2-40B4-BE49-F238E27FC236}">
                <a16:creationId xmlns:a16="http://schemas.microsoft.com/office/drawing/2014/main" id="{11F7C2CA-4978-9BF6-1534-5A929D6F87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8475" y="3932238"/>
            <a:ext cx="18383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094D2B-0BD2-4C3A-2813-C999A7E61571}"/>
              </a:ext>
            </a:extLst>
          </p:cNvPr>
          <p:cNvSpPr txBox="1"/>
          <p:nvPr/>
        </p:nvSpPr>
        <p:spPr>
          <a:xfrm>
            <a:off x="6877050" y="3124200"/>
            <a:ext cx="678391" cy="58477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eaLnBrk="1" hangingPunct="1">
              <a:defRPr/>
            </a:pPr>
            <a:r>
              <a:rPr lang="en-GB" sz="3200" dirty="0">
                <a:latin typeface="Courier New" pitchFamily="49" charset="0"/>
                <a:cs typeface="Courier New" pitchFamily="49" charset="0"/>
              </a:rPr>
              <a:t>IF</a:t>
            </a:r>
          </a:p>
        </p:txBody>
      </p:sp>
      <p:pic>
        <p:nvPicPr>
          <p:cNvPr id="160772" name="Picture 4" descr="ScienceDirect™ makes sense.">
            <a:extLst>
              <a:ext uri="{FF2B5EF4-FFF2-40B4-BE49-F238E27FC236}">
                <a16:creationId xmlns:a16="http://schemas.microsoft.com/office/drawing/2014/main" id="{C289EDED-AD6D-A3FF-65D5-7784E4BB0AFD}"/>
              </a:ext>
            </a:extLst>
          </p:cNvPr>
          <p:cNvPicPr>
            <a:picLocks noChangeAspect="1" noChangeArrowheads="1"/>
          </p:cNvPicPr>
          <p:nvPr/>
        </p:nvPicPr>
        <p:blipFill>
          <a:blip r:embed="rId7" cstate="print"/>
          <a:srcRect/>
          <a:stretch>
            <a:fillRect/>
          </a:stretch>
        </p:blipFill>
        <p:spPr bwMode="auto">
          <a:xfrm>
            <a:off x="5864225" y="1743075"/>
            <a:ext cx="2324100" cy="561975"/>
          </a:xfrm>
          <a:prstGeom prst="rect">
            <a:avLst/>
          </a:prstGeom>
        </p:spPr>
        <p:style>
          <a:lnRef idx="0">
            <a:schemeClr val="accent1"/>
          </a:lnRef>
          <a:fillRef idx="3">
            <a:schemeClr val="accent1"/>
          </a:fillRef>
          <a:effectRef idx="3">
            <a:schemeClr val="accent1"/>
          </a:effectRef>
          <a:fontRef idx="minor">
            <a:schemeClr val="lt1"/>
          </a:fontRef>
        </p:style>
      </p:pic>
      <p:grpSp>
        <p:nvGrpSpPr>
          <p:cNvPr id="94217" name="Group 10">
            <a:extLst>
              <a:ext uri="{FF2B5EF4-FFF2-40B4-BE49-F238E27FC236}">
                <a16:creationId xmlns:a16="http://schemas.microsoft.com/office/drawing/2014/main" id="{5F5E1035-AF6D-968C-4DA9-00DC2FCC5EF3}"/>
              </a:ext>
            </a:extLst>
          </p:cNvPr>
          <p:cNvGrpSpPr>
            <a:grpSpLocks/>
          </p:cNvGrpSpPr>
          <p:nvPr/>
        </p:nvGrpSpPr>
        <p:grpSpPr bwMode="auto">
          <a:xfrm>
            <a:off x="4914900" y="4495800"/>
            <a:ext cx="1952625" cy="1585913"/>
            <a:chOff x="5486400" y="4791075"/>
            <a:chExt cx="1952625" cy="1585913"/>
          </a:xfrm>
        </p:grpSpPr>
        <p:pic>
          <p:nvPicPr>
            <p:cNvPr id="160776" name="Picture 8">
              <a:extLst>
                <a:ext uri="{FF2B5EF4-FFF2-40B4-BE49-F238E27FC236}">
                  <a16:creationId xmlns:a16="http://schemas.microsoft.com/office/drawing/2014/main" id="{15D755EE-3939-5089-D366-2B4E5D0CF51A}"/>
                </a:ext>
              </a:extLst>
            </p:cNvPr>
            <p:cNvPicPr>
              <a:picLocks noChangeAspect="1" noChangeArrowheads="1"/>
            </p:cNvPicPr>
            <p:nvPr/>
          </p:nvPicPr>
          <p:blipFill>
            <a:blip r:embed="rId8" cstate="print"/>
            <a:srcRect/>
            <a:stretch>
              <a:fillRect/>
            </a:stretch>
          </p:blipFill>
          <p:spPr bwMode="auto">
            <a:xfrm>
              <a:off x="5486400" y="4791075"/>
              <a:ext cx="1143000" cy="1504950"/>
            </a:xfrm>
            <a:prstGeom prst="rect">
              <a:avLst/>
            </a:prstGeom>
            <a:noFill/>
            <a:ln w="9525">
              <a:noFill/>
              <a:miter lim="800000"/>
              <a:headEnd/>
              <a:tailEnd/>
            </a:ln>
            <a:effectLst>
              <a:reflection blurRad="6350" stA="52000" endA="300" endPos="35000" dir="5400000" sy="-100000" algn="bl" rotWithShape="0"/>
            </a:effectLst>
            <a:scene3d>
              <a:camera prst="perspectiveContrastingRightFacing"/>
              <a:lightRig rig="threePt" dir="t"/>
            </a:scene3d>
            <a:sp3d>
              <a:bevelT w="165100" prst="coolSlant"/>
            </a:sp3d>
          </p:spPr>
        </p:pic>
        <p:pic>
          <p:nvPicPr>
            <p:cNvPr id="160775" name="Picture 7">
              <a:extLst>
                <a:ext uri="{FF2B5EF4-FFF2-40B4-BE49-F238E27FC236}">
                  <a16:creationId xmlns:a16="http://schemas.microsoft.com/office/drawing/2014/main" id="{3FDE31D8-A350-54A5-9506-CE13EEFC4BB3}"/>
                </a:ext>
              </a:extLst>
            </p:cNvPr>
            <p:cNvPicPr>
              <a:picLocks noChangeAspect="1" noChangeArrowheads="1"/>
            </p:cNvPicPr>
            <p:nvPr/>
          </p:nvPicPr>
          <p:blipFill>
            <a:blip r:embed="rId9" cstate="print"/>
            <a:srcRect/>
            <a:stretch>
              <a:fillRect/>
            </a:stretch>
          </p:blipFill>
          <p:spPr bwMode="auto">
            <a:xfrm>
              <a:off x="5867402" y="4819649"/>
              <a:ext cx="1157652" cy="1504949"/>
            </a:xfrm>
            <a:prstGeom prst="rect">
              <a:avLst/>
            </a:prstGeom>
            <a:noFill/>
            <a:ln w="9525">
              <a:noFill/>
              <a:miter lim="800000"/>
              <a:headEnd/>
              <a:tailEnd/>
            </a:ln>
            <a:effectLst>
              <a:reflection blurRad="6350" stA="52000" endA="300" endPos="35000" dir="5400000" sy="-100000" algn="bl" rotWithShape="0"/>
            </a:effectLst>
            <a:scene3d>
              <a:camera prst="perspectiveContrastingRightFacing"/>
              <a:lightRig rig="threePt" dir="t"/>
            </a:scene3d>
            <a:sp3d>
              <a:bevelT w="165100" prst="coolSlant"/>
            </a:sp3d>
          </p:spPr>
        </p:pic>
        <p:pic>
          <p:nvPicPr>
            <p:cNvPr id="160773" name="Picture 5">
              <a:extLst>
                <a:ext uri="{FF2B5EF4-FFF2-40B4-BE49-F238E27FC236}">
                  <a16:creationId xmlns:a16="http://schemas.microsoft.com/office/drawing/2014/main" id="{FA975CFF-AD1D-BD9D-ECC2-349E1E6907BB}"/>
                </a:ext>
              </a:extLst>
            </p:cNvPr>
            <p:cNvPicPr>
              <a:picLocks noChangeAspect="1" noChangeArrowheads="1"/>
            </p:cNvPicPr>
            <p:nvPr/>
          </p:nvPicPr>
          <p:blipFill>
            <a:blip r:embed="rId10" cstate="print"/>
            <a:srcRect/>
            <a:stretch>
              <a:fillRect/>
            </a:stretch>
          </p:blipFill>
          <p:spPr bwMode="auto">
            <a:xfrm>
              <a:off x="6257925" y="4824413"/>
              <a:ext cx="1181100" cy="1552575"/>
            </a:xfrm>
            <a:prstGeom prst="rect">
              <a:avLst/>
            </a:prstGeom>
            <a:noFill/>
            <a:ln w="9525">
              <a:noFill/>
              <a:miter lim="800000"/>
              <a:headEnd/>
              <a:tailEnd/>
            </a:ln>
            <a:effectLst>
              <a:reflection blurRad="6350" stA="52000" endA="300" endPos="35000" dir="5400000" sy="-100000" algn="bl" rotWithShape="0"/>
            </a:effectLst>
            <a:scene3d>
              <a:camera prst="perspectiveContrastingRightFacing"/>
              <a:lightRig rig="threePt" dir="t"/>
            </a:scene3d>
            <a:sp3d>
              <a:bevelT w="165100" prst="coolSlant"/>
            </a:sp3d>
          </p:spPr>
        </p:pic>
      </p:grpSp>
      <p:sp>
        <p:nvSpPr>
          <p:cNvPr id="11" name="Rectangle 10">
            <a:extLst>
              <a:ext uri="{FF2B5EF4-FFF2-40B4-BE49-F238E27FC236}">
                <a16:creationId xmlns:a16="http://schemas.microsoft.com/office/drawing/2014/main" id="{8EA7704F-8C7A-43C1-20CF-DF407692CFBF}"/>
              </a:ext>
            </a:extLst>
          </p:cNvPr>
          <p:cNvSpPr>
            <a:spLocks noChangeArrowheads="1"/>
          </p:cNvSpPr>
          <p:nvPr/>
        </p:nvSpPr>
        <p:spPr bwMode="auto">
          <a:xfrm>
            <a:off x="42863" y="3125788"/>
            <a:ext cx="9017000" cy="3562350"/>
          </a:xfrm>
          <a:prstGeom prst="rect">
            <a:avLst/>
          </a:prstGeom>
          <a:solidFill>
            <a:schemeClr val="bg1">
              <a:alpha val="83136"/>
            </a:schemeClr>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eaLnBrk="1" hangingPunct="1">
              <a:spcBef>
                <a:spcPct val="0"/>
              </a:spcBef>
              <a:buClrTx/>
              <a:buSzTx/>
              <a:buFontTx/>
              <a:buNone/>
            </a:pPr>
            <a:endParaRPr lang="en-US" altLang="en-US" sz="1200">
              <a:solidFill>
                <a:schemeClr val="tx1"/>
              </a:solidFill>
              <a:latin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891">
                                            <p:txEl>
                                              <p:pRg st="1" end="1"/>
                                            </p:txEl>
                                          </p:spTgt>
                                        </p:tgtEl>
                                        <p:attrNameLst>
                                          <p:attrName>style.visibility</p:attrName>
                                        </p:attrNameLst>
                                      </p:cBhvr>
                                      <p:to>
                                        <p:strVal val="visible"/>
                                      </p:to>
                                    </p:set>
                                    <p:animEffect transition="in" filter="fade">
                                      <p:cBhvr>
                                        <p:cTn id="10" dur="500"/>
                                        <p:tgtEl>
                                          <p:spTgt spid="3789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animEffect transition="in" filter="fade">
                                      <p:cBhvr>
                                        <p:cTn id="13" dur="500"/>
                                        <p:tgtEl>
                                          <p:spTgt spid="37891">
                                            <p:txEl>
                                              <p:pRg st="2" end="2"/>
                                            </p:txEl>
                                          </p:spTgt>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37891">
                                            <p:txEl>
                                              <p:pRg st="3" end="3"/>
                                            </p:txEl>
                                          </p:spTgt>
                                        </p:tgtEl>
                                        <p:attrNameLst>
                                          <p:attrName>style.visibility</p:attrName>
                                        </p:attrNameLst>
                                      </p:cBhvr>
                                      <p:to>
                                        <p:strVal val="visible"/>
                                      </p:to>
                                    </p:set>
                                    <p:animEffect transition="in" filter="fade">
                                      <p:cBhvr>
                                        <p:cTn id="17" dur="500"/>
                                        <p:tgtEl>
                                          <p:spTgt spid="37891">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7891">
                                            <p:txEl>
                                              <p:pRg st="4" end="4"/>
                                            </p:txEl>
                                          </p:spTgt>
                                        </p:tgtEl>
                                        <p:attrNameLst>
                                          <p:attrName>style.visibility</p:attrName>
                                        </p:attrNameLst>
                                      </p:cBhvr>
                                      <p:to>
                                        <p:strVal val="visible"/>
                                      </p:to>
                                    </p:set>
                                    <p:animEffect transition="in" filter="fade">
                                      <p:cBhvr>
                                        <p:cTn id="20" dur="500"/>
                                        <p:tgtEl>
                                          <p:spTgt spid="37891">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7891">
                                            <p:txEl>
                                              <p:pRg st="5" end="5"/>
                                            </p:txEl>
                                          </p:spTgt>
                                        </p:tgtEl>
                                        <p:attrNameLst>
                                          <p:attrName>style.visibility</p:attrName>
                                        </p:attrNameLst>
                                      </p:cBhvr>
                                      <p:to>
                                        <p:strVal val="visible"/>
                                      </p:to>
                                    </p:set>
                                    <p:animEffect transition="in" filter="fade">
                                      <p:cBhvr>
                                        <p:cTn id="23" dur="500"/>
                                        <p:tgtEl>
                                          <p:spTgt spid="37891">
                                            <p:txEl>
                                              <p:pRg st="5" end="5"/>
                                            </p:txEl>
                                          </p:spTgt>
                                        </p:tgtEl>
                                      </p:cBhvr>
                                    </p:animEffect>
                                  </p:childTnLst>
                                </p:cTn>
                              </p:par>
                            </p:childTnLst>
                          </p:cTn>
                        </p:par>
                        <p:par>
                          <p:cTn id="24" fill="hold" nodeType="afterGroup">
                            <p:stCondLst>
                              <p:cond delay="1000"/>
                            </p:stCondLst>
                            <p:childTnLst>
                              <p:par>
                                <p:cTn id="25" presetID="10" presetClass="entr" presetSubtype="0" fill="hold" nodeType="afterEffect">
                                  <p:stCondLst>
                                    <p:cond delay="0"/>
                                  </p:stCondLst>
                                  <p:childTnLst>
                                    <p:set>
                                      <p:cBhvr>
                                        <p:cTn id="26" dur="1" fill="hold">
                                          <p:stCondLst>
                                            <p:cond delay="0"/>
                                          </p:stCondLst>
                                        </p:cTn>
                                        <p:tgtEl>
                                          <p:spTgt spid="37891">
                                            <p:txEl>
                                              <p:pRg st="6" end="6"/>
                                            </p:txEl>
                                          </p:spTgt>
                                        </p:tgtEl>
                                        <p:attrNameLst>
                                          <p:attrName>style.visibility</p:attrName>
                                        </p:attrNameLst>
                                      </p:cBhvr>
                                      <p:to>
                                        <p:strVal val="visible"/>
                                      </p:to>
                                    </p:set>
                                    <p:animEffect transition="in" filter="fade">
                                      <p:cBhvr>
                                        <p:cTn id="27" dur="500"/>
                                        <p:tgtEl>
                                          <p:spTgt spid="37891">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7891">
                                            <p:txEl>
                                              <p:pRg st="7" end="7"/>
                                            </p:txEl>
                                          </p:spTgt>
                                        </p:tgtEl>
                                        <p:attrNameLst>
                                          <p:attrName>style.visibility</p:attrName>
                                        </p:attrNameLst>
                                      </p:cBhvr>
                                      <p:to>
                                        <p:strVal val="visible"/>
                                      </p:to>
                                    </p:set>
                                    <p:animEffect transition="in" filter="fade">
                                      <p:cBhvr>
                                        <p:cTn id="30" dur="500"/>
                                        <p:tgtEl>
                                          <p:spTgt spid="37891">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7891">
                                            <p:txEl>
                                              <p:pRg st="8" end="8"/>
                                            </p:txEl>
                                          </p:spTgt>
                                        </p:tgtEl>
                                        <p:attrNameLst>
                                          <p:attrName>style.visibility</p:attrName>
                                        </p:attrNameLst>
                                      </p:cBhvr>
                                      <p:to>
                                        <p:strVal val="visible"/>
                                      </p:to>
                                    </p:set>
                                    <p:animEffect transition="in" filter="fade">
                                      <p:cBhvr>
                                        <p:cTn id="33" dur="500"/>
                                        <p:tgtEl>
                                          <p:spTgt spid="37891">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7891">
                                            <p:txEl>
                                              <p:pRg st="9" end="9"/>
                                            </p:txEl>
                                          </p:spTgt>
                                        </p:tgtEl>
                                        <p:attrNameLst>
                                          <p:attrName>style.visibility</p:attrName>
                                        </p:attrNameLst>
                                      </p:cBhvr>
                                      <p:to>
                                        <p:strVal val="visible"/>
                                      </p:to>
                                    </p:set>
                                    <p:animEffect transition="in" filter="fade">
                                      <p:cBhvr>
                                        <p:cTn id="36" dur="500"/>
                                        <p:tgtEl>
                                          <p:spTgt spid="37891">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7891">
                                            <p:txEl>
                                              <p:pRg st="10" end="10"/>
                                            </p:txEl>
                                          </p:spTgt>
                                        </p:tgtEl>
                                        <p:attrNameLst>
                                          <p:attrName>style.visibility</p:attrName>
                                        </p:attrNameLst>
                                      </p:cBhvr>
                                      <p:to>
                                        <p:strVal val="visible"/>
                                      </p:to>
                                    </p:set>
                                    <p:animEffect transition="in" filter="fade">
                                      <p:cBhvr>
                                        <p:cTn id="39" dur="500"/>
                                        <p:tgtEl>
                                          <p:spTgt spid="37891">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7891">
                                            <p:txEl>
                                              <p:pRg st="11" end="11"/>
                                            </p:txEl>
                                          </p:spTgt>
                                        </p:tgtEl>
                                        <p:attrNameLst>
                                          <p:attrName>style.visibility</p:attrName>
                                        </p:attrNameLst>
                                      </p:cBhvr>
                                      <p:to>
                                        <p:strVal val="visible"/>
                                      </p:to>
                                    </p:set>
                                    <p:animEffect transition="in" filter="fade">
                                      <p:cBhvr>
                                        <p:cTn id="42" dur="500"/>
                                        <p:tgtEl>
                                          <p:spTgt spid="37891">
                                            <p:txEl>
                                              <p:pRg st="11" end="11"/>
                                            </p:txEl>
                                          </p:spTgt>
                                        </p:tgtEl>
                                      </p:cBhvr>
                                    </p:animEffect>
                                  </p:childTnLst>
                                </p:cTn>
                              </p:par>
                            </p:childTnLst>
                          </p:cTn>
                        </p:par>
                        <p:par>
                          <p:cTn id="43" fill="hold" nodeType="afterGroup">
                            <p:stCondLst>
                              <p:cond delay="1500"/>
                            </p:stCondLst>
                            <p:childTnLst>
                              <p:par>
                                <p:cTn id="44" presetID="10" presetClass="entr" presetSubtype="0" fill="hold" nodeType="afterEffect">
                                  <p:stCondLst>
                                    <p:cond delay="0"/>
                                  </p:stCondLst>
                                  <p:childTnLst>
                                    <p:set>
                                      <p:cBhvr>
                                        <p:cTn id="45" dur="1" fill="hold">
                                          <p:stCondLst>
                                            <p:cond delay="0"/>
                                          </p:stCondLst>
                                        </p:cTn>
                                        <p:tgtEl>
                                          <p:spTgt spid="37891">
                                            <p:txEl>
                                              <p:pRg st="12" end="12"/>
                                            </p:txEl>
                                          </p:spTgt>
                                        </p:tgtEl>
                                        <p:attrNameLst>
                                          <p:attrName>style.visibility</p:attrName>
                                        </p:attrNameLst>
                                      </p:cBhvr>
                                      <p:to>
                                        <p:strVal val="visible"/>
                                      </p:to>
                                    </p:set>
                                    <p:animEffect transition="in" filter="fade">
                                      <p:cBhvr>
                                        <p:cTn id="46" dur="500"/>
                                        <p:tgtEl>
                                          <p:spTgt spid="37891">
                                            <p:txEl>
                                              <p:pRg st="12" end="1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7891">
                                            <p:txEl>
                                              <p:pRg st="13" end="13"/>
                                            </p:txEl>
                                          </p:spTgt>
                                        </p:tgtEl>
                                        <p:attrNameLst>
                                          <p:attrName>style.visibility</p:attrName>
                                        </p:attrNameLst>
                                      </p:cBhvr>
                                      <p:to>
                                        <p:strVal val="visible"/>
                                      </p:to>
                                    </p:set>
                                    <p:animEffect transition="in" filter="fade">
                                      <p:cBhvr>
                                        <p:cTn id="49" dur="500"/>
                                        <p:tgtEl>
                                          <p:spTgt spid="37891">
                                            <p:txEl>
                                              <p:pRg st="13" end="13"/>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7891">
                                            <p:txEl>
                                              <p:pRg st="14" end="14"/>
                                            </p:txEl>
                                          </p:spTgt>
                                        </p:tgtEl>
                                        <p:attrNameLst>
                                          <p:attrName>style.visibility</p:attrName>
                                        </p:attrNameLst>
                                      </p:cBhvr>
                                      <p:to>
                                        <p:strVal val="visible"/>
                                      </p:to>
                                    </p:set>
                                    <p:animEffect transition="in" filter="fade">
                                      <p:cBhvr>
                                        <p:cTn id="52" dur="500"/>
                                        <p:tgtEl>
                                          <p:spTgt spid="37891">
                                            <p:txEl>
                                              <p:pRg st="14" end="14"/>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7891">
                                            <p:txEl>
                                              <p:pRg st="15" end="15"/>
                                            </p:txEl>
                                          </p:spTgt>
                                        </p:tgtEl>
                                        <p:attrNameLst>
                                          <p:attrName>style.visibility</p:attrName>
                                        </p:attrNameLst>
                                      </p:cBhvr>
                                      <p:to>
                                        <p:strVal val="visible"/>
                                      </p:to>
                                    </p:set>
                                    <p:animEffect transition="in" filter="fade">
                                      <p:cBhvr>
                                        <p:cTn id="55" dur="500"/>
                                        <p:tgtEl>
                                          <p:spTgt spid="37891">
                                            <p:txEl>
                                              <p:pRg st="15" end="15"/>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7891">
                                            <p:txEl>
                                              <p:pRg st="16" end="16"/>
                                            </p:txEl>
                                          </p:spTgt>
                                        </p:tgtEl>
                                        <p:attrNameLst>
                                          <p:attrName>style.visibility</p:attrName>
                                        </p:attrNameLst>
                                      </p:cBhvr>
                                      <p:to>
                                        <p:strVal val="visible"/>
                                      </p:to>
                                    </p:set>
                                    <p:animEffect transition="in" filter="fade">
                                      <p:cBhvr>
                                        <p:cTn id="58" dur="500"/>
                                        <p:tgtEl>
                                          <p:spTgt spid="37891">
                                            <p:txEl>
                                              <p:pRg st="16" end="16"/>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1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a:extLst>
              <a:ext uri="{FF2B5EF4-FFF2-40B4-BE49-F238E27FC236}">
                <a16:creationId xmlns:a16="http://schemas.microsoft.com/office/drawing/2014/main" id="{9ED11295-CE61-3406-969F-B179D720D04A}"/>
              </a:ext>
            </a:extLst>
          </p:cNvPr>
          <p:cNvSpPr>
            <a:spLocks noGrp="1" noChangeArrowheads="1"/>
          </p:cNvSpPr>
          <p:nvPr>
            <p:ph type="title" idx="4294967295"/>
          </p:nvPr>
        </p:nvSpPr>
        <p:spPr/>
        <p:txBody>
          <a:bodyPr/>
          <a:lstStyle/>
          <a:p>
            <a:r>
              <a:rPr lang="en-GB" altLang="en-US" sz="2400"/>
              <a:t>Use databases to find if your results are new and original</a:t>
            </a:r>
            <a:endParaRPr lang="en-US" altLang="zh-CN" sz="2400">
              <a:ea typeface="SimSun" panose="02010600030101010101" pitchFamily="2" charset="-122"/>
            </a:endParaRPr>
          </a:p>
        </p:txBody>
      </p:sp>
      <p:sp>
        <p:nvSpPr>
          <p:cNvPr id="95236" name="Rectangle 3">
            <a:extLst>
              <a:ext uri="{FF2B5EF4-FFF2-40B4-BE49-F238E27FC236}">
                <a16:creationId xmlns:a16="http://schemas.microsoft.com/office/drawing/2014/main" id="{AC36F940-A493-21DB-6707-5C52E547C087}"/>
              </a:ext>
            </a:extLst>
          </p:cNvPr>
          <p:cNvSpPr>
            <a:spLocks noGrp="1" noChangeArrowheads="1"/>
          </p:cNvSpPr>
          <p:nvPr>
            <p:ph type="body" idx="4294967295"/>
          </p:nvPr>
        </p:nvSpPr>
        <p:spPr>
          <a:xfrm>
            <a:off x="468313" y="1295400"/>
            <a:ext cx="6240462" cy="4725988"/>
          </a:xfrm>
        </p:spPr>
        <p:txBody>
          <a:bodyPr/>
          <a:lstStyle/>
          <a:p>
            <a:pPr marL="179388" lvl="1" indent="0"/>
            <a:r>
              <a:rPr lang="en-US" altLang="zh-CN" sz="2400">
                <a:ea typeface="SimSun" panose="02010600030101010101" pitchFamily="2" charset="-122"/>
              </a:rPr>
              <a:t> “For many researchers, especially in the sciences, Google is the first choice for information-all kinds of information.” </a:t>
            </a:r>
          </a:p>
          <a:p>
            <a:pPr marL="179388" lvl="1" indent="0"/>
            <a:r>
              <a:rPr lang="en-US" altLang="zh-CN" sz="2400">
                <a:ea typeface="SimSun" panose="02010600030101010101" pitchFamily="2" charset="-122"/>
              </a:rPr>
              <a:t> “Some [researchers] even state having moved from subject specific databases to Google.” </a:t>
            </a:r>
          </a:p>
          <a:p>
            <a:pPr marL="179388" lvl="1" indent="0"/>
            <a:endParaRPr lang="en-US" altLang="zh-CN" sz="2400">
              <a:ea typeface="SimSun" panose="02010600030101010101" pitchFamily="2" charset="-122"/>
            </a:endParaRPr>
          </a:p>
          <a:p>
            <a:pPr marL="179388" lvl="1" indent="0">
              <a:buFont typeface="Wingdings" panose="05000000000000000000" pitchFamily="2" charset="2"/>
              <a:buNone/>
            </a:pPr>
            <a:endParaRPr lang="en-US" altLang="zh-CN" sz="2400">
              <a:ea typeface="SimSun" panose="02010600030101010101" pitchFamily="2" charset="-122"/>
            </a:endParaRPr>
          </a:p>
          <a:p>
            <a:pPr marL="179388" lvl="1" indent="0">
              <a:buFont typeface="Wingdings" panose="05000000000000000000" pitchFamily="2" charset="2"/>
              <a:buNone/>
            </a:pPr>
            <a:endParaRPr lang="en-US" altLang="zh-CN" sz="2400">
              <a:ea typeface="SimSun" panose="02010600030101010101" pitchFamily="2" charset="-122"/>
            </a:endParaRPr>
          </a:p>
          <a:p>
            <a:pPr marL="179388" lvl="1" indent="0">
              <a:buFont typeface="Wingdings" panose="05000000000000000000" pitchFamily="2" charset="2"/>
              <a:buNone/>
            </a:pPr>
            <a:r>
              <a:rPr lang="en-US" altLang="en-US" sz="1800" i="1">
                <a:solidFill>
                  <a:schemeClr val="tx1"/>
                </a:solidFill>
              </a:rPr>
              <a:t>The impact on university libraries of changes in information behavior among academic researchers: a multiple case study, L. Haglund and P. Olson, J. Acad. Librarianship, 34(1):52-59, 2008</a:t>
            </a:r>
            <a:endParaRPr lang="en-US" altLang="zh-CN" sz="1800" i="1">
              <a:solidFill>
                <a:schemeClr val="tx1"/>
              </a:solidFill>
              <a:ea typeface="SimSun" panose="02010600030101010101" pitchFamily="2" charset="-122"/>
            </a:endParaRPr>
          </a:p>
        </p:txBody>
      </p:sp>
      <p:sp>
        <p:nvSpPr>
          <p:cNvPr id="95237" name="Rectangle 4">
            <a:extLst>
              <a:ext uri="{FF2B5EF4-FFF2-40B4-BE49-F238E27FC236}">
                <a16:creationId xmlns:a16="http://schemas.microsoft.com/office/drawing/2014/main" id="{074A236F-CB49-C21D-2A60-446C4753E274}"/>
              </a:ext>
            </a:extLst>
          </p:cNvPr>
          <p:cNvSpPr>
            <a:spLocks noChangeArrowheads="1"/>
          </p:cNvSpPr>
          <p:nvPr/>
        </p:nvSpPr>
        <p:spPr bwMode="auto">
          <a:xfrm>
            <a:off x="0" y="2328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eaLnBrk="1" hangingPunct="1">
              <a:spcBef>
                <a:spcPct val="0"/>
              </a:spcBef>
              <a:buClrTx/>
              <a:buSzTx/>
              <a:buFontTx/>
              <a:buNone/>
            </a:pPr>
            <a:endParaRPr lang="en-US" altLang="en-US" sz="1200">
              <a:solidFill>
                <a:schemeClr val="tx1"/>
              </a:solidFill>
              <a:latin typeface="Times New Roman" panose="02020603050405020304" pitchFamily="18" charset="0"/>
            </a:endParaRPr>
          </a:p>
        </p:txBody>
      </p:sp>
      <p:sp>
        <p:nvSpPr>
          <p:cNvPr id="95238" name="Rectangle 5">
            <a:extLst>
              <a:ext uri="{FF2B5EF4-FFF2-40B4-BE49-F238E27FC236}">
                <a16:creationId xmlns:a16="http://schemas.microsoft.com/office/drawing/2014/main" id="{497D19DF-A717-699C-C26F-3F4E16F003FA}"/>
              </a:ext>
            </a:extLst>
          </p:cNvPr>
          <p:cNvSpPr>
            <a:spLocks noChangeArrowheads="1"/>
          </p:cNvSpPr>
          <p:nvPr/>
        </p:nvSpPr>
        <p:spPr bwMode="auto">
          <a:xfrm>
            <a:off x="0" y="2328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eaLnBrk="1" hangingPunct="1">
              <a:spcBef>
                <a:spcPct val="0"/>
              </a:spcBef>
              <a:buClrTx/>
              <a:buSzTx/>
              <a:buFontTx/>
              <a:buNone/>
            </a:pPr>
            <a:endParaRPr lang="en-US" altLang="en-US" sz="1200">
              <a:solidFill>
                <a:schemeClr val="tx1"/>
              </a:solidFill>
              <a:latin typeface="Times New Roman" panose="02020603050405020304" pitchFamily="18" charset="0"/>
            </a:endParaRPr>
          </a:p>
        </p:txBody>
      </p:sp>
    </p:spTree>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2C5F80A7-ADA7-0BBF-F17A-1BE4562D23C6}"/>
              </a:ext>
            </a:extLst>
          </p:cNvPr>
          <p:cNvSpPr>
            <a:spLocks noGrp="1" noChangeArrowheads="1"/>
          </p:cNvSpPr>
          <p:nvPr>
            <p:ph type="title" idx="4294967295"/>
          </p:nvPr>
        </p:nvSpPr>
        <p:spPr/>
        <p:txBody>
          <a:bodyPr/>
          <a:lstStyle/>
          <a:p>
            <a:r>
              <a:rPr lang="en-GB" altLang="en-US"/>
              <a:t>Use the advanced search options</a:t>
            </a:r>
          </a:p>
        </p:txBody>
      </p:sp>
      <p:sp>
        <p:nvSpPr>
          <p:cNvPr id="3" name="Content Placeholder 2">
            <a:extLst>
              <a:ext uri="{FF2B5EF4-FFF2-40B4-BE49-F238E27FC236}">
                <a16:creationId xmlns:a16="http://schemas.microsoft.com/office/drawing/2014/main" id="{3D315FE1-C696-E765-4FC0-71B352BB7E59}"/>
              </a:ext>
            </a:extLst>
          </p:cNvPr>
          <p:cNvSpPr>
            <a:spLocks noGrp="1" noChangeArrowheads="1"/>
          </p:cNvSpPr>
          <p:nvPr>
            <p:ph idx="4294967295"/>
          </p:nvPr>
        </p:nvSpPr>
        <p:spPr>
          <a:xfrm>
            <a:off x="533400" y="1295400"/>
            <a:ext cx="3971925" cy="2066925"/>
          </a:xfrm>
        </p:spPr>
        <p:txBody>
          <a:bodyPr/>
          <a:lstStyle/>
          <a:p>
            <a:r>
              <a:rPr lang="en-GB" altLang="en-US" sz="2400" b="0"/>
              <a:t>Within Google and Google Scholar use the advanced searches and check out the Search Tips.</a:t>
            </a:r>
          </a:p>
          <a:p>
            <a:endParaRPr lang="en-GB" altLang="en-US" sz="2400" b="0"/>
          </a:p>
          <a:p>
            <a:r>
              <a:rPr lang="en-GB" altLang="en-US" sz="2400" b="0"/>
              <a:t>In ScienceDirect and Scopus, use proximity operators:</a:t>
            </a:r>
          </a:p>
          <a:p>
            <a:pPr lvl="1"/>
            <a:r>
              <a:rPr lang="en-GB" altLang="en-US" sz="2000"/>
              <a:t>w/n</a:t>
            </a:r>
          </a:p>
          <a:p>
            <a:pPr lvl="1"/>
            <a:r>
              <a:rPr lang="en-GB" altLang="en-US" sz="2000"/>
              <a:t>pre/n</a:t>
            </a:r>
          </a:p>
          <a:p>
            <a:pPr lvl="1"/>
            <a:endParaRPr lang="en-GB" altLang="en-US" sz="2000"/>
          </a:p>
          <a:p>
            <a:pPr lvl="1">
              <a:buFont typeface="Wingdings" panose="05000000000000000000" pitchFamily="2" charset="2"/>
              <a:buNone/>
            </a:pPr>
            <a:r>
              <a:rPr lang="en-GB" altLang="en-US" sz="2000"/>
              <a:t>E.g. wind w/3 energy</a:t>
            </a:r>
          </a:p>
        </p:txBody>
      </p:sp>
      <p:pic>
        <p:nvPicPr>
          <p:cNvPr id="159747" name="Picture 3">
            <a:extLst>
              <a:ext uri="{FF2B5EF4-FFF2-40B4-BE49-F238E27FC236}">
                <a16:creationId xmlns:a16="http://schemas.microsoft.com/office/drawing/2014/main" id="{F8518F01-F3B1-3062-4F7B-6481C894336D}"/>
              </a:ext>
            </a:extLst>
          </p:cNvPr>
          <p:cNvPicPr>
            <a:picLocks noChangeAspect="1" noChangeArrowheads="1"/>
          </p:cNvPicPr>
          <p:nvPr/>
        </p:nvPicPr>
        <p:blipFill>
          <a:blip r:embed="rId2"/>
          <a:srcRect/>
          <a:stretch>
            <a:fillRect/>
          </a:stretch>
        </p:blipFill>
        <p:spPr bwMode="auto">
          <a:xfrm>
            <a:off x="4629150" y="1066800"/>
            <a:ext cx="3933825" cy="3513138"/>
          </a:xfrm>
          <a:prstGeom prst="rect">
            <a:avLst/>
          </a:prstGeom>
          <a:ln>
            <a:noFill/>
          </a:ln>
          <a:effectLst>
            <a:outerShdw blurRad="292100" dist="139700" dir="2700000" algn="tl" rotWithShape="0">
              <a:srgbClr val="333333">
                <a:alpha val="65000"/>
              </a:srgbClr>
            </a:outerShdw>
          </a:effectLst>
        </p:spPr>
      </p:pic>
      <p:pic>
        <p:nvPicPr>
          <p:cNvPr id="159746" name="Picture 2">
            <a:extLst>
              <a:ext uri="{FF2B5EF4-FFF2-40B4-BE49-F238E27FC236}">
                <a16:creationId xmlns:a16="http://schemas.microsoft.com/office/drawing/2014/main" id="{F786C5B2-1753-82BB-C1D0-5A173C86296F}"/>
              </a:ext>
            </a:extLst>
          </p:cNvPr>
          <p:cNvPicPr>
            <a:picLocks noChangeAspect="1" noChangeArrowheads="1"/>
          </p:cNvPicPr>
          <p:nvPr/>
        </p:nvPicPr>
        <p:blipFill>
          <a:blip r:embed="rId3"/>
          <a:srcRect/>
          <a:stretch>
            <a:fillRect/>
          </a:stretch>
        </p:blipFill>
        <p:spPr bwMode="auto">
          <a:xfrm>
            <a:off x="4962525" y="3706813"/>
            <a:ext cx="3914775" cy="3008312"/>
          </a:xfrm>
          <a:prstGeom prst="rect">
            <a:avLst/>
          </a:prstGeom>
          <a:ln>
            <a:noFill/>
          </a:ln>
          <a:effectLst>
            <a:outerShdw blurRad="292100" dist="139700" dir="2700000" algn="tl" rotWithShape="0">
              <a:srgbClr val="333333">
                <a:alpha val="65000"/>
              </a:srgbClr>
            </a:outerShdw>
          </a:effectLst>
        </p:spPr>
      </p:pic>
      <p:sp>
        <p:nvSpPr>
          <p:cNvPr id="6" name="Rounded Rectangle 5">
            <a:extLst>
              <a:ext uri="{FF2B5EF4-FFF2-40B4-BE49-F238E27FC236}">
                <a16:creationId xmlns:a16="http://schemas.microsoft.com/office/drawing/2014/main" id="{3B49ACE0-4886-FB91-E509-ADDC69DF7120}"/>
              </a:ext>
            </a:extLst>
          </p:cNvPr>
          <p:cNvSpPr>
            <a:spLocks noChangeArrowheads="1"/>
          </p:cNvSpPr>
          <p:nvPr/>
        </p:nvSpPr>
        <p:spPr bwMode="auto">
          <a:xfrm>
            <a:off x="7229475" y="1238250"/>
            <a:ext cx="809625" cy="19050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eaLnBrk="1" hangingPunct="1">
              <a:spcBef>
                <a:spcPct val="0"/>
              </a:spcBef>
              <a:buClrTx/>
              <a:buSzTx/>
              <a:buFontTx/>
              <a:buNone/>
            </a:pPr>
            <a:endParaRPr lang="en-US" altLang="en-US" sz="1200">
              <a:solidFill>
                <a:schemeClr val="tx1"/>
              </a:solidFill>
              <a:latin typeface="Times New Roman" panose="02020603050405020304" pitchFamily="18" charset="0"/>
            </a:endParaRPr>
          </a:p>
        </p:txBody>
      </p:sp>
      <p:sp>
        <p:nvSpPr>
          <p:cNvPr id="7" name="Rounded Rectangle 6">
            <a:extLst>
              <a:ext uri="{FF2B5EF4-FFF2-40B4-BE49-F238E27FC236}">
                <a16:creationId xmlns:a16="http://schemas.microsoft.com/office/drawing/2014/main" id="{16E69659-B706-0185-41DB-B6A8DC29806D}"/>
              </a:ext>
            </a:extLst>
          </p:cNvPr>
          <p:cNvSpPr>
            <a:spLocks noChangeArrowheads="1"/>
          </p:cNvSpPr>
          <p:nvPr/>
        </p:nvSpPr>
        <p:spPr bwMode="auto">
          <a:xfrm>
            <a:off x="7305675" y="3714750"/>
            <a:ext cx="809625" cy="200025"/>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00066"/>
              </a:buClr>
              <a:buSzPct val="70000"/>
              <a:buFont typeface="Wingdings" panose="05000000000000000000" pitchFamily="2" charset="2"/>
              <a:buChar char="§"/>
              <a:defRPr sz="3200" b="1">
                <a:solidFill>
                  <a:srgbClr val="32323D"/>
                </a:solidFill>
                <a:latin typeface="Calibri" panose="020F0502020204030204" pitchFamily="34" charset="0"/>
              </a:defRPr>
            </a:lvl1pPr>
            <a:lvl2pPr marL="742950" indent="-285750">
              <a:spcBef>
                <a:spcPct val="20000"/>
              </a:spcBef>
              <a:buClr>
                <a:srgbClr val="000066"/>
              </a:buClr>
              <a:buSzPct val="70000"/>
              <a:buFont typeface="Wingdings" panose="05000000000000000000" pitchFamily="2" charset="2"/>
              <a:buChar char="§"/>
              <a:defRPr sz="2800">
                <a:solidFill>
                  <a:srgbClr val="32323D"/>
                </a:solidFill>
                <a:latin typeface="Calibri" panose="020F0502020204030204" pitchFamily="34" charset="0"/>
              </a:defRPr>
            </a:lvl2pPr>
            <a:lvl3pPr marL="1143000" indent="-228600">
              <a:spcBef>
                <a:spcPct val="20000"/>
              </a:spcBef>
              <a:buClr>
                <a:srgbClr val="000066"/>
              </a:buClr>
              <a:buSzPct val="70000"/>
              <a:buFont typeface="Wingdings" panose="05000000000000000000" pitchFamily="2" charset="2"/>
              <a:buChar char="§"/>
              <a:defRPr sz="2400">
                <a:solidFill>
                  <a:srgbClr val="32323D"/>
                </a:solidFill>
                <a:latin typeface="Calibri" panose="020F0502020204030204" pitchFamily="34" charset="0"/>
              </a:defRPr>
            </a:lvl3pPr>
            <a:lvl4pPr marL="16002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4pPr>
            <a:lvl5pPr marL="2057400" indent="-228600">
              <a:spcBef>
                <a:spcPct val="20000"/>
              </a:spcBef>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5pPr>
            <a:lvl6pPr marL="25146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6pPr>
            <a:lvl7pPr marL="29718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7pPr>
            <a:lvl8pPr marL="34290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8pPr>
            <a:lvl9pPr marL="3886200" indent="-22860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anose="020F0502020204030204" pitchFamily="34" charset="0"/>
              </a:defRPr>
            </a:lvl9pPr>
          </a:lstStyle>
          <a:p>
            <a:pPr eaLnBrk="1" hangingPunct="1">
              <a:spcBef>
                <a:spcPct val="0"/>
              </a:spcBef>
              <a:buClrTx/>
              <a:buSzTx/>
              <a:buFontTx/>
              <a:buNone/>
            </a:pPr>
            <a:endParaRPr lang="en-US" altLang="en-US" sz="1200">
              <a:solidFill>
                <a:schemeClr val="tx1"/>
              </a:solidFill>
              <a:latin typeface="Times New Roman" panose="02020603050405020304" pitchFamily="18" charset="0"/>
            </a:endParaRPr>
          </a:p>
        </p:txBody>
      </p:sp>
      <p:grpSp>
        <p:nvGrpSpPr>
          <p:cNvPr id="2" name="Group 16">
            <a:extLst>
              <a:ext uri="{FF2B5EF4-FFF2-40B4-BE49-F238E27FC236}">
                <a16:creationId xmlns:a16="http://schemas.microsoft.com/office/drawing/2014/main" id="{62CDA55D-F08A-874A-892E-CF6D8AA9E840}"/>
              </a:ext>
            </a:extLst>
          </p:cNvPr>
          <p:cNvGrpSpPr>
            <a:grpSpLocks/>
          </p:cNvGrpSpPr>
          <p:nvPr/>
        </p:nvGrpSpPr>
        <p:grpSpPr bwMode="auto">
          <a:xfrm>
            <a:off x="2038350" y="4505325"/>
            <a:ext cx="3286125" cy="819150"/>
            <a:chOff x="2038350" y="4505326"/>
            <a:chExt cx="3286126" cy="819150"/>
          </a:xfrm>
        </p:grpSpPr>
        <p:sp>
          <p:nvSpPr>
            <p:cNvPr id="8" name="Content Placeholder 2">
              <a:extLst>
                <a:ext uri="{FF2B5EF4-FFF2-40B4-BE49-F238E27FC236}">
                  <a16:creationId xmlns:a16="http://schemas.microsoft.com/office/drawing/2014/main" id="{878ED550-11E6-8F1C-F815-03B13D0C40C9}"/>
                </a:ext>
              </a:extLst>
            </p:cNvPr>
            <p:cNvSpPr txBox="1">
              <a:spLocks/>
            </p:cNvSpPr>
            <p:nvPr/>
          </p:nvSpPr>
          <p:spPr bwMode="auto">
            <a:xfrm>
              <a:off x="2562225" y="4505326"/>
              <a:ext cx="2762251" cy="819150"/>
            </a:xfrm>
            <a:prstGeom prst="rect">
              <a:avLst/>
            </a:prstGeom>
            <a:noFill/>
            <a:ln w="9525">
              <a:noFill/>
              <a:miter lim="800000"/>
              <a:headEnd/>
              <a:tailEnd/>
            </a:ln>
          </p:spPr>
          <p:txBody>
            <a:bodyPr/>
            <a:lstStyle/>
            <a:p>
              <a:pPr marL="342900" indent="-342900">
                <a:spcBef>
                  <a:spcPct val="20000"/>
                </a:spcBef>
                <a:buClr>
                  <a:srgbClr val="000066"/>
                </a:buClr>
                <a:buSzPct val="70000"/>
                <a:defRPr/>
              </a:pPr>
              <a:r>
                <a:rPr lang="en-GB" sz="1600" b="0" kern="0" dirty="0">
                  <a:solidFill>
                    <a:srgbClr val="32323D"/>
                  </a:solidFill>
                  <a:latin typeface="Calibri" pitchFamily="34" charset="0"/>
                </a:rPr>
                <a:t>Within - (non order specific)</a:t>
              </a:r>
            </a:p>
            <a:p>
              <a:pPr marL="342900" indent="-342900">
                <a:spcBef>
                  <a:spcPct val="20000"/>
                </a:spcBef>
                <a:buClr>
                  <a:srgbClr val="000066"/>
                </a:buClr>
                <a:buSzPct val="70000"/>
                <a:defRPr/>
              </a:pPr>
              <a:r>
                <a:rPr lang="en-GB" sz="1600" b="0" kern="0" dirty="0">
                  <a:solidFill>
                    <a:srgbClr val="32323D"/>
                  </a:solidFill>
                  <a:latin typeface="Calibri" pitchFamily="34" charset="0"/>
                </a:rPr>
                <a:t>Precedes - (order specific)</a:t>
              </a:r>
            </a:p>
          </p:txBody>
        </p:sp>
        <p:cxnSp>
          <p:nvCxnSpPr>
            <p:cNvPr id="10" name="Straight Arrow Connector 9">
              <a:extLst>
                <a:ext uri="{FF2B5EF4-FFF2-40B4-BE49-F238E27FC236}">
                  <a16:creationId xmlns:a16="http://schemas.microsoft.com/office/drawing/2014/main" id="{95B15ACF-73A2-78FA-DE80-98E8F68BD89B}"/>
                </a:ext>
              </a:extLst>
            </p:cNvPr>
            <p:cNvCxnSpPr/>
            <p:nvPr/>
          </p:nvCxnSpPr>
          <p:spPr bwMode="auto">
            <a:xfrm rot="10800000" flipV="1">
              <a:off x="2038350" y="4638676"/>
              <a:ext cx="514350" cy="0"/>
            </a:xfrm>
            <a:prstGeom prst="straightConnector1">
              <a:avLst/>
            </a:prstGeom>
            <a:ln>
              <a:solidFill>
                <a:srgbClr val="FF0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AA3FD085-64BD-0F03-DF17-CF28C67D12C8}"/>
                </a:ext>
              </a:extLst>
            </p:cNvPr>
            <p:cNvCxnSpPr/>
            <p:nvPr/>
          </p:nvCxnSpPr>
          <p:spPr bwMode="auto">
            <a:xfrm rot="10800000" flipV="1">
              <a:off x="2057400" y="5000626"/>
              <a:ext cx="514350" cy="0"/>
            </a:xfrm>
            <a:prstGeom prst="straightConnector1">
              <a:avLst/>
            </a:prstGeom>
            <a:ln>
              <a:solidFill>
                <a:srgbClr val="FF0000"/>
              </a:solidFill>
              <a:headEnd type="none" w="med" len="med"/>
              <a:tailEnd type="arrow"/>
            </a:ln>
          </p:spPr>
          <p:style>
            <a:lnRef idx="3">
              <a:schemeClr val="accent1"/>
            </a:lnRef>
            <a:fillRef idx="0">
              <a:schemeClr val="accent1"/>
            </a:fillRef>
            <a:effectRef idx="2">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59746"/>
                                        </p:tgtEl>
                                        <p:attrNameLst>
                                          <p:attrName>style.visibility</p:attrName>
                                        </p:attrNameLst>
                                      </p:cBhvr>
                                      <p:to>
                                        <p:strVal val="visible"/>
                                      </p:to>
                                    </p:set>
                                    <p:animEffect transition="in" filter="wipe(down)">
                                      <p:cBhvr>
                                        <p:cTn id="11" dur="500"/>
                                        <p:tgtEl>
                                          <p:spTgt spid="159746"/>
                                        </p:tgtEl>
                                      </p:cBhvr>
                                    </p:animEffect>
                                  </p:childTnLst>
                                </p:cTn>
                              </p:par>
                              <p:par>
                                <p:cTn id="12" presetID="22" presetClass="entr" presetSubtype="4" fill="hold" nodeType="withEffect">
                                  <p:stCondLst>
                                    <p:cond delay="300"/>
                                  </p:stCondLst>
                                  <p:childTnLst>
                                    <p:set>
                                      <p:cBhvr>
                                        <p:cTn id="13" dur="1" fill="hold">
                                          <p:stCondLst>
                                            <p:cond delay="0"/>
                                          </p:stCondLst>
                                        </p:cTn>
                                        <p:tgtEl>
                                          <p:spTgt spid="159747"/>
                                        </p:tgtEl>
                                        <p:attrNameLst>
                                          <p:attrName>style.visibility</p:attrName>
                                        </p:attrNameLst>
                                      </p:cBhvr>
                                      <p:to>
                                        <p:strVal val="visible"/>
                                      </p:to>
                                    </p:set>
                                    <p:animEffect transition="in" filter="wipe(down)">
                                      <p:cBhvr>
                                        <p:cTn id="14" dur="500"/>
                                        <p:tgtEl>
                                          <p:spTgt spid="15974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par>
                          <p:cTn id="28" fill="hold" nodeType="afterGroup">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par>
                          <p:cTn id="32" fill="hold" nodeType="afterGroup">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par>
                          <p:cTn id="36" fill="hold" nodeType="afterGroup">
                            <p:stCondLst>
                              <p:cond delay="1500"/>
                            </p:stCondLst>
                            <p:childTnLst>
                              <p:par>
                                <p:cTn id="37" presetID="10"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BDB2568D-36F2-4972-DF56-84972A6F07A6}"/>
              </a:ext>
            </a:extLst>
          </p:cNvPr>
          <p:cNvSpPr>
            <a:spLocks noGrp="1" noChangeArrowheads="1"/>
          </p:cNvSpPr>
          <p:nvPr>
            <p:ph type="title" idx="4294967295"/>
          </p:nvPr>
        </p:nvSpPr>
        <p:spPr/>
        <p:txBody>
          <a:bodyPr/>
          <a:lstStyle/>
          <a:p>
            <a:r>
              <a:rPr lang="en-US" altLang="en-US"/>
              <a:t>Practical Advice Continued</a:t>
            </a:r>
          </a:p>
        </p:txBody>
      </p:sp>
      <p:sp>
        <p:nvSpPr>
          <p:cNvPr id="37891" name="Content Placeholder 2">
            <a:extLst>
              <a:ext uri="{FF2B5EF4-FFF2-40B4-BE49-F238E27FC236}">
                <a16:creationId xmlns:a16="http://schemas.microsoft.com/office/drawing/2014/main" id="{E67DC013-AC8C-3958-9B85-78B43D6F49B3}"/>
              </a:ext>
            </a:extLst>
          </p:cNvPr>
          <p:cNvSpPr>
            <a:spLocks noGrp="1"/>
          </p:cNvSpPr>
          <p:nvPr>
            <p:ph idx="4294967295"/>
          </p:nvPr>
        </p:nvSpPr>
        <p:spPr>
          <a:xfrm>
            <a:off x="533400" y="1209675"/>
            <a:ext cx="7410450" cy="4724400"/>
          </a:xfrm>
        </p:spPr>
        <p:txBody>
          <a:bodyPr/>
          <a:lstStyle/>
          <a:p>
            <a:pPr>
              <a:defRPr/>
            </a:pPr>
            <a:r>
              <a:rPr lang="en-GB" sz="2000" b="0" dirty="0">
                <a:solidFill>
                  <a:schemeClr val="bg1">
                    <a:lumMod val="75000"/>
                  </a:schemeClr>
                </a:solidFill>
              </a:rPr>
              <a:t>Find out what’s Hot</a:t>
            </a:r>
          </a:p>
          <a:p>
            <a:pPr lvl="1">
              <a:defRPr/>
            </a:pPr>
            <a:r>
              <a:rPr lang="en-GB" sz="1600" dirty="0">
                <a:solidFill>
                  <a:schemeClr val="bg1">
                    <a:lumMod val="75000"/>
                  </a:schemeClr>
                </a:solidFill>
                <a:hlinkClick r:id="rId2"/>
              </a:rPr>
              <a:t>http://info.scopus.com/topcited/</a:t>
            </a:r>
            <a:endParaRPr lang="en-GB" sz="1600" dirty="0">
              <a:solidFill>
                <a:schemeClr val="bg1">
                  <a:lumMod val="75000"/>
                </a:schemeClr>
              </a:solidFill>
            </a:endParaRPr>
          </a:p>
          <a:p>
            <a:pPr lvl="1">
              <a:defRPr/>
            </a:pPr>
            <a:r>
              <a:rPr lang="en-GB" sz="1600" dirty="0">
                <a:solidFill>
                  <a:schemeClr val="bg1">
                    <a:lumMod val="75000"/>
                  </a:schemeClr>
                </a:solidFill>
                <a:hlinkClick r:id="rId3"/>
              </a:rPr>
              <a:t>http://top25.sciencedirect.com/</a:t>
            </a:r>
            <a:endParaRPr lang="en-GB" sz="1600" dirty="0">
              <a:solidFill>
                <a:schemeClr val="bg1">
                  <a:lumMod val="75000"/>
                </a:schemeClr>
              </a:solidFill>
            </a:endParaRPr>
          </a:p>
          <a:p>
            <a:pPr>
              <a:defRPr/>
            </a:pPr>
            <a:r>
              <a:rPr lang="en-GB" sz="2000" b="0" dirty="0">
                <a:solidFill>
                  <a:schemeClr val="bg1">
                    <a:lumMod val="75000"/>
                  </a:schemeClr>
                </a:solidFill>
              </a:rPr>
              <a:t>Find the trends of the subject area 	</a:t>
            </a:r>
          </a:p>
          <a:p>
            <a:pPr lvl="1">
              <a:defRPr/>
            </a:pPr>
            <a:r>
              <a:rPr lang="en-GB" sz="1600" dirty="0">
                <a:solidFill>
                  <a:schemeClr val="bg1">
                    <a:lumMod val="75000"/>
                  </a:schemeClr>
                </a:solidFill>
              </a:rPr>
              <a:t>Search tips (including alerts)</a:t>
            </a:r>
          </a:p>
          <a:p>
            <a:pPr lvl="1">
              <a:defRPr/>
            </a:pPr>
            <a:r>
              <a:rPr lang="en-GB" sz="1600" dirty="0">
                <a:solidFill>
                  <a:schemeClr val="bg1">
                    <a:lumMod val="75000"/>
                  </a:schemeClr>
                </a:solidFill>
              </a:rPr>
              <a:t>Journals, authors, publications per year</a:t>
            </a:r>
          </a:p>
          <a:p>
            <a:pPr>
              <a:defRPr/>
            </a:pPr>
            <a:r>
              <a:rPr lang="en-GB" sz="2000" b="0" dirty="0"/>
              <a:t>Evaluate which journal is right for your article</a:t>
            </a:r>
          </a:p>
          <a:p>
            <a:pPr lvl="1">
              <a:defRPr/>
            </a:pPr>
            <a:r>
              <a:rPr lang="en-GB" sz="1600" dirty="0">
                <a:solidFill>
                  <a:schemeClr val="tx1"/>
                </a:solidFill>
              </a:rPr>
              <a:t>Impact Factor</a:t>
            </a:r>
          </a:p>
          <a:p>
            <a:pPr lvl="1">
              <a:defRPr/>
            </a:pPr>
            <a:r>
              <a:rPr lang="en-GB" sz="1600" dirty="0"/>
              <a:t>Subject Specific Impact Factor (</a:t>
            </a:r>
            <a:r>
              <a:rPr lang="en-GB" sz="1600" u="sng" dirty="0">
                <a:solidFill>
                  <a:srgbClr val="0070C0"/>
                </a:solidFill>
              </a:rPr>
              <a:t>http://tinyurl.com/scopusimpact)</a:t>
            </a:r>
            <a:endParaRPr lang="en-GB" sz="1600" dirty="0"/>
          </a:p>
          <a:p>
            <a:pPr lvl="1">
              <a:defRPr/>
            </a:pPr>
            <a:r>
              <a:rPr lang="en-GB" sz="1600" dirty="0" err="1"/>
              <a:t>SCImago</a:t>
            </a:r>
            <a:r>
              <a:rPr lang="en-GB" sz="1600" dirty="0"/>
              <a:t> Journal &amp; Country Ranking (</a:t>
            </a:r>
            <a:r>
              <a:rPr lang="en-GB" sz="1600" dirty="0">
                <a:hlinkClick r:id="rId4"/>
              </a:rPr>
              <a:t>http://scimagojr.com/</a:t>
            </a:r>
            <a:r>
              <a:rPr lang="en-GB" sz="1600" dirty="0"/>
              <a:t>)</a:t>
            </a:r>
          </a:p>
          <a:p>
            <a:pPr lvl="1">
              <a:defRPr/>
            </a:pPr>
            <a:r>
              <a:rPr lang="en-GB" sz="1600" dirty="0"/>
              <a:t>Journal Analyzer</a:t>
            </a:r>
          </a:p>
          <a:p>
            <a:pPr lvl="1">
              <a:defRPr/>
            </a:pPr>
            <a:r>
              <a:rPr lang="en-GB" sz="1600" i="1" dirty="0"/>
              <a:t>h-</a:t>
            </a:r>
            <a:r>
              <a:rPr lang="en-GB" sz="1600" dirty="0"/>
              <a:t>Index</a:t>
            </a:r>
            <a:endParaRPr lang="en-GB" sz="1600" i="1" dirty="0"/>
          </a:p>
          <a:p>
            <a:pPr>
              <a:defRPr/>
            </a:pPr>
            <a:r>
              <a:rPr lang="en-GB" sz="2000" b="0" dirty="0"/>
              <a:t>Find out more about the journals</a:t>
            </a:r>
          </a:p>
          <a:p>
            <a:pPr lvl="1">
              <a:defRPr/>
            </a:pPr>
            <a:r>
              <a:rPr lang="en-GB" sz="1600" dirty="0"/>
              <a:t>Who are the editors?</a:t>
            </a:r>
          </a:p>
          <a:p>
            <a:pPr lvl="1">
              <a:defRPr/>
            </a:pPr>
            <a:r>
              <a:rPr lang="en-GB" sz="1600" dirty="0"/>
              <a:t>Guide for authors</a:t>
            </a:r>
          </a:p>
          <a:p>
            <a:pPr lvl="1">
              <a:defRPr/>
            </a:pPr>
            <a:r>
              <a:rPr lang="en-GB" sz="1600" dirty="0"/>
              <a:t>Article of the future</a:t>
            </a:r>
          </a:p>
          <a:p>
            <a:pPr lvl="1">
              <a:buFont typeface="Wingdings" panose="05000000000000000000" pitchFamily="2" charset="2"/>
              <a:buNone/>
              <a:defRPr/>
            </a:pPr>
            <a:r>
              <a:rPr lang="en-GB" sz="1600" dirty="0">
                <a:hlinkClick r:id="rId5"/>
              </a:rPr>
              <a:t>http://beta.cell.com/erickson/</a:t>
            </a:r>
            <a:r>
              <a:rPr lang="en-GB" sz="1600" dirty="0"/>
              <a:t> </a:t>
            </a:r>
          </a:p>
          <a:p>
            <a:pPr lvl="1">
              <a:buFont typeface="Wingdings" panose="05000000000000000000" pitchFamily="2" charset="2"/>
              <a:buNone/>
              <a:defRPr/>
            </a:pPr>
            <a:endParaRPr lang="en-GB" sz="1600" dirty="0"/>
          </a:p>
          <a:p>
            <a:pPr lvl="1">
              <a:defRPr/>
            </a:pPr>
            <a:endParaRPr lang="en-GB" sz="1600" dirty="0"/>
          </a:p>
        </p:txBody>
      </p:sp>
      <p:pic>
        <p:nvPicPr>
          <p:cNvPr id="98308" name="Picture 2" descr="SJR Scimago Journal Rank">
            <a:extLst>
              <a:ext uri="{FF2B5EF4-FFF2-40B4-BE49-F238E27FC236}">
                <a16:creationId xmlns:a16="http://schemas.microsoft.com/office/drawing/2014/main" id="{5948DE0D-F65F-77FC-CFA2-04015F0ADC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8475" y="3932238"/>
            <a:ext cx="18383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7DD236A-9E3C-84CB-C023-4458F11B6B50}"/>
              </a:ext>
            </a:extLst>
          </p:cNvPr>
          <p:cNvSpPr txBox="1"/>
          <p:nvPr/>
        </p:nvSpPr>
        <p:spPr>
          <a:xfrm>
            <a:off x="6877050" y="3124200"/>
            <a:ext cx="678391" cy="58477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eaLnBrk="1" hangingPunct="1">
              <a:defRPr/>
            </a:pPr>
            <a:r>
              <a:rPr lang="en-GB" sz="3200" dirty="0">
                <a:latin typeface="Courier New" pitchFamily="49" charset="0"/>
                <a:cs typeface="Courier New" pitchFamily="49" charset="0"/>
              </a:rPr>
              <a:t>IF</a:t>
            </a:r>
          </a:p>
        </p:txBody>
      </p:sp>
      <p:pic>
        <p:nvPicPr>
          <p:cNvPr id="160772" name="Picture 4" descr="ScienceDirect™ makes sense.">
            <a:extLst>
              <a:ext uri="{FF2B5EF4-FFF2-40B4-BE49-F238E27FC236}">
                <a16:creationId xmlns:a16="http://schemas.microsoft.com/office/drawing/2014/main" id="{CFC8FA19-A14E-F687-B530-5AFE76283D41}"/>
              </a:ext>
            </a:extLst>
          </p:cNvPr>
          <p:cNvPicPr>
            <a:picLocks noChangeAspect="1" noChangeArrowheads="1"/>
          </p:cNvPicPr>
          <p:nvPr/>
        </p:nvPicPr>
        <p:blipFill>
          <a:blip r:embed="rId7" cstate="print"/>
          <a:srcRect/>
          <a:stretch>
            <a:fillRect/>
          </a:stretch>
        </p:blipFill>
        <p:spPr bwMode="auto">
          <a:xfrm>
            <a:off x="5864225" y="1743075"/>
            <a:ext cx="2324100" cy="561975"/>
          </a:xfrm>
          <a:prstGeom prst="rect">
            <a:avLst/>
          </a:prstGeom>
        </p:spPr>
        <p:style>
          <a:lnRef idx="0">
            <a:schemeClr val="accent1"/>
          </a:lnRef>
          <a:fillRef idx="3">
            <a:schemeClr val="accent1"/>
          </a:fillRef>
          <a:effectRef idx="3">
            <a:schemeClr val="accent1"/>
          </a:effectRef>
          <a:fontRef idx="minor">
            <a:schemeClr val="lt1"/>
          </a:fontRef>
        </p:style>
      </p:pic>
      <p:grpSp>
        <p:nvGrpSpPr>
          <p:cNvPr id="98313" name="Group 10">
            <a:extLst>
              <a:ext uri="{FF2B5EF4-FFF2-40B4-BE49-F238E27FC236}">
                <a16:creationId xmlns:a16="http://schemas.microsoft.com/office/drawing/2014/main" id="{137B4ADB-3A3F-3D2A-61EB-417527937666}"/>
              </a:ext>
            </a:extLst>
          </p:cNvPr>
          <p:cNvGrpSpPr>
            <a:grpSpLocks/>
          </p:cNvGrpSpPr>
          <p:nvPr/>
        </p:nvGrpSpPr>
        <p:grpSpPr bwMode="auto">
          <a:xfrm>
            <a:off x="4914900" y="4495800"/>
            <a:ext cx="1952625" cy="1585913"/>
            <a:chOff x="5486400" y="4791075"/>
            <a:chExt cx="1952625" cy="1585913"/>
          </a:xfrm>
        </p:grpSpPr>
        <p:pic>
          <p:nvPicPr>
            <p:cNvPr id="160776" name="Picture 8">
              <a:extLst>
                <a:ext uri="{FF2B5EF4-FFF2-40B4-BE49-F238E27FC236}">
                  <a16:creationId xmlns:a16="http://schemas.microsoft.com/office/drawing/2014/main" id="{01B97E67-8C32-D233-4EC6-168BE0E2D6BA}"/>
                </a:ext>
              </a:extLst>
            </p:cNvPr>
            <p:cNvPicPr>
              <a:picLocks noChangeAspect="1" noChangeArrowheads="1"/>
            </p:cNvPicPr>
            <p:nvPr/>
          </p:nvPicPr>
          <p:blipFill>
            <a:blip r:embed="rId8" cstate="print"/>
            <a:srcRect/>
            <a:stretch>
              <a:fillRect/>
            </a:stretch>
          </p:blipFill>
          <p:spPr bwMode="auto">
            <a:xfrm>
              <a:off x="5486400" y="4791075"/>
              <a:ext cx="1143000" cy="1504950"/>
            </a:xfrm>
            <a:prstGeom prst="rect">
              <a:avLst/>
            </a:prstGeom>
            <a:noFill/>
            <a:ln w="9525">
              <a:noFill/>
              <a:miter lim="800000"/>
              <a:headEnd/>
              <a:tailEnd/>
            </a:ln>
            <a:effectLst>
              <a:reflection blurRad="6350" stA="52000" endA="300" endPos="35000" dir="5400000" sy="-100000" algn="bl" rotWithShape="0"/>
            </a:effectLst>
            <a:scene3d>
              <a:camera prst="perspectiveContrastingRightFacing"/>
              <a:lightRig rig="threePt" dir="t"/>
            </a:scene3d>
            <a:sp3d>
              <a:bevelT w="165100" prst="coolSlant"/>
            </a:sp3d>
          </p:spPr>
        </p:pic>
        <p:pic>
          <p:nvPicPr>
            <p:cNvPr id="160775" name="Picture 7">
              <a:extLst>
                <a:ext uri="{FF2B5EF4-FFF2-40B4-BE49-F238E27FC236}">
                  <a16:creationId xmlns:a16="http://schemas.microsoft.com/office/drawing/2014/main" id="{A424E514-1DF4-9FDC-8187-4B113A29EFD3}"/>
                </a:ext>
              </a:extLst>
            </p:cNvPr>
            <p:cNvPicPr>
              <a:picLocks noChangeAspect="1" noChangeArrowheads="1"/>
            </p:cNvPicPr>
            <p:nvPr/>
          </p:nvPicPr>
          <p:blipFill>
            <a:blip r:embed="rId9" cstate="print"/>
            <a:srcRect/>
            <a:stretch>
              <a:fillRect/>
            </a:stretch>
          </p:blipFill>
          <p:spPr bwMode="auto">
            <a:xfrm>
              <a:off x="5867402" y="4819649"/>
              <a:ext cx="1157652" cy="1504949"/>
            </a:xfrm>
            <a:prstGeom prst="rect">
              <a:avLst/>
            </a:prstGeom>
            <a:noFill/>
            <a:ln w="9525">
              <a:noFill/>
              <a:miter lim="800000"/>
              <a:headEnd/>
              <a:tailEnd/>
            </a:ln>
            <a:effectLst>
              <a:reflection blurRad="6350" stA="52000" endA="300" endPos="35000" dir="5400000" sy="-100000" algn="bl" rotWithShape="0"/>
            </a:effectLst>
            <a:scene3d>
              <a:camera prst="perspectiveContrastingRightFacing"/>
              <a:lightRig rig="threePt" dir="t"/>
            </a:scene3d>
            <a:sp3d>
              <a:bevelT w="165100" prst="coolSlant"/>
            </a:sp3d>
          </p:spPr>
        </p:pic>
        <p:pic>
          <p:nvPicPr>
            <p:cNvPr id="160773" name="Picture 5">
              <a:extLst>
                <a:ext uri="{FF2B5EF4-FFF2-40B4-BE49-F238E27FC236}">
                  <a16:creationId xmlns:a16="http://schemas.microsoft.com/office/drawing/2014/main" id="{2BA2EC72-B7BC-D97C-B6CE-3C7D05E8273E}"/>
                </a:ext>
              </a:extLst>
            </p:cNvPr>
            <p:cNvPicPr>
              <a:picLocks noChangeAspect="1" noChangeArrowheads="1"/>
            </p:cNvPicPr>
            <p:nvPr/>
          </p:nvPicPr>
          <p:blipFill>
            <a:blip r:embed="rId10" cstate="print"/>
            <a:srcRect/>
            <a:stretch>
              <a:fillRect/>
            </a:stretch>
          </p:blipFill>
          <p:spPr bwMode="auto">
            <a:xfrm>
              <a:off x="6257925" y="4824413"/>
              <a:ext cx="1181100" cy="1552575"/>
            </a:xfrm>
            <a:prstGeom prst="rect">
              <a:avLst/>
            </a:prstGeom>
            <a:noFill/>
            <a:ln w="9525">
              <a:noFill/>
              <a:miter lim="800000"/>
              <a:headEnd/>
              <a:tailEnd/>
            </a:ln>
            <a:effectLst>
              <a:reflection blurRad="6350" stA="52000" endA="300" endPos="35000" dir="5400000" sy="-100000" algn="bl" rotWithShape="0"/>
            </a:effectLst>
            <a:scene3d>
              <a:camera prst="perspectiveContrastingRightFacing"/>
              <a:lightRig rig="threePt" dir="t"/>
            </a:scene3d>
            <a:sp3d>
              <a:bevelT w="165100" prst="coolSlant"/>
            </a:sp3d>
          </p:spPr>
        </p:pic>
      </p:grpSp>
    </p:spTree>
  </p:cSld>
  <p:clrMapOvr>
    <a:masterClrMapping/>
  </p:clrMapOvr>
  <p:transition>
    <p:fade/>
  </p:transition>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FF0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12808</TotalTime>
  <Words>7520</Words>
  <Application>Microsoft Office PowerPoint</Application>
  <PresentationFormat>On-screen Show (4:3)</PresentationFormat>
  <Paragraphs>820</Paragraphs>
  <Slides>104</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104</vt:i4>
      </vt:variant>
    </vt:vector>
  </HeadingPairs>
  <TitlesOfParts>
    <vt:vector size="113" baseType="lpstr">
      <vt:lpstr>Arial</vt:lpstr>
      <vt:lpstr>Arial Narrow</vt:lpstr>
      <vt:lpstr>Calibri</vt:lpstr>
      <vt:lpstr>Courier New</vt:lpstr>
      <vt:lpstr>Lucida Sans</vt:lpstr>
      <vt:lpstr>Times</vt:lpstr>
      <vt:lpstr>Times New Roman</vt:lpstr>
      <vt:lpstr>Wingdings</vt:lpstr>
      <vt:lpstr>Blank</vt:lpstr>
      <vt:lpstr>Working with  tables and figures</vt:lpstr>
      <vt:lpstr>Why use a table or figure?</vt:lpstr>
      <vt:lpstr>Reflect and then create</vt:lpstr>
      <vt:lpstr>What is a table?</vt:lpstr>
      <vt:lpstr>What is a figure?</vt:lpstr>
      <vt:lpstr>Tables</vt:lpstr>
      <vt:lpstr>Step 1: Plan your table</vt:lpstr>
      <vt:lpstr>Step 2: Create and format your table</vt:lpstr>
      <vt:lpstr>Key Elements of a Table </vt:lpstr>
      <vt:lpstr>Example table with key elements</vt:lpstr>
      <vt:lpstr>Figures</vt:lpstr>
      <vt:lpstr>First step – determine the type of data you are working with</vt:lpstr>
      <vt:lpstr>Second step – determine the dependent and independent variables </vt:lpstr>
      <vt:lpstr>Example Coordinate Grid</vt:lpstr>
      <vt:lpstr>Third step – pick the most appropriate figure to portray your data</vt:lpstr>
      <vt:lpstr>Third step (continued) – pick the most appropriate figure to portray your data</vt:lpstr>
      <vt:lpstr>Figures – Graphs</vt:lpstr>
      <vt:lpstr>Line graph</vt:lpstr>
      <vt:lpstr>Key elements of a Line Graph</vt:lpstr>
      <vt:lpstr>Example line graph with key elements</vt:lpstr>
      <vt:lpstr>Scatterplot</vt:lpstr>
      <vt:lpstr>Introduction to example Scatterplot</vt:lpstr>
      <vt:lpstr>Example Scatterplot</vt:lpstr>
      <vt:lpstr>Trend lines and Outliers in Scatterplots</vt:lpstr>
      <vt:lpstr>Example scatterplot with trend line</vt:lpstr>
      <vt:lpstr>Example scatterplot with outlier</vt:lpstr>
      <vt:lpstr>Histogram</vt:lpstr>
      <vt:lpstr>Histograms are useful to reveal:</vt:lpstr>
      <vt:lpstr>Introduction to Histogram example</vt:lpstr>
      <vt:lpstr>Example Histogram</vt:lpstr>
      <vt:lpstr>Bar graph</vt:lpstr>
      <vt:lpstr>Introduction to bar graph example</vt:lpstr>
      <vt:lpstr>Example Bar Graph</vt:lpstr>
      <vt:lpstr>What is the difference between histograms and bar graphs?</vt:lpstr>
      <vt:lpstr>Histograms versus a single bar graph - example</vt:lpstr>
      <vt:lpstr>Histogram versus a grouped bar graph - example</vt:lpstr>
      <vt:lpstr>A few more tips about graphs…</vt:lpstr>
      <vt:lpstr>Other types of figures</vt:lpstr>
      <vt:lpstr>Key Elements of a Map</vt:lpstr>
      <vt:lpstr>Example Map</vt:lpstr>
      <vt:lpstr>Introduction to Diagram Example</vt:lpstr>
      <vt:lpstr>Example Diagram</vt:lpstr>
      <vt:lpstr>Key Elements of Photograph or Drawing</vt:lpstr>
      <vt:lpstr>Introduction to photograph example</vt:lpstr>
      <vt:lpstr>Example of multi-panel photograph</vt:lpstr>
      <vt:lpstr>What is  caption?</vt:lpstr>
      <vt:lpstr>How do you make a caption?</vt:lpstr>
      <vt:lpstr>Captions – Labels and numbering </vt:lpstr>
      <vt:lpstr>Captions – placement</vt:lpstr>
      <vt:lpstr>Captions – citations</vt:lpstr>
      <vt:lpstr>Captions and Legends</vt:lpstr>
      <vt:lpstr>References</vt:lpstr>
      <vt:lpstr>How To Get Your Article Published</vt:lpstr>
      <vt:lpstr>The general structure of a full article</vt:lpstr>
      <vt:lpstr>Write Backwards!</vt:lpstr>
      <vt:lpstr> Developing Your Title </vt:lpstr>
      <vt:lpstr>The Abstract</vt:lpstr>
      <vt:lpstr>   Keywords</vt:lpstr>
      <vt:lpstr>     The Introduction</vt:lpstr>
      <vt:lpstr>Pitfalls of The Introduction</vt:lpstr>
      <vt:lpstr>   The Methods  Section</vt:lpstr>
      <vt:lpstr>Results</vt:lpstr>
      <vt:lpstr> Results </vt:lpstr>
      <vt:lpstr>Appearance counts!</vt:lpstr>
      <vt:lpstr>Discussion – What the results mean</vt:lpstr>
      <vt:lpstr>More Pitfalls to be Aware of:</vt:lpstr>
      <vt:lpstr>Scientific Language - Tenses</vt:lpstr>
      <vt:lpstr>Conclusions</vt:lpstr>
      <vt:lpstr>Conclusions  </vt:lpstr>
      <vt:lpstr>Acknowledgements</vt:lpstr>
      <vt:lpstr>References </vt:lpstr>
      <vt:lpstr>Cover letter – your chance to speak to the Editor directly</vt:lpstr>
      <vt:lpstr>Suggest potential reviewers </vt:lpstr>
      <vt:lpstr>How To Get Your Article Published</vt:lpstr>
      <vt:lpstr>Initial Editorial Review</vt:lpstr>
      <vt:lpstr>Revision before submission – checklist</vt:lpstr>
      <vt:lpstr>Revision before submission – checklist</vt:lpstr>
      <vt:lpstr>PowerPoint Presentation</vt:lpstr>
      <vt:lpstr>Revision after submission</vt:lpstr>
      <vt:lpstr>PowerPoint Presentation</vt:lpstr>
      <vt:lpstr>PowerPoint Presentation</vt:lpstr>
      <vt:lpstr>Important to remember</vt:lpstr>
      <vt:lpstr>Questions?</vt:lpstr>
      <vt:lpstr>APPENDIX – not part of presentation</vt:lpstr>
      <vt:lpstr>PowerPoint Presentation</vt:lpstr>
      <vt:lpstr>Copyright Issues in Publishing</vt:lpstr>
      <vt:lpstr>Publish AND Perish! – if you break ethical rules</vt:lpstr>
      <vt:lpstr>PowerPoint Presentation</vt:lpstr>
      <vt:lpstr>Ethics Issues in Publishing</vt:lpstr>
      <vt:lpstr>Data fabrication and falsification</vt:lpstr>
      <vt:lpstr>Plagiarism</vt:lpstr>
      <vt:lpstr>Multiple submissions</vt:lpstr>
      <vt:lpstr>Duplicate Publication</vt:lpstr>
      <vt:lpstr>On literature searching:</vt:lpstr>
      <vt:lpstr>Search Methodology of Researchers</vt:lpstr>
      <vt:lpstr>Practical Advice</vt:lpstr>
      <vt:lpstr>Use databases to find if your results are new and original</vt:lpstr>
      <vt:lpstr>Use the advanced search options</vt:lpstr>
      <vt:lpstr>Practical Advice Continued</vt:lpstr>
      <vt:lpstr>Your paper is worthless if no one reads, uses, or cites it</vt:lpstr>
      <vt:lpstr>Journal publishers and editors want to bring down the number of uncited articles as much as possible</vt:lpstr>
      <vt:lpstr>Is this a prestigious journal?</vt:lpstr>
      <vt:lpstr>Article of the Future </vt:lpstr>
      <vt:lpstr>Practical Advice Continued</vt:lpstr>
    </vt:vector>
  </TitlesOfParts>
  <Company>Elsevier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HJ Ham</dc:creator>
  <cp:lastModifiedBy>lp2m</cp:lastModifiedBy>
  <cp:revision>1438</cp:revision>
  <dcterms:created xsi:type="dcterms:W3CDTF">2004-06-09T09:21:57Z</dcterms:created>
  <dcterms:modified xsi:type="dcterms:W3CDTF">2024-06-29T04:06:04Z</dcterms:modified>
</cp:coreProperties>
</file>