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96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A1690-4DD2-4AE5-8E82-FCCBEA6A43ED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9700D4-8EE0-41DB-8E3E-FB8F242B0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880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 marL="1714500" indent="-3429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248400" y="6381750"/>
            <a:ext cx="2895600" cy="476250"/>
          </a:xfrm>
        </p:spPr>
        <p:txBody>
          <a:bodyPr/>
          <a:lstStyle>
            <a:lvl1pPr algn="l" eaLnBrk="0" hangingPunct="0">
              <a:defRPr sz="1000"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0" y="6381750"/>
            <a:ext cx="1066800" cy="476250"/>
          </a:xfrm>
        </p:spPr>
        <p:txBody>
          <a:bodyPr/>
          <a:lstStyle>
            <a:lvl1pPr eaLnBrk="0" hangingPunct="0">
              <a:defRPr sz="1000"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25455474-B86E-48AB-8C1A-AED91F11E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60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4DA1A11A-D225-4088-A9A6-66B459ACE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88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40386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9A4CB5EB-F50F-4F6C-9F46-5DB0A9EA6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07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7B739B-1D12-4A8C-A96C-B3430D7AF09D}" type="datetimeFigureOut">
              <a:rPr lang="en-IN" smtClean="0"/>
              <a:t>08-03-2023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129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44562"/>
          </a:xfrm>
          <a:prstGeom prst="rect">
            <a:avLst/>
          </a:prstGeom>
          <a:solidFill>
            <a:srgbClr val="005B8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rgbClr val="A5002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59436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Learning objective 1:  Explain why managers analyze financial statements</a:t>
            </a:r>
            <a:endParaRPr lang="en-US" sz="140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01980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Slide 14-</a:t>
            </a:r>
            <a:fld id="{4C986A13-A00D-47C9-BC99-4762D576A65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15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3000" b="1">
          <a:solidFill>
            <a:schemeClr val="tx1"/>
          </a:solidFill>
          <a:latin typeface="Liberation Sans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800" b="1">
          <a:solidFill>
            <a:schemeClr val="tx1"/>
          </a:solidFill>
          <a:latin typeface="Liberation Sans" panose="020B0604020202020204" pitchFamily="34" charset="0"/>
        </a:defRPr>
      </a:lvl2pPr>
      <a:lvl3pPr marL="11430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600" b="1">
          <a:solidFill>
            <a:schemeClr val="tx1"/>
          </a:solidFill>
          <a:latin typeface="Liberation Sans" panose="020B0604020202020204" pitchFamily="34" charset="0"/>
        </a:defRPr>
      </a:lvl3pPr>
      <a:lvl4pPr marL="16002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–"/>
        <a:defRPr sz="2400" b="1">
          <a:solidFill>
            <a:schemeClr val="tx1"/>
          </a:solidFill>
          <a:latin typeface="Liberation Sans" panose="020B0604020202020204" pitchFamily="34" charset="0"/>
        </a:defRPr>
      </a:lvl4pPr>
      <a:lvl5pPr marL="20574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Liberation Sans" panose="020B0604020202020204" pitchFamily="34" charset="0"/>
        </a:defRPr>
      </a:lvl5pPr>
      <a:lvl6pPr marL="25146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601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Structured Observation</a:t>
            </a:r>
            <a:endParaRPr lang="nl-NL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983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 smtClean="0">
              <a:cs typeface="Liberation Sans" pitchFamily="34" charset="0"/>
            </a:endParaRPr>
          </a:p>
          <a:p>
            <a:endParaRPr lang="en-US" altLang="en-US" dirty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Looks selectively at predetermined phenomena</a:t>
            </a:r>
          </a:p>
          <a:p>
            <a:endParaRPr lang="en-US" altLang="en-US" dirty="0" smtClean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Different levels of structure </a:t>
            </a:r>
            <a:endParaRPr lang="nl-NL" altLang="en-US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8-</a:t>
            </a:r>
            <a:fld id="{25455474-B86E-48AB-8C1A-AED91F11EEB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364376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Coding Schemes </a:t>
            </a:r>
            <a:endParaRPr lang="nl-NL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993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 smtClean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Focus</a:t>
            </a:r>
          </a:p>
          <a:p>
            <a:endParaRPr lang="en-US" altLang="en-US" dirty="0" smtClean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Objective</a:t>
            </a:r>
          </a:p>
          <a:p>
            <a:endParaRPr lang="en-US" altLang="en-US" dirty="0" smtClean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Ease of use</a:t>
            </a:r>
          </a:p>
          <a:p>
            <a:endParaRPr lang="en-US" altLang="en-US" dirty="0" smtClean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Mutually exclusive and collectively exhaustive</a:t>
            </a:r>
          </a:p>
          <a:p>
            <a:endParaRPr lang="nl-NL" altLang="en-US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8-</a:t>
            </a:r>
            <a:fld id="{25455474-B86E-48AB-8C1A-AED91F11EEB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823629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Standard Coding Schemes</a:t>
            </a:r>
            <a:endParaRPr lang="nl-NL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1003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 smtClean="0">
              <a:cs typeface="Liberation Sans" pitchFamily="34" charset="0"/>
            </a:endParaRPr>
          </a:p>
          <a:p>
            <a:endParaRPr lang="en-US" altLang="en-US" dirty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Simple checklist</a:t>
            </a:r>
          </a:p>
          <a:p>
            <a:endParaRPr lang="en-US" altLang="en-US" dirty="0" smtClean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Sequence record</a:t>
            </a:r>
          </a:p>
          <a:p>
            <a:endParaRPr lang="en-US" altLang="en-US" dirty="0" smtClean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Sequence record on time scale</a:t>
            </a:r>
            <a:endParaRPr lang="nl-NL" altLang="en-US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8-</a:t>
            </a:r>
            <a:fld id="{25455474-B86E-48AB-8C1A-AED91F11EEB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5229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60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Chapter 8</a:t>
            </a:r>
          </a:p>
        </p:txBody>
      </p:sp>
      <p:sp>
        <p:nvSpPr>
          <p:cNvPr id="90116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en-US" altLang="en-US" sz="4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iberation Sans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en-US" altLang="en-US" sz="4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iberation Sans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en-US" alt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iberation Sans" pitchFamily="34" charset="0"/>
              </a:rPr>
              <a:t>Observation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8-</a:t>
            </a:r>
            <a:fld id="{25455474-B86E-48AB-8C1A-AED91F11EEB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360139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Observation</a:t>
            </a:r>
            <a:endParaRPr lang="nl-NL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911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 smtClean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Observation involves going into ‘the field’, - the factory, the supermarket, the waiting room, the office, or the trading room - watching what workers, consumers, or day traders do, and describing, analyzing, and interpreting what one has seen. </a:t>
            </a:r>
            <a:endParaRPr lang="nl-NL" altLang="en-US" dirty="0" smtClean="0">
              <a:cs typeface="Liberation Sans" pitchFamily="34" charset="0"/>
            </a:endParaRPr>
          </a:p>
          <a:p>
            <a:endParaRPr lang="nl-NL" altLang="en-US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8-</a:t>
            </a:r>
            <a:fld id="{25455474-B86E-48AB-8C1A-AED91F11EEB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67836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Examples</a:t>
            </a:r>
            <a:endParaRPr lang="nl-NL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921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cs typeface="Liberation Sans" pitchFamily="34" charset="0"/>
              </a:rPr>
              <a:t>Shadowing a Wall Street broker engaged in his daily routine.</a:t>
            </a:r>
            <a:endParaRPr lang="nl-NL" altLang="en-US" dirty="0" smtClean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Observing in-store shopping behavior of consumers via a camera.</a:t>
            </a:r>
            <a:endParaRPr lang="nl-NL" altLang="en-US" dirty="0" smtClean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Sitting in the corner of an office to observe how a merchant bank trader operates.</a:t>
            </a:r>
            <a:endParaRPr lang="nl-NL" altLang="en-US" dirty="0" smtClean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Working in a plant to study factory life.</a:t>
            </a:r>
            <a:endParaRPr lang="nl-NL" altLang="en-US" dirty="0" smtClean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Studying the approach skills of sales people disguised as a shopper. </a:t>
            </a:r>
            <a:endParaRPr lang="nl-NL" altLang="en-US" dirty="0" smtClean="0">
              <a:cs typeface="Liberation Sans" pitchFamily="34" charset="0"/>
            </a:endParaRPr>
          </a:p>
          <a:p>
            <a:endParaRPr lang="nl-NL" altLang="en-US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8-</a:t>
            </a:r>
            <a:fld id="{25455474-B86E-48AB-8C1A-AED91F11EEB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169256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3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Key Dimensions </a:t>
            </a:r>
            <a:r>
              <a:rPr lang="en-US" altLang="en-US" sz="3200" dirty="0">
                <a:ea typeface="Liberation Sans" panose="020B0604020202020204" pitchFamily="34" charset="0"/>
                <a:cs typeface="Liberation Sans" panose="020B0604020202020204" pitchFamily="34" charset="0"/>
              </a:rPr>
              <a:t>C</a:t>
            </a:r>
            <a:r>
              <a:rPr lang="en-US" altLang="en-US" sz="3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haracterizing </a:t>
            </a:r>
            <a:r>
              <a:rPr lang="en-US" altLang="en-US" sz="3200" dirty="0">
                <a:ea typeface="Liberation Sans" panose="020B0604020202020204" pitchFamily="34" charset="0"/>
                <a:cs typeface="Liberation Sans" panose="020B0604020202020204" pitchFamily="34" charset="0"/>
              </a:rPr>
              <a:t>T</a:t>
            </a:r>
            <a:r>
              <a:rPr lang="en-US" altLang="en-US" sz="3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ype of Observation</a:t>
            </a:r>
            <a:endParaRPr lang="nl-NL" altLang="en-US" sz="3200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931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 smtClean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Controlled versus Uncontrolled Observational Studies</a:t>
            </a:r>
            <a:endParaRPr lang="nl-NL" altLang="en-US" dirty="0" smtClean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Participant versus Non-Participant Observation  </a:t>
            </a:r>
            <a:endParaRPr lang="nl-NL" altLang="en-US" dirty="0" smtClean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Structured versus Unstructured Observational Studies </a:t>
            </a:r>
            <a:endParaRPr lang="nl-NL" altLang="en-US" dirty="0" smtClean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Concealed versus Unconcealed observation</a:t>
            </a:r>
            <a:endParaRPr lang="nl-NL" altLang="en-US" dirty="0" smtClean="0">
              <a:cs typeface="Liberation Sans" pitchFamily="34" charset="0"/>
            </a:endParaRPr>
          </a:p>
          <a:p>
            <a:endParaRPr lang="nl-NL" altLang="en-US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8-</a:t>
            </a:r>
            <a:fld id="{25455474-B86E-48AB-8C1A-AED91F11EEB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814424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Participant Observation</a:t>
            </a:r>
            <a:endParaRPr lang="nl-NL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 smtClean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The participatory aspect:</a:t>
            </a:r>
          </a:p>
          <a:p>
            <a:pPr lvl="1"/>
            <a:r>
              <a:rPr lang="en-US" altLang="en-US" sz="3000" dirty="0" smtClean="0">
                <a:cs typeface="Liberation Sans" pitchFamily="34" charset="0"/>
              </a:rPr>
              <a:t>Complete participation</a:t>
            </a:r>
          </a:p>
          <a:p>
            <a:pPr lvl="1"/>
            <a:r>
              <a:rPr lang="en-US" altLang="en-US" sz="3000" dirty="0" smtClean="0">
                <a:cs typeface="Liberation Sans" pitchFamily="34" charset="0"/>
              </a:rPr>
              <a:t>Moderate participation</a:t>
            </a:r>
          </a:p>
          <a:p>
            <a:pPr lvl="1"/>
            <a:r>
              <a:rPr lang="en-US" altLang="en-US" sz="3000" dirty="0" smtClean="0">
                <a:cs typeface="Liberation Sans" pitchFamily="34" charset="0"/>
              </a:rPr>
              <a:t>Active participation</a:t>
            </a:r>
          </a:p>
          <a:p>
            <a:pPr lvl="1"/>
            <a:endParaRPr lang="en-US" altLang="en-US" sz="3000" dirty="0" smtClean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To what extent should I participate?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8-</a:t>
            </a:r>
            <a:fld id="{25455474-B86E-48AB-8C1A-AED91F11EEB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848975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Participant Observation</a:t>
            </a:r>
            <a:endParaRPr lang="nl-NL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952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 smtClean="0">
              <a:cs typeface="Liberation Sans" pitchFamily="34" charset="0"/>
            </a:endParaRPr>
          </a:p>
          <a:p>
            <a:endParaRPr lang="en-US" altLang="en-US" dirty="0" smtClean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The observation aspect</a:t>
            </a:r>
          </a:p>
          <a:p>
            <a:pPr lvl="1"/>
            <a:r>
              <a:rPr lang="en-US" altLang="en-US" sz="3000" dirty="0" smtClean="0">
                <a:cs typeface="Liberation Sans" pitchFamily="34" charset="0"/>
              </a:rPr>
              <a:t>Obtaining permission</a:t>
            </a:r>
          </a:p>
          <a:p>
            <a:pPr lvl="1"/>
            <a:r>
              <a:rPr lang="en-US" altLang="en-US" sz="3000" dirty="0" smtClean="0">
                <a:cs typeface="Liberation Sans" pitchFamily="34" charset="0"/>
              </a:rPr>
              <a:t>Finding a ‘sponsor’</a:t>
            </a:r>
          </a:p>
          <a:p>
            <a:pPr lvl="1"/>
            <a:r>
              <a:rPr lang="en-US" altLang="en-US" sz="3000" dirty="0" smtClean="0">
                <a:cs typeface="Liberation Sans" pitchFamily="34" charset="0"/>
              </a:rPr>
              <a:t>Establishing rapport</a:t>
            </a:r>
            <a:endParaRPr lang="nl-NL" altLang="en-US" sz="30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8-</a:t>
            </a:r>
            <a:fld id="{25455474-B86E-48AB-8C1A-AED91F11EEB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885719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What to Observe?</a:t>
            </a:r>
            <a:endParaRPr lang="nl-NL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962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 smtClean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Descriptive observation stage:</a:t>
            </a:r>
          </a:p>
          <a:p>
            <a:pPr lvl="1"/>
            <a:r>
              <a:rPr lang="en-US" altLang="en-US" sz="3000" dirty="0" smtClean="0">
                <a:cs typeface="Liberation Sans" pitchFamily="34" charset="0"/>
              </a:rPr>
              <a:t>Space</a:t>
            </a:r>
          </a:p>
          <a:p>
            <a:pPr lvl="1"/>
            <a:r>
              <a:rPr lang="en-US" altLang="en-US" sz="3000" dirty="0" smtClean="0">
                <a:cs typeface="Liberation Sans" pitchFamily="34" charset="0"/>
              </a:rPr>
              <a:t>Objects</a:t>
            </a:r>
          </a:p>
          <a:p>
            <a:pPr lvl="1"/>
            <a:r>
              <a:rPr lang="en-US" altLang="en-US" sz="3000" dirty="0" smtClean="0">
                <a:cs typeface="Liberation Sans" pitchFamily="34" charset="0"/>
              </a:rPr>
              <a:t>Actors</a:t>
            </a:r>
          </a:p>
          <a:p>
            <a:pPr lvl="1"/>
            <a:r>
              <a:rPr lang="en-US" altLang="en-US" sz="3000" dirty="0" smtClean="0">
                <a:cs typeface="Liberation Sans" pitchFamily="34" charset="0"/>
              </a:rPr>
              <a:t>Feelings</a:t>
            </a:r>
          </a:p>
          <a:p>
            <a:pPr lvl="1"/>
            <a:r>
              <a:rPr lang="en-US" altLang="en-US" sz="3000" dirty="0" smtClean="0">
                <a:cs typeface="Liberation Sans" pitchFamily="34" charset="0"/>
              </a:rPr>
              <a:t>Events</a:t>
            </a:r>
          </a:p>
          <a:p>
            <a:pPr lvl="1">
              <a:buFontTx/>
              <a:buNone/>
            </a:pPr>
            <a:r>
              <a:rPr lang="en-US" altLang="en-US" sz="3000" dirty="0" smtClean="0">
                <a:cs typeface="Liberation Sans" pitchFamily="34" charset="0"/>
              </a:rPr>
              <a:t>							</a:t>
            </a:r>
            <a:r>
              <a:rPr lang="en-US" altLang="en-US" sz="3000" dirty="0" err="1" smtClean="0">
                <a:cs typeface="Liberation Sans" pitchFamily="34" charset="0"/>
              </a:rPr>
              <a:t>Spradly</a:t>
            </a:r>
            <a:r>
              <a:rPr lang="en-US" altLang="en-US" sz="3000" dirty="0" smtClean="0">
                <a:cs typeface="Liberation Sans" pitchFamily="34" charset="0"/>
              </a:rPr>
              <a:t>, 1980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8-</a:t>
            </a:r>
            <a:fld id="{25455474-B86E-48AB-8C1A-AED91F11EEB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5631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What to Observe?</a:t>
            </a:r>
            <a:endParaRPr lang="nl-NL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972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 smtClean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Focused and selective observation stage:</a:t>
            </a:r>
          </a:p>
          <a:p>
            <a:pPr lvl="1"/>
            <a:r>
              <a:rPr lang="en-US" altLang="en-US" sz="3000" dirty="0" smtClean="0">
                <a:cs typeface="Liberation Sans" pitchFamily="34" charset="0"/>
              </a:rPr>
              <a:t>Look for a story line</a:t>
            </a:r>
          </a:p>
          <a:p>
            <a:pPr lvl="1"/>
            <a:r>
              <a:rPr lang="en-US" altLang="en-US" sz="3000" dirty="0" smtClean="0">
                <a:cs typeface="Liberation Sans" pitchFamily="34" charset="0"/>
              </a:rPr>
              <a:t>Sort out regular from irregular activities</a:t>
            </a:r>
          </a:p>
          <a:p>
            <a:pPr lvl="1"/>
            <a:r>
              <a:rPr lang="en-US" altLang="en-US" sz="3000" dirty="0" smtClean="0">
                <a:cs typeface="Liberation Sans" pitchFamily="34" charset="0"/>
              </a:rPr>
              <a:t>Look for variation in the storyline</a:t>
            </a:r>
          </a:p>
          <a:p>
            <a:pPr lvl="1"/>
            <a:r>
              <a:rPr lang="en-US" altLang="en-US" sz="3000" dirty="0" smtClean="0">
                <a:cs typeface="Liberation Sans" pitchFamily="34" charset="0"/>
              </a:rPr>
              <a:t>Look for negative cases or exceptions</a:t>
            </a:r>
          </a:p>
          <a:p>
            <a:pPr lvl="1"/>
            <a:r>
              <a:rPr lang="en-US" altLang="en-US" sz="3000" dirty="0" smtClean="0">
                <a:cs typeface="Liberation Sans" pitchFamily="34" charset="0"/>
              </a:rPr>
              <a:t>Develop a plan for systematic observation if needed</a:t>
            </a:r>
          </a:p>
          <a:p>
            <a:pPr lvl="1">
              <a:buFontTx/>
              <a:buNone/>
            </a:pPr>
            <a:r>
              <a:rPr lang="en-US" altLang="en-US" sz="3000" dirty="0" smtClean="0">
                <a:cs typeface="Liberation Sans" pitchFamily="34" charset="0"/>
              </a:rPr>
              <a:t>							</a:t>
            </a:r>
          </a:p>
          <a:p>
            <a:pPr lvl="1">
              <a:buFontTx/>
              <a:buNone/>
            </a:pPr>
            <a:r>
              <a:rPr lang="en-US" altLang="en-US" sz="3000" dirty="0" smtClean="0">
                <a:cs typeface="Liberation Sans" pitchFamily="34" charset="0"/>
              </a:rPr>
              <a:t>				</a:t>
            </a:r>
            <a:r>
              <a:rPr lang="en-US" altLang="en-US" sz="3000" dirty="0" err="1" smtClean="0">
                <a:cs typeface="Liberation Sans" pitchFamily="34" charset="0"/>
              </a:rPr>
              <a:t>DeWalt</a:t>
            </a:r>
            <a:r>
              <a:rPr lang="en-US" altLang="en-US" sz="3000" dirty="0" smtClean="0">
                <a:cs typeface="Liberation Sans" pitchFamily="34" charset="0"/>
              </a:rPr>
              <a:t> and </a:t>
            </a:r>
            <a:r>
              <a:rPr lang="en-US" altLang="en-US" sz="3000" dirty="0" err="1" smtClean="0">
                <a:cs typeface="Liberation Sans" pitchFamily="34" charset="0"/>
              </a:rPr>
              <a:t>DeWalt</a:t>
            </a:r>
            <a:r>
              <a:rPr lang="en-US" altLang="en-US" sz="3000" dirty="0" smtClean="0">
                <a:cs typeface="Liberation Sans" pitchFamily="34" charset="0"/>
              </a:rPr>
              <a:t>, 2002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8-</a:t>
            </a:r>
            <a:fld id="{25455474-B86E-48AB-8C1A-AED91F11EEB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73082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281</Words>
  <Application>Microsoft Office PowerPoint</Application>
  <PresentationFormat>On-screen Show (4:3)</PresentationFormat>
  <Paragraphs>87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Georgia</vt:lpstr>
      <vt:lpstr>Liberation Sans</vt:lpstr>
      <vt:lpstr>Wingdings</vt:lpstr>
      <vt:lpstr>Default Design</vt:lpstr>
      <vt:lpstr>PowerPoint Presentation</vt:lpstr>
      <vt:lpstr>Chapter 8</vt:lpstr>
      <vt:lpstr>Observation</vt:lpstr>
      <vt:lpstr>Examples</vt:lpstr>
      <vt:lpstr>Key Dimensions Characterizing Type of Observation</vt:lpstr>
      <vt:lpstr>Participant Observation</vt:lpstr>
      <vt:lpstr>Participant Observation</vt:lpstr>
      <vt:lpstr>What to Observe?</vt:lpstr>
      <vt:lpstr>What to Observe?</vt:lpstr>
      <vt:lpstr>Structured Observation</vt:lpstr>
      <vt:lpstr>Coding Schemes </vt:lpstr>
      <vt:lpstr>Standard Coding Schemes</vt:lpstr>
    </vt:vector>
  </TitlesOfParts>
  <Company>John Wiley and Sons,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8</dc:title>
  <dc:creator>Farrar, Alden - Hoboken</dc:creator>
  <cp:lastModifiedBy>user</cp:lastModifiedBy>
  <cp:revision>3</cp:revision>
  <dcterms:created xsi:type="dcterms:W3CDTF">2016-05-29T17:41:31Z</dcterms:created>
  <dcterms:modified xsi:type="dcterms:W3CDTF">2023-03-08T09:20:15Z</dcterms:modified>
</cp:coreProperties>
</file>