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96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76220-B724-4DC6-80E4-5B207A90FF9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8E881-E8D8-4B55-A987-F9BDBC51E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4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40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7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B739B-1D12-4A8C-A96C-B3430D7AF09D}" type="datetimeFigureOut">
              <a:rPr lang="en-IN" smtClean="0"/>
              <a:t>08-03-2023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1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11</a:t>
            </a:r>
          </a:p>
        </p:txBody>
      </p:sp>
      <p:sp>
        <p:nvSpPr>
          <p:cNvPr id="130052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Measurement of Variables: Operational Definition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26575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Measurement</a:t>
            </a:r>
          </a:p>
        </p:txBody>
      </p:sp>
      <p:sp>
        <p:nvSpPr>
          <p:cNvPr id="13107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i="1" dirty="0" smtClean="0">
              <a:cs typeface="Liberation Sans" pitchFamily="34" charset="0"/>
            </a:endParaRPr>
          </a:p>
          <a:p>
            <a:pPr eaLnBrk="1" hangingPunct="1"/>
            <a:endParaRPr lang="en-US" altLang="en-US" i="1" dirty="0">
              <a:cs typeface="Liberation Sans" pitchFamily="34" charset="0"/>
            </a:endParaRPr>
          </a:p>
          <a:p>
            <a:pPr eaLnBrk="1" hangingPunct="1"/>
            <a:r>
              <a:rPr lang="en-US" altLang="en-US" i="1" dirty="0" smtClean="0">
                <a:cs typeface="Liberation Sans" pitchFamily="34" charset="0"/>
              </a:rPr>
              <a:t>Measurement</a:t>
            </a:r>
            <a:r>
              <a:rPr lang="en-US" altLang="en-US" dirty="0" smtClean="0">
                <a:cs typeface="Liberation Sans" pitchFamily="34" charset="0"/>
              </a:rPr>
              <a:t>: the assignment of numbers or other symbols to </a:t>
            </a:r>
            <a:r>
              <a:rPr lang="en-US" altLang="en-US" i="1" dirty="0" smtClean="0">
                <a:cs typeface="Liberation Sans" pitchFamily="34" charset="0"/>
              </a:rPr>
              <a:t>characteristics</a:t>
            </a:r>
            <a:r>
              <a:rPr lang="en-US" altLang="en-US" dirty="0" smtClean="0">
                <a:cs typeface="Liberation Sans" pitchFamily="34" charset="0"/>
              </a:rPr>
              <a:t> (or </a:t>
            </a:r>
            <a:r>
              <a:rPr lang="en-US" altLang="en-US" i="1" dirty="0" smtClean="0">
                <a:cs typeface="Liberation Sans" pitchFamily="34" charset="0"/>
              </a:rPr>
              <a:t>attributes</a:t>
            </a:r>
            <a:r>
              <a:rPr lang="en-US" altLang="en-US" dirty="0" smtClean="0">
                <a:cs typeface="Liberation Sans" pitchFamily="34" charset="0"/>
              </a:rPr>
              <a:t>) of </a:t>
            </a:r>
            <a:r>
              <a:rPr lang="en-US" altLang="en-US" i="1" dirty="0" smtClean="0">
                <a:cs typeface="Liberation Sans" pitchFamily="34" charset="0"/>
              </a:rPr>
              <a:t>objects</a:t>
            </a:r>
            <a:r>
              <a:rPr lang="en-US" altLang="en-US" dirty="0" smtClean="0">
                <a:cs typeface="Liberation Sans" pitchFamily="34" charset="0"/>
              </a:rPr>
              <a:t> according to a pre-specified set of rules.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43897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(Characteristics of) Objects</a:t>
            </a:r>
          </a:p>
        </p:txBody>
      </p:sp>
      <p:sp>
        <p:nvSpPr>
          <p:cNvPr id="132099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5153744"/>
          </a:xfrm>
        </p:spPr>
        <p:txBody>
          <a:bodyPr/>
          <a:lstStyle/>
          <a:p>
            <a:pPr eaLnBrk="1" hangingPunct="1"/>
            <a:r>
              <a:rPr lang="en-US" altLang="en-US" i="1" dirty="0" smtClean="0">
                <a:cs typeface="Liberation Sans" pitchFamily="34" charset="0"/>
              </a:rPr>
              <a:t>Objects </a:t>
            </a:r>
            <a:r>
              <a:rPr lang="en-US" altLang="en-US" dirty="0" smtClean="0">
                <a:cs typeface="Liberation Sans" pitchFamily="34" charset="0"/>
              </a:rPr>
              <a:t>include persons, strategic business units, companies, countries, kitchen appliances, restaurants, shampoo, yogurt and so on. </a:t>
            </a:r>
          </a:p>
          <a:p>
            <a:pPr marL="0" indent="0" eaLnBrk="1" hangingPunct="1">
              <a:buNone/>
            </a:pPr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i="1" dirty="0" smtClean="0">
                <a:cs typeface="Liberation Sans" pitchFamily="34" charset="0"/>
              </a:rPr>
              <a:t>Examples of characteristics</a:t>
            </a:r>
            <a:r>
              <a:rPr lang="en-US" altLang="en-US" dirty="0" smtClean="0">
                <a:cs typeface="Liberation Sans" pitchFamily="34" charset="0"/>
              </a:rPr>
              <a:t> of objects are arousal seeking tendency, achievement motivation, organizational effectiveness, shopping enjoyment, length, weight, ethnic diversity, service quality, conditioning effects and taste. </a:t>
            </a: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09721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Types of Variables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33123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 smtClean="0">
              <a:cs typeface="Liberation Sans" pitchFamily="34" charset="0"/>
            </a:endParaRPr>
          </a:p>
          <a:p>
            <a:pPr eaLnBrk="1" hangingPunct="1"/>
            <a:r>
              <a:rPr lang="en-GB" altLang="en-US" dirty="0" smtClean="0">
                <a:cs typeface="Liberation Sans" pitchFamily="34" charset="0"/>
              </a:rPr>
              <a:t>Two types of variables: </a:t>
            </a:r>
          </a:p>
          <a:p>
            <a:pPr lvl="1" eaLnBrk="1" hangingPunct="1"/>
            <a:r>
              <a:rPr lang="en-GB" altLang="en-US" sz="3000" dirty="0" smtClean="0">
                <a:cs typeface="Liberation Sans" pitchFamily="34" charset="0"/>
              </a:rPr>
              <a:t>One lends itself to objective and precise measurement;</a:t>
            </a:r>
          </a:p>
          <a:p>
            <a:pPr lvl="1" eaLnBrk="1" hangingPunct="1"/>
            <a:r>
              <a:rPr lang="en-GB" altLang="en-US" sz="3000" dirty="0" smtClean="0">
                <a:cs typeface="Liberation Sans" pitchFamily="34" charset="0"/>
              </a:rPr>
              <a:t>The other is more nebulous and does not lend itself to accurate measurement because of its abstract and subjective nature. </a:t>
            </a:r>
            <a:endParaRPr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45915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Operationalizing Concepts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34147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 smtClean="0">
              <a:cs typeface="Liberation Sans" pitchFamily="34" charset="0"/>
            </a:endParaRPr>
          </a:p>
          <a:p>
            <a:pPr eaLnBrk="1" hangingPunct="1"/>
            <a:r>
              <a:rPr lang="en-GB" altLang="en-US" dirty="0" smtClean="0">
                <a:cs typeface="Liberation Sans" pitchFamily="34" charset="0"/>
              </a:rPr>
              <a:t>Operationalizing concepts: reduction of abstract concepts to render them measurable in a tangible way.</a:t>
            </a:r>
          </a:p>
          <a:p>
            <a:pPr marL="0" indent="0" eaLnBrk="1" hangingPunct="1">
              <a:buNone/>
            </a:pPr>
            <a:endParaRPr lang="en-GB" altLang="en-US" dirty="0" smtClean="0">
              <a:cs typeface="Liberation Sans" pitchFamily="34" charset="0"/>
            </a:endParaRPr>
          </a:p>
          <a:p>
            <a:pPr eaLnBrk="1" hangingPunct="1"/>
            <a:r>
              <a:rPr lang="en-GB" altLang="en-US" dirty="0" smtClean="0">
                <a:cs typeface="Liberation Sans" pitchFamily="34" charset="0"/>
              </a:rPr>
              <a:t>Operationalizing is done by looking at the </a:t>
            </a:r>
            <a:r>
              <a:rPr lang="en-GB" altLang="en-US" dirty="0" err="1" smtClean="0">
                <a:cs typeface="Liberation Sans" pitchFamily="34" charset="0"/>
              </a:rPr>
              <a:t>behavioral</a:t>
            </a:r>
            <a:r>
              <a:rPr lang="en-GB" altLang="en-US" dirty="0" smtClean="0">
                <a:cs typeface="Liberation Sans" pitchFamily="34" charset="0"/>
              </a:rPr>
              <a:t> dimensions, facets, or properties denoted by the concept.</a:t>
            </a:r>
            <a:r>
              <a:rPr lang="en-US" altLang="en-US" dirty="0" smtClean="0">
                <a:cs typeface="Liberation Sans" pitchFamily="34" charset="0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37895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Example</a:t>
            </a:r>
          </a:p>
        </p:txBody>
      </p:sp>
      <p:pic>
        <p:nvPicPr>
          <p:cNvPr id="1351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73" y="1513058"/>
            <a:ext cx="7437635" cy="4868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7964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185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Georgia</vt:lpstr>
      <vt:lpstr>Liberation Sans</vt:lpstr>
      <vt:lpstr>Wingdings</vt:lpstr>
      <vt:lpstr>Default Design</vt:lpstr>
      <vt:lpstr>PowerPoint Presentation</vt:lpstr>
      <vt:lpstr>Chapter 11</vt:lpstr>
      <vt:lpstr>Measurement</vt:lpstr>
      <vt:lpstr>(Characteristics of) Objects</vt:lpstr>
      <vt:lpstr>Types of Variables</vt:lpstr>
      <vt:lpstr>Operationalizing Concepts</vt:lpstr>
      <vt:lpstr>Example</vt:lpstr>
    </vt:vector>
  </TitlesOfParts>
  <Company>John Wiley and Sons,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</dc:title>
  <dc:creator>Farrar, Alden - Hoboken</dc:creator>
  <cp:lastModifiedBy>user</cp:lastModifiedBy>
  <cp:revision>2</cp:revision>
  <dcterms:created xsi:type="dcterms:W3CDTF">2016-05-29T17:52:01Z</dcterms:created>
  <dcterms:modified xsi:type="dcterms:W3CDTF">2023-03-08T09:22:02Z</dcterms:modified>
</cp:coreProperties>
</file>