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5" r:id="rId3"/>
    <p:sldMasterId id="2147483697" r:id="rId4"/>
  </p:sldMasterIdLst>
  <p:sldIdLst>
    <p:sldId id="256" r:id="rId5"/>
    <p:sldId id="257" r:id="rId6"/>
    <p:sldId id="259" r:id="rId7"/>
    <p:sldId id="258" r:id="rId8"/>
    <p:sldId id="260" r:id="rId9"/>
    <p:sldId id="261" r:id="rId10"/>
    <p:sldId id="267" r:id="rId11"/>
    <p:sldId id="264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69306-41B3-E16F-212F-BCDB438DFC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6717EA-15FB-7633-B399-BB1C2EDB8F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9ADDAB-E9F7-9D78-70C5-2ED0CF5EA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D9A89-7139-7D13-CAFF-995D0C440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B773C-2C6D-4820-6710-964B58A11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42C55F-F9EA-4744-61D5-B8CD5FCDCF1A}"/>
              </a:ext>
            </a:extLst>
          </p:cNvPr>
          <p:cNvSpPr/>
          <p:nvPr/>
        </p:nvSpPr>
        <p:spPr>
          <a:xfrm>
            <a:off x="898582" y="6707529"/>
            <a:ext cx="11293418" cy="150471"/>
          </a:xfrm>
          <a:prstGeom prst="rect">
            <a:avLst/>
          </a:prstGeom>
          <a:solidFill>
            <a:srgbClr val="87B0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9C50D07-DD38-F7EA-BC9B-D7EBEFC3BDC2}"/>
              </a:ext>
            </a:extLst>
          </p:cNvPr>
          <p:cNvSpPr/>
          <p:nvPr/>
        </p:nvSpPr>
        <p:spPr>
          <a:xfrm>
            <a:off x="0" y="6707529"/>
            <a:ext cx="1678695" cy="150471"/>
          </a:xfrm>
          <a:prstGeom prst="rect">
            <a:avLst/>
          </a:prstGeom>
          <a:solidFill>
            <a:srgbClr val="DFF5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519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EB5FA-BBD5-4179-DBAF-2D213886E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E5DA01-E37D-AFFD-5DF0-8273FD07D7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0F4136-912E-58D1-8E81-0D5C9BB83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C1A259-002E-9D0D-FE22-60E7A6805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23DAE9-E80D-F2AD-B73B-E3DEC6B7D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47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6B1117-F512-DFC0-6F8F-54F1F69CA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BDCD0D-4537-E167-A835-02C2C8B333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C70DF-A9B7-2BAE-619E-D2001136F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C72248-A7BE-9ED9-4085-80D698DD0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909344-95C3-4581-B68E-69F049483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598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2FFAA-25BE-47A2-A60E-349BE354A8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3DAA34-980C-44A0-9965-D1AF72E12A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123507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43E93-BC38-4864-A0B9-1D0652470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4DEF6-B94F-4858-A2BA-F37F3A9A6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825624"/>
            <a:ext cx="11125200" cy="44227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8" name="Round Same Side Corner Rectangle 7">
            <a:extLst>
              <a:ext uri="{FF2B5EF4-FFF2-40B4-BE49-F238E27FC236}">
                <a16:creationId xmlns:a16="http://schemas.microsoft.com/office/drawing/2014/main" id="{C7C10C37-1B34-9C47-BFDA-E7BCBCAF5638}"/>
              </a:ext>
            </a:extLst>
          </p:cNvPr>
          <p:cNvSpPr/>
          <p:nvPr userDrawn="1"/>
        </p:nvSpPr>
        <p:spPr>
          <a:xfrm>
            <a:off x="11264900" y="6451600"/>
            <a:ext cx="393700" cy="406399"/>
          </a:xfrm>
          <a:prstGeom prst="round2SameRect">
            <a:avLst>
              <a:gd name="adj1" fmla="val 0"/>
              <a:gd name="adj2" fmla="val 0"/>
            </a:avLst>
          </a:prstGeom>
          <a:gradFill>
            <a:gsLst>
              <a:gs pos="0">
                <a:schemeClr val="tx1">
                  <a:lumMod val="75000"/>
                  <a:lumOff val="25000"/>
                  <a:alpha val="55000"/>
                </a:schemeClr>
              </a:gs>
              <a:gs pos="100000">
                <a:schemeClr val="tx1">
                  <a:lumMod val="95000"/>
                  <a:lumOff val="5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ID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C666FA-622C-5543-89BA-BF7C87197421}"/>
              </a:ext>
            </a:extLst>
          </p:cNvPr>
          <p:cNvSpPr txBox="1"/>
          <p:nvPr userDrawn="1"/>
        </p:nvSpPr>
        <p:spPr>
          <a:xfrm>
            <a:off x="11295856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2AE4779-5D10-CB40-8216-502FC71BE377}"/>
              </a:ext>
            </a:extLst>
          </p:cNvPr>
          <p:cNvSpPr txBox="1"/>
          <p:nvPr userDrawn="1"/>
        </p:nvSpPr>
        <p:spPr>
          <a:xfrm>
            <a:off x="9824682" y="6586765"/>
            <a:ext cx="1241788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E-Commerce Marketing Plan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C7C95B8-01FC-ED48-BB2E-207E6A148C9A}"/>
              </a:ext>
            </a:extLst>
          </p:cNvPr>
          <p:cNvCxnSpPr>
            <a:cxnSpLocks/>
          </p:cNvCxnSpPr>
          <p:nvPr userDrawn="1"/>
        </p:nvCxnSpPr>
        <p:spPr>
          <a:xfrm flipH="1">
            <a:off x="2" y="6648320"/>
            <a:ext cx="96262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43420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63D7A-540E-425A-BEF5-69BB8D40B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3CBEA5-6625-4A00-B51E-8641A4AE2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28281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D00FA-CA57-4FCA-BFA6-C374C16C9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0965A-09CA-4AA8-9C52-A5770F4234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3400" y="1825624"/>
            <a:ext cx="5486400" cy="44227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9E6E0D-8C89-4C4D-B2ED-BC0A4867F9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4"/>
            <a:ext cx="5486400" cy="44227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11" name="Round Same Side Corner Rectangle 10">
            <a:extLst>
              <a:ext uri="{FF2B5EF4-FFF2-40B4-BE49-F238E27FC236}">
                <a16:creationId xmlns:a16="http://schemas.microsoft.com/office/drawing/2014/main" id="{EB7246B7-6775-764E-A912-1312BEFC283F}"/>
              </a:ext>
            </a:extLst>
          </p:cNvPr>
          <p:cNvSpPr/>
          <p:nvPr userDrawn="1"/>
        </p:nvSpPr>
        <p:spPr>
          <a:xfrm>
            <a:off x="11264900" y="6451600"/>
            <a:ext cx="393700" cy="406399"/>
          </a:xfrm>
          <a:prstGeom prst="round2SameRect">
            <a:avLst>
              <a:gd name="adj1" fmla="val 0"/>
              <a:gd name="adj2" fmla="val 0"/>
            </a:avLst>
          </a:prstGeom>
          <a:gradFill>
            <a:gsLst>
              <a:gs pos="0">
                <a:schemeClr val="tx1">
                  <a:lumMod val="75000"/>
                  <a:lumOff val="25000"/>
                  <a:alpha val="55000"/>
                </a:schemeClr>
              </a:gs>
              <a:gs pos="100000">
                <a:schemeClr val="tx1">
                  <a:lumMod val="95000"/>
                  <a:lumOff val="5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ID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460D470-9B3D-CB43-814A-E7FA0C6373F0}"/>
              </a:ext>
            </a:extLst>
          </p:cNvPr>
          <p:cNvSpPr txBox="1"/>
          <p:nvPr userDrawn="1"/>
        </p:nvSpPr>
        <p:spPr>
          <a:xfrm>
            <a:off x="11295856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488FB18-0850-704E-B163-405F8576E968}"/>
              </a:ext>
            </a:extLst>
          </p:cNvPr>
          <p:cNvSpPr txBox="1"/>
          <p:nvPr userDrawn="1"/>
        </p:nvSpPr>
        <p:spPr>
          <a:xfrm>
            <a:off x="9824682" y="6586765"/>
            <a:ext cx="1241788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E-Commerce Marketing Plan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7B7FF1D-0624-CE4A-A4CD-F335145A03BD}"/>
              </a:ext>
            </a:extLst>
          </p:cNvPr>
          <p:cNvCxnSpPr>
            <a:cxnSpLocks/>
          </p:cNvCxnSpPr>
          <p:nvPr userDrawn="1"/>
        </p:nvCxnSpPr>
        <p:spPr>
          <a:xfrm flipH="1">
            <a:off x="2" y="6648320"/>
            <a:ext cx="96262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01196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BB064-2B6B-4DB3-B5F2-73FB6436F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365125"/>
            <a:ext cx="11128376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0364BD-656F-49D4-978C-1EF0460DC8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3704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CC1E74-B5DE-489B-8062-6F648F39AF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3400" y="2505074"/>
            <a:ext cx="5464175" cy="37433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D74AC3-B164-43D5-8EE3-2B3FACE1F0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4864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59746C-CBAC-4D9D-AFCA-8ED31A8889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4"/>
            <a:ext cx="5486400" cy="37433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 dirty="0"/>
          </a:p>
        </p:txBody>
      </p:sp>
      <p:sp>
        <p:nvSpPr>
          <p:cNvPr id="13" name="Round Same Side Corner Rectangle 12">
            <a:extLst>
              <a:ext uri="{FF2B5EF4-FFF2-40B4-BE49-F238E27FC236}">
                <a16:creationId xmlns:a16="http://schemas.microsoft.com/office/drawing/2014/main" id="{CC35B9EB-9302-AA4F-9BF8-2737F857CCA0}"/>
              </a:ext>
            </a:extLst>
          </p:cNvPr>
          <p:cNvSpPr/>
          <p:nvPr userDrawn="1"/>
        </p:nvSpPr>
        <p:spPr>
          <a:xfrm>
            <a:off x="11264900" y="6451600"/>
            <a:ext cx="393700" cy="406399"/>
          </a:xfrm>
          <a:prstGeom prst="round2SameRect">
            <a:avLst>
              <a:gd name="adj1" fmla="val 0"/>
              <a:gd name="adj2" fmla="val 0"/>
            </a:avLst>
          </a:prstGeom>
          <a:gradFill>
            <a:gsLst>
              <a:gs pos="0">
                <a:schemeClr val="tx1">
                  <a:lumMod val="75000"/>
                  <a:lumOff val="25000"/>
                  <a:alpha val="55000"/>
                </a:schemeClr>
              </a:gs>
              <a:gs pos="100000">
                <a:schemeClr val="tx1">
                  <a:lumMod val="95000"/>
                  <a:lumOff val="5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ID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939A9EA-2ABF-C74F-806B-13D76E1FB850}"/>
              </a:ext>
            </a:extLst>
          </p:cNvPr>
          <p:cNvSpPr txBox="1"/>
          <p:nvPr userDrawn="1"/>
        </p:nvSpPr>
        <p:spPr>
          <a:xfrm>
            <a:off x="11295856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4FCB34C-4B8E-D84B-AE23-17CC99BFE0E2}"/>
              </a:ext>
            </a:extLst>
          </p:cNvPr>
          <p:cNvSpPr txBox="1"/>
          <p:nvPr userDrawn="1"/>
        </p:nvSpPr>
        <p:spPr>
          <a:xfrm>
            <a:off x="9824682" y="6586765"/>
            <a:ext cx="1241788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E-Commerce Marketing Plan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A6C1887-7FEC-DD49-9807-C753285B8B64}"/>
              </a:ext>
            </a:extLst>
          </p:cNvPr>
          <p:cNvCxnSpPr>
            <a:cxnSpLocks/>
          </p:cNvCxnSpPr>
          <p:nvPr userDrawn="1"/>
        </p:nvCxnSpPr>
        <p:spPr>
          <a:xfrm flipH="1">
            <a:off x="2" y="6648320"/>
            <a:ext cx="96262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97301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ADFF5-D2DF-4F4C-B84D-A9AF846D8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7" name="Round Same Side Corner Rectangle 6">
            <a:extLst>
              <a:ext uri="{FF2B5EF4-FFF2-40B4-BE49-F238E27FC236}">
                <a16:creationId xmlns:a16="http://schemas.microsoft.com/office/drawing/2014/main" id="{B4ADEBAC-E497-CB48-8513-F33DB82A8973}"/>
              </a:ext>
            </a:extLst>
          </p:cNvPr>
          <p:cNvSpPr/>
          <p:nvPr userDrawn="1"/>
        </p:nvSpPr>
        <p:spPr>
          <a:xfrm>
            <a:off x="11264900" y="6451600"/>
            <a:ext cx="393700" cy="406399"/>
          </a:xfrm>
          <a:prstGeom prst="round2SameRect">
            <a:avLst>
              <a:gd name="adj1" fmla="val 0"/>
              <a:gd name="adj2" fmla="val 0"/>
            </a:avLst>
          </a:prstGeom>
          <a:gradFill>
            <a:gsLst>
              <a:gs pos="0">
                <a:schemeClr val="tx1">
                  <a:lumMod val="75000"/>
                  <a:lumOff val="25000"/>
                  <a:alpha val="55000"/>
                </a:schemeClr>
              </a:gs>
              <a:gs pos="100000">
                <a:schemeClr val="tx1">
                  <a:lumMod val="95000"/>
                  <a:lumOff val="5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ID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D201E58-B497-624D-AB7C-62DCAC1049CF}"/>
              </a:ext>
            </a:extLst>
          </p:cNvPr>
          <p:cNvSpPr txBox="1"/>
          <p:nvPr userDrawn="1"/>
        </p:nvSpPr>
        <p:spPr>
          <a:xfrm>
            <a:off x="11295856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20A711D-6C98-6C43-8314-B5B48812555D}"/>
              </a:ext>
            </a:extLst>
          </p:cNvPr>
          <p:cNvSpPr txBox="1"/>
          <p:nvPr userDrawn="1"/>
        </p:nvSpPr>
        <p:spPr>
          <a:xfrm>
            <a:off x="9824682" y="6586765"/>
            <a:ext cx="1241788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E-Commerce Marketing Plan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F9A1467-2B26-DF46-B85E-EE1EAB739AA4}"/>
              </a:ext>
            </a:extLst>
          </p:cNvPr>
          <p:cNvCxnSpPr>
            <a:cxnSpLocks/>
          </p:cNvCxnSpPr>
          <p:nvPr userDrawn="1"/>
        </p:nvCxnSpPr>
        <p:spPr>
          <a:xfrm flipH="1">
            <a:off x="2" y="6648320"/>
            <a:ext cx="96262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79022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ame Side Corner Rectangle 7">
            <a:extLst>
              <a:ext uri="{FF2B5EF4-FFF2-40B4-BE49-F238E27FC236}">
                <a16:creationId xmlns:a16="http://schemas.microsoft.com/office/drawing/2014/main" id="{EABA0E42-432A-314C-B839-158E73B7F9F1}"/>
              </a:ext>
            </a:extLst>
          </p:cNvPr>
          <p:cNvSpPr/>
          <p:nvPr userDrawn="1"/>
        </p:nvSpPr>
        <p:spPr>
          <a:xfrm>
            <a:off x="11264900" y="6451600"/>
            <a:ext cx="393700" cy="406399"/>
          </a:xfrm>
          <a:prstGeom prst="round2SameRect">
            <a:avLst>
              <a:gd name="adj1" fmla="val 0"/>
              <a:gd name="adj2" fmla="val 0"/>
            </a:avLst>
          </a:prstGeom>
          <a:gradFill>
            <a:gsLst>
              <a:gs pos="0">
                <a:schemeClr val="tx1">
                  <a:lumMod val="75000"/>
                  <a:lumOff val="25000"/>
                  <a:alpha val="55000"/>
                </a:schemeClr>
              </a:gs>
              <a:gs pos="100000">
                <a:schemeClr val="tx1">
                  <a:lumMod val="95000"/>
                  <a:lumOff val="5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ID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948A03-5308-0D43-8DC0-1712C4C0AA6F}"/>
              </a:ext>
            </a:extLst>
          </p:cNvPr>
          <p:cNvSpPr txBox="1"/>
          <p:nvPr userDrawn="1"/>
        </p:nvSpPr>
        <p:spPr>
          <a:xfrm>
            <a:off x="11295856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6893DEC-253F-CD42-B9C4-2F3437D2C321}"/>
              </a:ext>
            </a:extLst>
          </p:cNvPr>
          <p:cNvSpPr txBox="1"/>
          <p:nvPr userDrawn="1"/>
        </p:nvSpPr>
        <p:spPr>
          <a:xfrm>
            <a:off x="9824682" y="6586765"/>
            <a:ext cx="1241788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E-Commerce Marketing Plan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5199B63-AA1B-C347-8FDF-19BC284F899D}"/>
              </a:ext>
            </a:extLst>
          </p:cNvPr>
          <p:cNvCxnSpPr>
            <a:cxnSpLocks/>
          </p:cNvCxnSpPr>
          <p:nvPr userDrawn="1"/>
        </p:nvCxnSpPr>
        <p:spPr>
          <a:xfrm flipH="1">
            <a:off x="2" y="6648320"/>
            <a:ext cx="96262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3129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7553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78836FCA-05BA-EA2D-0E18-10BE30BA73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 bwMode="auto">
          <a:xfrm flipH="1">
            <a:off x="0" y="0"/>
            <a:ext cx="12192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EF2D59FF-BD7C-2399-9E13-C0ED1D8F198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bg1">
                  <a:alpha val="76000"/>
                </a:schemeClr>
              </a:gs>
              <a:gs pos="100000">
                <a:srgbClr val="DFF5CE">
                  <a:alpha val="89000"/>
                </a:srgb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Single Corner Snipped 9">
            <a:extLst>
              <a:ext uri="{FF2B5EF4-FFF2-40B4-BE49-F238E27FC236}">
                <a16:creationId xmlns:a16="http://schemas.microsoft.com/office/drawing/2014/main" id="{AE22DEBC-85DD-0BBD-6962-266AE943E5F7}"/>
              </a:ext>
            </a:extLst>
          </p:cNvPr>
          <p:cNvSpPr/>
          <p:nvPr/>
        </p:nvSpPr>
        <p:spPr>
          <a:xfrm flipH="1">
            <a:off x="10255169" y="6237288"/>
            <a:ext cx="1936829" cy="620712"/>
          </a:xfrm>
          <a:prstGeom prst="snip1Rect">
            <a:avLst>
              <a:gd name="adj" fmla="val 38096"/>
            </a:avLst>
          </a:prstGeom>
          <a:solidFill>
            <a:srgbClr val="87B0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E14604-A19C-0032-4725-85BEDED28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D82A3-2BBA-4F8A-6DCA-EF5438171A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1527857"/>
            <a:ext cx="11522075" cy="45680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25E98-4951-CF04-D5ED-074E6888F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93653" y="6356350"/>
            <a:ext cx="1163385" cy="365125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79BA5EA-D9C3-88C6-261F-C35D6214B99A}"/>
              </a:ext>
            </a:extLst>
          </p:cNvPr>
          <p:cNvSpPr/>
          <p:nvPr/>
        </p:nvSpPr>
        <p:spPr>
          <a:xfrm>
            <a:off x="0" y="6707529"/>
            <a:ext cx="10266744" cy="150471"/>
          </a:xfrm>
          <a:prstGeom prst="rect">
            <a:avLst/>
          </a:prstGeom>
          <a:solidFill>
            <a:srgbClr val="87B0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CAC8402-E6E4-943C-F2E0-F6D03B050D82}"/>
              </a:ext>
            </a:extLst>
          </p:cNvPr>
          <p:cNvSpPr/>
          <p:nvPr/>
        </p:nvSpPr>
        <p:spPr>
          <a:xfrm>
            <a:off x="0" y="6707529"/>
            <a:ext cx="1678695" cy="150471"/>
          </a:xfrm>
          <a:prstGeom prst="rect">
            <a:avLst/>
          </a:prstGeom>
          <a:solidFill>
            <a:srgbClr val="DFF5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9049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3DCC-E58D-4E90-BD32-93612EB10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7CF97-5037-48C8-8243-48B5F7870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953ED2-55B1-4F90-9569-25377B50E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Round Same Side Corner Rectangle 10">
            <a:extLst>
              <a:ext uri="{FF2B5EF4-FFF2-40B4-BE49-F238E27FC236}">
                <a16:creationId xmlns:a16="http://schemas.microsoft.com/office/drawing/2014/main" id="{CBD9C243-2244-414C-979E-C2B50D4A5B82}"/>
              </a:ext>
            </a:extLst>
          </p:cNvPr>
          <p:cNvSpPr/>
          <p:nvPr userDrawn="1"/>
        </p:nvSpPr>
        <p:spPr>
          <a:xfrm>
            <a:off x="11264900" y="6451600"/>
            <a:ext cx="393700" cy="406399"/>
          </a:xfrm>
          <a:prstGeom prst="round2SameRect">
            <a:avLst>
              <a:gd name="adj1" fmla="val 0"/>
              <a:gd name="adj2" fmla="val 0"/>
            </a:avLst>
          </a:prstGeom>
          <a:gradFill>
            <a:gsLst>
              <a:gs pos="0">
                <a:schemeClr val="tx1">
                  <a:lumMod val="75000"/>
                  <a:lumOff val="25000"/>
                  <a:alpha val="55000"/>
                </a:schemeClr>
              </a:gs>
              <a:gs pos="100000">
                <a:schemeClr val="tx1">
                  <a:lumMod val="95000"/>
                  <a:lumOff val="5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ID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EB76271-C58C-894A-96DA-3770479E3AFF}"/>
              </a:ext>
            </a:extLst>
          </p:cNvPr>
          <p:cNvSpPr txBox="1"/>
          <p:nvPr userDrawn="1"/>
        </p:nvSpPr>
        <p:spPr>
          <a:xfrm>
            <a:off x="11295856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3E2A1FF-741B-A247-B472-AE6F07156994}"/>
              </a:ext>
            </a:extLst>
          </p:cNvPr>
          <p:cNvSpPr txBox="1"/>
          <p:nvPr userDrawn="1"/>
        </p:nvSpPr>
        <p:spPr>
          <a:xfrm>
            <a:off x="9824682" y="6586765"/>
            <a:ext cx="1241788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E-Commerce Marketing Plan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6C7A151-F4D1-864E-B175-79AF4C087CEA}"/>
              </a:ext>
            </a:extLst>
          </p:cNvPr>
          <p:cNvCxnSpPr>
            <a:cxnSpLocks/>
          </p:cNvCxnSpPr>
          <p:nvPr userDrawn="1"/>
        </p:nvCxnSpPr>
        <p:spPr>
          <a:xfrm flipH="1">
            <a:off x="2" y="6648320"/>
            <a:ext cx="96262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35612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3295E-5F2E-469B-B4C3-767643F28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84A6C5-DA12-455A-81DD-2B5C41D0E9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A59A1D-8CC0-43CE-9EB7-F5DE71D0A3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Round Same Side Corner Rectangle 10">
            <a:extLst>
              <a:ext uri="{FF2B5EF4-FFF2-40B4-BE49-F238E27FC236}">
                <a16:creationId xmlns:a16="http://schemas.microsoft.com/office/drawing/2014/main" id="{5F2A2DD5-4CB6-FE40-9B7E-3B222A91D018}"/>
              </a:ext>
            </a:extLst>
          </p:cNvPr>
          <p:cNvSpPr/>
          <p:nvPr userDrawn="1"/>
        </p:nvSpPr>
        <p:spPr>
          <a:xfrm>
            <a:off x="11264900" y="6451600"/>
            <a:ext cx="393700" cy="406399"/>
          </a:xfrm>
          <a:prstGeom prst="round2SameRect">
            <a:avLst>
              <a:gd name="adj1" fmla="val 0"/>
              <a:gd name="adj2" fmla="val 0"/>
            </a:avLst>
          </a:prstGeom>
          <a:gradFill>
            <a:gsLst>
              <a:gs pos="0">
                <a:schemeClr val="tx1">
                  <a:lumMod val="75000"/>
                  <a:lumOff val="25000"/>
                  <a:alpha val="55000"/>
                </a:schemeClr>
              </a:gs>
              <a:gs pos="100000">
                <a:schemeClr val="tx1">
                  <a:lumMod val="95000"/>
                  <a:lumOff val="5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ID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0F64F79-87B9-7A46-AE76-1906CB926CAC}"/>
              </a:ext>
            </a:extLst>
          </p:cNvPr>
          <p:cNvSpPr txBox="1"/>
          <p:nvPr userDrawn="1"/>
        </p:nvSpPr>
        <p:spPr>
          <a:xfrm>
            <a:off x="11295856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45CEAFE-18A1-3E4F-8F70-07DFA2AC6F02}"/>
              </a:ext>
            </a:extLst>
          </p:cNvPr>
          <p:cNvSpPr txBox="1"/>
          <p:nvPr userDrawn="1"/>
        </p:nvSpPr>
        <p:spPr>
          <a:xfrm>
            <a:off x="9824682" y="6586765"/>
            <a:ext cx="1241788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E-Commerce Marketing Plan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088C8A6-6F71-FE44-9B1E-1DDFE9D822D8}"/>
              </a:ext>
            </a:extLst>
          </p:cNvPr>
          <p:cNvCxnSpPr>
            <a:cxnSpLocks/>
          </p:cNvCxnSpPr>
          <p:nvPr userDrawn="1"/>
        </p:nvCxnSpPr>
        <p:spPr>
          <a:xfrm flipH="1">
            <a:off x="2" y="6648320"/>
            <a:ext cx="96262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12574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3B649-33B5-49E0-AF95-5C2F74360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1F3234-B853-4DD4-ACD3-949D5F2843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33400" y="1825624"/>
            <a:ext cx="11125200" cy="44227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10" name="Round Same Side Corner Rectangle 9">
            <a:extLst>
              <a:ext uri="{FF2B5EF4-FFF2-40B4-BE49-F238E27FC236}">
                <a16:creationId xmlns:a16="http://schemas.microsoft.com/office/drawing/2014/main" id="{304C0EF7-46FB-6E46-81BE-5358BF7223D1}"/>
              </a:ext>
            </a:extLst>
          </p:cNvPr>
          <p:cNvSpPr/>
          <p:nvPr userDrawn="1"/>
        </p:nvSpPr>
        <p:spPr>
          <a:xfrm>
            <a:off x="11264900" y="6451600"/>
            <a:ext cx="393700" cy="406399"/>
          </a:xfrm>
          <a:prstGeom prst="round2SameRect">
            <a:avLst>
              <a:gd name="adj1" fmla="val 0"/>
              <a:gd name="adj2" fmla="val 0"/>
            </a:avLst>
          </a:prstGeom>
          <a:gradFill>
            <a:gsLst>
              <a:gs pos="0">
                <a:schemeClr val="tx1">
                  <a:lumMod val="75000"/>
                  <a:lumOff val="25000"/>
                  <a:alpha val="55000"/>
                </a:schemeClr>
              </a:gs>
              <a:gs pos="100000">
                <a:schemeClr val="tx1">
                  <a:lumMod val="95000"/>
                  <a:lumOff val="5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ID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7A9DC3-D600-E246-B69A-326EB34F72F0}"/>
              </a:ext>
            </a:extLst>
          </p:cNvPr>
          <p:cNvSpPr txBox="1"/>
          <p:nvPr userDrawn="1"/>
        </p:nvSpPr>
        <p:spPr>
          <a:xfrm>
            <a:off x="11295856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B1478BB-1418-3B41-87CE-A4F674376C62}"/>
              </a:ext>
            </a:extLst>
          </p:cNvPr>
          <p:cNvSpPr txBox="1"/>
          <p:nvPr userDrawn="1"/>
        </p:nvSpPr>
        <p:spPr>
          <a:xfrm>
            <a:off x="9824682" y="6586765"/>
            <a:ext cx="1241788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E-Commerce Marketing Plan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67D99EF-F1C8-EC4C-9C91-3950C3AA392A}"/>
              </a:ext>
            </a:extLst>
          </p:cNvPr>
          <p:cNvCxnSpPr>
            <a:cxnSpLocks/>
          </p:cNvCxnSpPr>
          <p:nvPr userDrawn="1"/>
        </p:nvCxnSpPr>
        <p:spPr>
          <a:xfrm flipH="1">
            <a:off x="2" y="6648320"/>
            <a:ext cx="96262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14027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74D309-A159-49EF-AA30-9AD12AF5DB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4"/>
            <a:ext cx="2933700" cy="58832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069772-6562-4B91-92CF-F6615BFA12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33400" y="365124"/>
            <a:ext cx="8039100" cy="58832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10" name="Round Same Side Corner Rectangle 9">
            <a:extLst>
              <a:ext uri="{FF2B5EF4-FFF2-40B4-BE49-F238E27FC236}">
                <a16:creationId xmlns:a16="http://schemas.microsoft.com/office/drawing/2014/main" id="{19FD2F09-3B88-314A-B3CC-FEEDDCF53056}"/>
              </a:ext>
            </a:extLst>
          </p:cNvPr>
          <p:cNvSpPr/>
          <p:nvPr userDrawn="1"/>
        </p:nvSpPr>
        <p:spPr>
          <a:xfrm>
            <a:off x="11264900" y="6451600"/>
            <a:ext cx="393700" cy="406399"/>
          </a:xfrm>
          <a:prstGeom prst="round2SameRect">
            <a:avLst>
              <a:gd name="adj1" fmla="val 0"/>
              <a:gd name="adj2" fmla="val 0"/>
            </a:avLst>
          </a:prstGeom>
          <a:gradFill>
            <a:gsLst>
              <a:gs pos="0">
                <a:schemeClr val="tx1">
                  <a:lumMod val="75000"/>
                  <a:lumOff val="25000"/>
                  <a:alpha val="55000"/>
                </a:schemeClr>
              </a:gs>
              <a:gs pos="100000">
                <a:schemeClr val="tx1">
                  <a:lumMod val="95000"/>
                  <a:lumOff val="5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ID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D0AAF1-F4D5-E44C-8BE3-766407CC3633}"/>
              </a:ext>
            </a:extLst>
          </p:cNvPr>
          <p:cNvSpPr txBox="1"/>
          <p:nvPr userDrawn="1"/>
        </p:nvSpPr>
        <p:spPr>
          <a:xfrm>
            <a:off x="11295856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28BF7B9-5D64-1843-8EE0-CBC45D50B48E}"/>
              </a:ext>
            </a:extLst>
          </p:cNvPr>
          <p:cNvSpPr txBox="1"/>
          <p:nvPr userDrawn="1"/>
        </p:nvSpPr>
        <p:spPr>
          <a:xfrm>
            <a:off x="9824682" y="6586765"/>
            <a:ext cx="1241788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E-Commerce Marketing Plan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D8CB0C3-E679-CF46-A2DF-4862E9A615A6}"/>
              </a:ext>
            </a:extLst>
          </p:cNvPr>
          <p:cNvCxnSpPr>
            <a:cxnSpLocks/>
          </p:cNvCxnSpPr>
          <p:nvPr userDrawn="1"/>
        </p:nvCxnSpPr>
        <p:spPr>
          <a:xfrm flipH="1">
            <a:off x="2" y="6648320"/>
            <a:ext cx="96262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42679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67C5E-FB68-4521-A8B7-101E4CF2A7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615497-1D01-49E5-B478-CC8A5BD2D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F0CBF3-D25C-4A0D-960F-E7D99E688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97C8-D194-4E1A-AD43-558513CA001C}" type="datetimeFigureOut">
              <a:rPr lang="en-ID" smtClean="0"/>
              <a:t>27/09/2024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DCFA5F-5D4E-4D59-8C25-2FC3F8A94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20A3DA-23A0-4887-9671-6D2DFC7CF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7BE5-C66F-4B36-80D2-ED11557B940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020965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3C7F9-D8B4-4D14-9BC9-9132A1301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36DFC-892F-4434-9574-5471DE8D0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A6C019-88A8-4B38-BDCA-6B48FE13C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97C8-D194-4E1A-AD43-558513CA001C}" type="datetimeFigureOut">
              <a:rPr lang="en-ID" smtClean="0"/>
              <a:t>27/09/2024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900EA0-6446-4214-AFEB-F08B842F4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F59F27-81A0-4857-9637-781A1CA3B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7BE5-C66F-4B36-80D2-ED11557B940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604680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8BFC6-D661-42D6-A45C-3946F3A5F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E1EB16-C284-4F49-A592-B28CE6DB56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A5C463-23A7-4D6E-B7EB-C460F83D0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97C8-D194-4E1A-AD43-558513CA001C}" type="datetimeFigureOut">
              <a:rPr lang="en-ID" smtClean="0"/>
              <a:t>27/09/2024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27D0C-B7DF-4D6F-A5DF-B74A0DAD9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EC2D1-F34D-4967-BFFD-C03B0DB07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7BE5-C66F-4B36-80D2-ED11557B940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292009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4699F-A543-496F-BB66-2ACD1CD6E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6D1430-273D-46C9-8382-F71AE6536E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CF12BE-F16E-4900-81EB-692A451858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15F4F9-74AD-44A9-A213-423AD3DA5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97C8-D194-4E1A-AD43-558513CA001C}" type="datetimeFigureOut">
              <a:rPr lang="en-ID" smtClean="0"/>
              <a:t>27/09/2024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23365D-7658-4612-B028-C64FD3326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303C09-F0B1-4085-82A7-388AE8E2D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7BE5-C66F-4B36-80D2-ED11557B940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672989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BD255-1FC8-488E-B7F1-4D4A99F19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879880-E8C7-4D9A-8C5C-E87A16F809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88F7DD-E114-4140-B924-52345BC499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B1434A-A066-4930-BB0D-8B844FD4E7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C2477A-DDB4-4716-87F1-1428910804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546ECB-7441-496C-A020-4742E0123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97C8-D194-4E1A-AD43-558513CA001C}" type="datetimeFigureOut">
              <a:rPr lang="en-ID" smtClean="0"/>
              <a:t>27/09/2024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7387CC-F75F-4A15-A726-4E372B8A1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FB43EB-A420-41C3-8260-4CF204756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7BE5-C66F-4B36-80D2-ED11557B940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0852420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B6DCB-E016-4C29-9A57-6D803243B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7920B7-CCD2-4995-A221-12DA4FD05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97C8-D194-4E1A-AD43-558513CA001C}" type="datetimeFigureOut">
              <a:rPr lang="en-ID" smtClean="0"/>
              <a:t>27/09/2024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F5760E-B5E4-41AC-A7D1-6F6491CFE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A370CE-33F3-4814-B6EA-B4176280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7BE5-C66F-4B36-80D2-ED11557B940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54781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4E396-49CA-CBFB-8EBA-4676A85A2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32B7B4-1372-297C-51B8-AD5D42AE1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BA9BCB-BFB6-A4C4-54B3-7E77227BF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A5D805-97C3-99F2-2E7A-21C1F666E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9980D-AB16-99A9-5865-A80031A86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669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7DF199-F9CC-4D54-BBE0-D65D0473F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97C8-D194-4E1A-AD43-558513CA001C}" type="datetimeFigureOut">
              <a:rPr lang="en-ID" smtClean="0"/>
              <a:t>27/09/2024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C93E07-5FBD-4773-99A7-41B8924AE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40600F-ACE0-4F88-B29E-209FA1882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7BE5-C66F-4B36-80D2-ED11557B940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67702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5443D-2A0F-404E-AA76-5B4DA3DAA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C9573-2539-4364-8AB7-5808B04D9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00C84C-ECD7-49ED-B279-87EE4140E7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22DBCC-5A73-4CAF-B623-062DAE3EB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97C8-D194-4E1A-AD43-558513CA001C}" type="datetimeFigureOut">
              <a:rPr lang="en-ID" smtClean="0"/>
              <a:t>27/09/2024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284B25-8122-4CEF-9316-2E1C191AE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0A493-EBC8-4502-85F5-170697207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7BE5-C66F-4B36-80D2-ED11557B940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890901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27C47-826E-460D-BEE9-E2A565029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2CE2CE-4D1C-48CC-8E24-EC540F1F90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306C98-D658-48F3-9113-1995E06178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EB1648-D2D0-4617-AA4F-CA7F0694F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97C8-D194-4E1A-AD43-558513CA001C}" type="datetimeFigureOut">
              <a:rPr lang="en-ID" smtClean="0"/>
              <a:t>27/09/2024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D187EC-17F6-45FB-9CB5-93BEA741D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11959D-0319-4347-8D6E-00D877219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7BE5-C66F-4B36-80D2-ED11557B940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486590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26E7B-B000-4B91-8AFC-11BB2EF8F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15EB7D-16EB-498E-8446-1F7ED59067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E4EB9B-4169-4A2D-B73D-B7CDE7B95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97C8-D194-4E1A-AD43-558513CA001C}" type="datetimeFigureOut">
              <a:rPr lang="en-ID" smtClean="0"/>
              <a:t>27/09/2024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A6619F-8210-4C68-BB6D-6C4FB1294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6ABCB-F69E-4D70-888A-2D9808FFD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7BE5-C66F-4B36-80D2-ED11557B940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748523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A9E195-4A91-4E8F-8517-9C1FB970FE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C23C9A-4133-41BC-9891-C6FAFF66BC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B5FA4-9432-4210-A7CE-54C245C7B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97C8-D194-4E1A-AD43-558513CA001C}" type="datetimeFigureOut">
              <a:rPr lang="en-ID" smtClean="0"/>
              <a:t>27/09/2024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1169AD-D5EB-481A-83B1-12A6515F5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AB988B-600E-425B-BF97-87CD938C2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7BE5-C66F-4B36-80D2-ED11557B940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599865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01376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6165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431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45836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673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9B05C-C614-08AE-926A-5AEFEF951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8E6116-1440-E956-7679-7290734E24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E1F68B-2C1D-BB89-2B2C-DC16FF3728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6C0DC6-924E-86AD-C500-FA3FF6BB3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A1F3ED-366D-DAE9-7B25-FA7A0EFB7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C87EC7-84B9-B642-0F5A-8B425468E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45459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30086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30822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481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39389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74346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54561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33424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9963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72783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957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E7855-126F-D376-8427-708E270D8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029F1F-E781-B660-C9C6-6CC899AB0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7DA937-78C5-BB94-E7C4-4C6F7BC492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AAF154-E343-98F2-EB13-C8683DEC36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D359A4-0E80-0A2F-2C9C-57E35BE9B0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1A078E-83EE-718C-367E-EDA8009FE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502323-41E6-B2FF-FF0A-450BE056E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475016-FB77-977D-F88D-EF7FE50D6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57123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4075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25119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908" y="304801"/>
            <a:ext cx="10668000" cy="1216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56140" y="1752600"/>
            <a:ext cx="5240215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3925" y="1752600"/>
            <a:ext cx="5240215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2C211F-D34E-41ED-A072-F68FE9E4E8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0502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F7D0B-66A5-2E79-F4CF-7072BCC8E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8EFD46-EB23-64D5-40B0-62CF42E73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16545E-D51F-57EA-B177-1D6FE9C5D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CE48CE-C463-C4D4-00BF-5B7C6C9C1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784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E5C42B-B5B6-AC39-1B9E-58B014954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22B66C-107E-776F-9967-472B6F0DB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333DF0-64E9-3E96-3B78-D2842053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820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05A01-1432-3D18-78BC-CC47792CE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8FC3A-FFFE-ACD2-20BD-EC2464A2F1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2090DF-3F62-31A2-632C-17FE929A8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21B958-491E-D4B5-97D4-B380AD607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259CC0-8C3E-8145-9EA1-B6902DB81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A348F2-E083-C9A9-79E3-54AE77829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57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020E6-F3EB-740D-82D0-8F04D5A04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1E0A83-B81B-D28F-5DB9-08C48E5BB9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CB909F-E4DD-89E3-6CAF-D3BE5E2F2D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59350F-FF81-151C-3C7D-F915F2459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9FC3BC-9EC4-1F77-B068-53B33861D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902B80-DA1F-5B68-CFF4-D815296E8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754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18" Type="http://schemas.openxmlformats.org/officeDocument/2006/relationships/image" Target="../media/image2.e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6" Type="http://schemas.openxmlformats.org/officeDocument/2006/relationships/tags" Target="../tags/tag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ags" Target="../tags/tag1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vmlDrawing" Target="../drawings/vmlDrawing1.v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vmlDrawing" Target="../drawings/vmlDrawing2.v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17" Type="http://schemas.openxmlformats.org/officeDocument/2006/relationships/image" Target="../media/image3.emf"/><Relationship Id="rId2" Type="http://schemas.openxmlformats.org/officeDocument/2006/relationships/slideLayout" Target="../slideLayouts/slideLayout25.xml"/><Relationship Id="rId16" Type="http://schemas.openxmlformats.org/officeDocument/2006/relationships/oleObject" Target="../embeddings/oleObject2.bin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tags" Target="../tags/tag4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tags" Target="../tags/tag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47.xml"/><Relationship Id="rId1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17" Type="http://schemas.openxmlformats.org/officeDocument/2006/relationships/slideLayout" Target="../slideLayouts/slideLayout51.xml"/><Relationship Id="rId2" Type="http://schemas.openxmlformats.org/officeDocument/2006/relationships/slideLayout" Target="../slideLayouts/slideLayout36.xml"/><Relationship Id="rId16" Type="http://schemas.openxmlformats.org/officeDocument/2006/relationships/slideLayout" Target="../slideLayouts/slideLayout50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44.xml"/><Relationship Id="rId19" Type="http://schemas.openxmlformats.org/officeDocument/2006/relationships/theme" Target="../theme/theme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slideLayout" Target="../slideLayouts/slideLayout4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A892CF-6E86-953A-7675-3F2304797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333375"/>
            <a:ext cx="11522075" cy="9350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32FF4E-C8D0-C400-55A2-9B8C3D7A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4963" y="1527857"/>
            <a:ext cx="11522075" cy="4568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90A438-5A6D-97C8-88D1-FB750D765B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4963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54687-75E4-4DAB-8024-B5CCE8DA28E0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44E209-FA53-0CF1-22CB-820CA9C9AE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354F95-7578-F4A0-0E5F-E82B4FE6DB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1383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5D9C7EB-B7CD-5A17-F3C7-F3F507915FE3}"/>
              </a:ext>
            </a:extLst>
          </p:cNvPr>
          <p:cNvGrpSpPr/>
          <p:nvPr/>
        </p:nvGrpSpPr>
        <p:grpSpPr>
          <a:xfrm>
            <a:off x="0" y="-706056"/>
            <a:ext cx="2013994" cy="555585"/>
            <a:chOff x="0" y="-555585"/>
            <a:chExt cx="2013994" cy="555585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DDC9DC46-056D-394F-A10D-E104FAA7C367}"/>
                </a:ext>
              </a:extLst>
            </p:cNvPr>
            <p:cNvSpPr/>
            <p:nvPr userDrawn="1"/>
          </p:nvSpPr>
          <p:spPr>
            <a:xfrm>
              <a:off x="0" y="-555585"/>
              <a:ext cx="2013994" cy="5555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88E460F0-5DA3-AE28-1BE7-F7560ACFE8F5}"/>
                </a:ext>
              </a:extLst>
            </p:cNvPr>
            <p:cNvGrpSpPr/>
            <p:nvPr userDrawn="1"/>
          </p:nvGrpSpPr>
          <p:grpSpPr>
            <a:xfrm>
              <a:off x="168639" y="-445433"/>
              <a:ext cx="1676717" cy="335280"/>
              <a:chOff x="0" y="-436880"/>
              <a:chExt cx="1676717" cy="335280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5AC40BDF-A257-2704-9161-CA91F8332314}"/>
                  </a:ext>
                </a:extLst>
              </p:cNvPr>
              <p:cNvSpPr/>
              <p:nvPr userDrawn="1"/>
            </p:nvSpPr>
            <p:spPr>
              <a:xfrm>
                <a:off x="0" y="-436880"/>
                <a:ext cx="335280" cy="335280"/>
              </a:xfrm>
              <a:prstGeom prst="rect">
                <a:avLst/>
              </a:prstGeom>
              <a:solidFill>
                <a:srgbClr val="87B04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E49B7486-FF0D-195C-FDF4-2BFF237FA8A6}"/>
                  </a:ext>
                </a:extLst>
              </p:cNvPr>
              <p:cNvSpPr/>
              <p:nvPr userDrawn="1"/>
            </p:nvSpPr>
            <p:spPr>
              <a:xfrm>
                <a:off x="447146" y="-436880"/>
                <a:ext cx="335280" cy="335280"/>
              </a:xfrm>
              <a:prstGeom prst="rect">
                <a:avLst/>
              </a:prstGeom>
              <a:solidFill>
                <a:srgbClr val="DFF5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A2E73145-E47A-A5F4-55A6-A853A876789E}"/>
                  </a:ext>
                </a:extLst>
              </p:cNvPr>
              <p:cNvSpPr/>
              <p:nvPr userDrawn="1"/>
            </p:nvSpPr>
            <p:spPr>
              <a:xfrm>
                <a:off x="894292" y="-436880"/>
                <a:ext cx="335280" cy="335280"/>
              </a:xfrm>
              <a:prstGeom prst="rect">
                <a:avLst/>
              </a:prstGeom>
              <a:solidFill>
                <a:srgbClr val="525B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A43C401-A6DA-4169-27B9-9549E3241115}"/>
                  </a:ext>
                </a:extLst>
              </p:cNvPr>
              <p:cNvSpPr/>
              <p:nvPr userDrawn="1"/>
            </p:nvSpPr>
            <p:spPr>
              <a:xfrm>
                <a:off x="1341437" y="-436880"/>
                <a:ext cx="335280" cy="335280"/>
              </a:xfrm>
              <a:prstGeom prst="rect">
                <a:avLst/>
              </a:prstGeom>
              <a:solidFill>
                <a:srgbClr val="DEE2F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2529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11">
          <p15:clr>
            <a:srgbClr val="F26B43"/>
          </p15:clr>
        </p15:guide>
        <p15:guide id="2" pos="7469">
          <p15:clr>
            <a:srgbClr val="F26B43"/>
          </p15:clr>
        </p15:guide>
        <p15:guide id="3" orient="horz" pos="210">
          <p15:clr>
            <a:srgbClr val="F26B43"/>
          </p15:clr>
        </p15:guide>
        <p15:guide id="4" orient="horz" pos="799">
          <p15:clr>
            <a:srgbClr val="F26B43"/>
          </p15:clr>
        </p15:guide>
        <p15:guide id="5" orient="horz" pos="3929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id="{DBC3F41C-1950-4175-A0D5-F29309A4B1BB}"/>
              </a:ext>
            </a:extLst>
          </p:cNvPr>
          <p:cNvGraphicFramePr>
            <a:graphicFrameLocks noChangeAspect="1"/>
          </p:cNvGraphicFramePr>
          <p:nvPr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51798030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think-cell Slide" r:id="rId17" imgW="383" imgH="384" progId="TCLayout.ActiveDocument.1">
                  <p:embed/>
                </p:oleObj>
              </mc:Choice>
              <mc:Fallback>
                <p:oleObj name="think-cell Slide" r:id="rId17" imgW="383" imgH="384" progId="TCLayout.ActiveDocument.1">
                  <p:embed/>
                  <p:pic>
                    <p:nvPicPr>
                      <p:cNvPr id="9" name="Object 8" hidden="1">
                        <a:extLst>
                          <a:ext uri="{FF2B5EF4-FFF2-40B4-BE49-F238E27FC236}">
                            <a16:creationId xmlns:a16="http://schemas.microsoft.com/office/drawing/2014/main" id="{DBC3F41C-1950-4175-A0D5-F29309A4B1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 hidden="1">
            <a:extLst>
              <a:ext uri="{FF2B5EF4-FFF2-40B4-BE49-F238E27FC236}">
                <a16:creationId xmlns:a16="http://schemas.microsoft.com/office/drawing/2014/main" id="{3AF71B7F-2C2D-40D3-A393-9F6DCC630C92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4400" b="1" i="0" baseline="0" dirty="0">
              <a:latin typeface="Segoe UI" panose="020B0502040204020203" pitchFamily="34" charset="0"/>
              <a:ea typeface="+mj-ea"/>
              <a:cs typeface="Segoe UI" panose="020B0502040204020203" pitchFamily="34" charset="0"/>
              <a:sym typeface="Segoe UI" panose="020B0502040204020203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DE9C95-668D-4C97-99D8-074E1701B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406400"/>
            <a:ext cx="11125200" cy="88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F9BE55-B1B7-4BDF-8E9F-D05E93906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11125200" cy="4652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58769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36">
          <p15:clr>
            <a:srgbClr val="F26B43"/>
          </p15:clr>
        </p15:guide>
        <p15:guide id="2" pos="7344">
          <p15:clr>
            <a:srgbClr val="F26B43"/>
          </p15:clr>
        </p15:guide>
        <p15:guide id="3" orient="horz" pos="3936">
          <p15:clr>
            <a:srgbClr val="F26B43"/>
          </p15:clr>
        </p15:guide>
        <p15:guide id="5" orient="horz" pos="960">
          <p15:clr>
            <a:srgbClr val="F26B43"/>
          </p15:clr>
        </p15:guide>
        <p15:guide id="6" orient="horz" pos="816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D00344C9-5BE0-49E0-8AD1-2A768DACA4C1}"/>
              </a:ext>
            </a:extLst>
          </p:cNvPr>
          <p:cNvGraphicFramePr>
            <a:graphicFrameLocks noChangeAspect="1"/>
          </p:cNvGraphicFramePr>
          <p:nvPr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2855384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think-cell Slide" r:id="rId16" imgW="378" imgH="379" progId="TCLayout.ActiveDocument.1">
                  <p:embed/>
                </p:oleObj>
              </mc:Choice>
              <mc:Fallback>
                <p:oleObj name="think-cell Slide" r:id="rId16" imgW="378" imgH="37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D00344C9-5BE0-49E0-8AD1-2A768DACA4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231760CC-738A-44A1-A674-362242FA1154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4400" b="0" i="0" baseline="0" dirty="0">
              <a:latin typeface="Consolas" panose="020B0609020204030204" pitchFamily="49" charset="0"/>
              <a:ea typeface="+mj-ea"/>
              <a:cs typeface="+mj-cs"/>
              <a:sym typeface="Consolas" panose="020B0609020204030204" pitchFamily="49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B9B958-55CA-48B5-81F1-C6BC2F4F8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C44CE2-1105-47FE-955D-81C96D12A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C653F-8EE2-4B5E-B2B7-FAABE6B356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997C8-D194-4E1A-AD43-558513CA001C}" type="datetimeFigureOut">
              <a:rPr lang="en-ID" smtClean="0"/>
              <a:t>27/09/2024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67EC97-C70E-4775-B104-BA014F718A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2BA64-4F1D-4B0C-A5B8-40B865ADF6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A7BE5-C66F-4B36-80D2-ED11557B940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67360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FB54687-75E4-4DAB-8024-B5CCE8DA28E0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07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  <p:sldLayoutId id="2147483714" r:id="rId17"/>
    <p:sldLayoutId id="2147483715" r:id="rId18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36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Berlin Sans FB Demi" panose="020E0802020502020306" pitchFamily="34" charset="0"/>
              </a:rPr>
              <a:t>KONTRAK KULIAH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  <a:latin typeface="Bodoni MT Black" panose="02070A03080606020203" pitchFamily="18" charset="0"/>
              </a:rPr>
              <a:t>Semester </a:t>
            </a:r>
            <a:r>
              <a:rPr lang="en-US" sz="4400" b="1" dirty="0" err="1" smtClean="0">
                <a:solidFill>
                  <a:schemeClr val="accent1">
                    <a:lumMod val="75000"/>
                  </a:schemeClr>
                </a:solidFill>
                <a:latin typeface="Bodoni MT Black" panose="02070A03080606020203" pitchFamily="18" charset="0"/>
              </a:rPr>
              <a:t>Ganjil</a:t>
            </a: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  <a:latin typeface="Bodoni MT Black" panose="02070A03080606020203" pitchFamily="18" charset="0"/>
              </a:rPr>
              <a:t> </a:t>
            </a:r>
            <a:br>
              <a:rPr lang="en-US" sz="4400" b="1" dirty="0" smtClean="0">
                <a:solidFill>
                  <a:schemeClr val="accent1">
                    <a:lumMod val="75000"/>
                  </a:schemeClr>
                </a:solidFill>
                <a:latin typeface="Bodoni MT Black" panose="02070A03080606020203" pitchFamily="18" charset="0"/>
              </a:rPr>
            </a:b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  <a:latin typeface="Bodoni MT Black" panose="02070A03080606020203" pitchFamily="18" charset="0"/>
              </a:rPr>
              <a:t>TA. 2024/2025</a:t>
            </a:r>
            <a:endParaRPr lang="en-US" sz="5300" b="1" dirty="0">
              <a:solidFill>
                <a:schemeClr val="accent1">
                  <a:lumMod val="75000"/>
                </a:schemeClr>
              </a:solidFill>
              <a:latin typeface="Bodoni MT Black" panose="02070A030806060202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Matakuliah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Sistem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Pengendalian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Manajemen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( SPM )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801292" y="5384801"/>
            <a:ext cx="7828006" cy="95842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6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600" b="1" dirty="0" smtClean="0">
                <a:solidFill>
                  <a:schemeClr val="accent3">
                    <a:lumMod val="75000"/>
                  </a:schemeClr>
                </a:solidFill>
                <a:latin typeface="Bodoni MT Black" panose="02070A03080606020203" pitchFamily="18" charset="0"/>
              </a:rPr>
              <a:t>By: Muhammad Sadat </a:t>
            </a:r>
            <a:r>
              <a:rPr lang="en-US" sz="3600" b="1" dirty="0" err="1" smtClean="0">
                <a:solidFill>
                  <a:schemeClr val="accent3">
                    <a:lumMod val="75000"/>
                  </a:schemeClr>
                </a:solidFill>
                <a:latin typeface="Bodoni MT Black" panose="02070A03080606020203" pitchFamily="18" charset="0"/>
              </a:rPr>
              <a:t>Pulungan</a:t>
            </a:r>
            <a:endParaRPr lang="en-US" sz="3600" b="1" dirty="0">
              <a:solidFill>
                <a:schemeClr val="accent3">
                  <a:lumMod val="75000"/>
                </a:schemeClr>
              </a:solidFill>
              <a:latin typeface="Bodoni MT Black" panose="02070A03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434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2546350" y="533401"/>
            <a:ext cx="74295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6000" b="1">
                <a:solidFill>
                  <a:srgbClr val="3333CC"/>
                </a:solidFill>
              </a:rPr>
              <a:t>TERIMAKASIH</a:t>
            </a: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1968500" y="4953001"/>
            <a:ext cx="82550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800" b="1" dirty="0" smtClean="0">
                <a:solidFill>
                  <a:srgbClr val="00FF00"/>
                </a:solidFill>
              </a:rPr>
              <a:t>GOOD LUCKY </a:t>
            </a:r>
            <a:r>
              <a:rPr lang="en-US" altLang="en-US" sz="4800" b="1" dirty="0">
                <a:solidFill>
                  <a:srgbClr val="00FF00"/>
                </a:solidFill>
              </a:rPr>
              <a:t>FOR YOU</a:t>
            </a:r>
          </a:p>
        </p:txBody>
      </p:sp>
      <p:pic>
        <p:nvPicPr>
          <p:cNvPr id="14340" name="Picture 7" descr="ag00630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9651" y="2197101"/>
            <a:ext cx="2212975" cy="2511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4341" name="Group 24"/>
          <p:cNvGrpSpPr>
            <a:grpSpLocks/>
          </p:cNvGrpSpPr>
          <p:nvPr/>
        </p:nvGrpSpPr>
        <p:grpSpPr bwMode="auto">
          <a:xfrm>
            <a:off x="1941513" y="2327276"/>
            <a:ext cx="7588250" cy="2716213"/>
            <a:chOff x="464" y="1466"/>
            <a:chExt cx="4413" cy="1711"/>
          </a:xfrm>
        </p:grpSpPr>
        <p:grpSp>
          <p:nvGrpSpPr>
            <p:cNvPr id="14342" name="Group 23"/>
            <p:cNvGrpSpPr>
              <a:grpSpLocks/>
            </p:cNvGrpSpPr>
            <p:nvPr/>
          </p:nvGrpSpPr>
          <p:grpSpPr bwMode="auto">
            <a:xfrm>
              <a:off x="464" y="1708"/>
              <a:ext cx="4413" cy="1469"/>
              <a:chOff x="464" y="1708"/>
              <a:chExt cx="4413" cy="1469"/>
            </a:xfrm>
          </p:grpSpPr>
          <p:grpSp>
            <p:nvGrpSpPr>
              <p:cNvPr id="14345" name="Group 22"/>
              <p:cNvGrpSpPr>
                <a:grpSpLocks/>
              </p:cNvGrpSpPr>
              <p:nvPr/>
            </p:nvGrpSpPr>
            <p:grpSpPr bwMode="auto">
              <a:xfrm>
                <a:off x="648" y="1708"/>
                <a:ext cx="4229" cy="1469"/>
                <a:chOff x="648" y="1708"/>
                <a:chExt cx="4229" cy="1469"/>
              </a:xfrm>
            </p:grpSpPr>
            <p:pic>
              <p:nvPicPr>
                <p:cNvPr id="14347" name="Picture 11" descr="bd13659_"/>
                <p:cNvPicPr>
                  <a:picLocks noChangeAspect="1" noChangeArrowheads="1" noCrop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48" y="1848"/>
                  <a:ext cx="1949" cy="12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4348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1310" y="2375"/>
                  <a:ext cx="1213" cy="250"/>
                </a:xfrm>
                <a:prstGeom prst="rect">
                  <a:avLst/>
                </a:prstGeom>
                <a:solidFill>
                  <a:srgbClr val="FFFF6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9pPr>
                </a:lstStyle>
                <a:p>
                  <a:pPr algn="ctr" eaLnBrk="1" hangingPunct="1"/>
                  <a:endParaRPr lang="en-GB" altLang="en-US" sz="2000" b="1">
                    <a:solidFill>
                      <a:srgbClr val="FF0707"/>
                    </a:solidFill>
                    <a:latin typeface="Rockwell Extra Bold" panose="02060903040505020403" pitchFamily="18" charset="0"/>
                  </a:endParaRPr>
                </a:p>
              </p:txBody>
            </p:sp>
            <p:pic>
              <p:nvPicPr>
                <p:cNvPr id="14349" name="Picture 13" descr="ag00007_"/>
                <p:cNvPicPr>
                  <a:picLocks noChangeAspect="1" noChangeArrowheads="1" noCrop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436" y="1980"/>
                  <a:ext cx="441" cy="11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4350" name="Freeform 14" descr="Stationery"/>
                <p:cNvSpPr>
                  <a:spLocks/>
                </p:cNvSpPr>
                <p:nvPr/>
              </p:nvSpPr>
              <p:spPr bwMode="auto">
                <a:xfrm>
                  <a:off x="3179" y="2700"/>
                  <a:ext cx="1397" cy="477"/>
                </a:xfrm>
                <a:custGeom>
                  <a:avLst/>
                  <a:gdLst>
                    <a:gd name="T0" fmla="*/ 29 w 1823"/>
                    <a:gd name="T1" fmla="*/ 103 h 565"/>
                    <a:gd name="T2" fmla="*/ 206 w 1823"/>
                    <a:gd name="T3" fmla="*/ 291 h 565"/>
                    <a:gd name="T4" fmla="*/ 297 w 1823"/>
                    <a:gd name="T5" fmla="*/ 298 h 565"/>
                    <a:gd name="T6" fmla="*/ 469 w 1823"/>
                    <a:gd name="T7" fmla="*/ 370 h 565"/>
                    <a:gd name="T8" fmla="*/ 534 w 1823"/>
                    <a:gd name="T9" fmla="*/ 403 h 565"/>
                    <a:gd name="T10" fmla="*/ 828 w 1823"/>
                    <a:gd name="T11" fmla="*/ 382 h 565"/>
                    <a:gd name="T12" fmla="*/ 941 w 1823"/>
                    <a:gd name="T13" fmla="*/ 357 h 565"/>
                    <a:gd name="T14" fmla="*/ 953 w 1823"/>
                    <a:gd name="T15" fmla="*/ 370 h 565"/>
                    <a:gd name="T16" fmla="*/ 958 w 1823"/>
                    <a:gd name="T17" fmla="*/ 350 h 565"/>
                    <a:gd name="T18" fmla="*/ 941 w 1823"/>
                    <a:gd name="T19" fmla="*/ 233 h 565"/>
                    <a:gd name="T20" fmla="*/ 1071 w 1823"/>
                    <a:gd name="T21" fmla="*/ 233 h 565"/>
                    <a:gd name="T22" fmla="*/ 851 w 1823"/>
                    <a:gd name="T23" fmla="*/ 171 h 565"/>
                    <a:gd name="T24" fmla="*/ 625 w 1823"/>
                    <a:gd name="T25" fmla="*/ 35 h 565"/>
                    <a:gd name="T26" fmla="*/ 343 w 1823"/>
                    <a:gd name="T27" fmla="*/ 0 h 565"/>
                    <a:gd name="T28" fmla="*/ 29 w 1823"/>
                    <a:gd name="T29" fmla="*/ 103 h 565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1823" h="565">
                      <a:moveTo>
                        <a:pt x="49" y="144"/>
                      </a:moveTo>
                      <a:cubicBezTo>
                        <a:pt x="62" y="478"/>
                        <a:pt x="0" y="394"/>
                        <a:pt x="351" y="409"/>
                      </a:cubicBezTo>
                      <a:cubicBezTo>
                        <a:pt x="403" y="411"/>
                        <a:pt x="454" y="415"/>
                        <a:pt x="506" y="418"/>
                      </a:cubicBezTo>
                      <a:cubicBezTo>
                        <a:pt x="529" y="561"/>
                        <a:pt x="646" y="507"/>
                        <a:pt x="799" y="519"/>
                      </a:cubicBezTo>
                      <a:cubicBezTo>
                        <a:pt x="883" y="561"/>
                        <a:pt x="846" y="548"/>
                        <a:pt x="909" y="565"/>
                      </a:cubicBezTo>
                      <a:cubicBezTo>
                        <a:pt x="1084" y="559"/>
                        <a:pt x="1239" y="546"/>
                        <a:pt x="1411" y="537"/>
                      </a:cubicBezTo>
                      <a:cubicBezTo>
                        <a:pt x="1475" y="526"/>
                        <a:pt x="1539" y="512"/>
                        <a:pt x="1603" y="501"/>
                      </a:cubicBezTo>
                      <a:cubicBezTo>
                        <a:pt x="1609" y="507"/>
                        <a:pt x="1614" y="522"/>
                        <a:pt x="1622" y="519"/>
                      </a:cubicBezTo>
                      <a:cubicBezTo>
                        <a:pt x="1631" y="516"/>
                        <a:pt x="1631" y="501"/>
                        <a:pt x="1631" y="491"/>
                      </a:cubicBezTo>
                      <a:cubicBezTo>
                        <a:pt x="1631" y="345"/>
                        <a:pt x="1656" y="377"/>
                        <a:pt x="1603" y="327"/>
                      </a:cubicBezTo>
                      <a:cubicBezTo>
                        <a:pt x="1660" y="273"/>
                        <a:pt x="1753" y="327"/>
                        <a:pt x="1823" y="327"/>
                      </a:cubicBezTo>
                      <a:lnTo>
                        <a:pt x="1448" y="240"/>
                      </a:lnTo>
                      <a:lnTo>
                        <a:pt x="1064" y="48"/>
                      </a:lnTo>
                      <a:lnTo>
                        <a:pt x="584" y="0"/>
                      </a:lnTo>
                      <a:lnTo>
                        <a:pt x="49" y="144"/>
                      </a:lnTo>
                      <a:close/>
                    </a:path>
                  </a:pathLst>
                </a:custGeom>
                <a:blipFill dpi="0" rotWithShape="0">
                  <a:blip r:embed="rId5"/>
                  <a:srcRect/>
                  <a:tile tx="0" ty="0" sx="100000" sy="100000" flip="none" algn="tl"/>
                </a:blipFill>
                <a:ln w="9525" cap="flat" cmpd="sng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4351" name="Rectangle 15"/>
                <p:cNvSpPr>
                  <a:spLocks noChangeArrowheads="1"/>
                </p:cNvSpPr>
                <p:nvPr/>
              </p:nvSpPr>
              <p:spPr bwMode="auto">
                <a:xfrm>
                  <a:off x="3811" y="1929"/>
                  <a:ext cx="36" cy="1014"/>
                </a:xfrm>
                <a:prstGeom prst="rect">
                  <a:avLst/>
                </a:prstGeom>
                <a:solidFill>
                  <a:srgbClr val="9966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4352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3348" y="1708"/>
                  <a:ext cx="938" cy="368"/>
                </a:xfrm>
                <a:prstGeom prst="rect">
                  <a:avLst/>
                </a:prstGeom>
                <a:solidFill>
                  <a:srgbClr val="FFFF6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en-US" sz="1600" b="1" dirty="0" err="1" smtClean="0"/>
                    <a:t>Akuntansi</a:t>
                  </a:r>
                  <a:r>
                    <a:rPr lang="en-US" altLang="en-US" sz="1600" b="1" dirty="0" smtClean="0"/>
                    <a:t> </a:t>
                  </a:r>
                  <a:r>
                    <a:rPr lang="en-US" altLang="en-US" sz="1600" b="1" dirty="0" err="1" smtClean="0"/>
                    <a:t>Perbankan</a:t>
                  </a:r>
                  <a:endParaRPr lang="en-GB" altLang="en-US" sz="1600" b="1" dirty="0"/>
                </a:p>
              </p:txBody>
            </p:sp>
            <p:pic>
              <p:nvPicPr>
                <p:cNvPr id="14353" name="Picture 17" descr="ag00007_"/>
                <p:cNvPicPr>
                  <a:picLocks noChangeAspect="1" noChangeArrowheads="1" noCrop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142" y="2010"/>
                  <a:ext cx="441" cy="11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sp>
            <p:nvSpPr>
              <p:cNvPr id="14346" name="Rectangle 18" descr="Parchment"/>
              <p:cNvSpPr>
                <a:spLocks noChangeArrowheads="1"/>
              </p:cNvSpPr>
              <p:nvPr/>
            </p:nvSpPr>
            <p:spPr bwMode="auto">
              <a:xfrm>
                <a:off x="464" y="3053"/>
                <a:ext cx="4413" cy="116"/>
              </a:xfrm>
              <a:prstGeom prst="rect">
                <a:avLst/>
              </a:prstGeom>
              <a:blipFill dpi="0" rotWithShape="0">
                <a:blip r:embed="rId6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4343" name="AutoShape 19"/>
            <p:cNvSpPr>
              <a:spLocks noChangeArrowheads="1"/>
            </p:cNvSpPr>
            <p:nvPr/>
          </p:nvSpPr>
          <p:spPr bwMode="auto">
            <a:xfrm>
              <a:off x="2232" y="1466"/>
              <a:ext cx="957" cy="324"/>
            </a:xfrm>
            <a:prstGeom prst="cloudCallout">
              <a:avLst>
                <a:gd name="adj1" fmla="val -31569"/>
                <a:gd name="adj2" fmla="val 22398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 eaLnBrk="1" hangingPunct="1"/>
              <a:endParaRPr lang="en-GB" altLang="en-US" sz="2400"/>
            </a:p>
          </p:txBody>
        </p:sp>
        <p:sp>
          <p:nvSpPr>
            <p:cNvPr id="14344" name="AutoShape 20"/>
            <p:cNvSpPr>
              <a:spLocks noChangeArrowheads="1"/>
            </p:cNvSpPr>
            <p:nvPr/>
          </p:nvSpPr>
          <p:spPr bwMode="auto">
            <a:xfrm>
              <a:off x="3152" y="1466"/>
              <a:ext cx="662" cy="324"/>
            </a:xfrm>
            <a:prstGeom prst="cloudCallout">
              <a:avLst>
                <a:gd name="adj1" fmla="val -67824"/>
                <a:gd name="adj2" fmla="val 22398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 eaLnBrk="1" hangingPunct="1"/>
              <a:endParaRPr lang="en-GB" alt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230315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038497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0070C0"/>
                </a:solidFill>
              </a:rPr>
              <a:t>PERKENALAN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4034" y="1972491"/>
            <a:ext cx="10248989" cy="38187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Nama		: Muhammad Sadat </a:t>
            </a:r>
            <a:r>
              <a:rPr lang="en-US" sz="3200" b="1" dirty="0" err="1" smtClean="0">
                <a:solidFill>
                  <a:srgbClr val="FF0000"/>
                </a:solidFill>
              </a:rPr>
              <a:t>Pulungan</a:t>
            </a:r>
            <a:r>
              <a:rPr lang="en-US" sz="3200" b="1" dirty="0" smtClean="0">
                <a:solidFill>
                  <a:srgbClr val="FF0000"/>
                </a:solidFill>
              </a:rPr>
              <a:t>.,SE.,MM.,</a:t>
            </a:r>
            <a:r>
              <a:rPr lang="en-US" sz="3200" b="1" dirty="0" err="1" smtClean="0">
                <a:solidFill>
                  <a:srgbClr val="FF0000"/>
                </a:solidFill>
              </a:rPr>
              <a:t>MSAk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200" b="1" dirty="0" err="1" smtClean="0">
                <a:solidFill>
                  <a:srgbClr val="FF0000"/>
                </a:solidFill>
              </a:rPr>
              <a:t>Alamat</a:t>
            </a:r>
            <a:r>
              <a:rPr lang="en-US" sz="3200" b="1" dirty="0" smtClean="0">
                <a:solidFill>
                  <a:srgbClr val="FF0000"/>
                </a:solidFill>
              </a:rPr>
              <a:t>		: </a:t>
            </a:r>
            <a:r>
              <a:rPr lang="en-US" sz="3200" b="1" dirty="0" err="1" smtClean="0">
                <a:solidFill>
                  <a:srgbClr val="FF0000"/>
                </a:solidFill>
              </a:rPr>
              <a:t>Perum</a:t>
            </a:r>
            <a:r>
              <a:rPr lang="en-US" sz="3200" b="1" dirty="0" smtClean="0">
                <a:solidFill>
                  <a:srgbClr val="FF0000"/>
                </a:solidFill>
              </a:rPr>
              <a:t> BKP </a:t>
            </a:r>
            <a:r>
              <a:rPr lang="en-US" sz="3200" b="1" dirty="0" err="1" smtClean="0">
                <a:solidFill>
                  <a:srgbClr val="FF0000"/>
                </a:solidFill>
              </a:rPr>
              <a:t>Bloki</a:t>
            </a:r>
            <a:r>
              <a:rPr lang="en-US" sz="3200" b="1" dirty="0" smtClean="0">
                <a:solidFill>
                  <a:srgbClr val="FF0000"/>
                </a:solidFill>
              </a:rPr>
              <a:t> No. 86 </a:t>
            </a:r>
            <a:r>
              <a:rPr lang="en-US" sz="3200" b="1" dirty="0" err="1" smtClean="0">
                <a:solidFill>
                  <a:srgbClr val="FF0000"/>
                </a:solidFill>
              </a:rPr>
              <a:t>Kemiling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Permai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11891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299754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KONTRAK KULIAH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sv-SE" altLang="en-US" dirty="0">
                <a:solidFill>
                  <a:schemeClr val="accent5">
                    <a:lumMod val="75000"/>
                  </a:schemeClr>
                </a:solidFill>
              </a:rPr>
              <a:t>Nama Mata Kuliah	    </a:t>
            </a:r>
            <a:r>
              <a:rPr lang="sv-SE" altLang="en-US" dirty="0" smtClean="0">
                <a:solidFill>
                  <a:schemeClr val="accent5">
                    <a:lumMod val="75000"/>
                  </a:schemeClr>
                </a:solidFill>
              </a:rPr>
              <a:t>	: Sistem Pengendalian Manajen</a:t>
            </a:r>
            <a:endParaRPr lang="sv-SE" altLang="en-US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  <a:buNone/>
            </a:pPr>
            <a:r>
              <a:rPr lang="sv-SE" altLang="en-US" dirty="0">
                <a:solidFill>
                  <a:schemeClr val="accent5">
                    <a:lumMod val="75000"/>
                  </a:schemeClr>
                </a:solidFill>
              </a:rPr>
              <a:t>Kode Mata Kuliah/sks </a:t>
            </a:r>
            <a:r>
              <a:rPr lang="sv-SE" altLang="en-US" dirty="0" smtClean="0">
                <a:solidFill>
                  <a:schemeClr val="accent5">
                    <a:lumMod val="75000"/>
                  </a:schemeClr>
                </a:solidFill>
              </a:rPr>
              <a:t>	: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AKT21440</a:t>
            </a:r>
            <a:r>
              <a:rPr lang="sv-SE" altLang="en-US" dirty="0" smtClean="0">
                <a:solidFill>
                  <a:schemeClr val="accent5">
                    <a:lumMod val="75000"/>
                  </a:schemeClr>
                </a:solidFill>
              </a:rPr>
              <a:t>   </a:t>
            </a:r>
            <a:r>
              <a:rPr lang="sv-SE" altLang="en-US" dirty="0">
                <a:solidFill>
                  <a:schemeClr val="accent5">
                    <a:lumMod val="75000"/>
                  </a:schemeClr>
                </a:solidFill>
              </a:rPr>
              <a:t>/ </a:t>
            </a:r>
            <a:r>
              <a:rPr lang="sv-SE" altLang="en-US" dirty="0" smtClean="0">
                <a:solidFill>
                  <a:schemeClr val="accent5">
                    <a:lumMod val="75000"/>
                  </a:schemeClr>
                </a:solidFill>
              </a:rPr>
              <a:t>4 </a:t>
            </a:r>
            <a:r>
              <a:rPr lang="sv-SE" altLang="en-US" dirty="0">
                <a:solidFill>
                  <a:schemeClr val="accent5">
                    <a:lumMod val="75000"/>
                  </a:schemeClr>
                </a:solidFill>
              </a:rPr>
              <a:t>sks</a:t>
            </a:r>
          </a:p>
          <a:p>
            <a:pPr>
              <a:lnSpc>
                <a:spcPct val="90000"/>
              </a:lnSpc>
              <a:buNone/>
            </a:pPr>
            <a:r>
              <a:rPr lang="sv-SE" altLang="en-US" dirty="0">
                <a:solidFill>
                  <a:schemeClr val="accent5">
                    <a:lumMod val="75000"/>
                  </a:schemeClr>
                </a:solidFill>
              </a:rPr>
              <a:t>Pengajar		    </a:t>
            </a:r>
            <a:r>
              <a:rPr lang="sv-SE" altLang="en-US" dirty="0" smtClean="0">
                <a:solidFill>
                  <a:schemeClr val="accent5">
                    <a:lumMod val="75000"/>
                  </a:schemeClr>
                </a:solidFill>
              </a:rPr>
              <a:t>			: Muhammad Sadat Pulungan.                                             </a:t>
            </a:r>
            <a:endParaRPr lang="sv-SE" altLang="en-US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  <a:buNone/>
            </a:pPr>
            <a:r>
              <a:rPr lang="sv-SE" altLang="en-US" dirty="0">
                <a:solidFill>
                  <a:schemeClr val="accent5">
                    <a:lumMod val="75000"/>
                  </a:schemeClr>
                </a:solidFill>
              </a:rPr>
              <a:t>Semester/TA		    </a:t>
            </a:r>
            <a:r>
              <a:rPr lang="sv-SE" altLang="en-US" dirty="0" smtClean="0">
                <a:solidFill>
                  <a:schemeClr val="accent5">
                    <a:lumMod val="75000"/>
                  </a:schemeClr>
                </a:solidFill>
              </a:rPr>
              <a:t>		: Ganjil /2024-2025</a:t>
            </a:r>
            <a:endParaRPr lang="sv-SE" altLang="en-US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  <a:buNone/>
            </a:pPr>
            <a:r>
              <a:rPr lang="sv-SE" altLang="en-US" dirty="0" smtClean="0">
                <a:solidFill>
                  <a:schemeClr val="accent5">
                    <a:lumMod val="75000"/>
                  </a:schemeClr>
                </a:solidFill>
              </a:rPr>
              <a:t>Hari/Jam/Ruang </a:t>
            </a:r>
            <a:r>
              <a:rPr lang="sv-SE" altLang="en-US" dirty="0">
                <a:solidFill>
                  <a:schemeClr val="accent5">
                    <a:lumMod val="75000"/>
                  </a:schemeClr>
                </a:solidFill>
              </a:rPr>
              <a:t>	    </a:t>
            </a:r>
            <a:r>
              <a:rPr lang="sv-SE" altLang="en-US" dirty="0" smtClean="0">
                <a:solidFill>
                  <a:schemeClr val="accent5">
                    <a:lumMod val="75000"/>
                  </a:schemeClr>
                </a:solidFill>
              </a:rPr>
              <a:t>		: Sabtu ,08.00-10.30</a:t>
            </a:r>
            <a:endParaRPr lang="en-US" altLang="en-US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264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TATA TERTIB PERKULIAHAN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090057"/>
            <a:ext cx="10018713" cy="3701143"/>
          </a:xfrm>
        </p:spPr>
        <p:txBody>
          <a:bodyPr/>
          <a:lstStyle/>
          <a:p>
            <a:r>
              <a:rPr lang="en-US" altLang="en-US" b="1" dirty="0" err="1"/>
              <a:t>Mahasiswa</a:t>
            </a:r>
            <a:r>
              <a:rPr lang="en-US" altLang="en-US" b="1" dirty="0"/>
              <a:t> </a:t>
            </a:r>
            <a:r>
              <a:rPr lang="en-US" altLang="en-US" b="1" dirty="0" err="1"/>
              <a:t>harus</a:t>
            </a:r>
            <a:r>
              <a:rPr lang="en-US" altLang="en-US" b="1" dirty="0"/>
              <a:t> </a:t>
            </a:r>
            <a:r>
              <a:rPr lang="en-US" altLang="en-US" b="1" dirty="0" err="1"/>
              <a:t>masuk</a:t>
            </a:r>
            <a:r>
              <a:rPr lang="en-US" altLang="en-US" b="1" dirty="0"/>
              <a:t> </a:t>
            </a:r>
            <a:r>
              <a:rPr lang="en-US" altLang="en-US" b="1" dirty="0" err="1"/>
              <a:t>tepat</a:t>
            </a:r>
            <a:r>
              <a:rPr lang="en-US" altLang="en-US" b="1" dirty="0"/>
              <a:t> </a:t>
            </a:r>
            <a:r>
              <a:rPr lang="en-US" altLang="en-US" b="1" dirty="0" err="1"/>
              <a:t>pada</a:t>
            </a:r>
            <a:r>
              <a:rPr lang="en-US" altLang="en-US" b="1" dirty="0"/>
              <a:t> </a:t>
            </a:r>
            <a:r>
              <a:rPr lang="en-US" altLang="en-US" b="1" dirty="0" err="1"/>
              <a:t>waktunya</a:t>
            </a:r>
            <a:r>
              <a:rPr lang="en-US" altLang="en-US" b="1" dirty="0"/>
              <a:t>.</a:t>
            </a:r>
          </a:p>
          <a:p>
            <a:r>
              <a:rPr lang="en-US" altLang="en-US" b="1" dirty="0" err="1"/>
              <a:t>Mahasiswa</a:t>
            </a:r>
            <a:r>
              <a:rPr lang="en-US" altLang="en-US" b="1" dirty="0"/>
              <a:t> yang </a:t>
            </a:r>
            <a:r>
              <a:rPr lang="en-US" altLang="en-US" b="1" dirty="0" err="1"/>
              <a:t>memakai</a:t>
            </a:r>
            <a:r>
              <a:rPr lang="en-US" altLang="en-US" b="1" dirty="0"/>
              <a:t> Sandal </a:t>
            </a:r>
            <a:r>
              <a:rPr lang="en-US" altLang="en-US" b="1" dirty="0" err="1"/>
              <a:t>tidak</a:t>
            </a:r>
            <a:r>
              <a:rPr lang="en-US" altLang="en-US" b="1" dirty="0"/>
              <a:t> di </a:t>
            </a:r>
            <a:r>
              <a:rPr lang="en-US" altLang="en-US" b="1" dirty="0" err="1"/>
              <a:t>perkenankan</a:t>
            </a:r>
            <a:r>
              <a:rPr lang="en-US" altLang="en-US" b="1" dirty="0"/>
              <a:t> </a:t>
            </a:r>
            <a:r>
              <a:rPr lang="en-US" altLang="en-US" b="1" dirty="0" err="1"/>
              <a:t>masuk</a:t>
            </a:r>
            <a:r>
              <a:rPr lang="en-US" altLang="en-US" b="1" dirty="0"/>
              <a:t> </a:t>
            </a:r>
            <a:r>
              <a:rPr lang="en-US" altLang="en-US" b="1" dirty="0" err="1"/>
              <a:t>kelas</a:t>
            </a:r>
            <a:r>
              <a:rPr lang="en-US" altLang="en-US" b="1" dirty="0"/>
              <a:t> </a:t>
            </a:r>
          </a:p>
          <a:p>
            <a:r>
              <a:rPr lang="en-US" altLang="en-US" b="1" dirty="0" err="1"/>
              <a:t>Mahasiswa</a:t>
            </a:r>
            <a:r>
              <a:rPr lang="en-US" altLang="en-US" b="1" dirty="0"/>
              <a:t> </a:t>
            </a:r>
            <a:r>
              <a:rPr lang="en-US" altLang="en-US" b="1" dirty="0" err="1"/>
              <a:t>tidak</a:t>
            </a:r>
            <a:r>
              <a:rPr lang="en-US" altLang="en-US" b="1" dirty="0"/>
              <a:t> </a:t>
            </a:r>
            <a:r>
              <a:rPr lang="en-US" altLang="en-US" b="1" dirty="0" err="1"/>
              <a:t>boleh</a:t>
            </a:r>
            <a:r>
              <a:rPr lang="en-US" altLang="en-US" b="1" dirty="0"/>
              <a:t> </a:t>
            </a:r>
            <a:r>
              <a:rPr lang="en-US" altLang="en-US" b="1" dirty="0" err="1"/>
              <a:t>ribut</a:t>
            </a:r>
            <a:r>
              <a:rPr lang="en-US" altLang="en-US" b="1" dirty="0"/>
              <a:t>, </a:t>
            </a:r>
            <a:r>
              <a:rPr lang="en-US" altLang="en-US" b="1" dirty="0" err="1"/>
              <a:t>ngobrol</a:t>
            </a:r>
            <a:r>
              <a:rPr lang="en-US" altLang="en-US" b="1" dirty="0"/>
              <a:t>, </a:t>
            </a:r>
            <a:r>
              <a:rPr lang="en-US" altLang="en-US" b="1" dirty="0" err="1"/>
              <a:t>sewaktu</a:t>
            </a:r>
            <a:r>
              <a:rPr lang="en-US" altLang="en-US" b="1" dirty="0"/>
              <a:t> </a:t>
            </a:r>
            <a:r>
              <a:rPr lang="en-US" altLang="en-US" b="1" dirty="0" err="1"/>
              <a:t>perkuliahan</a:t>
            </a:r>
            <a:r>
              <a:rPr lang="en-US" altLang="en-US" b="1" dirty="0"/>
              <a:t> </a:t>
            </a:r>
            <a:r>
              <a:rPr lang="en-US" altLang="en-US" b="1" dirty="0" err="1"/>
              <a:t>berlangsung</a:t>
            </a:r>
            <a:endParaRPr lang="en-US" altLang="en-US" b="1" dirty="0"/>
          </a:p>
          <a:p>
            <a:r>
              <a:rPr lang="en-US" altLang="en-US" b="1" dirty="0" err="1"/>
              <a:t>Mahasiswa</a:t>
            </a:r>
            <a:r>
              <a:rPr lang="en-US" altLang="en-US" b="1" dirty="0"/>
              <a:t> </a:t>
            </a:r>
            <a:r>
              <a:rPr lang="en-US" altLang="en-US" b="1" dirty="0" err="1"/>
              <a:t>tidak</a:t>
            </a:r>
            <a:r>
              <a:rPr lang="en-US" altLang="en-US" b="1" dirty="0"/>
              <a:t> di </a:t>
            </a:r>
            <a:r>
              <a:rPr lang="en-US" altLang="en-US" b="1" dirty="0" err="1"/>
              <a:t>perkenankan</a:t>
            </a:r>
            <a:r>
              <a:rPr lang="en-US" altLang="en-US" b="1" dirty="0"/>
              <a:t> </a:t>
            </a:r>
            <a:r>
              <a:rPr lang="en-US" altLang="en-US" b="1" dirty="0" err="1"/>
              <a:t>bersifat</a:t>
            </a:r>
            <a:r>
              <a:rPr lang="en-US" altLang="en-US" b="1" dirty="0"/>
              <a:t> </a:t>
            </a:r>
            <a:r>
              <a:rPr lang="en-US" altLang="en-US" b="1" dirty="0" err="1"/>
              <a:t>tidak</a:t>
            </a:r>
            <a:r>
              <a:rPr lang="en-US" altLang="en-US" b="1" dirty="0"/>
              <a:t> </a:t>
            </a:r>
            <a:r>
              <a:rPr lang="en-US" altLang="en-US" b="1" dirty="0" err="1"/>
              <a:t>jujur</a:t>
            </a:r>
            <a:r>
              <a:rPr lang="en-US" altLang="en-US" b="1" dirty="0"/>
              <a:t> </a:t>
            </a:r>
            <a:r>
              <a:rPr lang="en-US" altLang="en-US" b="1" dirty="0" err="1"/>
              <a:t>dalam</a:t>
            </a:r>
            <a:r>
              <a:rPr lang="en-US" altLang="en-US" b="1" dirty="0"/>
              <a:t> </a:t>
            </a:r>
            <a:r>
              <a:rPr lang="en-US" altLang="en-US" b="1" dirty="0" err="1"/>
              <a:t>pelaksanaan</a:t>
            </a:r>
            <a:r>
              <a:rPr lang="en-US" altLang="en-US" b="1" dirty="0"/>
              <a:t> </a:t>
            </a:r>
            <a:r>
              <a:rPr lang="en-US" altLang="en-US" b="1" dirty="0" err="1"/>
              <a:t>evaluasi</a:t>
            </a:r>
            <a:r>
              <a:rPr lang="en-US" altLang="en-US" b="1" dirty="0"/>
              <a:t> </a:t>
            </a:r>
            <a:r>
              <a:rPr lang="en-US" altLang="en-US" b="1" dirty="0" err="1"/>
              <a:t>belajar</a:t>
            </a:r>
            <a:r>
              <a:rPr lang="en-US" altLang="en-US" b="1" dirty="0" smtClean="0"/>
              <a:t>.</a:t>
            </a:r>
          </a:p>
          <a:p>
            <a:r>
              <a:rPr lang="en-US" altLang="en-US" b="1" dirty="0" err="1" smtClean="0"/>
              <a:t>Kehadiran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atau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Partisipatif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dalam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kelas</a:t>
            </a:r>
            <a:r>
              <a:rPr lang="en-US" altLang="en-US" b="1" dirty="0" smtClean="0"/>
              <a:t> minimal 70% </a:t>
            </a:r>
            <a:r>
              <a:rPr lang="en-US" altLang="en-US" b="1" dirty="0" err="1" smtClean="0"/>
              <a:t>dari</a:t>
            </a:r>
            <a:r>
              <a:rPr lang="en-US" altLang="en-US" b="1" dirty="0" smtClean="0"/>
              <a:t> total </a:t>
            </a:r>
            <a:r>
              <a:rPr lang="en-US" altLang="en-US" b="1" dirty="0" err="1" smtClean="0"/>
              <a:t>tatap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muka</a:t>
            </a: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137630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842554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DESKRIPSI MATAKULIAH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24297"/>
            <a:ext cx="10018713" cy="4066903"/>
          </a:xfrm>
        </p:spPr>
        <p:txBody>
          <a:bodyPr>
            <a:normAutofit fontScale="85000" lnSpcReduction="10000"/>
          </a:bodyPr>
          <a:lstStyle/>
          <a:p>
            <a:r>
              <a:rPr lang="en-US" sz="3200" dirty="0"/>
              <a:t>Mata  </a:t>
            </a:r>
            <a:r>
              <a:rPr lang="en-US" sz="3200" dirty="0" err="1"/>
              <a:t>kuliah</a:t>
            </a:r>
            <a:r>
              <a:rPr lang="en-US" sz="3200" dirty="0"/>
              <a:t>  </a:t>
            </a:r>
            <a:r>
              <a:rPr lang="en-US" sz="3200" dirty="0" err="1"/>
              <a:t>ini</a:t>
            </a:r>
            <a:r>
              <a:rPr lang="en-US" sz="3200" dirty="0"/>
              <a:t>  </a:t>
            </a:r>
            <a:r>
              <a:rPr lang="en-US" sz="3200" dirty="0" err="1"/>
              <a:t>mempelajari</a:t>
            </a:r>
            <a:r>
              <a:rPr lang="en-US" sz="3200" dirty="0"/>
              <a:t>  </a:t>
            </a:r>
            <a:r>
              <a:rPr lang="en-US" sz="3200" dirty="0" err="1"/>
              <a:t>tentang</a:t>
            </a:r>
            <a:r>
              <a:rPr lang="en-US" sz="3200" dirty="0"/>
              <a:t>  </a:t>
            </a:r>
            <a:r>
              <a:rPr lang="en-US" sz="3200" dirty="0" err="1"/>
              <a:t>hakekat</a:t>
            </a:r>
            <a:r>
              <a:rPr lang="en-US" sz="3200" dirty="0"/>
              <a:t>  </a:t>
            </a:r>
            <a:r>
              <a:rPr lang="en-US" sz="3200" dirty="0" err="1"/>
              <a:t>pengendalian</a:t>
            </a:r>
            <a:r>
              <a:rPr lang="en-US" sz="3200" dirty="0"/>
              <a:t>  </a:t>
            </a:r>
            <a:r>
              <a:rPr lang="en-US" sz="3200" dirty="0" err="1"/>
              <a:t>manajemen</a:t>
            </a:r>
            <a:r>
              <a:rPr lang="en-US" sz="3200" dirty="0"/>
              <a:t>,  </a:t>
            </a:r>
            <a:r>
              <a:rPr lang="en-US" sz="3200" dirty="0" err="1"/>
              <a:t>pentingnya</a:t>
            </a:r>
            <a:r>
              <a:rPr lang="en-US" sz="3200" dirty="0"/>
              <a:t>  </a:t>
            </a:r>
            <a:r>
              <a:rPr lang="en-US" sz="3200" dirty="0" err="1"/>
              <a:t>sistem</a:t>
            </a:r>
            <a:r>
              <a:rPr lang="en-US" sz="3200" dirty="0"/>
              <a:t>  </a:t>
            </a:r>
            <a:r>
              <a:rPr lang="en-US" sz="3200" dirty="0" err="1"/>
              <a:t>pengendalian</a:t>
            </a:r>
            <a:r>
              <a:rPr lang="en-US" sz="3200" dirty="0"/>
              <a:t> </a:t>
            </a:r>
            <a:r>
              <a:rPr lang="en-US" sz="3200" dirty="0" err="1"/>
              <a:t>manajemen</a:t>
            </a:r>
            <a:r>
              <a:rPr lang="en-US" sz="3200" dirty="0"/>
              <a:t>,  </a:t>
            </a:r>
            <a:r>
              <a:rPr lang="en-US" sz="3200" dirty="0" err="1"/>
              <a:t>pengendalian</a:t>
            </a:r>
            <a:r>
              <a:rPr lang="en-US" sz="3200" dirty="0"/>
              <a:t>  </a:t>
            </a:r>
            <a:r>
              <a:rPr lang="en-US" sz="3200" dirty="0" err="1"/>
              <a:t>dan</a:t>
            </a:r>
            <a:r>
              <a:rPr lang="en-US" sz="3200" dirty="0"/>
              <a:t>  </a:t>
            </a:r>
            <a:r>
              <a:rPr lang="en-US" sz="3200" dirty="0" err="1"/>
              <a:t>perilaku</a:t>
            </a:r>
            <a:r>
              <a:rPr lang="en-US" sz="3200" dirty="0"/>
              <a:t>  </a:t>
            </a:r>
            <a:r>
              <a:rPr lang="en-US" sz="3200" dirty="0" err="1"/>
              <a:t>organisasi</a:t>
            </a:r>
            <a:r>
              <a:rPr lang="en-US" sz="3200" dirty="0"/>
              <a:t>,  </a:t>
            </a:r>
            <a:r>
              <a:rPr lang="en-US" sz="3200" dirty="0" err="1"/>
              <a:t>pusat</a:t>
            </a:r>
            <a:r>
              <a:rPr lang="en-US" sz="3200" dirty="0"/>
              <a:t>  </a:t>
            </a:r>
            <a:r>
              <a:rPr lang="en-US" sz="3200" dirty="0" err="1"/>
              <a:t>pendapatan</a:t>
            </a:r>
            <a:r>
              <a:rPr lang="en-US" sz="3200" dirty="0"/>
              <a:t>  </a:t>
            </a:r>
            <a:r>
              <a:rPr lang="en-US" sz="3200" dirty="0" err="1"/>
              <a:t>dan</a:t>
            </a:r>
            <a:r>
              <a:rPr lang="en-US" sz="3200" dirty="0"/>
              <a:t>  </a:t>
            </a:r>
            <a:r>
              <a:rPr lang="en-US" sz="3200" dirty="0" err="1"/>
              <a:t>pembiayaan</a:t>
            </a:r>
            <a:r>
              <a:rPr lang="en-US" sz="3200" dirty="0"/>
              <a:t>,  </a:t>
            </a:r>
            <a:r>
              <a:rPr lang="en-US" sz="3200" dirty="0" err="1"/>
              <a:t>pusat</a:t>
            </a:r>
            <a:r>
              <a:rPr lang="en-US" sz="3200" dirty="0"/>
              <a:t>  </a:t>
            </a:r>
            <a:r>
              <a:rPr lang="en-US" sz="3200" dirty="0" err="1"/>
              <a:t>laba</a:t>
            </a:r>
            <a:r>
              <a:rPr lang="en-US" sz="3200" dirty="0"/>
              <a:t>  </a:t>
            </a:r>
            <a:r>
              <a:rPr lang="en-US" sz="3200" dirty="0" err="1"/>
              <a:t>dan</a:t>
            </a:r>
            <a:r>
              <a:rPr lang="en-US" sz="3200" dirty="0"/>
              <a:t>  </a:t>
            </a:r>
            <a:r>
              <a:rPr lang="en-US" sz="3200" dirty="0" err="1"/>
              <a:t>harga</a:t>
            </a:r>
            <a:r>
              <a:rPr lang="en-US" sz="3200" dirty="0"/>
              <a:t> transfer,  </a:t>
            </a:r>
            <a:r>
              <a:rPr lang="en-US" sz="3200" dirty="0" err="1"/>
              <a:t>pusat</a:t>
            </a:r>
            <a:r>
              <a:rPr lang="en-US" sz="3200" dirty="0"/>
              <a:t>  </a:t>
            </a:r>
            <a:r>
              <a:rPr lang="en-US" sz="3200" dirty="0" err="1"/>
              <a:t>Investasi</a:t>
            </a:r>
            <a:r>
              <a:rPr lang="en-US" sz="3200" dirty="0"/>
              <a:t>,  </a:t>
            </a:r>
            <a:r>
              <a:rPr lang="en-US" sz="3200" dirty="0" err="1"/>
              <a:t>pemrograman</a:t>
            </a:r>
            <a:r>
              <a:rPr lang="en-US" sz="3200" dirty="0"/>
              <a:t>,  </a:t>
            </a:r>
            <a:r>
              <a:rPr lang="en-US" sz="3200" dirty="0" err="1"/>
              <a:t>penyusunan</a:t>
            </a:r>
            <a:r>
              <a:rPr lang="en-US" sz="3200" dirty="0"/>
              <a:t>  </a:t>
            </a:r>
            <a:r>
              <a:rPr lang="en-US" sz="3200" dirty="0" err="1"/>
              <a:t>anggaran</a:t>
            </a:r>
            <a:r>
              <a:rPr lang="en-US" sz="3200" dirty="0"/>
              <a:t>,  </a:t>
            </a:r>
            <a:r>
              <a:rPr lang="en-US" sz="3200" dirty="0" err="1"/>
              <a:t>menganalisis</a:t>
            </a:r>
            <a:r>
              <a:rPr lang="en-US" sz="3200" dirty="0"/>
              <a:t>  </a:t>
            </a:r>
            <a:r>
              <a:rPr lang="en-US" sz="3200" dirty="0" err="1"/>
              <a:t>dan</a:t>
            </a:r>
            <a:r>
              <a:rPr lang="en-US" sz="3200" dirty="0"/>
              <a:t>  </a:t>
            </a:r>
            <a:r>
              <a:rPr lang="en-US" sz="3200" dirty="0" err="1"/>
              <a:t>melaporkan</a:t>
            </a:r>
            <a:r>
              <a:rPr lang="en-US" sz="3200" dirty="0"/>
              <a:t>  </a:t>
            </a:r>
            <a:r>
              <a:rPr lang="en-US" sz="3200" dirty="0" err="1"/>
              <a:t>unjuk</a:t>
            </a:r>
            <a:r>
              <a:rPr lang="en-US" sz="3200" dirty="0"/>
              <a:t>  </a:t>
            </a:r>
            <a:r>
              <a:rPr lang="en-US" sz="3200" dirty="0" err="1"/>
              <a:t>kerja</a:t>
            </a:r>
            <a:r>
              <a:rPr lang="en-US" sz="3200" dirty="0"/>
              <a:t> </a:t>
            </a:r>
            <a:r>
              <a:rPr lang="en-US" sz="3200" dirty="0" err="1"/>
              <a:t>keuangan</a:t>
            </a:r>
            <a:r>
              <a:rPr lang="en-US" sz="3200" dirty="0"/>
              <a:t>,  </a:t>
            </a:r>
            <a:r>
              <a:rPr lang="en-US" sz="3200" dirty="0" err="1"/>
              <a:t>anggaran</a:t>
            </a:r>
            <a:r>
              <a:rPr lang="en-US" sz="3200" dirty="0"/>
              <a:t>  </a:t>
            </a:r>
            <a:r>
              <a:rPr lang="en-US" sz="3200" dirty="0" err="1"/>
              <a:t>laba</a:t>
            </a:r>
            <a:r>
              <a:rPr lang="en-US" sz="3200" dirty="0"/>
              <a:t>  </a:t>
            </a:r>
            <a:r>
              <a:rPr lang="en-US" sz="3200" dirty="0" err="1"/>
              <a:t>dalam</a:t>
            </a:r>
            <a:r>
              <a:rPr lang="en-US" sz="3200" dirty="0"/>
              <a:t>  proses  </a:t>
            </a:r>
            <a:r>
              <a:rPr lang="en-US" sz="3200" dirty="0" err="1"/>
              <a:t>pengendalian</a:t>
            </a:r>
            <a:r>
              <a:rPr lang="en-US" sz="3200" dirty="0"/>
              <a:t>,  </a:t>
            </a:r>
            <a:r>
              <a:rPr lang="en-US" sz="3200" dirty="0" err="1"/>
              <a:t>skema</a:t>
            </a:r>
            <a:r>
              <a:rPr lang="en-US" sz="3200" dirty="0"/>
              <a:t>  </a:t>
            </a:r>
            <a:r>
              <a:rPr lang="en-US" sz="3200" dirty="0" err="1"/>
              <a:t>kompensasi</a:t>
            </a:r>
            <a:r>
              <a:rPr lang="en-US" sz="3200" dirty="0"/>
              <a:t>  </a:t>
            </a:r>
            <a:r>
              <a:rPr lang="en-US" sz="3200" dirty="0" err="1"/>
              <a:t>bagi</a:t>
            </a:r>
            <a:r>
              <a:rPr lang="en-US" sz="3200" dirty="0"/>
              <a:t>  </a:t>
            </a:r>
            <a:r>
              <a:rPr lang="en-US" sz="3200" dirty="0" err="1"/>
              <a:t>manajemen</a:t>
            </a:r>
            <a:r>
              <a:rPr lang="en-US" sz="3200" dirty="0"/>
              <a:t>,  </a:t>
            </a:r>
            <a:r>
              <a:rPr lang="en-US" sz="3200" dirty="0" err="1"/>
              <a:t>variasi</a:t>
            </a:r>
            <a:r>
              <a:rPr lang="en-US" sz="3200" dirty="0"/>
              <a:t> </a:t>
            </a:r>
            <a:r>
              <a:rPr lang="en-US" sz="3200" dirty="0" err="1"/>
              <a:t>pengendalian</a:t>
            </a:r>
            <a:r>
              <a:rPr lang="en-US" sz="3200" dirty="0"/>
              <a:t>  </a:t>
            </a:r>
            <a:r>
              <a:rPr lang="en-US" sz="3200" dirty="0" err="1"/>
              <a:t>manajemen</a:t>
            </a:r>
            <a:r>
              <a:rPr lang="en-US" sz="3200" dirty="0"/>
              <a:t>  </a:t>
            </a:r>
            <a:r>
              <a:rPr lang="en-US" sz="3200" dirty="0" err="1"/>
              <a:t>untuk</a:t>
            </a:r>
            <a:r>
              <a:rPr lang="en-US" sz="3200" dirty="0"/>
              <a:t>  </a:t>
            </a:r>
            <a:r>
              <a:rPr lang="en-US" sz="3200" dirty="0" err="1"/>
              <a:t>strategi</a:t>
            </a:r>
            <a:r>
              <a:rPr lang="en-US" sz="3200" dirty="0"/>
              <a:t>  </a:t>
            </a:r>
            <a:r>
              <a:rPr lang="en-US" sz="3200" dirty="0" err="1"/>
              <a:t>perusahaan</a:t>
            </a:r>
            <a:r>
              <a:rPr lang="en-US" sz="3200" dirty="0"/>
              <a:t>  yang  </a:t>
            </a:r>
            <a:r>
              <a:rPr lang="en-US" sz="3200" dirty="0" err="1"/>
              <a:t>berbeda</a:t>
            </a:r>
            <a:r>
              <a:rPr lang="en-US" sz="3200" dirty="0"/>
              <a:t>,  </a:t>
            </a:r>
            <a:r>
              <a:rPr lang="en-US" sz="3200" dirty="0" err="1"/>
              <a:t>dan</a:t>
            </a:r>
            <a:r>
              <a:rPr lang="en-US" sz="3200" dirty="0"/>
              <a:t>  </a:t>
            </a:r>
            <a:r>
              <a:rPr lang="en-US" sz="3200" dirty="0" err="1"/>
              <a:t>penerapan</a:t>
            </a:r>
            <a:r>
              <a:rPr lang="en-US" sz="3200" dirty="0"/>
              <a:t>  </a:t>
            </a:r>
            <a:r>
              <a:rPr lang="en-US" sz="3200" dirty="0" err="1"/>
              <a:t>sistem</a:t>
            </a:r>
            <a:r>
              <a:rPr lang="en-US" sz="3200" dirty="0"/>
              <a:t>  </a:t>
            </a:r>
            <a:r>
              <a:rPr lang="en-US" sz="3200" dirty="0" err="1"/>
              <a:t>pengendalian</a:t>
            </a:r>
            <a:r>
              <a:rPr lang="en-US" sz="3200" dirty="0"/>
              <a:t> </a:t>
            </a:r>
            <a:r>
              <a:rPr lang="en-US" sz="3200" dirty="0" err="1"/>
              <a:t>manajemen</a:t>
            </a:r>
            <a:r>
              <a:rPr lang="en-US" sz="3200" dirty="0"/>
              <a:t> di </a:t>
            </a:r>
            <a:r>
              <a:rPr lang="en-US" sz="3200" dirty="0" err="1"/>
              <a:t>berbagai</a:t>
            </a:r>
            <a:r>
              <a:rPr lang="en-US" sz="3200" dirty="0"/>
              <a:t> </a:t>
            </a:r>
            <a:r>
              <a:rPr lang="en-US" sz="3200" dirty="0" err="1"/>
              <a:t>tipe</a:t>
            </a:r>
            <a:r>
              <a:rPr lang="en-US" sz="3200" dirty="0"/>
              <a:t> </a:t>
            </a:r>
            <a:r>
              <a:rPr lang="en-US" sz="3200" dirty="0" err="1"/>
              <a:t>organisasi</a:t>
            </a:r>
            <a:r>
              <a:rPr lang="en-US" sz="3200" dirty="0"/>
              <a:t>. . </a:t>
            </a:r>
          </a:p>
        </p:txBody>
      </p:sp>
    </p:spTree>
    <p:extLst>
      <p:ext uri="{BB962C8B-B14F-4D97-AF65-F5344CB8AC3E}">
        <p14:creationId xmlns:p14="http://schemas.microsoft.com/office/powerpoint/2010/main" val="2864304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282389"/>
            <a:ext cx="10018713" cy="1077686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CAPAIAN PEMBELAJARAN MATAKULIAH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196788"/>
            <a:ext cx="10018713" cy="5419165"/>
          </a:xfrm>
        </p:spPr>
        <p:txBody>
          <a:bodyPr>
            <a:noAutofit/>
          </a:bodyPr>
          <a:lstStyle/>
          <a:p>
            <a:r>
              <a:rPr lang="en-US" sz="2000" dirty="0" err="1"/>
              <a:t>Setelah</a:t>
            </a:r>
            <a:r>
              <a:rPr lang="en-US" sz="2000" dirty="0"/>
              <a:t>  </a:t>
            </a:r>
            <a:r>
              <a:rPr lang="en-US" sz="2000" dirty="0" err="1"/>
              <a:t>mengikuti</a:t>
            </a:r>
            <a:r>
              <a:rPr lang="en-US" sz="2000" dirty="0"/>
              <a:t>  </a:t>
            </a:r>
            <a:r>
              <a:rPr lang="en-US" sz="2000" dirty="0" err="1"/>
              <a:t>mata</a:t>
            </a:r>
            <a:r>
              <a:rPr lang="en-US" sz="2000" dirty="0"/>
              <a:t>  </a:t>
            </a:r>
            <a:r>
              <a:rPr lang="en-US" sz="2000" dirty="0" err="1"/>
              <a:t>kuliah</a:t>
            </a:r>
            <a:r>
              <a:rPr lang="en-US" sz="2000" dirty="0"/>
              <a:t>  </a:t>
            </a:r>
            <a:r>
              <a:rPr lang="en-US" sz="2000" dirty="0" err="1"/>
              <a:t>Sistem</a:t>
            </a:r>
            <a:r>
              <a:rPr lang="en-US" sz="2000" dirty="0"/>
              <a:t>  </a:t>
            </a:r>
            <a:r>
              <a:rPr lang="en-US" sz="2000" dirty="0" err="1"/>
              <a:t>Pengendalian</a:t>
            </a:r>
            <a:r>
              <a:rPr lang="en-US" sz="2000" dirty="0"/>
              <a:t>  </a:t>
            </a:r>
            <a:r>
              <a:rPr lang="en-US" sz="2000" dirty="0" err="1"/>
              <a:t>MAnajemen</a:t>
            </a:r>
            <a:r>
              <a:rPr lang="en-US" sz="2000" dirty="0"/>
              <a:t>,  </a:t>
            </a:r>
            <a:r>
              <a:rPr lang="en-US" sz="2000" dirty="0" err="1"/>
              <a:t>mahasiswa</a:t>
            </a:r>
            <a:r>
              <a:rPr lang="en-US" sz="2000" dirty="0"/>
              <a:t>  </a:t>
            </a:r>
            <a:r>
              <a:rPr lang="en-US" sz="2000" dirty="0" err="1"/>
              <a:t>dapat</a:t>
            </a:r>
            <a:r>
              <a:rPr lang="en-US" sz="2000" dirty="0"/>
              <a:t>  </a:t>
            </a:r>
            <a:r>
              <a:rPr lang="en-US" sz="2000" dirty="0" err="1"/>
              <a:t>memahami</a:t>
            </a:r>
            <a:r>
              <a:rPr lang="en-US" sz="2000" dirty="0"/>
              <a:t>  </a:t>
            </a:r>
            <a:r>
              <a:rPr lang="en-US" sz="2000" dirty="0" err="1"/>
              <a:t>sifat</a:t>
            </a:r>
            <a:r>
              <a:rPr lang="en-US" sz="2000" dirty="0"/>
              <a:t> </a:t>
            </a:r>
            <a:r>
              <a:rPr lang="en-US" sz="2000" dirty="0" err="1"/>
              <a:t>pengendalian</a:t>
            </a:r>
            <a:r>
              <a:rPr lang="en-US" sz="2000" dirty="0"/>
              <a:t>  </a:t>
            </a:r>
            <a:r>
              <a:rPr lang="en-US" sz="2000" dirty="0" err="1"/>
              <a:t>manajemen</a:t>
            </a:r>
            <a:r>
              <a:rPr lang="en-US" sz="2000" dirty="0"/>
              <a:t>  </a:t>
            </a:r>
            <a:r>
              <a:rPr lang="en-US" sz="2000" dirty="0" err="1"/>
              <a:t>dan</a:t>
            </a:r>
            <a:r>
              <a:rPr lang="en-US" sz="2000" dirty="0"/>
              <a:t>  </a:t>
            </a:r>
            <a:r>
              <a:rPr lang="en-US" sz="2000" dirty="0" err="1"/>
              <a:t>menerapkkanya</a:t>
            </a:r>
            <a:r>
              <a:rPr lang="en-US" sz="2000" dirty="0"/>
              <a:t>  </a:t>
            </a:r>
            <a:r>
              <a:rPr lang="en-US" sz="2000" dirty="0" err="1"/>
              <a:t>dalam</a:t>
            </a:r>
            <a:r>
              <a:rPr lang="en-US" sz="2000" dirty="0"/>
              <a:t>  proses  </a:t>
            </a:r>
            <a:r>
              <a:rPr lang="en-US" sz="2000" dirty="0" err="1"/>
              <a:t>pembuatan</a:t>
            </a:r>
            <a:r>
              <a:rPr lang="en-US" sz="2000" dirty="0"/>
              <a:t>  </a:t>
            </a:r>
            <a:r>
              <a:rPr lang="en-US" sz="2000" dirty="0" err="1"/>
              <a:t>strategi</a:t>
            </a:r>
            <a:r>
              <a:rPr lang="en-US" sz="2000" dirty="0"/>
              <a:t>  </a:t>
            </a:r>
            <a:r>
              <a:rPr lang="en-US" sz="2000" dirty="0" err="1"/>
              <a:t>perusahaan</a:t>
            </a:r>
            <a:r>
              <a:rPr lang="en-US" sz="2000" dirty="0"/>
              <a:t>,  </a:t>
            </a:r>
            <a:r>
              <a:rPr lang="en-US" sz="2000" dirty="0" err="1"/>
              <a:t>perilaku</a:t>
            </a:r>
            <a:r>
              <a:rPr lang="en-US" sz="2000" dirty="0"/>
              <a:t> 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prganisasi</a:t>
            </a:r>
            <a:r>
              <a:rPr lang="en-US" sz="2000" dirty="0"/>
              <a:t>,  </a:t>
            </a:r>
            <a:r>
              <a:rPr lang="en-US" sz="2000" dirty="0" err="1"/>
              <a:t>penentuan</a:t>
            </a:r>
            <a:r>
              <a:rPr lang="en-US" sz="2000" dirty="0"/>
              <a:t>  </a:t>
            </a:r>
            <a:r>
              <a:rPr lang="en-US" sz="2000" dirty="0" err="1"/>
              <a:t>dan</a:t>
            </a:r>
            <a:r>
              <a:rPr lang="en-US" sz="2000" dirty="0"/>
              <a:t>  </a:t>
            </a:r>
            <a:r>
              <a:rPr lang="en-US" sz="2000" dirty="0" err="1"/>
              <a:t>perlakuan</a:t>
            </a:r>
            <a:r>
              <a:rPr lang="en-US" sz="2000" dirty="0"/>
              <a:t>  </a:t>
            </a:r>
            <a:r>
              <a:rPr lang="en-US" sz="2000" dirty="0" err="1"/>
              <a:t>pusat</a:t>
            </a:r>
            <a:r>
              <a:rPr lang="en-US" sz="2000" dirty="0"/>
              <a:t>  </a:t>
            </a:r>
            <a:r>
              <a:rPr lang="en-US" sz="2000" dirty="0" err="1"/>
              <a:t>pertanggungjawaban</a:t>
            </a:r>
            <a:r>
              <a:rPr lang="en-US" sz="2000" dirty="0"/>
              <a:t>  </a:t>
            </a:r>
            <a:r>
              <a:rPr lang="en-US" sz="2000" dirty="0" err="1"/>
              <a:t>dalam</a:t>
            </a:r>
            <a:r>
              <a:rPr lang="en-US" sz="2000" dirty="0"/>
              <a:t>  unit  </a:t>
            </a:r>
            <a:r>
              <a:rPr lang="en-US" sz="2000" dirty="0" err="1"/>
              <a:t>bisnis</a:t>
            </a:r>
            <a:r>
              <a:rPr lang="en-US" sz="2000" dirty="0"/>
              <a:t>  </a:t>
            </a:r>
            <a:r>
              <a:rPr lang="en-US" sz="2000" dirty="0" err="1"/>
              <a:t>baik</a:t>
            </a:r>
            <a:r>
              <a:rPr lang="en-US" sz="2000" dirty="0"/>
              <a:t>  </a:t>
            </a:r>
            <a:r>
              <a:rPr lang="en-US" sz="2000" dirty="0" err="1"/>
              <a:t>pusat</a:t>
            </a:r>
            <a:r>
              <a:rPr lang="en-US" sz="2000" dirty="0"/>
              <a:t>  </a:t>
            </a:r>
            <a:r>
              <a:rPr lang="en-US" sz="2000" dirty="0" err="1"/>
              <a:t>tanggungjawab</a:t>
            </a:r>
            <a:r>
              <a:rPr lang="en-US" sz="2000" dirty="0"/>
              <a:t> </a:t>
            </a:r>
            <a:r>
              <a:rPr lang="en-US" sz="2000" dirty="0" err="1"/>
              <a:t>beban</a:t>
            </a:r>
            <a:r>
              <a:rPr lang="en-US" sz="2000" dirty="0"/>
              <a:t>, </a:t>
            </a:r>
            <a:r>
              <a:rPr lang="en-US" sz="2000" dirty="0" err="1"/>
              <a:t>pusat</a:t>
            </a:r>
            <a:r>
              <a:rPr lang="en-US" sz="2000" dirty="0"/>
              <a:t> </a:t>
            </a:r>
            <a:r>
              <a:rPr lang="en-US" sz="2000" dirty="0" err="1"/>
              <a:t>tanggungjawab</a:t>
            </a:r>
            <a:r>
              <a:rPr lang="en-US" sz="2000" dirty="0"/>
              <a:t> </a:t>
            </a:r>
            <a:r>
              <a:rPr lang="en-US" sz="2000" dirty="0" err="1"/>
              <a:t>pendapatan</a:t>
            </a:r>
            <a:r>
              <a:rPr lang="en-US" sz="2000" dirty="0"/>
              <a:t>, </a:t>
            </a:r>
            <a:r>
              <a:rPr lang="en-US" sz="2000" dirty="0" err="1"/>
              <a:t>pusat</a:t>
            </a:r>
            <a:r>
              <a:rPr lang="en-US" sz="2000" dirty="0"/>
              <a:t> </a:t>
            </a:r>
            <a:r>
              <a:rPr lang="en-US" sz="2000" dirty="0" err="1"/>
              <a:t>tanggungjawab</a:t>
            </a:r>
            <a:r>
              <a:rPr lang="en-US" sz="2000" dirty="0"/>
              <a:t> </a:t>
            </a:r>
            <a:r>
              <a:rPr lang="en-US" sz="2000" dirty="0" err="1"/>
              <a:t>investasi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pusat</a:t>
            </a:r>
            <a:r>
              <a:rPr lang="en-US" sz="2000" dirty="0"/>
              <a:t> </a:t>
            </a:r>
            <a:r>
              <a:rPr lang="en-US" sz="2000" dirty="0" err="1"/>
              <a:t>tanggungjawab</a:t>
            </a:r>
            <a:r>
              <a:rPr lang="en-US" sz="2000" dirty="0"/>
              <a:t> </a:t>
            </a:r>
            <a:r>
              <a:rPr lang="en-US" sz="2000" dirty="0" err="1"/>
              <a:t>laba</a:t>
            </a:r>
            <a:r>
              <a:rPr lang="en-US" sz="2000" dirty="0"/>
              <a:t>.  </a:t>
            </a:r>
            <a:endParaRPr lang="en-US" sz="2000" dirty="0" smtClean="0"/>
          </a:p>
          <a:p>
            <a:r>
              <a:rPr lang="en-US" sz="2000" dirty="0" err="1" smtClean="0"/>
              <a:t>Mahasiswa</a:t>
            </a:r>
            <a:r>
              <a:rPr lang="en-US" sz="2000" dirty="0" smtClean="0"/>
              <a:t> </a:t>
            </a:r>
            <a:r>
              <a:rPr lang="en-US" sz="2000" dirty="0" err="1"/>
              <a:t>mampu</a:t>
            </a:r>
            <a:r>
              <a:rPr lang="en-US" sz="2000" dirty="0"/>
              <a:t> </a:t>
            </a:r>
            <a:r>
              <a:rPr lang="en-US" sz="2000" dirty="0" err="1"/>
              <a:t>menentukan</a:t>
            </a:r>
            <a:r>
              <a:rPr lang="en-US" sz="2000" dirty="0"/>
              <a:t> </a:t>
            </a:r>
            <a:r>
              <a:rPr lang="en-US" sz="2000" dirty="0" err="1"/>
              <a:t>harga</a:t>
            </a:r>
            <a:r>
              <a:rPr lang="en-US" sz="2000" dirty="0"/>
              <a:t> transfer </a:t>
            </a:r>
            <a:r>
              <a:rPr lang="en-US" sz="2000" dirty="0" err="1"/>
              <a:t>antar</a:t>
            </a:r>
            <a:r>
              <a:rPr lang="en-US" sz="2000" dirty="0"/>
              <a:t> unit </a:t>
            </a:r>
            <a:r>
              <a:rPr lang="en-US" sz="2000" dirty="0" err="1"/>
              <a:t>bisnis</a:t>
            </a:r>
            <a:r>
              <a:rPr lang="en-US" sz="2000" dirty="0"/>
              <a:t>, </a:t>
            </a:r>
            <a:r>
              <a:rPr lang="en-US" sz="2000" dirty="0" err="1"/>
              <a:t>mampu</a:t>
            </a:r>
            <a:r>
              <a:rPr lang="en-US" sz="2000" dirty="0"/>
              <a:t> </a:t>
            </a:r>
            <a:r>
              <a:rPr lang="en-US" sz="2000" dirty="0" err="1"/>
              <a:t>mengukur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mengendalikan</a:t>
            </a:r>
            <a:r>
              <a:rPr lang="en-US" sz="2000" dirty="0"/>
              <a:t> </a:t>
            </a:r>
            <a:r>
              <a:rPr lang="en-US" sz="2000" dirty="0" err="1"/>
              <a:t>aktivitas</a:t>
            </a:r>
            <a:r>
              <a:rPr lang="en-US" sz="2000" dirty="0"/>
              <a:t> yang </a:t>
            </a:r>
            <a:r>
              <a:rPr lang="en-US" sz="2000" dirty="0" err="1"/>
              <a:t>dikelola</a:t>
            </a:r>
            <a:r>
              <a:rPr lang="en-US" sz="2000" dirty="0"/>
              <a:t>. </a:t>
            </a:r>
            <a:r>
              <a:rPr lang="en-US" sz="2000" dirty="0" err="1"/>
              <a:t>Disamping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mahasiswapun</a:t>
            </a:r>
            <a:r>
              <a:rPr lang="en-US" sz="2000" dirty="0"/>
              <a:t> </a:t>
            </a:r>
            <a:r>
              <a:rPr lang="en-US" sz="2000" dirty="0" err="1"/>
              <a:t>mampu</a:t>
            </a:r>
            <a:r>
              <a:rPr lang="en-US" sz="2000" dirty="0"/>
              <a:t> </a:t>
            </a:r>
            <a:r>
              <a:rPr lang="en-US" sz="2000" dirty="0" err="1"/>
              <a:t>Menyusun</a:t>
            </a:r>
            <a:r>
              <a:rPr lang="en-US" sz="2000" dirty="0"/>
              <a:t> </a:t>
            </a:r>
            <a:r>
              <a:rPr lang="en-US" sz="2000" dirty="0" err="1"/>
              <a:t>perencanaan</a:t>
            </a:r>
            <a:r>
              <a:rPr lang="en-US" sz="2000" dirty="0"/>
              <a:t> </a:t>
            </a:r>
            <a:r>
              <a:rPr lang="en-US" sz="2000" dirty="0" err="1"/>
              <a:t>strategis</a:t>
            </a:r>
            <a:r>
              <a:rPr lang="en-US" sz="2000" dirty="0"/>
              <a:t>, </a:t>
            </a:r>
            <a:r>
              <a:rPr lang="en-US" sz="2000" dirty="0" err="1"/>
              <a:t>Menyusun</a:t>
            </a:r>
            <a:r>
              <a:rPr lang="en-US" sz="2000" dirty="0"/>
              <a:t> </a:t>
            </a:r>
            <a:r>
              <a:rPr lang="en-US" sz="2000" dirty="0" err="1"/>
              <a:t>anggaran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analisis</a:t>
            </a:r>
            <a:r>
              <a:rPr lang="en-US" sz="2000" dirty="0"/>
              <a:t> </a:t>
            </a:r>
            <a:r>
              <a:rPr lang="en-US" sz="2000" dirty="0" err="1"/>
              <a:t>kinerja</a:t>
            </a:r>
            <a:r>
              <a:rPr lang="en-US" sz="2000" dirty="0"/>
              <a:t> </a:t>
            </a:r>
            <a:r>
              <a:rPr lang="en-US" sz="2000" dirty="0" err="1"/>
              <a:t>keuangan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.  </a:t>
            </a:r>
            <a:endParaRPr lang="en-US" sz="2000" dirty="0" smtClean="0"/>
          </a:p>
          <a:p>
            <a:r>
              <a:rPr lang="en-US" sz="2000" dirty="0" err="1" smtClean="0"/>
              <a:t>MAhasiswa</a:t>
            </a:r>
            <a:r>
              <a:rPr lang="en-US" sz="2000" dirty="0" smtClean="0"/>
              <a:t>  </a:t>
            </a:r>
            <a:r>
              <a:rPr lang="en-US" sz="2000" dirty="0" err="1"/>
              <a:t>mampu</a:t>
            </a:r>
            <a:r>
              <a:rPr lang="en-US" sz="2000" dirty="0"/>
              <a:t>  </a:t>
            </a:r>
            <a:r>
              <a:rPr lang="en-US" sz="2000" dirty="0" err="1"/>
              <a:t>merancang</a:t>
            </a:r>
            <a:r>
              <a:rPr lang="en-US" sz="2000" dirty="0"/>
              <a:t>  </a:t>
            </a:r>
            <a:r>
              <a:rPr lang="en-US" sz="2000" dirty="0" err="1"/>
              <a:t>kompensasi</a:t>
            </a:r>
            <a:r>
              <a:rPr lang="en-US" sz="2000" dirty="0"/>
              <a:t>  </a:t>
            </a:r>
            <a:r>
              <a:rPr lang="en-US" sz="2000" dirty="0" err="1"/>
              <a:t>menejemen</a:t>
            </a:r>
            <a:r>
              <a:rPr lang="en-US" sz="2000" dirty="0"/>
              <a:t>  </a:t>
            </a:r>
            <a:r>
              <a:rPr lang="en-US" sz="2000" dirty="0" err="1"/>
              <a:t>dan</a:t>
            </a:r>
            <a:r>
              <a:rPr lang="en-US" sz="2000" dirty="0"/>
              <a:t>  </a:t>
            </a:r>
            <a:r>
              <a:rPr lang="en-US" sz="2000" dirty="0" err="1"/>
              <a:t>mengukur</a:t>
            </a:r>
            <a:r>
              <a:rPr lang="en-US" sz="2000" dirty="0"/>
              <a:t>  </a:t>
            </a:r>
            <a:r>
              <a:rPr lang="en-US" sz="2000" dirty="0" err="1"/>
              <a:t>kinerja</a:t>
            </a:r>
            <a:r>
              <a:rPr lang="en-US" sz="2000" dirty="0"/>
              <a:t>  </a:t>
            </a:r>
            <a:r>
              <a:rPr lang="en-US" sz="2000" dirty="0" err="1"/>
              <a:t>manajemen</a:t>
            </a:r>
            <a:r>
              <a:rPr lang="en-US" sz="2000" dirty="0"/>
              <a:t>,  </a:t>
            </a:r>
            <a:r>
              <a:rPr lang="en-US" sz="2000" dirty="0" err="1"/>
              <a:t>sehingga</a:t>
            </a:r>
            <a:r>
              <a:rPr lang="en-US" sz="2000" dirty="0"/>
              <a:t> 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akhirnya</a:t>
            </a:r>
            <a:r>
              <a:rPr lang="en-US" sz="2000" dirty="0"/>
              <a:t> </a:t>
            </a:r>
            <a:r>
              <a:rPr lang="en-US" sz="2000" dirty="0" err="1"/>
              <a:t>mampu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proses </a:t>
            </a:r>
            <a:r>
              <a:rPr lang="en-US" sz="2000" dirty="0" err="1"/>
              <a:t>pengendalian</a:t>
            </a:r>
            <a:r>
              <a:rPr lang="en-US" sz="2000" dirty="0"/>
              <a:t> </a:t>
            </a:r>
            <a:r>
              <a:rPr lang="en-US" sz="2000" dirty="0" err="1"/>
              <a:t>strategis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berbagai</a:t>
            </a:r>
            <a:r>
              <a:rPr lang="en-US" sz="2000" dirty="0"/>
              <a:t> </a:t>
            </a:r>
            <a:r>
              <a:rPr lang="en-US" sz="2000" dirty="0" err="1"/>
              <a:t>mmodel</a:t>
            </a:r>
            <a:r>
              <a:rPr lang="en-US" sz="2000" dirty="0"/>
              <a:t> </a:t>
            </a:r>
            <a:r>
              <a:rPr lang="en-US" sz="2000" dirty="0" err="1"/>
              <a:t>pengendaliannya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 </a:t>
            </a:r>
            <a:r>
              <a:rPr lang="en-US" sz="2000" dirty="0" err="1" smtClean="0"/>
              <a:t>Mahasiswa</a:t>
            </a:r>
            <a:r>
              <a:rPr lang="en-US" sz="2000" dirty="0" smtClean="0"/>
              <a:t> </a:t>
            </a:r>
            <a:r>
              <a:rPr lang="en-US" sz="2000" dirty="0" err="1"/>
              <a:t>juga</a:t>
            </a:r>
            <a:r>
              <a:rPr lang="en-US" sz="2000" dirty="0"/>
              <a:t> </a:t>
            </a:r>
            <a:r>
              <a:rPr lang="en-US" sz="2000" dirty="0" err="1"/>
              <a:t>mampu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etika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tanggung</a:t>
            </a:r>
            <a:r>
              <a:rPr lang="en-US" sz="2000" dirty="0"/>
              <a:t> </a:t>
            </a:r>
            <a:r>
              <a:rPr lang="en-US" sz="2000" dirty="0" err="1"/>
              <a:t>jawab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 </a:t>
            </a:r>
            <a:r>
              <a:rPr lang="en-US" sz="2000" dirty="0" err="1"/>
              <a:t>dimana</a:t>
            </a:r>
            <a:r>
              <a:rPr lang="en-US" sz="2000" dirty="0"/>
              <a:t> </a:t>
            </a:r>
            <a:r>
              <a:rPr lang="en-US" sz="2000" dirty="0" err="1"/>
              <a:t>pertanggungjawabannya</a:t>
            </a:r>
            <a:r>
              <a:rPr lang="en-US" sz="2000" dirty="0"/>
              <a:t> </a:t>
            </a:r>
            <a:r>
              <a:rPr lang="en-US" sz="2000" dirty="0" err="1"/>
              <a:t>langsung</a:t>
            </a:r>
            <a:r>
              <a:rPr lang="en-US" sz="2000" dirty="0"/>
              <a:t> di </a:t>
            </a:r>
            <a:r>
              <a:rPr lang="en-US" sz="2000" dirty="0" err="1"/>
              <a:t>hadapan</a:t>
            </a:r>
            <a:r>
              <a:rPr lang="en-US" sz="2000" dirty="0"/>
              <a:t> Allah SWT</a:t>
            </a:r>
          </a:p>
        </p:txBody>
      </p:sp>
    </p:spTree>
    <p:extLst>
      <p:ext uri="{BB962C8B-B14F-4D97-AF65-F5344CB8AC3E}">
        <p14:creationId xmlns:p14="http://schemas.microsoft.com/office/powerpoint/2010/main" val="3919567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484310" y="215153"/>
            <a:ext cx="10018713" cy="100852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ORGANISASI MATERI</a:t>
            </a:r>
            <a:endParaRPr lang="en-US" sz="2800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484310" y="1223683"/>
            <a:ext cx="10018713" cy="4567518"/>
          </a:xfrm>
        </p:spPr>
        <p:txBody>
          <a:bodyPr anchor="t">
            <a:noAutofit/>
          </a:bodyPr>
          <a:lstStyle/>
          <a:p>
            <a:pPr marL="514350" indent="-51435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Manajemen</a:t>
            </a:r>
            <a:endParaRPr lang="en-US" dirty="0"/>
          </a:p>
          <a:p>
            <a:pPr marL="514350" indent="-51435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 err="1"/>
              <a:t>Tujuandan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Perusahaan</a:t>
            </a:r>
          </a:p>
          <a:p>
            <a:pPr marL="514350" indent="-51435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organisasi</a:t>
            </a:r>
            <a:endParaRPr lang="en-US" dirty="0"/>
          </a:p>
          <a:p>
            <a:pPr marL="514350" indent="-51435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/>
              <a:t>Pusat </a:t>
            </a:r>
            <a:r>
              <a:rPr lang="en-US" dirty="0" err="1"/>
              <a:t>Pertanggung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:  Pusat </a:t>
            </a:r>
            <a:r>
              <a:rPr lang="en-US" dirty="0" err="1"/>
              <a:t>Pendapatan</a:t>
            </a:r>
            <a:r>
              <a:rPr lang="en-US" dirty="0"/>
              <a:t> &amp; Pusat  </a:t>
            </a:r>
            <a:r>
              <a:rPr lang="en-US" dirty="0" err="1"/>
              <a:t>Biaya</a:t>
            </a:r>
            <a:endParaRPr lang="en-US" dirty="0"/>
          </a:p>
          <a:p>
            <a:pPr marL="514350" indent="-51435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/>
              <a:t>Pusat </a:t>
            </a:r>
            <a:r>
              <a:rPr lang="en-US" dirty="0" err="1"/>
              <a:t>Pertanggung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: Pusat </a:t>
            </a:r>
            <a:r>
              <a:rPr lang="en-US" dirty="0" err="1"/>
              <a:t>Laba</a:t>
            </a:r>
            <a:r>
              <a:rPr lang="en-US" dirty="0"/>
              <a:t> &amp; Pusat </a:t>
            </a:r>
            <a:r>
              <a:rPr lang="en-US" dirty="0" err="1"/>
              <a:t>Investasi</a:t>
            </a:r>
            <a:endParaRPr lang="en-US" dirty="0"/>
          </a:p>
          <a:p>
            <a:pPr marL="514350" indent="-51435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/>
              <a:t>Transfer Pricing</a:t>
            </a:r>
          </a:p>
          <a:p>
            <a:pPr marL="514350" indent="-51435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 err="1"/>
              <a:t>Pengukuran</a:t>
            </a:r>
            <a:r>
              <a:rPr lang="en-US" dirty="0"/>
              <a:t> dan </a:t>
            </a:r>
            <a:r>
              <a:rPr lang="en-US" dirty="0" err="1"/>
              <a:t>Pengendalian</a:t>
            </a:r>
            <a:r>
              <a:rPr lang="en-US" dirty="0"/>
              <a:t> asset</a:t>
            </a:r>
          </a:p>
          <a:p>
            <a:pPr marL="514350" indent="-51435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dan </a:t>
            </a:r>
            <a:r>
              <a:rPr lang="en-US" dirty="0" err="1"/>
              <a:t>Penganggaran</a:t>
            </a:r>
            <a:endParaRPr lang="en-US" dirty="0"/>
          </a:p>
          <a:p>
            <a:pPr marL="514350" indent="-51435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dan </a:t>
            </a:r>
            <a:r>
              <a:rPr lang="en-US" dirty="0" err="1"/>
              <a:t>Pengukura</a:t>
            </a:r>
            <a:r>
              <a:rPr lang="en-US" dirty="0"/>
              <a:t> </a:t>
            </a:r>
            <a:r>
              <a:rPr lang="en-US" dirty="0" err="1"/>
              <a:t>Kinerja</a:t>
            </a:r>
            <a:endParaRPr lang="en-US" dirty="0"/>
          </a:p>
          <a:p>
            <a:pPr marL="514350" indent="-51435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 err="1"/>
              <a:t>Kompensasi</a:t>
            </a:r>
            <a:r>
              <a:rPr lang="en-US" dirty="0"/>
              <a:t> </a:t>
            </a:r>
            <a:r>
              <a:rPr lang="en-US" dirty="0" err="1"/>
              <a:t>Manajemen</a:t>
            </a:r>
            <a:endParaRPr lang="en-US" dirty="0"/>
          </a:p>
          <a:p>
            <a:pPr marL="514350" indent="-51435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Diferensiasi</a:t>
            </a:r>
            <a:endParaRPr lang="en-US" dirty="0"/>
          </a:p>
          <a:p>
            <a:pPr marL="514350" indent="-51435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 </a:t>
            </a:r>
            <a:r>
              <a:rPr lang="en-US" dirty="0" err="1"/>
              <a:t>Proyek</a:t>
            </a:r>
            <a:endParaRPr lang="en-US" dirty="0"/>
          </a:p>
          <a:p>
            <a:pPr marL="514350" indent="-51435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/>
              <a:t>Enterprise Risk Management</a:t>
            </a:r>
          </a:p>
          <a:p>
            <a:pPr marL="514350" indent="-51435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Jasa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703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484311" y="685801"/>
            <a:ext cx="10018713" cy="914400"/>
          </a:xfrm>
        </p:spPr>
        <p:txBody>
          <a:bodyPr anchor="ctr"/>
          <a:lstStyle/>
          <a:p>
            <a:pPr marL="723900" indent="-723900"/>
            <a:r>
              <a:rPr lang="en-US" altLang="en-US" sz="4600" b="1" dirty="0" err="1">
                <a:solidFill>
                  <a:srgbClr val="FF0000"/>
                </a:solidFill>
              </a:rPr>
              <a:t>Strategi</a:t>
            </a:r>
            <a:r>
              <a:rPr lang="en-US" altLang="en-US" sz="4600" b="1" dirty="0">
                <a:solidFill>
                  <a:srgbClr val="FF0000"/>
                </a:solidFill>
              </a:rPr>
              <a:t> </a:t>
            </a:r>
            <a:r>
              <a:rPr lang="en-US" altLang="en-US" sz="4600" b="1" dirty="0" err="1">
                <a:solidFill>
                  <a:srgbClr val="FF0000"/>
                </a:solidFill>
              </a:rPr>
              <a:t>Perkuliahan</a:t>
            </a:r>
            <a:endParaRPr lang="en-US" altLang="en-US" sz="4600" b="1" dirty="0">
              <a:solidFill>
                <a:srgbClr val="FF0000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84310" y="2675965"/>
            <a:ext cx="10018713" cy="3115235"/>
          </a:xfrm>
        </p:spPr>
        <p:txBody>
          <a:bodyPr>
            <a:normAutofit/>
          </a:bodyPr>
          <a:lstStyle/>
          <a:p>
            <a:pPr marL="571500" indent="-571500"/>
            <a:r>
              <a:rPr lang="en-US" altLang="en-US" sz="3200" b="1" dirty="0" err="1" smtClean="0"/>
              <a:t>Mahasiawa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wajib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membaca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bahan-bahan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kuliah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sebelum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temu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kelas</a:t>
            </a:r>
            <a:r>
              <a:rPr lang="en-US" altLang="en-US" sz="3200" b="1" dirty="0" smtClean="0"/>
              <a:t>.</a:t>
            </a:r>
          </a:p>
          <a:p>
            <a:pPr marL="571500" indent="-571500"/>
            <a:r>
              <a:rPr lang="en-US" altLang="en-US" sz="3200" b="1" dirty="0" err="1" smtClean="0"/>
              <a:t>Kelas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harus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dianggap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ajang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konfirmasi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pemahaman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peserta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terhadap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bahan-bahan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tersebut</a:t>
            </a:r>
            <a:endParaRPr lang="en-US" altLang="en-US" sz="3200" b="1" dirty="0" smtClean="0"/>
          </a:p>
          <a:p>
            <a:pPr marL="571500" indent="-571500"/>
            <a:r>
              <a:rPr lang="en-US" altLang="en-US" sz="3200" b="1" dirty="0" err="1" smtClean="0"/>
              <a:t>Mengerjakan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tugas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dan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latihan</a:t>
            </a:r>
            <a:r>
              <a:rPr lang="en-US" altLang="en-US" sz="3200" b="1" dirty="0" smtClean="0"/>
              <a:t> yang </a:t>
            </a:r>
            <a:r>
              <a:rPr lang="en-US" altLang="en-US" sz="3200" b="1" dirty="0" err="1" smtClean="0"/>
              <a:t>ditentukan</a:t>
            </a:r>
            <a:r>
              <a:rPr lang="en-US" altLang="en-US" sz="3200" b="1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06999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 marL="723900" indent="-723900"/>
            <a:r>
              <a:rPr lang="en-US" altLang="en-US" sz="5600" b="1">
                <a:solidFill>
                  <a:srgbClr val="0000FF"/>
                </a:solidFill>
              </a:rPr>
              <a:t>Penilaian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57364" y="1752600"/>
            <a:ext cx="8713787" cy="4267200"/>
          </a:xfrm>
        </p:spPr>
        <p:txBody>
          <a:bodyPr anchor="t"/>
          <a:lstStyle/>
          <a:p>
            <a:pPr marL="571500" indent="-571500"/>
            <a:r>
              <a:rPr lang="en-US" altLang="en-US" sz="2600" b="1" dirty="0" err="1"/>
              <a:t>Kriterian</a:t>
            </a:r>
            <a:r>
              <a:rPr lang="en-US" altLang="en-US" sz="2600" b="1" dirty="0"/>
              <a:t> </a:t>
            </a:r>
            <a:r>
              <a:rPr lang="en-US" altLang="en-US" sz="2600" b="1" dirty="0" err="1"/>
              <a:t>dan</a:t>
            </a:r>
            <a:r>
              <a:rPr lang="en-US" altLang="en-US" sz="2600" b="1" dirty="0"/>
              <a:t> </a:t>
            </a:r>
            <a:r>
              <a:rPr lang="en-US" altLang="en-US" sz="2600" b="1" dirty="0" err="1"/>
              <a:t>Pembobotan</a:t>
            </a:r>
            <a:r>
              <a:rPr lang="en-US" altLang="en-US" sz="2600" b="1" dirty="0"/>
              <a:t> </a:t>
            </a:r>
            <a:r>
              <a:rPr lang="en-US" altLang="en-US" sz="2600" b="1" dirty="0" err="1"/>
              <a:t>Nilai</a:t>
            </a:r>
            <a:endParaRPr lang="en-US" altLang="en-US" sz="2600" b="1" dirty="0"/>
          </a:p>
          <a:p>
            <a:pPr marL="571500" indent="-571500"/>
            <a:endParaRPr lang="en-US" altLang="en-US" sz="2600" b="1" dirty="0"/>
          </a:p>
          <a:p>
            <a:pPr marL="571500" indent="-571500">
              <a:buNone/>
            </a:pPr>
            <a:endParaRPr lang="en-US" altLang="en-US" sz="2600" b="1" dirty="0"/>
          </a:p>
        </p:txBody>
      </p:sp>
      <p:graphicFrame>
        <p:nvGraphicFramePr>
          <p:cNvPr id="44206" name="Group 17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44397440"/>
              </p:ext>
            </p:extLst>
          </p:nvPr>
        </p:nvGraphicFramePr>
        <p:xfrm>
          <a:off x="2628900" y="2387600"/>
          <a:ext cx="6026150" cy="3511552"/>
        </p:xfrm>
        <a:graphic>
          <a:graphicData uri="http://schemas.openxmlformats.org/drawingml/2006/table">
            <a:tbl>
              <a:tblPr/>
              <a:tblGrid>
                <a:gridCol w="2611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4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89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Kriteria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Bobot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Penilaian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9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9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Partisifatif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15 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9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Tugas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89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Etika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20%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89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UTS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89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UAS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89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kumimoji="0" lang="en-US" alt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100 %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4867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3ivVpiBLSVXrh_cxXSme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OJtSPEwPcdkkmSme7vgJQ"/>
</p:tagLst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Company Profile-creativ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Poster Researc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983C4"/>
      </a:accent1>
      <a:accent2>
        <a:srgbClr val="90DEF0"/>
      </a:accent2>
      <a:accent3>
        <a:srgbClr val="F6FCFC"/>
      </a:accent3>
      <a:accent4>
        <a:srgbClr val="FE3C32"/>
      </a:accent4>
      <a:accent5>
        <a:srgbClr val="161619"/>
      </a:accent5>
      <a:accent6>
        <a:srgbClr val="161619"/>
      </a:accent6>
      <a:hlink>
        <a:srgbClr val="2F5CD6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Consolas-Verdana">
      <a:majorFont>
        <a:latin typeface="Consolas" panose="020B0609020204030204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 panose="020B060403050404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Company Profile-creative</Template>
  <TotalTime>248</TotalTime>
  <Words>479</Words>
  <Application>Microsoft Office PowerPoint</Application>
  <PresentationFormat>Widescreen</PresentationFormat>
  <Paragraphs>63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14</vt:i4>
      </vt:variant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9" baseType="lpstr">
      <vt:lpstr>Arial</vt:lpstr>
      <vt:lpstr>Arial Narrow</vt:lpstr>
      <vt:lpstr>Berlin Sans FB Demi</vt:lpstr>
      <vt:lpstr>Bodoni MT Black</vt:lpstr>
      <vt:lpstr>Calibri</vt:lpstr>
      <vt:lpstr>Calibri Light</vt:lpstr>
      <vt:lpstr>Consolas</vt:lpstr>
      <vt:lpstr>Corbel</vt:lpstr>
      <vt:lpstr>Rockwell Extra Bold</vt:lpstr>
      <vt:lpstr>Segoe UI</vt:lpstr>
      <vt:lpstr>Segoe UI Light</vt:lpstr>
      <vt:lpstr>Times New Roman</vt:lpstr>
      <vt:lpstr>Verdana</vt:lpstr>
      <vt:lpstr>Wingdings</vt:lpstr>
      <vt:lpstr>Company Profile-creative</vt:lpstr>
      <vt:lpstr>1_Office Theme</vt:lpstr>
      <vt:lpstr>2_Office Theme</vt:lpstr>
      <vt:lpstr>Parallax</vt:lpstr>
      <vt:lpstr>think-cell Slide</vt:lpstr>
      <vt:lpstr>KONTRAK KULIAH Semester Ganjil  TA. 2024/2025</vt:lpstr>
      <vt:lpstr>PERKENALAN</vt:lpstr>
      <vt:lpstr>KONTRAK KULIAH</vt:lpstr>
      <vt:lpstr>TATA TERTIB PERKULIAHAN</vt:lpstr>
      <vt:lpstr>DESKRIPSI MATAKULIAH </vt:lpstr>
      <vt:lpstr>CAPAIAN PEMBELAJARAN MATAKULIAH </vt:lpstr>
      <vt:lpstr>ORGANISASI MATERI</vt:lpstr>
      <vt:lpstr>Strategi Perkuliahan</vt:lpstr>
      <vt:lpstr>Penilaian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KONTRAK KULIAH Semester Ganjil  TA. 2024/2025</dc:title>
  <dc:creator>Windows User</dc:creator>
  <cp:lastModifiedBy>M. Sadat</cp:lastModifiedBy>
  <cp:revision>14</cp:revision>
  <dcterms:created xsi:type="dcterms:W3CDTF">2024-09-24T04:24:35Z</dcterms:created>
  <dcterms:modified xsi:type="dcterms:W3CDTF">2024-09-27T16:49:32Z</dcterms:modified>
</cp:coreProperties>
</file>