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ECFF"/>
    <a:srgbClr val="FFFF00"/>
    <a:srgbClr val="990033"/>
    <a:srgbClr val="00FF00"/>
    <a:srgbClr val="0000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30AC8B7-AD46-41BD-8F5B-A3169C002A27}" type="datetimeFigureOut">
              <a:rPr lang="en-US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5EFD6A7-4741-4D6E-B556-F04E457588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7CA2E9-94EA-4F51-9796-67B19EF9DF9A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B91A0B7-8C68-4428-A97F-F60FA2B9C14D}" type="slidenum">
              <a:rPr lang="en-US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E143BBA-C001-41FE-B8D3-0B246516982F}" type="slidenum">
              <a:rPr lang="en-US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E566B36-DCE4-4196-A005-CA75BD7C7E4B}" type="slidenum">
              <a:rPr lang="en-US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76765C6-3DBE-4990-A947-9DE95412EDC4}" type="slidenum">
              <a:rPr lang="en-US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2331BB4-9F4F-4007-BFDE-3651DD51A53F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940243-ACC9-4303-B309-2FAB72EAC2E3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83A865-3275-478B-87DA-6760911614DC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5E72B5-BC3E-4051-8C4B-FA7E0CD87E81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C79C60-A3A4-484E-A6FA-6EED6B903D8E}" type="slidenum">
              <a:rPr lang="en-U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CC56A5-C908-4B63-8387-52A03BAA000F}" type="slidenum">
              <a:rPr lang="en-US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F8AB9FD-1A76-4187-B9F7-A41C21C1D8A2}" type="slidenum">
              <a:rPr lang="en-US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9205E6F-F582-44EB-8E06-A404EFCB61AC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584B715F-DDFF-470F-9406-73B7DBA095A8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E6C74014-ABA2-4CDF-A2AF-31FB307B163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0004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A4E423-4FC4-4566-99ED-15F475741BFF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9977-DF1E-41FA-8C81-52FF137FFE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8411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A4E423-4FC4-4566-99ED-15F475741BFF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9977-DF1E-41FA-8C81-52FF137FFE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8189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A4E423-4FC4-4566-99ED-15F475741BFF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9977-DF1E-41FA-8C81-52FF137FFE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670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A4E423-4FC4-4566-99ED-15F475741BFF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9977-DF1E-41FA-8C81-52FF137FFE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093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A4E423-4FC4-4566-99ED-15F475741BFF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9977-DF1E-41FA-8C81-52FF137FFE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301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A4E423-4FC4-4566-99ED-15F475741BFF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9977-DF1E-41FA-8C81-52FF137FFE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603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7AD7F-A67A-4099-AF26-54AC8868C7EA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0AA4-445D-4B21-8211-0CAB3A7006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9618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2C451B-7F2A-4E72-8D9E-D1953D1C205F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85EF-B94B-4D64-85E1-377E774446E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45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8E3CC7BF-1905-4AEE-8BF4-612EB5161815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8D64FE76-F52B-480C-AFBE-23FABF525A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5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3C8EAB-C12F-4CA2-B75F-747FB9491F14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8609FEB3-504A-470B-AE43-7B8FA4C9074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80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AC66AA-08B2-42CA-BE8C-49AF9FCBD236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379CB-E4CB-4529-BCBA-ACE2215FAE1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76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47137A-CA59-4FD4-8463-47187510A9A8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07ED8-E9C5-47A7-BC1D-66278CC67C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13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B7A544-C45C-4F01-B057-B66A12401882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0138-D809-484C-A08A-A2E399A7D2F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97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FDC702-E2D0-4717-8325-BCBB59B67571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344BE-C50E-4916-BD3F-5F850B156F9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55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B86E61-0731-44E1-8B02-FEA1C0DA49EE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3FFD-D23B-46A3-9F09-04056A270D2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84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6B27BD-1580-480A-A700-31373C49FBE3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2FA8-1C86-4E19-98AA-E5A376F2B7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07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EA4E423-4FC4-4566-99ED-15F475741BFF}" type="datetimeFigureOut">
              <a:rPr lang="en-US" smtClean="0"/>
              <a:pPr>
                <a:defRPr/>
              </a:pPr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F99977-DF1E-41FA-8C81-52FF137FFE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47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SISTEM PENGENDALIAN MANAJEMEN</a:t>
            </a:r>
            <a:endParaRPr lang="en-US" dirty="0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914400"/>
          </a:xfrm>
        </p:spPr>
        <p:txBody>
          <a:bodyPr/>
          <a:lstStyle/>
          <a:p>
            <a:pPr eaLnBrk="1" hangingPunct="1"/>
            <a:endParaRPr lang="en-US" alt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PERUMUSAN STRATEGI</a:t>
            </a:r>
            <a:endParaRPr lang="en-US" altLang="en-US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Merupakan proses memutuskan tujuan organisasi dan strategi untuk mencapai tujuan-tujuan tersebut</a:t>
            </a:r>
          </a:p>
          <a:p>
            <a:pPr eaLnBrk="1" hangingPunct="1"/>
            <a:r>
              <a:rPr lang="id-ID" altLang="en-US" smtClean="0"/>
              <a:t>Formulasi strategi adalah proses pengambilan keputusan strategi baru</a:t>
            </a:r>
          </a:p>
          <a:p>
            <a:pPr eaLnBrk="1" hangingPunct="1"/>
            <a:r>
              <a:rPr lang="id-ID" altLang="en-US" smtClean="0"/>
              <a:t>Pengendalian manajemen adalah proses pengimplementasian strategi tersebut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PENGENDALIAN TUGAS</a:t>
            </a:r>
            <a:endParaRPr lang="en-US" altLang="en-US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Adalah proses untuk memastikan bahwa tugas yang spesifik dilaksanakan secara efektif dan efisien</a:t>
            </a:r>
          </a:p>
          <a:p>
            <a:pPr eaLnBrk="1" hangingPunct="1"/>
            <a:r>
              <a:rPr lang="id-ID" altLang="en-US" smtClean="0"/>
              <a:t>Melibatkan kinerja tugas individual menurut aturan yang dibuat dalam proses pengendalian manajemen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DAMPAK INTERNET TERHADAP PENGENDALIAN</a:t>
            </a:r>
            <a:endParaRPr lang="en-US" dirty="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/>
            <a:r>
              <a:rPr lang="id-ID" altLang="en-US" dirty="0" smtClean="0"/>
              <a:t>Manfaat utama internet :</a:t>
            </a:r>
          </a:p>
          <a:p>
            <a:pPr lvl="1" eaLnBrk="1" hangingPunct="1"/>
            <a:r>
              <a:rPr lang="id-ID" altLang="en-US" dirty="0" smtClean="0"/>
              <a:t>Akses secara mudah dan cepat</a:t>
            </a:r>
          </a:p>
          <a:p>
            <a:pPr lvl="1" eaLnBrk="1" hangingPunct="1"/>
            <a:r>
              <a:rPr lang="id-ID" altLang="en-US" dirty="0" smtClean="0"/>
              <a:t>Komunikasi multi target</a:t>
            </a:r>
          </a:p>
          <a:p>
            <a:pPr lvl="1" eaLnBrk="1" hangingPunct="1"/>
            <a:r>
              <a:rPr lang="id-ID" altLang="en-US" dirty="0" smtClean="0"/>
              <a:t>Kom</a:t>
            </a:r>
            <a:r>
              <a:rPr lang="en-US" altLang="en-US" dirty="0" smtClean="0"/>
              <a:t>u</a:t>
            </a:r>
            <a:r>
              <a:rPr lang="id-ID" altLang="en-US" dirty="0" smtClean="0"/>
              <a:t>nikasi berbiaya rendah</a:t>
            </a:r>
          </a:p>
          <a:p>
            <a:pPr lvl="1" eaLnBrk="1" hangingPunct="1"/>
            <a:r>
              <a:rPr lang="id-ID" altLang="en-US" dirty="0" smtClean="0"/>
              <a:t>Kemampuan menampilkan citra tertentu</a:t>
            </a:r>
          </a:p>
          <a:p>
            <a:pPr lvl="1" eaLnBrk="1" hangingPunct="1"/>
            <a:r>
              <a:rPr lang="id-ID" altLang="en-US" dirty="0" smtClean="0"/>
              <a:t>Pergeseran kekuatan dan kendali kepada individu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id-ID" smtClean="0"/>
              <a:t>Internet memfasilitasi koordinasi dan pengendalian melalui pemrosesan informasi yang efisien dan efektif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id-ID" smtClean="0"/>
              <a:t>Ketersediaan akses data memberikan kontribusi kecil pada </a:t>
            </a:r>
            <a:r>
              <a:rPr lang="id-ID" i="1" smtClean="0"/>
              <a:t>judgment</a:t>
            </a:r>
            <a:r>
              <a:rPr lang="id-ID" smtClean="0"/>
              <a:t> yang diperlukan untuk mendesain dan mengoperas</a:t>
            </a:r>
            <a:r>
              <a:rPr lang="en-US" smtClean="0"/>
              <a:t>i</a:t>
            </a:r>
            <a:r>
              <a:rPr lang="id-ID" smtClean="0"/>
              <a:t>kan suatu sistem pengendalian yang optimal. </a:t>
            </a:r>
          </a:p>
          <a:p>
            <a:pPr lvl="1" algn="just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id-ID" smtClean="0"/>
              <a:t>Penyelarasan tujuan</a:t>
            </a:r>
          </a:p>
          <a:p>
            <a:pPr lvl="1" algn="just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id-ID" smtClean="0"/>
              <a:t>Mempengaruhi individu untuk mengubah perilaku mereka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Batasan-Batasan SPM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dirty="0" err="1" smtClean="0"/>
              <a:t>Merencanakan</a:t>
            </a:r>
            <a:r>
              <a:rPr lang="en-US" dirty="0" smtClean="0"/>
              <a:t>, </a:t>
            </a:r>
            <a:r>
              <a:rPr lang="en-US" dirty="0" err="1" smtClean="0"/>
              <a:t>Mengkoordinasikan</a:t>
            </a:r>
            <a:r>
              <a:rPr lang="en-US" dirty="0" smtClean="0"/>
              <a:t>, </a:t>
            </a:r>
            <a:r>
              <a:rPr lang="en-US" dirty="0" err="1" smtClean="0"/>
              <a:t>mengkomunikasikan</a:t>
            </a:r>
            <a:r>
              <a:rPr lang="en-US" dirty="0" smtClean="0"/>
              <a:t>, </a:t>
            </a:r>
            <a:r>
              <a:rPr lang="en-US" dirty="0" err="1" smtClean="0"/>
              <a:t>mengevaluasi</a:t>
            </a:r>
            <a:r>
              <a:rPr lang="en-US" dirty="0" smtClean="0"/>
              <a:t>, </a:t>
            </a:r>
            <a:r>
              <a:rPr lang="en-US" dirty="0" err="1" smtClean="0"/>
              <a:t>memutuska</a:t>
            </a:r>
            <a:r>
              <a:rPr lang="en-US" dirty="0" smtClean="0"/>
              <a:t>, </a:t>
            </a:r>
            <a:r>
              <a:rPr lang="en-US" dirty="0" err="1" smtClean="0"/>
              <a:t>mempengaruhi</a:t>
            </a:r>
            <a:r>
              <a:rPr lang="en-US" dirty="0" smtClean="0"/>
              <a:t>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mengharuskan</a:t>
            </a:r>
            <a:r>
              <a:rPr lang="en-US" dirty="0" smtClean="0"/>
              <a:t> agar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 err="1" smtClean="0"/>
              <a:t>Keselarasan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/</a:t>
            </a:r>
            <a:r>
              <a:rPr lang="en-US" i="1" dirty="0" smtClean="0"/>
              <a:t>goal congruence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i="1" dirty="0"/>
              <a:t>	</a:t>
            </a:r>
            <a:r>
              <a:rPr lang="en-US" i="1" dirty="0" smtClean="0"/>
              <a:t>TUJUAN ANGGOTA  ORGANISASI KONSISTEN DGN TUJUAN ORGANISASI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dirty="0" err="1" smtClean="0"/>
              <a:t>Tampilan</a:t>
            </a:r>
            <a:r>
              <a:rPr lang="en-US" smtClean="0"/>
              <a:t> 1.3</a:t>
            </a:r>
            <a:endParaRPr lang="en-US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Non </a:t>
            </a:r>
            <a:r>
              <a:rPr lang="en-US" dirty="0" err="1" smtClean="0"/>
              <a:t>finansial</a:t>
            </a:r>
            <a:endParaRPr lang="en-US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Batasan-Batasan SPM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1878013" cy="6858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n-US" altLang="en-US" b="1">
                <a:latin typeface="Calibri" panose="020F0502020204030204" pitchFamily="34" charset="0"/>
              </a:rPr>
              <a:t>Formulasi Strategi</a:t>
            </a:r>
            <a:endParaRPr lang="en-US" altLang="en-US" b="1"/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304800" y="3276600"/>
            <a:ext cx="1828800" cy="6858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n-US" altLang="en-US" b="1">
                <a:latin typeface="Calibri" panose="020F0502020204030204" pitchFamily="34" charset="0"/>
              </a:rPr>
              <a:t>Pengendalian  Manajemen</a:t>
            </a:r>
            <a:endParaRPr lang="en-US" altLang="en-US" b="1"/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304800" y="4953000"/>
            <a:ext cx="1752600" cy="762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n-US" altLang="en-US" b="1">
                <a:latin typeface="Calibri" panose="020F0502020204030204" pitchFamily="34" charset="0"/>
              </a:rPr>
              <a:t>Pengendalian Tugas</a:t>
            </a:r>
            <a:endParaRPr lang="en-US" altLang="en-US" b="1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590800" y="1219200"/>
            <a:ext cx="6324600" cy="1600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231775" indent="-2317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31775" indent="-2254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Proses memutuskan tujuan organisasi dan strategi untuk mencapai tujuan dengan fokus jangka panjang</a:t>
            </a:r>
          </a:p>
          <a:p>
            <a:pPr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Menggunakan perkiraan kasar akan masa depan</a:t>
            </a:r>
          </a:p>
          <a:p>
            <a:pPr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Proses perencanaan dalam formulasi strategi merupakan hal yang lebih penting</a:t>
            </a:r>
            <a:endParaRPr lang="en-US" altLang="en-US" sz="1600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590800" y="4419600"/>
            <a:ext cx="6324600" cy="2438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231775" indent="-2317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31775" indent="-2254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Proses untuk memastikan bahwa tugas yang spesifik dilaksanakan secara efektif dan efisien</a:t>
            </a:r>
          </a:p>
          <a:p>
            <a:pPr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Berorientasi pada transaksi dimana melibatkan kinerja dari tugas individual sesuai dengan aturan yang ditetapkan.</a:t>
            </a:r>
          </a:p>
          <a:p>
            <a:pPr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Fokus pada kegiatan jangka pendek</a:t>
            </a:r>
          </a:p>
          <a:p>
            <a:pPr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Menggunakan data akurat saat ini</a:t>
            </a:r>
          </a:p>
          <a:p>
            <a:pPr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Proses pengendalian manajemen hal yang lebih penting</a:t>
            </a:r>
            <a:endParaRPr lang="en-US" altLang="en-US" sz="1600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590800" y="3048000"/>
            <a:ext cx="6324600" cy="1219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231775" indent="-231775" eaLnBrk="0" hangingPunct="0"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31775" indent="-225425" eaLnBrk="0" hangingPunct="0"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7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Merupakan proses implementasi strategi</a:t>
            </a:r>
          </a:p>
          <a:p>
            <a:pPr eaLnBrk="1" hangingPunct="1">
              <a:spcAft>
                <a:spcPts val="1000"/>
              </a:spcAft>
              <a:buFont typeface="Symbol" panose="05050102010706020507" pitchFamily="18" charset="2"/>
              <a:buChar char="·"/>
            </a:pPr>
            <a:r>
              <a:rPr lang="en-US" altLang="en-US" sz="1600">
                <a:latin typeface="Times New Roman" panose="02020603050405020304" pitchFamily="18" charset="0"/>
              </a:rPr>
              <a:t>Melibatkan serangkaian langkah yang terjadi dalam urutan yang dapat diprediksikan sesuai dengan jadwal tetap dan dengan estimasi yang dapat diandalkan.</a:t>
            </a:r>
            <a:endParaRPr lang="en-US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E6B9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KONSEP-KONSEP DASAR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PENGENDALIAN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Seperti mengemudikan sebuah mobil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- Tekan gas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- Putar setir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- Tekan rem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- Dengan perangkat ini akan bisa  	mengendalikan arah dan kecepatan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79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ELEMEN-ELEMEN SISTEM PENGENDALIAN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PELACAK/DETEKTOR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Sebuah perangkat mengukur apa yang sesungguhnya terjadi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PENAKSIR//ASSESOR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Suatu perangkat yang membandingkan dengan standar apa yang seharusnya terjadi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EFFEKTOR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Suatu perangkat yang mengubah perilaku jika assesor mengindikasikan ketidaksesuaian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JARINGAN KOMUNIKASI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Perangkat yang meneruskan informasi antara detektor, assesor dan effektor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9BBB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MANAJEMEN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id-ID" dirty="0" smtClean="0"/>
              <a:t>Sebuah organisasi terdiri dari sekelompok orang yang bekerja bersama-sama untuk mencapai tujuan tertentu bersama.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d-ID" dirty="0" smtClean="0"/>
              <a:t>Proses pengendalian manajemen adalah proses dimana manajer pada seluruh tingkatan memastikan bahwa orang-orang yang mereka awasi mengimplementasikan strategi yang dimaksudkan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SISTEM</a:t>
            </a:r>
            <a:endParaRPr lang="en-US" alt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d-ID" altLang="en-US" smtClean="0"/>
              <a:t>Sebuah sistem merupakan suatu cara tertentu dan biasanya berulang untuk melaksanakan suatu atau serangkaian aktivitas.</a:t>
            </a:r>
          </a:p>
          <a:p>
            <a:pPr algn="just" eaLnBrk="1" hangingPunct="1">
              <a:lnSpc>
                <a:spcPct val="90000"/>
              </a:lnSpc>
            </a:pPr>
            <a:r>
              <a:rPr lang="id-ID" altLang="en-US" smtClean="0"/>
              <a:t>Sistem pengendalian formal organisasi menjelaskan langkah-langkah dalam sistem for</a:t>
            </a:r>
            <a:r>
              <a:rPr lang="en-US" altLang="en-US" smtClean="0"/>
              <a:t>m</a:t>
            </a:r>
            <a:r>
              <a:rPr lang="id-ID" altLang="en-US" smtClean="0"/>
              <a:t>al, in</a:t>
            </a:r>
            <a:r>
              <a:rPr lang="en-US" altLang="en-US" smtClean="0"/>
              <a:t>f</a:t>
            </a:r>
            <a:r>
              <a:rPr lang="id-ID" altLang="en-US" smtClean="0"/>
              <a:t>ormasi yang dikumpulkan, dan digunakan dalam setiap langkah dan prinsip-prinsip yang mengatur operasi sistem secara keseluruhan</a:t>
            </a: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PENGENDALIAN MANAJEMEN</a:t>
            </a:r>
            <a:endParaRPr lang="en-US" alt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Merupakan proses dimana para manajer mempengaruhi anggota organisasi lainnya untuk mengimplementasikan strategi organisasi.</a:t>
            </a:r>
          </a:p>
          <a:p>
            <a:pPr eaLnBrk="1" hangingPunct="1"/>
            <a:r>
              <a:rPr lang="id-ID" altLang="en-US" smtClean="0"/>
              <a:t>Batas-batas Pengendalian Manajemen 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id-ID" altLang="en-US" smtClean="0"/>
              <a:t>	- Formulasi strategi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id-ID" altLang="en-US" smtClean="0"/>
              <a:t>	- Pengendalian tugas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Hubungan antara perencanaan dan pengendalian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914400" y="1981200"/>
            <a:ext cx="2133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Formulasi strategi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3581400"/>
            <a:ext cx="2133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Pengendalian Manajemen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14400" y="5257800"/>
            <a:ext cx="2133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Pengendalian Tugas</a:t>
            </a:r>
            <a:endParaRPr lang="en-US" dirty="0"/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 rot="5400000">
            <a:off x="1485901" y="3086100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 rot="5400000">
            <a:off x="1447801" y="4724400"/>
            <a:ext cx="10668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3"/>
          </p:cNvCxnSpPr>
          <p:nvPr/>
        </p:nvCxnSpPr>
        <p:spPr>
          <a:xfrm>
            <a:off x="3048000" y="2286000"/>
            <a:ext cx="1676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3"/>
          </p:cNvCxnSpPr>
          <p:nvPr/>
        </p:nvCxnSpPr>
        <p:spPr>
          <a:xfrm>
            <a:off x="3048000" y="3886200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3"/>
          </p:cNvCxnSpPr>
          <p:nvPr/>
        </p:nvCxnSpPr>
        <p:spPr>
          <a:xfrm>
            <a:off x="3048000" y="55626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334000" y="1905000"/>
            <a:ext cx="2362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Tujuan, Strategi, dan kebijakan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334000" y="3505200"/>
            <a:ext cx="2362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Penerapan Strategi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334000" y="5257800"/>
            <a:ext cx="2362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Kinerja yang efisien dan efektif dari tugas individual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79646"/>
            </a:gs>
            <a:gs pos="50000">
              <a:srgbClr val="C2D1ED"/>
            </a:gs>
            <a:gs pos="100000">
              <a:srgbClr val="E1E8F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KEGIATAN PENGENDALIAN MANAJEMEN</a:t>
            </a:r>
            <a:endParaRPr lang="en-US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id-ID" altLang="en-US" sz="3000" smtClean="0">
                <a:solidFill>
                  <a:srgbClr val="FF5050"/>
                </a:solidFill>
              </a:rPr>
              <a:t>Merencanakan</a:t>
            </a:r>
            <a:r>
              <a:rPr lang="id-ID" altLang="en-US" sz="3000" smtClean="0"/>
              <a:t> apa yang seharusnya dilakukan oleh organisasi</a:t>
            </a:r>
          </a:p>
          <a:p>
            <a:pPr eaLnBrk="1" hangingPunct="1">
              <a:lnSpc>
                <a:spcPct val="80000"/>
              </a:lnSpc>
            </a:pPr>
            <a:r>
              <a:rPr lang="id-ID" altLang="en-US" sz="3000" smtClean="0">
                <a:solidFill>
                  <a:srgbClr val="0000FF"/>
                </a:solidFill>
              </a:rPr>
              <a:t>Mengkoordinasikan</a:t>
            </a:r>
            <a:r>
              <a:rPr lang="id-ID" altLang="en-US" sz="3000" smtClean="0"/>
              <a:t> kegiatan dari beberapa bagian organisasi</a:t>
            </a:r>
          </a:p>
          <a:p>
            <a:pPr eaLnBrk="1" hangingPunct="1">
              <a:lnSpc>
                <a:spcPct val="80000"/>
              </a:lnSpc>
            </a:pPr>
            <a:r>
              <a:rPr lang="id-ID" altLang="en-US" sz="3000" smtClean="0">
                <a:solidFill>
                  <a:srgbClr val="00FF00"/>
                </a:solidFill>
              </a:rPr>
              <a:t>Mengkomunikasikan</a:t>
            </a:r>
            <a:r>
              <a:rPr lang="id-ID" altLang="en-US" sz="3000" smtClean="0"/>
              <a:t> informasi</a:t>
            </a:r>
          </a:p>
          <a:p>
            <a:pPr eaLnBrk="1" hangingPunct="1">
              <a:lnSpc>
                <a:spcPct val="80000"/>
              </a:lnSpc>
            </a:pPr>
            <a:r>
              <a:rPr lang="id-ID" altLang="en-US" sz="3000" smtClean="0">
                <a:solidFill>
                  <a:srgbClr val="990033"/>
                </a:solidFill>
              </a:rPr>
              <a:t>Mengevaluasi</a:t>
            </a:r>
            <a:r>
              <a:rPr lang="id-ID" altLang="en-US" sz="3000" smtClean="0"/>
              <a:t> informasi</a:t>
            </a:r>
          </a:p>
          <a:p>
            <a:pPr eaLnBrk="1" hangingPunct="1">
              <a:lnSpc>
                <a:spcPct val="80000"/>
              </a:lnSpc>
            </a:pPr>
            <a:r>
              <a:rPr lang="id-ID" altLang="en-US" sz="3000" smtClean="0">
                <a:solidFill>
                  <a:srgbClr val="FFFF00"/>
                </a:solidFill>
              </a:rPr>
              <a:t>Memutuskan</a:t>
            </a:r>
            <a:r>
              <a:rPr lang="id-ID" altLang="en-US" sz="3000" smtClean="0"/>
              <a:t> tindakan apa yang seharusnya diambil jika perlu</a:t>
            </a:r>
          </a:p>
          <a:p>
            <a:pPr eaLnBrk="1" hangingPunct="1">
              <a:lnSpc>
                <a:spcPct val="80000"/>
              </a:lnSpc>
            </a:pPr>
            <a:r>
              <a:rPr lang="id-ID" altLang="en-US" sz="3000" smtClean="0">
                <a:solidFill>
                  <a:srgbClr val="006600"/>
                </a:solidFill>
              </a:rPr>
              <a:t>Mempengaruhi </a:t>
            </a:r>
            <a:r>
              <a:rPr lang="id-ID" altLang="en-US" sz="3000" smtClean="0"/>
              <a:t>orang-orang untuk mengubah perilaku mereka</a:t>
            </a:r>
            <a:endParaRPr lang="en-US" altLang="en-US" sz="3000" smtClean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KESELARASAN TUJUAN (GOAL CONGRUENCE)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Para manajer memiliki tujuan pribadi sebagaimana halnya dengan tujuan organisasi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d-ID" dirty="0" smtClean="0"/>
              <a:t>Masalah pengendalian : bagaimana mempengaruhi mereka dalam bertindak demi pencapaian tujuan pribadi mereka sedemikian rupa sekaligus dapat membantu pencapaian tujuan organisasi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d-ID" dirty="0" smtClean="0"/>
              <a:t>SPM seharusnya dirancang dan dioperasikan dengan prinsip keselarasan tujuan dalam pikiran setiap pribadi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161</TotalTime>
  <Words>643</Words>
  <Application>Microsoft Office PowerPoint</Application>
  <PresentationFormat>On-screen Show (4:3)</PresentationFormat>
  <Paragraphs>102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Symbol</vt:lpstr>
      <vt:lpstr>Parallax</vt:lpstr>
      <vt:lpstr>SISTEM PENGENDALIAN MANAJEMEN</vt:lpstr>
      <vt:lpstr>KONSEP-KONSEP DASAR</vt:lpstr>
      <vt:lpstr>ELEMEN-ELEMEN SISTEM PENGENDALIAN</vt:lpstr>
      <vt:lpstr>MANAJEMEN</vt:lpstr>
      <vt:lpstr>SISTEM</vt:lpstr>
      <vt:lpstr>PENGENDALIAN MANAJEMEN</vt:lpstr>
      <vt:lpstr>Hubungan antara perencanaan dan pengendalian</vt:lpstr>
      <vt:lpstr>KEGIATAN PENGENDALIAN MANAJEMEN</vt:lpstr>
      <vt:lpstr>KESELARASAN TUJUAN (GOAL CONGRUENCE)</vt:lpstr>
      <vt:lpstr>PERUMUSAN STRATEGI</vt:lpstr>
      <vt:lpstr>PENGENDALIAN TUGAS</vt:lpstr>
      <vt:lpstr>DAMPAK INTERNET TERHADAP PENGENDALIAN</vt:lpstr>
      <vt:lpstr>PowerPoint Presentation</vt:lpstr>
      <vt:lpstr>Batasan-Batasan SPM</vt:lpstr>
      <vt:lpstr>Batasan-Batasan SPM</vt:lpstr>
    </vt:vector>
  </TitlesOfParts>
  <Company>Uncen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PENGENDALIAN MANAJEMEN</dc:title>
  <dc:creator>PangayowAssa</dc:creator>
  <cp:lastModifiedBy>M. Sadat</cp:lastModifiedBy>
  <cp:revision>29</cp:revision>
  <dcterms:created xsi:type="dcterms:W3CDTF">2009-03-20T03:18:10Z</dcterms:created>
  <dcterms:modified xsi:type="dcterms:W3CDTF">2024-09-27T16:17:07Z</dcterms:modified>
</cp:coreProperties>
</file>