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f8accb992e_0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2f8accb992e_0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f8accb992e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f8accb992e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f8accb992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f8accb992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f8accb992e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f8accb992e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f8accb992e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f8accb992e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f8accb992e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2f8accb992e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f8accb992e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2f8accb992e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f8accb992e_0_1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f8accb992e_0_1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f8accb992e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2f8accb992e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ojek.design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45000" y="2248500"/>
            <a:ext cx="45930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3000">
                <a:solidFill>
                  <a:srgbClr val="FFFFFF"/>
                </a:solidFill>
                <a:latin typeface="Noto Sans Medium"/>
                <a:ea typeface="Noto Sans Medium"/>
                <a:cs typeface="Noto Sans Medium"/>
                <a:sym typeface="Noto Sans Medium"/>
              </a:rPr>
              <a:t>UI / UX Design</a:t>
            </a:r>
            <a:endParaRPr sz="2000">
              <a:solidFill>
                <a:srgbClr val="FFFFFF"/>
              </a:solidFill>
              <a:latin typeface="Noto Sans Medium"/>
              <a:ea typeface="Noto Sans Medium"/>
              <a:cs typeface="Noto Sans Medium"/>
              <a:sym typeface="Noto Sans Medium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3"/>
          <p:cNvSpPr txBox="1"/>
          <p:nvPr/>
        </p:nvSpPr>
        <p:spPr>
          <a:xfrm>
            <a:off x="2441850" y="2285400"/>
            <a:ext cx="426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800" u="sng">
                <a:solidFill>
                  <a:srgbClr val="1155CC"/>
                </a:solidFill>
                <a:latin typeface="Noto Sans"/>
                <a:ea typeface="Noto Sans"/>
                <a:cs typeface="Noto Sans"/>
                <a:sym typeface="Noto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https://gojek.design/</a:t>
            </a:r>
            <a:endParaRPr sz="2800">
              <a:solidFill>
                <a:srgbClr val="1155CC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/>
          <p:nvPr/>
        </p:nvSpPr>
        <p:spPr>
          <a:xfrm>
            <a:off x="0" y="-8650"/>
            <a:ext cx="9144000" cy="129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5"/>
          <p:cNvSpPr txBox="1"/>
          <p:nvPr/>
        </p:nvSpPr>
        <p:spPr>
          <a:xfrm>
            <a:off x="311700" y="3545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800">
                <a:solidFill>
                  <a:srgbClr val="000000"/>
                </a:solidFill>
                <a:latin typeface="Noto Sans Medium"/>
                <a:ea typeface="Noto Sans Medium"/>
                <a:cs typeface="Noto Sans Medium"/>
                <a:sym typeface="Noto Sans Medium"/>
              </a:rPr>
              <a:t>Rencana Pembelajaran</a:t>
            </a:r>
            <a:endParaRPr sz="2800">
              <a:solidFill>
                <a:srgbClr val="000000"/>
              </a:solidFill>
              <a:latin typeface="Noto Sans Medium"/>
              <a:ea typeface="Noto Sans Medium"/>
              <a:cs typeface="Noto Sans Medium"/>
              <a:sym typeface="Noto Sans Medium"/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4572000" y="394550"/>
            <a:ext cx="4044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1800">
                <a:latin typeface="Noto Sans Light"/>
                <a:ea typeface="Noto Sans Light"/>
                <a:cs typeface="Noto Sans Light"/>
                <a:sym typeface="Noto Sans Light"/>
              </a:rPr>
              <a:t>UI / UX Design</a:t>
            </a:r>
            <a:endParaRPr sz="1800">
              <a:solidFill>
                <a:srgbClr val="000000"/>
              </a:solidFill>
              <a:latin typeface="Noto Sans Light"/>
              <a:ea typeface="Noto Sans Light"/>
              <a:cs typeface="Noto Sans Light"/>
              <a:sym typeface="Noto Sans Light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3273814" y="1527013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01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311700" y="1527025"/>
            <a:ext cx="19623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000" dirty="0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Pertemuan</a:t>
            </a:r>
            <a:endParaRPr sz="2000" dirty="0"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1" name="Google Shape;81;p15"/>
          <p:cNvSpPr txBox="1"/>
          <p:nvPr/>
        </p:nvSpPr>
        <p:spPr>
          <a:xfrm>
            <a:off x="4474175" y="1563975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Pengantar kuliah &amp; UI / UX Desain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3273814" y="2348975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02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4474175" y="2385950"/>
            <a:ext cx="41418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Definisi UI &amp; UX Desain dan penerapan + observasi perancangan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4" name="Google Shape;84;p15"/>
          <p:cNvSpPr txBox="1"/>
          <p:nvPr/>
        </p:nvSpPr>
        <p:spPr>
          <a:xfrm>
            <a:off x="3273814" y="3170925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03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5" name="Google Shape;85;p15"/>
          <p:cNvSpPr txBox="1"/>
          <p:nvPr/>
        </p:nvSpPr>
        <p:spPr>
          <a:xfrm>
            <a:off x="4474175" y="3207888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Prinsip UX Desain &amp; review konsep 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6" name="Google Shape;86;p15"/>
          <p:cNvSpPr txBox="1"/>
          <p:nvPr/>
        </p:nvSpPr>
        <p:spPr>
          <a:xfrm>
            <a:off x="3273814" y="3992863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04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4474175" y="4029825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Research konsep &amp; Prototype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cxnSp>
        <p:nvCxnSpPr>
          <p:cNvPr id="88" name="Google Shape;88;p15"/>
          <p:cNvCxnSpPr/>
          <p:nvPr/>
        </p:nvCxnSpPr>
        <p:spPr>
          <a:xfrm>
            <a:off x="311700" y="4822025"/>
            <a:ext cx="80130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/>
          <p:nvPr/>
        </p:nvSpPr>
        <p:spPr>
          <a:xfrm>
            <a:off x="0" y="-8650"/>
            <a:ext cx="9144000" cy="129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6"/>
          <p:cNvSpPr txBox="1"/>
          <p:nvPr/>
        </p:nvSpPr>
        <p:spPr>
          <a:xfrm>
            <a:off x="311700" y="3545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800">
                <a:solidFill>
                  <a:srgbClr val="000000"/>
                </a:solidFill>
                <a:latin typeface="Noto Sans Medium"/>
                <a:ea typeface="Noto Sans Medium"/>
                <a:cs typeface="Noto Sans Medium"/>
                <a:sym typeface="Noto Sans Medium"/>
              </a:rPr>
              <a:t>Rencana Pembelajaran</a:t>
            </a:r>
            <a:endParaRPr sz="2800">
              <a:solidFill>
                <a:srgbClr val="000000"/>
              </a:solidFill>
              <a:latin typeface="Noto Sans Medium"/>
              <a:ea typeface="Noto Sans Medium"/>
              <a:cs typeface="Noto Sans Medium"/>
              <a:sym typeface="Noto Sans Medium"/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4572000" y="394550"/>
            <a:ext cx="4044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1800">
                <a:latin typeface="Noto Sans Light"/>
                <a:ea typeface="Noto Sans Light"/>
                <a:cs typeface="Noto Sans Light"/>
                <a:sym typeface="Noto Sans Light"/>
              </a:rPr>
              <a:t>UI / UX Design</a:t>
            </a:r>
            <a:endParaRPr sz="1800">
              <a:solidFill>
                <a:srgbClr val="000000"/>
              </a:solidFill>
              <a:latin typeface="Noto Sans Light"/>
              <a:ea typeface="Noto Sans Light"/>
              <a:cs typeface="Noto Sans Light"/>
              <a:sym typeface="Noto Sans Light"/>
            </a:endParaRPr>
          </a:p>
        </p:txBody>
      </p:sp>
      <p:sp>
        <p:nvSpPr>
          <p:cNvPr id="96" name="Google Shape;96;p16"/>
          <p:cNvSpPr txBox="1"/>
          <p:nvPr/>
        </p:nvSpPr>
        <p:spPr>
          <a:xfrm>
            <a:off x="3273814" y="1527013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05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97" name="Google Shape;97;p16"/>
          <p:cNvSpPr txBox="1"/>
          <p:nvPr/>
        </p:nvSpPr>
        <p:spPr>
          <a:xfrm>
            <a:off x="311700" y="1527025"/>
            <a:ext cx="19623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000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Pertemuan</a:t>
            </a:r>
            <a:endParaRPr sz="2000"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98" name="Google Shape;98;p16"/>
          <p:cNvSpPr txBox="1"/>
          <p:nvPr/>
        </p:nvSpPr>
        <p:spPr>
          <a:xfrm>
            <a:off x="4474175" y="1563975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Teori UI Prototype Low Fidelity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99" name="Google Shape;99;p16"/>
          <p:cNvSpPr txBox="1"/>
          <p:nvPr/>
        </p:nvSpPr>
        <p:spPr>
          <a:xfrm>
            <a:off x="3273814" y="2348975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06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>
            <a:off x="4474175" y="2385950"/>
            <a:ext cx="41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Prototype High Fidelity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3273814" y="3170925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07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4474175" y="3207888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Review UI &amp; UX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3273814" y="3992863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08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04" name="Google Shape;104;p16"/>
          <p:cNvSpPr txBox="1"/>
          <p:nvPr/>
        </p:nvSpPr>
        <p:spPr>
          <a:xfrm>
            <a:off x="4474175" y="4029825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UTS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cxnSp>
        <p:nvCxnSpPr>
          <p:cNvPr id="105" name="Google Shape;105;p16"/>
          <p:cNvCxnSpPr/>
          <p:nvPr/>
        </p:nvCxnSpPr>
        <p:spPr>
          <a:xfrm>
            <a:off x="311700" y="4822025"/>
            <a:ext cx="80130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/>
        </p:nvSpPr>
        <p:spPr>
          <a:xfrm>
            <a:off x="3273814" y="1527013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09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311700" y="1527025"/>
            <a:ext cx="19623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000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Pertemuan</a:t>
            </a:r>
            <a:endParaRPr sz="2000"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4474175" y="1563975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Teori Design System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3273814" y="2348975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10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4474175" y="2385950"/>
            <a:ext cx="41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Teori Usability Testing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3273814" y="3170925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11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4474175" y="3207888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Review Konsep &amp; Design KIT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3273814" y="3992863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12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8" name="Google Shape;118;p17"/>
          <p:cNvSpPr txBox="1"/>
          <p:nvPr/>
        </p:nvSpPr>
        <p:spPr>
          <a:xfrm>
            <a:off x="4474175" y="4029825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Review &amp; Finalisasi UI desain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cxnSp>
        <p:nvCxnSpPr>
          <p:cNvPr id="119" name="Google Shape;119;p17"/>
          <p:cNvCxnSpPr/>
          <p:nvPr/>
        </p:nvCxnSpPr>
        <p:spPr>
          <a:xfrm>
            <a:off x="311700" y="4822025"/>
            <a:ext cx="80130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0" name="Google Shape;120;p17"/>
          <p:cNvSpPr/>
          <p:nvPr/>
        </p:nvSpPr>
        <p:spPr>
          <a:xfrm>
            <a:off x="0" y="-8650"/>
            <a:ext cx="9144000" cy="129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7"/>
          <p:cNvSpPr txBox="1"/>
          <p:nvPr/>
        </p:nvSpPr>
        <p:spPr>
          <a:xfrm>
            <a:off x="311700" y="3545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800">
                <a:solidFill>
                  <a:srgbClr val="000000"/>
                </a:solidFill>
                <a:latin typeface="Noto Sans Medium"/>
                <a:ea typeface="Noto Sans Medium"/>
                <a:cs typeface="Noto Sans Medium"/>
                <a:sym typeface="Noto Sans Medium"/>
              </a:rPr>
              <a:t>Rencana Pembelajaran</a:t>
            </a:r>
            <a:endParaRPr sz="2800">
              <a:solidFill>
                <a:srgbClr val="000000"/>
              </a:solidFill>
              <a:latin typeface="Noto Sans Medium"/>
              <a:ea typeface="Noto Sans Medium"/>
              <a:cs typeface="Noto Sans Medium"/>
              <a:sym typeface="Noto Sans Medium"/>
            </a:endParaRPr>
          </a:p>
        </p:txBody>
      </p:sp>
      <p:sp>
        <p:nvSpPr>
          <p:cNvPr id="122" name="Google Shape;122;p17"/>
          <p:cNvSpPr txBox="1"/>
          <p:nvPr/>
        </p:nvSpPr>
        <p:spPr>
          <a:xfrm>
            <a:off x="4572000" y="394550"/>
            <a:ext cx="4044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1800">
                <a:latin typeface="Noto Sans Light"/>
                <a:ea typeface="Noto Sans Light"/>
                <a:cs typeface="Noto Sans Light"/>
                <a:sym typeface="Noto Sans Light"/>
              </a:rPr>
              <a:t>UI / UX Design</a:t>
            </a:r>
            <a:endParaRPr sz="1800">
              <a:solidFill>
                <a:srgbClr val="000000"/>
              </a:solidFill>
              <a:latin typeface="Noto Sans Light"/>
              <a:ea typeface="Noto Sans Light"/>
              <a:cs typeface="Noto Sans Light"/>
              <a:sym typeface="Noto Sans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8"/>
          <p:cNvSpPr/>
          <p:nvPr/>
        </p:nvSpPr>
        <p:spPr>
          <a:xfrm>
            <a:off x="0" y="-8650"/>
            <a:ext cx="9144000" cy="129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8"/>
          <p:cNvSpPr txBox="1"/>
          <p:nvPr/>
        </p:nvSpPr>
        <p:spPr>
          <a:xfrm>
            <a:off x="311700" y="3545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800">
                <a:solidFill>
                  <a:srgbClr val="000000"/>
                </a:solidFill>
                <a:latin typeface="Noto Sans Medium"/>
                <a:ea typeface="Noto Sans Medium"/>
                <a:cs typeface="Noto Sans Medium"/>
                <a:sym typeface="Noto Sans Medium"/>
              </a:rPr>
              <a:t>Rencana Pembelajaran</a:t>
            </a:r>
            <a:endParaRPr sz="2800">
              <a:solidFill>
                <a:srgbClr val="000000"/>
              </a:solidFill>
              <a:latin typeface="Noto Sans Medium"/>
              <a:ea typeface="Noto Sans Medium"/>
              <a:cs typeface="Noto Sans Medium"/>
              <a:sym typeface="Noto Sans Medium"/>
            </a:endParaRPr>
          </a:p>
        </p:txBody>
      </p:sp>
      <p:sp>
        <p:nvSpPr>
          <p:cNvPr id="129" name="Google Shape;129;p18"/>
          <p:cNvSpPr txBox="1"/>
          <p:nvPr/>
        </p:nvSpPr>
        <p:spPr>
          <a:xfrm>
            <a:off x="4572000" y="394550"/>
            <a:ext cx="4044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1800">
                <a:latin typeface="Noto Sans Light"/>
                <a:ea typeface="Noto Sans Light"/>
                <a:cs typeface="Noto Sans Light"/>
                <a:sym typeface="Noto Sans Light"/>
              </a:rPr>
              <a:t>UI / UX Design</a:t>
            </a:r>
            <a:endParaRPr sz="1800">
              <a:solidFill>
                <a:srgbClr val="000000"/>
              </a:solidFill>
              <a:latin typeface="Noto Sans Light"/>
              <a:ea typeface="Noto Sans Light"/>
              <a:cs typeface="Noto Sans Light"/>
              <a:sym typeface="Noto Sans Light"/>
            </a:endParaRPr>
          </a:p>
        </p:txBody>
      </p:sp>
      <p:sp>
        <p:nvSpPr>
          <p:cNvPr id="130" name="Google Shape;130;p18"/>
          <p:cNvSpPr txBox="1"/>
          <p:nvPr/>
        </p:nvSpPr>
        <p:spPr>
          <a:xfrm>
            <a:off x="3273814" y="1527013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13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1" name="Google Shape;131;p18"/>
          <p:cNvSpPr txBox="1"/>
          <p:nvPr/>
        </p:nvSpPr>
        <p:spPr>
          <a:xfrm>
            <a:off x="311700" y="1527025"/>
            <a:ext cx="19623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000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Pertemuan</a:t>
            </a:r>
            <a:endParaRPr sz="2000"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2" name="Google Shape;132;p18"/>
          <p:cNvSpPr txBox="1"/>
          <p:nvPr/>
        </p:nvSpPr>
        <p:spPr>
          <a:xfrm>
            <a:off x="4474175" y="1563975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Review User Interface &amp; Melanjutkan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3" name="Google Shape;133;p18"/>
          <p:cNvSpPr txBox="1"/>
          <p:nvPr/>
        </p:nvSpPr>
        <p:spPr>
          <a:xfrm>
            <a:off x="3273814" y="2348975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14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4" name="Google Shape;134;p18"/>
          <p:cNvSpPr txBox="1"/>
          <p:nvPr/>
        </p:nvSpPr>
        <p:spPr>
          <a:xfrm>
            <a:off x="4474175" y="2385950"/>
            <a:ext cx="41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Review Akhir Desain Sistem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5" name="Google Shape;135;p18"/>
          <p:cNvSpPr txBox="1"/>
          <p:nvPr/>
        </p:nvSpPr>
        <p:spPr>
          <a:xfrm>
            <a:off x="3273814" y="3170925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15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6" name="Google Shape;136;p18"/>
          <p:cNvSpPr txBox="1"/>
          <p:nvPr/>
        </p:nvSpPr>
        <p:spPr>
          <a:xfrm>
            <a:off x="4474175" y="3207888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Melanjutkan Review Akhir Desain Sistem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7" name="Google Shape;137;p18"/>
          <p:cNvSpPr txBox="1"/>
          <p:nvPr/>
        </p:nvSpPr>
        <p:spPr>
          <a:xfrm>
            <a:off x="3273814" y="3992863"/>
            <a:ext cx="10713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2500">
                <a:solidFill>
                  <a:srgbClr val="FFAB40"/>
                </a:solidFill>
                <a:latin typeface="Noto Sans"/>
                <a:ea typeface="Noto Sans"/>
                <a:cs typeface="Noto Sans"/>
                <a:sym typeface="Noto Sans"/>
              </a:rPr>
              <a:t>16</a:t>
            </a:r>
            <a:endParaRPr sz="2500">
              <a:solidFill>
                <a:srgbClr val="FFAB4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8" name="Google Shape;138;p18"/>
          <p:cNvSpPr txBox="1"/>
          <p:nvPr/>
        </p:nvSpPr>
        <p:spPr>
          <a:xfrm>
            <a:off x="4474175" y="4029825"/>
            <a:ext cx="380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>
                <a:solidFill>
                  <a:srgbClr val="FFFFFF"/>
                </a:solidFill>
                <a:latin typeface="Noto Sans"/>
                <a:ea typeface="Noto Sans"/>
                <a:cs typeface="Noto Sans"/>
                <a:sym typeface="Noto Sans"/>
              </a:rPr>
              <a:t>UAS</a:t>
            </a:r>
            <a:endParaRPr>
              <a:solidFill>
                <a:srgbClr val="FFFFFF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cxnSp>
        <p:nvCxnSpPr>
          <p:cNvPr id="139" name="Google Shape;139;p18"/>
          <p:cNvCxnSpPr/>
          <p:nvPr/>
        </p:nvCxnSpPr>
        <p:spPr>
          <a:xfrm>
            <a:off x="311700" y="4822025"/>
            <a:ext cx="80130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/>
          <p:nvPr/>
        </p:nvSpPr>
        <p:spPr>
          <a:xfrm>
            <a:off x="0" y="-8650"/>
            <a:ext cx="9144000" cy="12990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B5394"/>
              </a:solidFill>
            </a:endParaRPr>
          </a:p>
        </p:txBody>
      </p:sp>
      <p:sp>
        <p:nvSpPr>
          <p:cNvPr id="145" name="Google Shape;145;p19"/>
          <p:cNvSpPr txBox="1"/>
          <p:nvPr/>
        </p:nvSpPr>
        <p:spPr>
          <a:xfrm>
            <a:off x="311700" y="3545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800">
                <a:solidFill>
                  <a:srgbClr val="FFFFFF"/>
                </a:solidFill>
                <a:latin typeface="Noto Sans Medium"/>
                <a:ea typeface="Noto Sans Medium"/>
                <a:cs typeface="Noto Sans Medium"/>
                <a:sym typeface="Noto Sans Medium"/>
              </a:rPr>
              <a:t>Bobot Penilaian</a:t>
            </a:r>
            <a:endParaRPr sz="2800">
              <a:solidFill>
                <a:srgbClr val="FFFFFF"/>
              </a:solidFill>
              <a:latin typeface="Noto Sans Medium"/>
              <a:ea typeface="Noto Sans Medium"/>
              <a:cs typeface="Noto Sans Medium"/>
              <a:sym typeface="Noto Sans Medium"/>
            </a:endParaRPr>
          </a:p>
        </p:txBody>
      </p:sp>
      <p:sp>
        <p:nvSpPr>
          <p:cNvPr id="146" name="Google Shape;146;p19"/>
          <p:cNvSpPr txBox="1"/>
          <p:nvPr/>
        </p:nvSpPr>
        <p:spPr>
          <a:xfrm>
            <a:off x="4352352" y="1624575"/>
            <a:ext cx="1071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b="1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20%</a:t>
            </a:r>
            <a:endParaRPr b="1"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47" name="Google Shape;147;p19"/>
          <p:cNvSpPr txBox="1"/>
          <p:nvPr/>
        </p:nvSpPr>
        <p:spPr>
          <a:xfrm>
            <a:off x="503413" y="1624600"/>
            <a:ext cx="2950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Nilai Tugas (NT)</a:t>
            </a:r>
            <a:endParaRPr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cxnSp>
        <p:nvCxnSpPr>
          <p:cNvPr id="148" name="Google Shape;148;p19"/>
          <p:cNvCxnSpPr/>
          <p:nvPr/>
        </p:nvCxnSpPr>
        <p:spPr>
          <a:xfrm>
            <a:off x="565500" y="4822025"/>
            <a:ext cx="8013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9" name="Google Shape;149;p19"/>
          <p:cNvSpPr txBox="1"/>
          <p:nvPr/>
        </p:nvSpPr>
        <p:spPr>
          <a:xfrm>
            <a:off x="503413" y="2117198"/>
            <a:ext cx="2950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Ujian Tengah Semester (UTS)</a:t>
            </a:r>
            <a:endParaRPr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0" name="Google Shape;150;p19"/>
          <p:cNvSpPr txBox="1"/>
          <p:nvPr/>
        </p:nvSpPr>
        <p:spPr>
          <a:xfrm>
            <a:off x="503413" y="2609796"/>
            <a:ext cx="2950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Nilai Ujian Akhir Semester (UAS)</a:t>
            </a:r>
            <a:endParaRPr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1" name="Google Shape;151;p19"/>
          <p:cNvSpPr txBox="1"/>
          <p:nvPr/>
        </p:nvSpPr>
        <p:spPr>
          <a:xfrm>
            <a:off x="503413" y="3102394"/>
            <a:ext cx="2950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Bobot Etika (E)</a:t>
            </a:r>
            <a:endParaRPr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2" name="Google Shape;152;p19"/>
          <p:cNvSpPr txBox="1"/>
          <p:nvPr/>
        </p:nvSpPr>
        <p:spPr>
          <a:xfrm>
            <a:off x="503413" y="3595004"/>
            <a:ext cx="2950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Presensi (P)</a:t>
            </a:r>
            <a:endParaRPr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3" name="Google Shape;153;p19"/>
          <p:cNvSpPr txBox="1"/>
          <p:nvPr/>
        </p:nvSpPr>
        <p:spPr>
          <a:xfrm>
            <a:off x="503413" y="4087602"/>
            <a:ext cx="2950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solidFill>
                  <a:srgbClr val="000000"/>
                </a:solidFill>
                <a:latin typeface="Noto Sans SemiBold"/>
                <a:ea typeface="Noto Sans SemiBold"/>
                <a:cs typeface="Noto Sans SemiBold"/>
                <a:sym typeface="Noto Sans SemiBold"/>
              </a:rPr>
              <a:t>Nilai Akhir</a:t>
            </a:r>
            <a:endParaRPr>
              <a:solidFill>
                <a:srgbClr val="000000"/>
              </a:solidFill>
              <a:latin typeface="Noto Sans SemiBold"/>
              <a:ea typeface="Noto Sans SemiBold"/>
              <a:cs typeface="Noto Sans SemiBold"/>
              <a:sym typeface="Noto Sans SemiBold"/>
            </a:endParaRPr>
          </a:p>
        </p:txBody>
      </p:sp>
      <p:sp>
        <p:nvSpPr>
          <p:cNvPr id="154" name="Google Shape;154;p19"/>
          <p:cNvSpPr txBox="1"/>
          <p:nvPr/>
        </p:nvSpPr>
        <p:spPr>
          <a:xfrm>
            <a:off x="4352352" y="3594975"/>
            <a:ext cx="1071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b="1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20%</a:t>
            </a:r>
            <a:endParaRPr b="1"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5" name="Google Shape;155;p19"/>
          <p:cNvSpPr txBox="1"/>
          <p:nvPr/>
        </p:nvSpPr>
        <p:spPr>
          <a:xfrm>
            <a:off x="4352352" y="2117175"/>
            <a:ext cx="1071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b="1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20%</a:t>
            </a:r>
            <a:endParaRPr b="1"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6" name="Google Shape;156;p19"/>
          <p:cNvSpPr txBox="1"/>
          <p:nvPr/>
        </p:nvSpPr>
        <p:spPr>
          <a:xfrm>
            <a:off x="4352352" y="2609775"/>
            <a:ext cx="1071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b="1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20%</a:t>
            </a:r>
            <a:endParaRPr b="1"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7" name="Google Shape;157;p19"/>
          <p:cNvSpPr txBox="1"/>
          <p:nvPr/>
        </p:nvSpPr>
        <p:spPr>
          <a:xfrm>
            <a:off x="4352352" y="3102375"/>
            <a:ext cx="1071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b="1">
                <a:solidFill>
                  <a:srgbClr val="000000"/>
                </a:solidFill>
                <a:latin typeface="Noto Sans"/>
                <a:ea typeface="Noto Sans"/>
                <a:cs typeface="Noto Sans"/>
                <a:sym typeface="Noto Sans"/>
              </a:rPr>
              <a:t>20%</a:t>
            </a:r>
            <a:endParaRPr b="1">
              <a:solidFill>
                <a:srgbClr val="000000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8" name="Google Shape;158;p19"/>
          <p:cNvSpPr txBox="1"/>
          <p:nvPr/>
        </p:nvSpPr>
        <p:spPr>
          <a:xfrm>
            <a:off x="4352387" y="4087600"/>
            <a:ext cx="4288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solidFill>
                  <a:srgbClr val="000000"/>
                </a:solidFill>
                <a:latin typeface="Noto Sans SemiBold"/>
                <a:ea typeface="Noto Sans SemiBold"/>
                <a:cs typeface="Noto Sans SemiBold"/>
                <a:sym typeface="Noto Sans SemiBold"/>
              </a:rPr>
              <a:t>20% NT + 20% UTS + 20% UAS + 20% E + 20% P </a:t>
            </a:r>
            <a:endParaRPr>
              <a:solidFill>
                <a:srgbClr val="000000"/>
              </a:solidFill>
              <a:latin typeface="Noto Sans SemiBold"/>
              <a:ea typeface="Noto Sans SemiBold"/>
              <a:cs typeface="Noto Sans SemiBold"/>
              <a:sym typeface="Noto Sans SemiBold"/>
            </a:endParaRPr>
          </a:p>
        </p:txBody>
      </p:sp>
      <p:sp>
        <p:nvSpPr>
          <p:cNvPr id="159" name="Google Shape;159;p19"/>
          <p:cNvSpPr txBox="1"/>
          <p:nvPr/>
        </p:nvSpPr>
        <p:spPr>
          <a:xfrm>
            <a:off x="3518912" y="1624575"/>
            <a:ext cx="518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latin typeface="Noto Sans"/>
                <a:ea typeface="Noto Sans"/>
                <a:cs typeface="Noto Sans"/>
                <a:sym typeface="Noto Sans"/>
              </a:rPr>
              <a:t>=</a:t>
            </a:r>
            <a:endParaRPr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60" name="Google Shape;160;p19"/>
          <p:cNvSpPr txBox="1"/>
          <p:nvPr/>
        </p:nvSpPr>
        <p:spPr>
          <a:xfrm>
            <a:off x="3518912" y="3594975"/>
            <a:ext cx="518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latin typeface="Noto Sans"/>
                <a:ea typeface="Noto Sans"/>
                <a:cs typeface="Noto Sans"/>
                <a:sym typeface="Noto Sans"/>
              </a:rPr>
              <a:t>=</a:t>
            </a:r>
            <a:endParaRPr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61" name="Google Shape;161;p19"/>
          <p:cNvSpPr txBox="1"/>
          <p:nvPr/>
        </p:nvSpPr>
        <p:spPr>
          <a:xfrm>
            <a:off x="3518912" y="2117175"/>
            <a:ext cx="518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latin typeface="Noto Sans"/>
                <a:ea typeface="Noto Sans"/>
                <a:cs typeface="Noto Sans"/>
                <a:sym typeface="Noto Sans"/>
              </a:rPr>
              <a:t>=</a:t>
            </a:r>
            <a:endParaRPr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62" name="Google Shape;162;p19"/>
          <p:cNvSpPr txBox="1"/>
          <p:nvPr/>
        </p:nvSpPr>
        <p:spPr>
          <a:xfrm>
            <a:off x="3518912" y="2609775"/>
            <a:ext cx="518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latin typeface="Noto Sans"/>
                <a:ea typeface="Noto Sans"/>
                <a:cs typeface="Noto Sans"/>
                <a:sym typeface="Noto Sans"/>
              </a:rPr>
              <a:t>=</a:t>
            </a:r>
            <a:endParaRPr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63" name="Google Shape;163;p19"/>
          <p:cNvSpPr txBox="1"/>
          <p:nvPr/>
        </p:nvSpPr>
        <p:spPr>
          <a:xfrm>
            <a:off x="3518912" y="3102375"/>
            <a:ext cx="518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latin typeface="Noto Sans"/>
                <a:ea typeface="Noto Sans"/>
                <a:cs typeface="Noto Sans"/>
                <a:sym typeface="Noto Sans"/>
              </a:rPr>
              <a:t>=</a:t>
            </a:r>
            <a:endParaRPr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64" name="Google Shape;164;p19"/>
          <p:cNvSpPr txBox="1"/>
          <p:nvPr/>
        </p:nvSpPr>
        <p:spPr>
          <a:xfrm>
            <a:off x="3518937" y="4087600"/>
            <a:ext cx="518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>
                <a:latin typeface="Noto Sans SemiBold"/>
                <a:ea typeface="Noto Sans SemiBold"/>
                <a:cs typeface="Noto Sans SemiBold"/>
                <a:sym typeface="Noto Sans SemiBold"/>
              </a:rPr>
              <a:t>=</a:t>
            </a:r>
            <a:endParaRPr>
              <a:latin typeface="Noto Sans SemiBold"/>
              <a:ea typeface="Noto Sans SemiBold"/>
              <a:cs typeface="Noto Sans SemiBold"/>
              <a:sym typeface="Noto Sans SemiBold"/>
            </a:endParaRPr>
          </a:p>
        </p:txBody>
      </p:sp>
      <p:sp>
        <p:nvSpPr>
          <p:cNvPr id="165" name="Google Shape;165;p19"/>
          <p:cNvSpPr txBox="1"/>
          <p:nvPr/>
        </p:nvSpPr>
        <p:spPr>
          <a:xfrm>
            <a:off x="4572000" y="394550"/>
            <a:ext cx="4044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id" sz="1800">
                <a:solidFill>
                  <a:srgbClr val="FFFFFF"/>
                </a:solidFill>
                <a:latin typeface="Noto Sans Light"/>
                <a:ea typeface="Noto Sans Light"/>
                <a:cs typeface="Noto Sans Light"/>
                <a:sym typeface="Noto Sans Light"/>
              </a:rPr>
              <a:t>UI / UX Design</a:t>
            </a:r>
            <a:endParaRPr sz="1800">
              <a:solidFill>
                <a:srgbClr val="FFFFFF"/>
              </a:solidFill>
              <a:latin typeface="Noto Sans Light"/>
              <a:ea typeface="Noto Sans Light"/>
              <a:cs typeface="Noto Sans Light"/>
              <a:sym typeface="Noto Sans Ligh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"/>
          <p:cNvSpPr txBox="1"/>
          <p:nvPr/>
        </p:nvSpPr>
        <p:spPr>
          <a:xfrm>
            <a:off x="2441850" y="2285400"/>
            <a:ext cx="426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800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rPr>
              <a:t>What is a </a:t>
            </a:r>
            <a:r>
              <a:rPr lang="id" sz="2800">
                <a:solidFill>
                  <a:schemeClr val="dk1"/>
                </a:solidFill>
                <a:latin typeface="Noto Sans SemiBold"/>
                <a:ea typeface="Noto Sans SemiBold"/>
                <a:cs typeface="Noto Sans SemiBold"/>
                <a:sym typeface="Noto Sans SemiBold"/>
              </a:rPr>
              <a:t>UI / UX Design?</a:t>
            </a:r>
            <a:endParaRPr sz="2800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0463" y="425275"/>
            <a:ext cx="8203074" cy="429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375" y="415812"/>
            <a:ext cx="8239251" cy="43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TM03457485[[fn=Mesh]]</Template>
  <TotalTime>9</TotalTime>
  <Words>203</Words>
  <Application>Microsoft Office PowerPoint</Application>
  <PresentationFormat>On-screen Show (16:9)</PresentationFormat>
  <Paragraphs>67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Noto Sans</vt:lpstr>
      <vt:lpstr>Noto Sans Light</vt:lpstr>
      <vt:lpstr>Noto Sans Medium</vt:lpstr>
      <vt:lpstr>Noto Sans SemiBold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Rika Febri</dc:creator>
  <cp:lastModifiedBy>Rika Febri</cp:lastModifiedBy>
  <cp:revision>3</cp:revision>
  <dcterms:modified xsi:type="dcterms:W3CDTF">2024-10-01T03:42:44Z</dcterms:modified>
</cp:coreProperties>
</file>