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34D6-8144-4BA9-A3BD-5D93F52C259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BE02F-BA0C-4226-8211-5965AB2CF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857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34D6-8144-4BA9-A3BD-5D93F52C259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BE02F-BA0C-4226-8211-5965AB2CF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024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34D6-8144-4BA9-A3BD-5D93F52C259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BE02F-BA0C-4226-8211-5965AB2CF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309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34D6-8144-4BA9-A3BD-5D93F52C259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BE02F-BA0C-4226-8211-5965AB2CF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89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34D6-8144-4BA9-A3BD-5D93F52C259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BE02F-BA0C-4226-8211-5965AB2CF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909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34D6-8144-4BA9-A3BD-5D93F52C259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BE02F-BA0C-4226-8211-5965AB2CF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852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34D6-8144-4BA9-A3BD-5D93F52C259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BE02F-BA0C-4226-8211-5965AB2CF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687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34D6-8144-4BA9-A3BD-5D93F52C259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BE02F-BA0C-4226-8211-5965AB2CF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312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34D6-8144-4BA9-A3BD-5D93F52C259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BE02F-BA0C-4226-8211-5965AB2CF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465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34D6-8144-4BA9-A3BD-5D93F52C259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BE02F-BA0C-4226-8211-5965AB2CF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617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334D6-8144-4BA9-A3BD-5D93F52C259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BE02F-BA0C-4226-8211-5965AB2CF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252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334D6-8144-4BA9-A3BD-5D93F52C259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BE02F-BA0C-4226-8211-5965AB2CF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27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b="1" dirty="0" err="1" smtClean="0">
                <a:solidFill>
                  <a:srgbClr val="FF0000"/>
                </a:solidFill>
              </a:rPr>
              <a:t>Laporan</a:t>
            </a:r>
            <a:r>
              <a:rPr lang="en-US" sz="8000" b="1" dirty="0" smtClean="0">
                <a:solidFill>
                  <a:srgbClr val="FF0000"/>
                </a:solidFill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</a:rPr>
              <a:t>Keuangan</a:t>
            </a:r>
            <a:r>
              <a:rPr lang="en-US" sz="8000" b="1" dirty="0">
                <a:solidFill>
                  <a:srgbClr val="FF0000"/>
                </a:solidFill>
              </a:rPr>
              <a:t> </a:t>
            </a:r>
            <a:r>
              <a:rPr lang="en-US" sz="8000" b="1" dirty="0" smtClean="0">
                <a:solidFill>
                  <a:srgbClr val="FF0000"/>
                </a:solidFill>
              </a:rPr>
              <a:t>Bank</a:t>
            </a:r>
            <a:endParaRPr lang="en-US" sz="80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000" b="1" dirty="0" err="1" smtClean="0">
                <a:solidFill>
                  <a:srgbClr val="0070C0"/>
                </a:solidFill>
                <a:latin typeface="Bradley Hand ITC" panose="03070402050302030203" pitchFamily="66" charset="0"/>
              </a:rPr>
              <a:t>MSPulungan</a:t>
            </a:r>
            <a:endParaRPr lang="en-US" sz="6000" b="1" dirty="0">
              <a:solidFill>
                <a:srgbClr val="0070C0"/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700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"/>
            <a:ext cx="9144000" cy="616837"/>
          </a:xfrm>
        </p:spPr>
        <p:txBody>
          <a:bodyPr>
            <a:noAutofit/>
          </a:bodyPr>
          <a:lstStyle/>
          <a:p>
            <a:pPr algn="l"/>
            <a:r>
              <a:rPr lang="en-US" sz="2800" b="1" dirty="0"/>
              <a:t>B.LAPORAN KONTIJENSI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16838"/>
            <a:ext cx="9144000" cy="6241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	</a:t>
            </a:r>
            <a:r>
              <a:rPr lang="en-US" sz="2400" b="1" dirty="0"/>
              <a:t>KONTIJENSI </a:t>
            </a:r>
            <a:r>
              <a:rPr lang="en-US" sz="2400" dirty="0"/>
              <a:t>ADALAH SUATU KEADAAN YANG MASIH DILIPUTI KETIDAK PASTIAN MENGENAI KEMUNGKINAN DIPEROLEHNYA LABA</a:t>
            </a:r>
            <a:r>
              <a:rPr lang="id-ID" sz="2400" dirty="0"/>
              <a:t> / </a:t>
            </a:r>
            <a:r>
              <a:rPr lang="en-US" sz="2400" dirty="0"/>
              <a:t>RUGI OLEH SUATU PERUSAHAAN/BANK,KARENA TRANSAKSI YANG DILAKUKANNYA  TERJADI ATAU TIDAK TERJADI DI MASA YANG AKAN DATANG. </a:t>
            </a:r>
            <a:r>
              <a:rPr lang="en-US" sz="1200" dirty="0"/>
              <a:t>(DIHAPUS)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b="1" dirty="0"/>
              <a:t>LAPORAN KONTIJENSI </a:t>
            </a:r>
            <a:r>
              <a:rPr lang="en-US" sz="2400" dirty="0"/>
              <a:t>ADALAH LAPORAN BERISIKAN TRANSAKSI YANG MENGANDUNG  PERSYARATAN YANG MENIMBULKAN TAGIHAN ATAU KEWAJIBAN KONTIJENSI. </a:t>
            </a:r>
          </a:p>
          <a:p>
            <a:pPr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2898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40"/>
            <a:ext cx="9144000" cy="614343"/>
          </a:xfr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txBody>
          <a:bodyPr>
            <a:noAutofit/>
          </a:bodyPr>
          <a:lstStyle/>
          <a:p>
            <a:pPr algn="l"/>
            <a:r>
              <a:rPr lang="en-US" sz="2800" b="1" dirty="0"/>
              <a:t>6.CATATAN ATAS LAPORAN KEUANGAN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88982"/>
            <a:ext cx="9144000" cy="5969018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</a:t>
            </a:r>
            <a:r>
              <a:rPr lang="en-US" dirty="0" smtClean="0"/>
              <a:t>LAPORAN </a:t>
            </a:r>
            <a:r>
              <a:rPr lang="en-US" smtClean="0"/>
              <a:t>INI BERKAITAN </a:t>
            </a:r>
            <a:r>
              <a:rPr lang="en-US" dirty="0" smtClean="0"/>
              <a:t>DENGAN POS-POS DALAM</a:t>
            </a:r>
          </a:p>
          <a:p>
            <a:pPr>
              <a:buNone/>
            </a:pPr>
            <a:r>
              <a:rPr lang="en-US" dirty="0" smtClean="0"/>
              <a:t>   NERACA, LAPORAN LABA – RUGI DAN LAPORAN ARUS KAS YANG SIFATNYA MEMBERIKAN PENJELASAN BAIK YANG BERSIFAT KUALITAS MAUPUN KUANTITAS, TERMASUK KOMITMEN DAN KONTIJENSI SERTA TRANSAKSI LAINNYA.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53176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"/>
            <a:ext cx="9144000" cy="526122"/>
          </a:xfrm>
        </p:spPr>
        <p:txBody>
          <a:bodyPr>
            <a:noAutofit/>
          </a:bodyPr>
          <a:lstStyle/>
          <a:p>
            <a:pPr algn="l"/>
            <a:r>
              <a:rPr lang="en-US" sz="2400" b="1" dirty="0"/>
              <a:t>E.CARA PENYAJIAN LAPORAN KEUANGAN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26122"/>
            <a:ext cx="9144000" cy="63318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LAPORAN KEUANGAN YANG DISAJIKAN BIASANYA TERDIRI</a:t>
            </a:r>
          </a:p>
          <a:p>
            <a:pPr>
              <a:buNone/>
            </a:pPr>
            <a:r>
              <a:rPr lang="en-US" dirty="0"/>
              <a:t>DARI:</a:t>
            </a:r>
          </a:p>
          <a:p>
            <a:pPr>
              <a:buNone/>
            </a:pPr>
            <a:r>
              <a:rPr lang="en-US" dirty="0"/>
              <a:t>		1.NERACA</a:t>
            </a:r>
          </a:p>
          <a:p>
            <a:pPr>
              <a:buNone/>
            </a:pPr>
            <a:r>
              <a:rPr lang="en-US" dirty="0"/>
              <a:t>		2.LAPORAN LABA/RUGI</a:t>
            </a:r>
          </a:p>
          <a:p>
            <a:pPr>
              <a:buNone/>
            </a:pPr>
            <a:r>
              <a:rPr lang="en-US" dirty="0"/>
              <a:t>		3.LAPORAN PERUBAHAN MODAL</a:t>
            </a:r>
          </a:p>
          <a:p>
            <a:pPr>
              <a:buNone/>
            </a:pPr>
            <a:r>
              <a:rPr lang="en-US" dirty="0"/>
              <a:t>		4.LAPORAN KOMITMEN DAN KONTIJENSI.</a:t>
            </a:r>
          </a:p>
          <a:p>
            <a:pPr>
              <a:buNone/>
            </a:pPr>
            <a:r>
              <a:rPr lang="en-US" dirty="0"/>
              <a:t>		5.LAPORAN ARUS KAS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8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"/>
            <a:ext cx="9144000" cy="526122"/>
          </a:xfrm>
        </p:spPr>
        <p:txBody>
          <a:bodyPr>
            <a:noAutofit/>
          </a:bodyPr>
          <a:lstStyle/>
          <a:p>
            <a:pPr algn="l"/>
            <a:r>
              <a:rPr lang="en-US" sz="2400" b="1" dirty="0"/>
              <a:t>1.CONTOH NERACA (LAPORAN POSISI KEUANGAN) 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26122"/>
            <a:ext cx="9144000" cy="633187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800" b="1" dirty="0"/>
              <a:t>BANK ASIA</a:t>
            </a:r>
          </a:p>
          <a:p>
            <a:pPr algn="ctr">
              <a:buNone/>
            </a:pPr>
            <a:r>
              <a:rPr lang="en-US" sz="1800" b="1" dirty="0"/>
              <a:t>NERACA </a:t>
            </a:r>
          </a:p>
          <a:p>
            <a:pPr algn="ctr">
              <a:buNone/>
            </a:pPr>
            <a:r>
              <a:rPr lang="en-US" sz="1800" b="1" dirty="0"/>
              <a:t>PER 31 DESEMBER 2004</a:t>
            </a:r>
          </a:p>
          <a:p>
            <a:pPr>
              <a:buNone/>
            </a:pPr>
            <a:endParaRPr lang="en-US" sz="1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64489" y="1886846"/>
          <a:ext cx="8063022" cy="4194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15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15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1232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AKTIVA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86005" marR="86005" marT="58057" marB="58057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                                               PASIVA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86005" marR="86005" marT="58057" marB="5805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9814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AKTIVA LANCAR</a:t>
                      </a:r>
                    </a:p>
                    <a:p>
                      <a:r>
                        <a:rPr lang="en-US" sz="2000" dirty="0" smtClean="0"/>
                        <a:t>KAS                                              </a:t>
                      </a:r>
                      <a:r>
                        <a:rPr lang="en-US" sz="2000" dirty="0" err="1" smtClean="0"/>
                        <a:t>Rp</a:t>
                      </a:r>
                      <a:r>
                        <a:rPr lang="en-US" sz="2000" baseline="0" dirty="0" smtClean="0"/>
                        <a:t> xxx</a:t>
                      </a:r>
                      <a:endParaRPr lang="en-US" sz="2000" dirty="0" smtClean="0"/>
                    </a:p>
                    <a:p>
                      <a:r>
                        <a:rPr lang="en-US" sz="2000" dirty="0" smtClean="0"/>
                        <a:t>BI-GIRO</a:t>
                      </a:r>
                      <a:r>
                        <a:rPr lang="en-US" sz="2000" baseline="0" dirty="0" smtClean="0"/>
                        <a:t>                                       </a:t>
                      </a:r>
                      <a:r>
                        <a:rPr lang="en-US" sz="2000" baseline="0" dirty="0" err="1" smtClean="0"/>
                        <a:t>Rpxxx</a:t>
                      </a:r>
                      <a:r>
                        <a:rPr lang="en-US" sz="2000" baseline="0" dirty="0" smtClean="0"/>
                        <a:t> </a:t>
                      </a:r>
                      <a:endParaRPr lang="en-US" sz="2000" dirty="0" smtClean="0"/>
                    </a:p>
                    <a:p>
                      <a:r>
                        <a:rPr lang="en-US" sz="2000" dirty="0" smtClean="0"/>
                        <a:t>ANTAR BANK AKTIVA                </a:t>
                      </a:r>
                      <a:r>
                        <a:rPr lang="en-US" sz="2000" dirty="0" err="1" smtClean="0"/>
                        <a:t>Rpxxx</a:t>
                      </a:r>
                      <a:endParaRPr lang="en-US" sz="2000" dirty="0" smtClean="0"/>
                    </a:p>
                    <a:p>
                      <a:r>
                        <a:rPr lang="en-US" sz="2000" dirty="0" smtClean="0"/>
                        <a:t>SURAT BERHARGA                    </a:t>
                      </a:r>
                      <a:r>
                        <a:rPr lang="en-US" sz="2000" dirty="0" err="1" smtClean="0"/>
                        <a:t>Rpxxx</a:t>
                      </a:r>
                      <a:endParaRPr lang="en-US" sz="2000" dirty="0" smtClean="0"/>
                    </a:p>
                    <a:p>
                      <a:r>
                        <a:rPr lang="en-US" sz="2000" dirty="0" smtClean="0"/>
                        <a:t>PINJAMAN</a:t>
                      </a:r>
                      <a:r>
                        <a:rPr lang="en-US" sz="2000" baseline="0" dirty="0" smtClean="0"/>
                        <a:t> YANG DIBERIKAN  </a:t>
                      </a:r>
                      <a:r>
                        <a:rPr lang="en-US" sz="2000" baseline="0" dirty="0" err="1" smtClean="0"/>
                        <a:t>Rpxxx</a:t>
                      </a:r>
                      <a:endParaRPr lang="en-US" sz="2000" baseline="0" dirty="0" smtClean="0"/>
                    </a:p>
                    <a:p>
                      <a:r>
                        <a:rPr lang="en-US" sz="2000" baseline="0" dirty="0" smtClean="0"/>
                        <a:t>PENYERTAAN                             </a:t>
                      </a:r>
                      <a:r>
                        <a:rPr lang="en-US" sz="2000" baseline="0" dirty="0" err="1" smtClean="0"/>
                        <a:t>Rpxxx</a:t>
                      </a:r>
                      <a:endParaRPr lang="en-US" sz="2000" baseline="0" dirty="0" smtClean="0"/>
                    </a:p>
                    <a:p>
                      <a:r>
                        <a:rPr lang="en-US" sz="2000" b="1" baseline="0" dirty="0" smtClean="0"/>
                        <a:t>AKTIVA TETAP </a:t>
                      </a:r>
                      <a:r>
                        <a:rPr lang="en-US" sz="2000" baseline="0" dirty="0" smtClean="0"/>
                        <a:t>                          </a:t>
                      </a:r>
                      <a:r>
                        <a:rPr lang="en-US" sz="2000" baseline="0" dirty="0" err="1" smtClean="0"/>
                        <a:t>Rpxxx</a:t>
                      </a:r>
                      <a:endParaRPr lang="en-US" sz="2000" baseline="0" dirty="0" smtClean="0"/>
                    </a:p>
                    <a:p>
                      <a:r>
                        <a:rPr lang="en-US" sz="2000" baseline="0" dirty="0" smtClean="0"/>
                        <a:t>RUPA-RUPA AKTIVA                  </a:t>
                      </a:r>
                      <a:r>
                        <a:rPr lang="en-US" sz="2000" u="sng" baseline="0" dirty="0" err="1" smtClean="0"/>
                        <a:t>Rpxxx</a:t>
                      </a:r>
                      <a:endParaRPr lang="en-US" sz="2000" u="sng" baseline="0" dirty="0" smtClean="0"/>
                    </a:p>
                    <a:p>
                      <a:endParaRPr lang="en-US" sz="2000" u="sng" baseline="0" dirty="0" smtClean="0"/>
                    </a:p>
                    <a:p>
                      <a:r>
                        <a:rPr lang="en-US" sz="2000" u="none" baseline="0" dirty="0" smtClean="0"/>
                        <a:t>TOTAL AKTIVA                           </a:t>
                      </a:r>
                      <a:r>
                        <a:rPr lang="en-US" sz="2000" u="sng" baseline="0" dirty="0" err="1" smtClean="0"/>
                        <a:t>Rpxxx</a:t>
                      </a:r>
                      <a:endParaRPr lang="en-US" sz="2000" u="sng" baseline="0" dirty="0" smtClean="0"/>
                    </a:p>
                    <a:p>
                      <a:r>
                        <a:rPr lang="en-US" sz="2000" baseline="0" dirty="0" smtClean="0"/>
                        <a:t>                </a:t>
                      </a:r>
                      <a:endParaRPr lang="en-US" sz="2000" dirty="0"/>
                    </a:p>
                  </a:txBody>
                  <a:tcPr marL="86005" marR="86005" marT="58057" marB="58057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PASIVA LANCAR</a:t>
                      </a:r>
                    </a:p>
                    <a:p>
                      <a:r>
                        <a:rPr lang="en-US" sz="2000" dirty="0" smtClean="0"/>
                        <a:t>REKENING</a:t>
                      </a:r>
                      <a:r>
                        <a:rPr lang="en-US" sz="2000" baseline="0" dirty="0" smtClean="0"/>
                        <a:t> GIRO                          </a:t>
                      </a:r>
                      <a:r>
                        <a:rPr lang="en-US" sz="2000" baseline="0" dirty="0" err="1" smtClean="0"/>
                        <a:t>Rpxxx</a:t>
                      </a:r>
                      <a:endParaRPr lang="en-US" sz="2000" baseline="0" dirty="0" smtClean="0"/>
                    </a:p>
                    <a:p>
                      <a:r>
                        <a:rPr lang="en-US" sz="2000" baseline="0" dirty="0" smtClean="0"/>
                        <a:t>KEWAJIBAN SEGERA LAIN          </a:t>
                      </a:r>
                      <a:r>
                        <a:rPr lang="en-US" sz="2000" baseline="0" dirty="0" err="1" smtClean="0"/>
                        <a:t>Rpxxx</a:t>
                      </a:r>
                      <a:endParaRPr lang="en-US" sz="2000" baseline="0" dirty="0" smtClean="0"/>
                    </a:p>
                    <a:p>
                      <a:r>
                        <a:rPr lang="en-US" sz="2000" baseline="0" dirty="0" smtClean="0"/>
                        <a:t>TABUNGAN                                  </a:t>
                      </a:r>
                      <a:r>
                        <a:rPr lang="en-US" sz="2000" baseline="0" dirty="0" err="1" smtClean="0"/>
                        <a:t>Rpxxx</a:t>
                      </a:r>
                      <a:endParaRPr lang="en-US" sz="2000" baseline="0" dirty="0" smtClean="0"/>
                    </a:p>
                    <a:p>
                      <a:r>
                        <a:rPr lang="en-US" sz="2000" baseline="0" dirty="0" smtClean="0"/>
                        <a:t>DEPOSITO                                    </a:t>
                      </a:r>
                      <a:r>
                        <a:rPr lang="en-US" sz="2000" baseline="0" dirty="0" err="1" smtClean="0"/>
                        <a:t>Rpxxx</a:t>
                      </a:r>
                      <a:endParaRPr lang="en-US" sz="2000" baseline="0" dirty="0" smtClean="0"/>
                    </a:p>
                    <a:p>
                      <a:r>
                        <a:rPr lang="en-US" sz="2000" baseline="0" dirty="0" smtClean="0"/>
                        <a:t>SERTIFIKAT DEPOSITO                </a:t>
                      </a:r>
                      <a:r>
                        <a:rPr lang="en-US" sz="2000" baseline="0" dirty="0" err="1" smtClean="0"/>
                        <a:t>Rpxxx</a:t>
                      </a:r>
                      <a:endParaRPr lang="en-US" sz="2000" baseline="0" dirty="0" smtClean="0"/>
                    </a:p>
                    <a:p>
                      <a:r>
                        <a:rPr lang="en-US" sz="2000" baseline="0" dirty="0" smtClean="0"/>
                        <a:t>PINJAMAN YANG DITERIMA     </a:t>
                      </a:r>
                      <a:r>
                        <a:rPr lang="en-US" sz="2000" baseline="0" dirty="0" err="1" smtClean="0"/>
                        <a:t>Rpxxx</a:t>
                      </a:r>
                      <a:endParaRPr lang="en-US" sz="2000" baseline="0" dirty="0" smtClean="0"/>
                    </a:p>
                    <a:p>
                      <a:r>
                        <a:rPr lang="en-US" sz="2000" baseline="0" dirty="0" smtClean="0"/>
                        <a:t>RUPA-RUPA PASIVA LAIN           </a:t>
                      </a:r>
                      <a:r>
                        <a:rPr lang="en-US" sz="2000" baseline="0" dirty="0" err="1" smtClean="0"/>
                        <a:t>Rpxxx</a:t>
                      </a:r>
                      <a:endParaRPr lang="en-US" sz="2000" baseline="0" dirty="0" smtClean="0"/>
                    </a:p>
                    <a:p>
                      <a:r>
                        <a:rPr lang="en-US" sz="2000" baseline="0" dirty="0" smtClean="0"/>
                        <a:t>EQUITAS                                       </a:t>
                      </a:r>
                      <a:r>
                        <a:rPr lang="en-US" sz="2000" baseline="0" dirty="0" err="1" smtClean="0"/>
                        <a:t>Rpxxx</a:t>
                      </a:r>
                      <a:endParaRPr lang="en-US" sz="2000" baseline="0" dirty="0" smtClean="0"/>
                    </a:p>
                    <a:p>
                      <a:r>
                        <a:rPr lang="en-US" sz="2000" baseline="0" dirty="0" smtClean="0"/>
                        <a:t>LABA DITAHAN                            </a:t>
                      </a:r>
                      <a:r>
                        <a:rPr lang="en-US" sz="2000" u="sng" baseline="0" dirty="0" err="1" smtClean="0"/>
                        <a:t>Rpxxx</a:t>
                      </a:r>
                      <a:endParaRPr lang="en-US" sz="2000" u="sng" baseline="0" dirty="0" smtClean="0"/>
                    </a:p>
                    <a:p>
                      <a:r>
                        <a:rPr lang="en-US" sz="2000" u="none" baseline="0" dirty="0" smtClean="0"/>
                        <a:t>TOTAL PASIVA                              </a:t>
                      </a:r>
                      <a:r>
                        <a:rPr lang="en-US" sz="2000" u="sng" baseline="0" dirty="0" err="1" smtClean="0"/>
                        <a:t>Rpxxx</a:t>
                      </a:r>
                      <a:endParaRPr lang="en-US" sz="2000" u="sng" dirty="0"/>
                    </a:p>
                  </a:txBody>
                  <a:tcPr marL="86005" marR="86005" marT="58057" marB="5805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5126362" y="5715016"/>
            <a:ext cx="571504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297062" y="5715016"/>
            <a:ext cx="571504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349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"/>
            <a:ext cx="9144000" cy="526122"/>
          </a:xfrm>
        </p:spPr>
        <p:txBody>
          <a:bodyPr>
            <a:noAutofit/>
          </a:bodyPr>
          <a:lstStyle/>
          <a:p>
            <a:pPr algn="l"/>
            <a:r>
              <a:rPr lang="en-US" sz="2800" b="1" dirty="0"/>
              <a:t>LATIHAN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26122"/>
            <a:ext cx="9144000" cy="63318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/>
              <a:t>DATA PERKIRAAN NERACA BANK ARTHA 31 DESEMBER 2008 (DALAM JUTAAN RUPIAH):</a:t>
            </a:r>
          </a:p>
          <a:p>
            <a:pPr>
              <a:buNone/>
            </a:pPr>
            <a:r>
              <a:rPr lang="en-US" sz="2000" dirty="0"/>
              <a:t>KAS			</a:t>
            </a:r>
            <a:r>
              <a:rPr lang="en-US" sz="2000" dirty="0" err="1"/>
              <a:t>Rp</a:t>
            </a:r>
            <a:r>
              <a:rPr lang="en-US" sz="2000" dirty="0"/>
              <a:t> 60.120	PENYERTAAN		</a:t>
            </a:r>
            <a:r>
              <a:rPr lang="en-US" sz="2000" dirty="0" err="1"/>
              <a:t>Rp</a:t>
            </a:r>
            <a:r>
              <a:rPr lang="en-US" sz="2000" dirty="0"/>
              <a:t> 43.250</a:t>
            </a:r>
          </a:p>
          <a:p>
            <a:pPr>
              <a:buNone/>
            </a:pPr>
            <a:r>
              <a:rPr lang="en-US" sz="2000" dirty="0"/>
              <a:t>REKENING GIRO		</a:t>
            </a:r>
            <a:r>
              <a:rPr lang="en-US" sz="2000" dirty="0" err="1"/>
              <a:t>Rp</a:t>
            </a:r>
            <a:r>
              <a:rPr lang="en-US" sz="2000" dirty="0"/>
              <a:t> 54.983	AK.PENY.AKTIVA TETAP	</a:t>
            </a:r>
            <a:r>
              <a:rPr lang="en-US" sz="2000" dirty="0" err="1"/>
              <a:t>Rp</a:t>
            </a:r>
            <a:r>
              <a:rPr lang="en-US" sz="2000" dirty="0"/>
              <a:t>   1.025</a:t>
            </a:r>
          </a:p>
          <a:p>
            <a:pPr>
              <a:buNone/>
            </a:pPr>
            <a:r>
              <a:rPr lang="en-US" sz="2000" dirty="0"/>
              <a:t>LABA DITAHAN		</a:t>
            </a:r>
            <a:r>
              <a:rPr lang="en-US" sz="2000" dirty="0" err="1"/>
              <a:t>Rp</a:t>
            </a:r>
            <a:r>
              <a:rPr lang="en-US" sz="2000" dirty="0"/>
              <a:t>   8.580	DEPOSITO		</a:t>
            </a:r>
            <a:r>
              <a:rPr lang="en-US" sz="2000" dirty="0" err="1"/>
              <a:t>Rp</a:t>
            </a:r>
            <a:r>
              <a:rPr lang="en-US" sz="2000" dirty="0"/>
              <a:t> 71.125</a:t>
            </a:r>
          </a:p>
          <a:p>
            <a:pPr>
              <a:buNone/>
            </a:pPr>
            <a:r>
              <a:rPr lang="en-US" sz="2000" dirty="0"/>
              <a:t>AKTIVA LAIN-LAIN	</a:t>
            </a:r>
            <a:r>
              <a:rPr lang="en-US" sz="2000" dirty="0" err="1"/>
              <a:t>Rp</a:t>
            </a:r>
            <a:r>
              <a:rPr lang="en-US" sz="2000" dirty="0"/>
              <a:t> 15.400	PINJAMAN YG. DIBERIKAN	</a:t>
            </a:r>
            <a:r>
              <a:rPr lang="en-US" sz="2000" dirty="0" err="1"/>
              <a:t>Rp</a:t>
            </a:r>
            <a:r>
              <a:rPr lang="en-US" sz="2000" dirty="0"/>
              <a:t> 31.818</a:t>
            </a:r>
          </a:p>
          <a:p>
            <a:pPr>
              <a:buNone/>
            </a:pPr>
            <a:r>
              <a:rPr lang="en-US" sz="2000" dirty="0"/>
              <a:t>KEWAJIBAN SEGERA	</a:t>
            </a:r>
            <a:r>
              <a:rPr lang="en-US" sz="2000" dirty="0" err="1"/>
              <a:t>Rp</a:t>
            </a:r>
            <a:r>
              <a:rPr lang="en-US" sz="2000" dirty="0"/>
              <a:t>   5.802	RUPA-RUPA PASIVA	</a:t>
            </a:r>
            <a:r>
              <a:rPr lang="en-US" sz="2000" dirty="0" err="1"/>
              <a:t>Rp</a:t>
            </a:r>
            <a:r>
              <a:rPr lang="en-US" sz="2000" dirty="0"/>
              <a:t> 10.450</a:t>
            </a:r>
          </a:p>
          <a:p>
            <a:pPr>
              <a:buNone/>
            </a:pPr>
            <a:r>
              <a:rPr lang="en-US" sz="2000" dirty="0"/>
              <a:t>BI-GIRO			</a:t>
            </a:r>
            <a:r>
              <a:rPr lang="en-US" sz="2000" dirty="0" err="1"/>
              <a:t>Rp</a:t>
            </a:r>
            <a:r>
              <a:rPr lang="en-US" sz="2000" dirty="0"/>
              <a:t> 89.385	PINJAMAN YG.DITERIMA	</a:t>
            </a:r>
            <a:r>
              <a:rPr lang="en-US" sz="2000" dirty="0" err="1"/>
              <a:t>Rp</a:t>
            </a:r>
            <a:r>
              <a:rPr lang="en-US" sz="2000" dirty="0"/>
              <a:t> 21.500</a:t>
            </a:r>
          </a:p>
          <a:p>
            <a:pPr>
              <a:buNone/>
            </a:pPr>
            <a:r>
              <a:rPr lang="en-US" sz="2000" dirty="0"/>
              <a:t>TABUNGAN		</a:t>
            </a:r>
            <a:r>
              <a:rPr lang="en-US" sz="2000" dirty="0" err="1"/>
              <a:t>Rp</a:t>
            </a:r>
            <a:r>
              <a:rPr lang="en-US" sz="2000" dirty="0"/>
              <a:t> 64.025	</a:t>
            </a:r>
          </a:p>
          <a:p>
            <a:pPr>
              <a:buNone/>
            </a:pPr>
            <a:r>
              <a:rPr lang="en-US" sz="2000" dirty="0"/>
              <a:t>ANTAR BANK AKTIVA	</a:t>
            </a:r>
            <a:r>
              <a:rPr lang="en-US" sz="2000" dirty="0" err="1"/>
              <a:t>Rp</a:t>
            </a:r>
            <a:r>
              <a:rPr lang="en-US" sz="2000" dirty="0"/>
              <a:t> 46.445           </a:t>
            </a:r>
            <a:r>
              <a:rPr lang="en-US" sz="2000" b="1" dirty="0"/>
              <a:t>BERDASARKAN DATA TERSEBUT,</a:t>
            </a:r>
          </a:p>
          <a:p>
            <a:pPr>
              <a:buNone/>
            </a:pPr>
            <a:r>
              <a:rPr lang="en-US" sz="2000" dirty="0"/>
              <a:t>EQUITAS			</a:t>
            </a:r>
            <a:r>
              <a:rPr lang="en-US" sz="2000" dirty="0" err="1"/>
              <a:t>Rp</a:t>
            </a:r>
            <a:r>
              <a:rPr lang="en-US" sz="2000" dirty="0"/>
              <a:t> 64.500           </a:t>
            </a:r>
            <a:r>
              <a:rPr lang="en-US" sz="2000" b="1" dirty="0"/>
              <a:t>SUSUNLAH NERACA UNTUK BANK ARTHA.</a:t>
            </a:r>
          </a:p>
          <a:p>
            <a:pPr>
              <a:buNone/>
            </a:pPr>
            <a:r>
              <a:rPr lang="en-US" sz="2000" dirty="0"/>
              <a:t>AKTIVA TETAP		</a:t>
            </a:r>
            <a:r>
              <a:rPr lang="en-US" sz="2000" dirty="0" err="1"/>
              <a:t>Rp</a:t>
            </a:r>
            <a:r>
              <a:rPr lang="en-US" sz="2000" dirty="0"/>
              <a:t> 28.600</a:t>
            </a:r>
          </a:p>
          <a:p>
            <a:pPr>
              <a:buNone/>
            </a:pPr>
            <a:r>
              <a:rPr lang="en-US" sz="2000" dirty="0"/>
              <a:t>SURAT BERHARGA	</a:t>
            </a:r>
            <a:r>
              <a:rPr lang="en-US" sz="2000" dirty="0" err="1"/>
              <a:t>Rp</a:t>
            </a:r>
            <a:r>
              <a:rPr lang="en-US" sz="2000" dirty="0"/>
              <a:t> 42.440</a:t>
            </a:r>
          </a:p>
          <a:p>
            <a:pPr>
              <a:buNone/>
            </a:pPr>
            <a:r>
              <a:rPr lang="en-US" sz="2000" dirty="0"/>
              <a:t>SERTIFIKAT DEPOSITO	</a:t>
            </a:r>
            <a:r>
              <a:rPr lang="en-US" sz="2000" dirty="0" err="1"/>
              <a:t>Rp</a:t>
            </a:r>
            <a:r>
              <a:rPr lang="en-US" sz="2000" dirty="0"/>
              <a:t> 55.468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46227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9"/>
            <a:ext cx="9144000" cy="523628"/>
          </a:xfrm>
        </p:spPr>
        <p:txBody>
          <a:bodyPr>
            <a:noAutofit/>
          </a:bodyPr>
          <a:lstStyle/>
          <a:p>
            <a:pPr algn="l"/>
            <a:r>
              <a:rPr lang="en-US" sz="2400" b="1" dirty="0"/>
              <a:t>CONTOH LAPORAN LABA/RUGI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98268"/>
            <a:ext cx="9144000" cy="605973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800" b="1" dirty="0"/>
              <a:t>BANK ASIA</a:t>
            </a:r>
          </a:p>
          <a:p>
            <a:pPr algn="ctr">
              <a:buNone/>
            </a:pPr>
            <a:r>
              <a:rPr lang="en-US" sz="1800" b="1" dirty="0"/>
              <a:t>LAPORAN LABA/RUGI</a:t>
            </a:r>
          </a:p>
          <a:p>
            <a:pPr algn="ctr">
              <a:buNone/>
            </a:pPr>
            <a:r>
              <a:rPr lang="en-US" sz="1800" b="1" dirty="0"/>
              <a:t>PER 31 DESEMBER 2004</a:t>
            </a:r>
          </a:p>
          <a:p>
            <a:pPr>
              <a:buNone/>
            </a:pPr>
            <a:endParaRPr lang="en-US" sz="1600" b="1" dirty="0"/>
          </a:p>
          <a:p>
            <a:pPr>
              <a:buNone/>
            </a:pPr>
            <a:r>
              <a:rPr lang="en-US" sz="1600" b="1" dirty="0"/>
              <a:t>		</a:t>
            </a:r>
            <a:r>
              <a:rPr lang="en-US" sz="2000" dirty="0"/>
              <a:t>PENDAPATAN OPERASIONAL ………………………………………………….</a:t>
            </a:r>
            <a:r>
              <a:rPr lang="en-US" sz="2000" dirty="0" err="1"/>
              <a:t>Rp</a:t>
            </a:r>
            <a:r>
              <a:rPr lang="en-US" sz="2000" dirty="0"/>
              <a:t> xxx</a:t>
            </a:r>
          </a:p>
          <a:p>
            <a:pPr>
              <a:buNone/>
            </a:pPr>
            <a:r>
              <a:rPr lang="en-US" sz="2000" b="1" dirty="0"/>
              <a:t>		</a:t>
            </a:r>
            <a:r>
              <a:rPr lang="en-US" sz="2000" dirty="0"/>
              <a:t>BEBAN OPERASIONAL	    ………………………………………………….</a:t>
            </a:r>
            <a:r>
              <a:rPr lang="en-US" sz="2000" u="sng" dirty="0" err="1"/>
              <a:t>Rp</a:t>
            </a:r>
            <a:r>
              <a:rPr lang="en-US" sz="2000" u="sng" dirty="0"/>
              <a:t> xxx</a:t>
            </a:r>
          </a:p>
          <a:p>
            <a:pPr>
              <a:buNone/>
            </a:pPr>
            <a:r>
              <a:rPr lang="en-US" sz="2000" dirty="0"/>
              <a:t>		LABA/RUGI OPERASIONAL	    ………………………………………………….</a:t>
            </a:r>
            <a:r>
              <a:rPr lang="en-US" sz="2000" dirty="0" err="1"/>
              <a:t>Rp</a:t>
            </a:r>
            <a:r>
              <a:rPr lang="en-US" sz="2000" dirty="0"/>
              <a:t> xxx</a:t>
            </a:r>
          </a:p>
          <a:p>
            <a:pPr>
              <a:buNone/>
            </a:pPr>
            <a:r>
              <a:rPr lang="en-US" sz="2000" b="1" dirty="0"/>
              <a:t>		</a:t>
            </a:r>
            <a:r>
              <a:rPr lang="en-US" sz="2000" dirty="0"/>
              <a:t>PENDAPATAN DAN BEBAN NON OPERASIONAL ……………………..</a:t>
            </a:r>
            <a:r>
              <a:rPr lang="en-US" sz="2000" u="sng" dirty="0" err="1"/>
              <a:t>Rp</a:t>
            </a:r>
            <a:r>
              <a:rPr lang="en-US" sz="2000" u="sng" dirty="0"/>
              <a:t> xxx</a:t>
            </a:r>
          </a:p>
          <a:p>
            <a:pPr>
              <a:buNone/>
            </a:pPr>
            <a:r>
              <a:rPr lang="en-US" sz="2000" dirty="0"/>
              <a:t>		LABA SEBELUM PAJAK  …………………………………………………………  </a:t>
            </a:r>
            <a:r>
              <a:rPr lang="en-US" sz="2000" dirty="0" err="1"/>
              <a:t>Rp</a:t>
            </a:r>
            <a:r>
              <a:rPr lang="en-US" sz="2000" dirty="0"/>
              <a:t> xxx</a:t>
            </a:r>
          </a:p>
          <a:p>
            <a:pPr>
              <a:buNone/>
            </a:pPr>
            <a:r>
              <a:rPr lang="en-US" sz="2000" b="1" dirty="0"/>
              <a:t>		</a:t>
            </a:r>
            <a:r>
              <a:rPr lang="en-US" sz="2000" dirty="0"/>
              <a:t>PAJAK		      ………………………………………………………………</a:t>
            </a:r>
            <a:r>
              <a:rPr lang="en-US" sz="2000" u="sng" dirty="0" err="1"/>
              <a:t>Rp</a:t>
            </a:r>
            <a:r>
              <a:rPr lang="en-US" sz="2000" u="sng" dirty="0"/>
              <a:t> xxx</a:t>
            </a:r>
          </a:p>
          <a:p>
            <a:pPr>
              <a:buNone/>
            </a:pPr>
            <a:r>
              <a:rPr lang="en-US" sz="2000" dirty="0"/>
              <a:t>		LABA SETELAH PAJAK ……………………………………………………………..</a:t>
            </a:r>
            <a:r>
              <a:rPr lang="en-US" sz="2000" u="sng" dirty="0" err="1"/>
              <a:t>Rp</a:t>
            </a:r>
            <a:r>
              <a:rPr lang="en-US" sz="2000" u="sng" dirty="0"/>
              <a:t> xxx</a:t>
            </a:r>
            <a:endParaRPr lang="en-US" sz="2000" u="sng" dirty="0"/>
          </a:p>
        </p:txBody>
      </p:sp>
    </p:spTree>
    <p:extLst>
      <p:ext uri="{BB962C8B-B14F-4D97-AF65-F5344CB8AC3E}">
        <p14:creationId xmlns:p14="http://schemas.microsoft.com/office/powerpoint/2010/main" val="422941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40"/>
            <a:ext cx="9144000" cy="614343"/>
          </a:xfrm>
        </p:spPr>
        <p:txBody>
          <a:bodyPr>
            <a:noAutofit/>
          </a:bodyPr>
          <a:lstStyle/>
          <a:p>
            <a:pPr algn="l"/>
            <a:r>
              <a:rPr lang="en-US" sz="2800" b="1" dirty="0"/>
              <a:t>LATIHAN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88982"/>
            <a:ext cx="9144000" cy="596901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PERKIRAAN LABA/RUGI BANK ARTHA TANGGAL 31 DESEMBER 2008</a:t>
            </a:r>
          </a:p>
          <a:p>
            <a:pPr>
              <a:buNone/>
            </a:pPr>
            <a:r>
              <a:rPr lang="en-US" sz="2400" dirty="0"/>
              <a:t>ADALAH SBB:</a:t>
            </a:r>
          </a:p>
          <a:p>
            <a:pPr>
              <a:buNone/>
            </a:pPr>
            <a:r>
              <a:rPr lang="en-US" sz="2400" dirty="0"/>
              <a:t>PENDAPATAN OPERASIONAL			</a:t>
            </a:r>
            <a:r>
              <a:rPr lang="en-US" sz="2400" dirty="0" err="1"/>
              <a:t>Rp</a:t>
            </a:r>
            <a:r>
              <a:rPr lang="en-US" sz="2400" dirty="0"/>
              <a:t> 31.917.482.000</a:t>
            </a:r>
          </a:p>
          <a:p>
            <a:pPr>
              <a:buNone/>
            </a:pPr>
            <a:r>
              <a:rPr lang="en-US" sz="2400" dirty="0"/>
              <a:t>PENDAPATAN NON OPERASIONAL		</a:t>
            </a:r>
            <a:r>
              <a:rPr lang="en-US" sz="2400" dirty="0" err="1"/>
              <a:t>Rp</a:t>
            </a:r>
            <a:r>
              <a:rPr lang="en-US" sz="2400" dirty="0"/>
              <a:t>   6. 055.000.000</a:t>
            </a:r>
          </a:p>
          <a:p>
            <a:pPr>
              <a:buNone/>
            </a:pPr>
            <a:r>
              <a:rPr lang="en-US" sz="2400" dirty="0"/>
              <a:t>BEBAN OPERASIONAL				</a:t>
            </a:r>
            <a:r>
              <a:rPr lang="en-US" sz="2400" dirty="0" err="1"/>
              <a:t>Rp</a:t>
            </a:r>
            <a:r>
              <a:rPr lang="en-US" sz="2400" dirty="0"/>
              <a:t> 17.201.500.000</a:t>
            </a:r>
          </a:p>
          <a:p>
            <a:pPr>
              <a:buNone/>
            </a:pPr>
            <a:r>
              <a:rPr lang="en-US" sz="2400" dirty="0"/>
              <a:t>BEBAN NON OPERASIONAL			</a:t>
            </a:r>
            <a:r>
              <a:rPr lang="en-US" sz="2400" dirty="0" err="1"/>
              <a:t>Rp</a:t>
            </a:r>
            <a:r>
              <a:rPr lang="en-US" sz="2400" dirty="0"/>
              <a:t>   1.212.000.000</a:t>
            </a:r>
          </a:p>
          <a:p>
            <a:pPr>
              <a:buNone/>
            </a:pPr>
            <a:r>
              <a:rPr lang="en-US" sz="2400" dirty="0"/>
              <a:t>PAJAK PENGHASILAN				</a:t>
            </a:r>
            <a:r>
              <a:rPr lang="en-US" sz="2400" dirty="0" err="1"/>
              <a:t>Rp</a:t>
            </a:r>
            <a:r>
              <a:rPr lang="en-US" sz="2400" dirty="0"/>
              <a:t>   3.677.355.000</a:t>
            </a:r>
          </a:p>
          <a:p>
            <a:pPr>
              <a:buNone/>
            </a:pPr>
            <a:r>
              <a:rPr lang="en-US" sz="2000" b="1" dirty="0"/>
              <a:t>BERDASARKAN DATA DI ATAS, SUSUNLAH LAPORAN LABA/RUGI</a:t>
            </a:r>
            <a:r>
              <a:rPr lang="en-US" sz="2400" b="1" dirty="0"/>
              <a:t> </a:t>
            </a:r>
            <a:r>
              <a:rPr lang="en-US" sz="2000" b="1" dirty="0"/>
              <a:t>BANK ARTHA.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98837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6910" y="714356"/>
            <a:ext cx="8215370" cy="4786346"/>
          </a:xfrm>
          <a:ln w="28575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b="1" dirty="0"/>
              <a:t>SOAL : 1</a:t>
            </a:r>
          </a:p>
          <a:p>
            <a:pPr>
              <a:buNone/>
            </a:pP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laporan</a:t>
            </a:r>
            <a:r>
              <a:rPr lang="en-US" sz="2400" dirty="0"/>
              <a:t> </a:t>
            </a:r>
            <a:r>
              <a:rPr lang="en-US" sz="2400" dirty="0" err="1"/>
              <a:t>laba-rugi</a:t>
            </a:r>
            <a:r>
              <a:rPr lang="en-US" sz="2400" dirty="0"/>
              <a:t> Bank Asia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tanggal</a:t>
            </a:r>
            <a:r>
              <a:rPr lang="en-US" sz="2400" dirty="0"/>
              <a:t> 31 </a:t>
            </a:r>
            <a:r>
              <a:rPr lang="en-US" sz="2400" dirty="0" err="1"/>
              <a:t>Desember</a:t>
            </a:r>
            <a:r>
              <a:rPr lang="en-US" sz="2400" dirty="0"/>
              <a:t> 2005</a:t>
            </a:r>
          </a:p>
          <a:p>
            <a:pPr>
              <a:buNone/>
            </a:pPr>
            <a:r>
              <a:rPr lang="en-US" sz="2400" dirty="0" err="1"/>
              <a:t>diperoleh</a:t>
            </a:r>
            <a:r>
              <a:rPr lang="en-US" sz="2400" dirty="0"/>
              <a:t> data </a:t>
            </a:r>
            <a:r>
              <a:rPr lang="en-US" sz="2400" dirty="0" err="1"/>
              <a:t>sbb</a:t>
            </a:r>
            <a:r>
              <a:rPr lang="en-US" sz="2400" dirty="0"/>
              <a:t>:(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ribuan</a:t>
            </a:r>
            <a:r>
              <a:rPr lang="en-US" sz="2400" dirty="0"/>
              <a:t> rupiah)</a:t>
            </a:r>
          </a:p>
          <a:p>
            <a:pPr>
              <a:buNone/>
            </a:pPr>
            <a:r>
              <a:rPr lang="en-US" sz="2400" dirty="0" err="1"/>
              <a:t>Laba</a:t>
            </a:r>
            <a:r>
              <a:rPr lang="en-US" sz="2400" dirty="0"/>
              <a:t> </a:t>
            </a:r>
            <a:r>
              <a:rPr lang="en-US" sz="2400" dirty="0" err="1"/>
              <a:t>bersih</a:t>
            </a:r>
            <a:r>
              <a:rPr lang="en-US" sz="2400" dirty="0"/>
              <a:t>	</a:t>
            </a:r>
            <a:r>
              <a:rPr lang="en-US" sz="2400" dirty="0" err="1"/>
              <a:t>Rp</a:t>
            </a:r>
            <a:r>
              <a:rPr lang="en-US" sz="2400" dirty="0"/>
              <a:t> 100.000</a:t>
            </a:r>
          </a:p>
          <a:p>
            <a:pPr>
              <a:buNone/>
            </a:pPr>
            <a:r>
              <a:rPr lang="en-US" sz="2400" dirty="0" err="1"/>
              <a:t>Biaya</a:t>
            </a:r>
            <a:r>
              <a:rPr lang="en-US" sz="2400" dirty="0"/>
              <a:t> </a:t>
            </a:r>
            <a:r>
              <a:rPr lang="en-US" sz="2400" dirty="0" err="1"/>
              <a:t>operasional</a:t>
            </a:r>
            <a:r>
              <a:rPr lang="en-US" sz="2400" dirty="0"/>
              <a:t> 60%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Pendapatan</a:t>
            </a:r>
            <a:r>
              <a:rPr lang="en-US" sz="2400" dirty="0"/>
              <a:t> </a:t>
            </a:r>
            <a:r>
              <a:rPr lang="en-US" sz="2400" dirty="0" err="1"/>
              <a:t>operasional</a:t>
            </a:r>
            <a:endParaRPr lang="en-US" sz="2400" dirty="0"/>
          </a:p>
          <a:p>
            <a:pPr>
              <a:buNone/>
            </a:pPr>
            <a:r>
              <a:rPr lang="en-US" sz="2400" dirty="0" err="1"/>
              <a:t>Biaya</a:t>
            </a:r>
            <a:r>
              <a:rPr lang="en-US" sz="2400" dirty="0"/>
              <a:t> non </a:t>
            </a:r>
            <a:r>
              <a:rPr lang="en-US" sz="2400" dirty="0" err="1"/>
              <a:t>operasional</a:t>
            </a:r>
            <a:r>
              <a:rPr lang="en-US" sz="2400" dirty="0"/>
              <a:t> 20 %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</a:t>
            </a:r>
            <a:r>
              <a:rPr lang="en-US" sz="2400" dirty="0" err="1"/>
              <a:t>operasional</a:t>
            </a:r>
            <a:endParaRPr lang="en-US" sz="2400" dirty="0"/>
          </a:p>
          <a:p>
            <a:pPr>
              <a:buNone/>
            </a:pPr>
            <a:r>
              <a:rPr lang="en-US" sz="2400" dirty="0" err="1"/>
              <a:t>Biaya</a:t>
            </a:r>
            <a:r>
              <a:rPr lang="en-US" sz="2400" dirty="0"/>
              <a:t>  </a:t>
            </a:r>
            <a:r>
              <a:rPr lang="en-US" sz="2400" dirty="0" err="1"/>
              <a:t>lainnya</a:t>
            </a:r>
            <a:r>
              <a:rPr lang="en-US" sz="2400" dirty="0"/>
              <a:t> 25 %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non </a:t>
            </a:r>
            <a:r>
              <a:rPr lang="en-US" sz="2400" dirty="0" err="1"/>
              <a:t>operasional</a:t>
            </a:r>
            <a:endParaRPr lang="en-US" sz="2400" dirty="0"/>
          </a:p>
          <a:p>
            <a:pPr>
              <a:buNone/>
            </a:pPr>
            <a:r>
              <a:rPr lang="en-US" sz="2400" dirty="0" err="1"/>
              <a:t>Diminta</a:t>
            </a:r>
            <a:r>
              <a:rPr lang="en-US" sz="2400" dirty="0"/>
              <a:t> :</a:t>
            </a:r>
          </a:p>
          <a:p>
            <a:pPr>
              <a:buNone/>
            </a:pPr>
            <a:r>
              <a:rPr lang="en-US" sz="2400" dirty="0"/>
              <a:t>	1.Hitunglah </a:t>
            </a:r>
            <a:r>
              <a:rPr lang="en-US" sz="2400" dirty="0" err="1"/>
              <a:t>besarnya</a:t>
            </a:r>
            <a:r>
              <a:rPr lang="en-US" sz="2400" dirty="0"/>
              <a:t> </a:t>
            </a:r>
            <a:r>
              <a:rPr lang="en-US" sz="2400" dirty="0" err="1"/>
              <a:t>pendapatan</a:t>
            </a:r>
            <a:r>
              <a:rPr lang="en-US" sz="2400" dirty="0"/>
              <a:t> </a:t>
            </a:r>
            <a:r>
              <a:rPr lang="en-US" sz="2400" dirty="0" err="1"/>
              <a:t>operasional</a:t>
            </a:r>
            <a:r>
              <a:rPr lang="en-US" sz="2400" dirty="0"/>
              <a:t> !</a:t>
            </a:r>
          </a:p>
          <a:p>
            <a:pPr>
              <a:buNone/>
            </a:pPr>
            <a:r>
              <a:rPr lang="en-US" sz="2400" dirty="0"/>
              <a:t>	2.Susunlah </a:t>
            </a:r>
            <a:r>
              <a:rPr lang="en-US" sz="2400" dirty="0" err="1"/>
              <a:t>kembali</a:t>
            </a:r>
            <a:r>
              <a:rPr lang="en-US" sz="2400" dirty="0"/>
              <a:t> </a:t>
            </a:r>
            <a:r>
              <a:rPr lang="en-US" sz="2400" dirty="0" err="1"/>
              <a:t>laporan</a:t>
            </a:r>
            <a:r>
              <a:rPr lang="en-US" sz="2400" dirty="0"/>
              <a:t> </a:t>
            </a:r>
            <a:r>
              <a:rPr lang="en-US" sz="2400" dirty="0" err="1"/>
              <a:t>laba-ruginya</a:t>
            </a:r>
            <a:r>
              <a:rPr lang="en-US" sz="2400" dirty="0"/>
              <a:t> !</a:t>
            </a:r>
          </a:p>
          <a:p>
            <a:pPr>
              <a:buNone/>
            </a:pPr>
            <a:r>
              <a:rPr lang="en-US" sz="2400" dirty="0"/>
              <a:t>	 </a:t>
            </a:r>
          </a:p>
          <a:p>
            <a:pPr>
              <a:buNone/>
            </a:pPr>
            <a:r>
              <a:rPr lang="en-US" sz="2400" dirty="0"/>
              <a:t> </a:t>
            </a:r>
          </a:p>
          <a:p>
            <a:pPr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0304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8282" y="214290"/>
            <a:ext cx="8715436" cy="6357982"/>
          </a:xfrm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/>
              <a:t>SOAL : 2</a:t>
            </a:r>
          </a:p>
          <a:p>
            <a:pPr>
              <a:buNone/>
            </a:pPr>
            <a:r>
              <a:rPr lang="en-US" sz="1800" b="1" dirty="0"/>
              <a:t>Bank Surya </a:t>
            </a:r>
            <a:r>
              <a:rPr lang="en-US" sz="1800" b="1" dirty="0" err="1"/>
              <a:t>telah</a:t>
            </a:r>
            <a:r>
              <a:rPr lang="en-US" sz="1800" b="1" dirty="0"/>
              <a:t> </a:t>
            </a:r>
            <a:r>
              <a:rPr lang="en-US" sz="1800" b="1" dirty="0" err="1"/>
              <a:t>menyusun</a:t>
            </a:r>
            <a:r>
              <a:rPr lang="en-US" sz="1800" b="1" dirty="0"/>
              <a:t> </a:t>
            </a:r>
            <a:r>
              <a:rPr lang="en-US" sz="1800" b="1" dirty="0" err="1"/>
              <a:t>laporan</a:t>
            </a:r>
            <a:r>
              <a:rPr lang="en-US" sz="1800" b="1" dirty="0"/>
              <a:t> </a:t>
            </a:r>
            <a:r>
              <a:rPr lang="en-US" sz="1800" b="1" dirty="0" err="1"/>
              <a:t>laba-ruginya</a:t>
            </a:r>
            <a:r>
              <a:rPr lang="en-US" sz="1800" b="1" dirty="0"/>
              <a:t> </a:t>
            </a:r>
            <a:r>
              <a:rPr lang="en-US" sz="1800" b="1" dirty="0" err="1"/>
              <a:t>pada</a:t>
            </a:r>
            <a:r>
              <a:rPr lang="en-US" sz="1800" b="1" dirty="0"/>
              <a:t> </a:t>
            </a:r>
            <a:r>
              <a:rPr lang="en-US" sz="1800" b="1" dirty="0" err="1"/>
              <a:t>tanggal</a:t>
            </a:r>
            <a:r>
              <a:rPr lang="en-US" sz="1800" b="1" dirty="0"/>
              <a:t> 31 </a:t>
            </a:r>
            <a:r>
              <a:rPr lang="en-US" sz="1800" b="1" dirty="0" err="1"/>
              <a:t>Desember</a:t>
            </a:r>
            <a:r>
              <a:rPr lang="en-US" sz="1800" b="1" dirty="0"/>
              <a:t> 2005,</a:t>
            </a:r>
          </a:p>
          <a:p>
            <a:pPr>
              <a:buNone/>
            </a:pPr>
            <a:r>
              <a:rPr lang="en-US" sz="1800" b="1" dirty="0" err="1"/>
              <a:t>dalam</a:t>
            </a:r>
            <a:r>
              <a:rPr lang="en-US" sz="1800" b="1" dirty="0"/>
              <a:t> </a:t>
            </a:r>
            <a:r>
              <a:rPr lang="en-US" sz="1800" b="1" dirty="0" err="1"/>
              <a:t>laporan</a:t>
            </a:r>
            <a:r>
              <a:rPr lang="en-US" sz="1800" b="1" dirty="0"/>
              <a:t> </a:t>
            </a:r>
            <a:r>
              <a:rPr lang="en-US" sz="1800" b="1" dirty="0" err="1"/>
              <a:t>tersebut</a:t>
            </a:r>
            <a:r>
              <a:rPr lang="en-US" sz="1800" b="1" dirty="0"/>
              <a:t> </a:t>
            </a:r>
            <a:r>
              <a:rPr lang="en-US" sz="1800" b="1" dirty="0" err="1"/>
              <a:t>nampak</a:t>
            </a:r>
            <a:r>
              <a:rPr lang="en-US" sz="1800" b="1" dirty="0"/>
              <a:t> </a:t>
            </a:r>
            <a:r>
              <a:rPr lang="en-US" sz="1800" b="1" dirty="0" err="1"/>
              <a:t>sebagai</a:t>
            </a:r>
            <a:r>
              <a:rPr lang="en-US" sz="1800" b="1" dirty="0"/>
              <a:t> </a:t>
            </a:r>
            <a:r>
              <a:rPr lang="en-US" sz="1800" b="1" dirty="0" err="1"/>
              <a:t>berikut</a:t>
            </a:r>
            <a:r>
              <a:rPr lang="en-US" sz="1800" b="1" dirty="0"/>
              <a:t> : </a:t>
            </a:r>
          </a:p>
          <a:p>
            <a:pPr>
              <a:buNone/>
            </a:pPr>
            <a:r>
              <a:rPr lang="en-US" sz="1800" b="1" dirty="0" err="1"/>
              <a:t>Laba</a:t>
            </a:r>
            <a:r>
              <a:rPr lang="en-US" sz="1800" b="1" dirty="0"/>
              <a:t> </a:t>
            </a:r>
            <a:r>
              <a:rPr lang="en-US" sz="1800" b="1" dirty="0" err="1"/>
              <a:t>Bersih</a:t>
            </a:r>
            <a:r>
              <a:rPr lang="en-US" sz="1800" b="1" dirty="0"/>
              <a:t> </a:t>
            </a:r>
            <a:r>
              <a:rPr lang="en-US" sz="1800" b="1" dirty="0" err="1"/>
              <a:t>sebesar</a:t>
            </a:r>
            <a:r>
              <a:rPr lang="en-US" sz="1800" b="1" dirty="0"/>
              <a:t> </a:t>
            </a:r>
            <a:r>
              <a:rPr lang="en-US" sz="1800" b="1" dirty="0" err="1"/>
              <a:t>Rp</a:t>
            </a:r>
            <a:r>
              <a:rPr lang="en-US" sz="1800" b="1" dirty="0"/>
              <a:t> 96.750.850</a:t>
            </a:r>
          </a:p>
          <a:p>
            <a:pPr>
              <a:buNone/>
            </a:pPr>
            <a:r>
              <a:rPr lang="en-US" sz="1800" b="1" dirty="0" err="1"/>
              <a:t>Biaya</a:t>
            </a:r>
            <a:r>
              <a:rPr lang="en-US" sz="1800" b="1" dirty="0"/>
              <a:t> </a:t>
            </a:r>
            <a:r>
              <a:rPr lang="en-US" sz="1800" b="1" dirty="0" err="1"/>
              <a:t>Operasional</a:t>
            </a:r>
            <a:r>
              <a:rPr lang="en-US" sz="1800" b="1" dirty="0"/>
              <a:t> 60 % </a:t>
            </a:r>
            <a:r>
              <a:rPr lang="en-US" sz="1800" b="1" dirty="0" err="1"/>
              <a:t>dari</a:t>
            </a:r>
            <a:r>
              <a:rPr lang="en-US" sz="1800" b="1" dirty="0"/>
              <a:t> </a:t>
            </a:r>
            <a:r>
              <a:rPr lang="en-US" sz="1800" b="1" dirty="0" err="1"/>
              <a:t>pendapatan</a:t>
            </a:r>
            <a:endParaRPr lang="en-US" sz="1800" b="1" dirty="0"/>
          </a:p>
          <a:p>
            <a:pPr>
              <a:buNone/>
            </a:pPr>
            <a:r>
              <a:rPr lang="en-US" sz="1800" b="1" dirty="0" err="1"/>
              <a:t>Biaya</a:t>
            </a:r>
            <a:r>
              <a:rPr lang="en-US" sz="1800" b="1" dirty="0"/>
              <a:t> non </a:t>
            </a:r>
            <a:r>
              <a:rPr lang="en-US" sz="1800" b="1" dirty="0" err="1"/>
              <a:t>operasional</a:t>
            </a:r>
            <a:r>
              <a:rPr lang="en-US" sz="1800" b="1" dirty="0"/>
              <a:t> 20 % </a:t>
            </a:r>
            <a:r>
              <a:rPr lang="en-US" sz="1800" b="1" dirty="0" err="1"/>
              <a:t>dari</a:t>
            </a:r>
            <a:r>
              <a:rPr lang="en-US" sz="1800" b="1" dirty="0"/>
              <a:t> </a:t>
            </a:r>
            <a:r>
              <a:rPr lang="en-US" sz="1800" b="1" dirty="0" err="1"/>
              <a:t>biaya</a:t>
            </a:r>
            <a:r>
              <a:rPr lang="en-US" sz="1800" b="1" dirty="0"/>
              <a:t> </a:t>
            </a:r>
            <a:r>
              <a:rPr lang="en-US" sz="1800" b="1" dirty="0" err="1"/>
              <a:t>operasional</a:t>
            </a:r>
            <a:endParaRPr lang="en-US" sz="1800" b="1" dirty="0"/>
          </a:p>
          <a:p>
            <a:pPr>
              <a:buNone/>
            </a:pPr>
            <a:r>
              <a:rPr lang="en-US" sz="1800" b="1" dirty="0" err="1"/>
              <a:t>Biaya</a:t>
            </a:r>
            <a:r>
              <a:rPr lang="en-US" sz="1800" b="1" dirty="0"/>
              <a:t> lain-lain 25 % </a:t>
            </a:r>
            <a:r>
              <a:rPr lang="en-US" sz="1800" b="1" dirty="0" err="1"/>
              <a:t>dari</a:t>
            </a:r>
            <a:r>
              <a:rPr lang="en-US" sz="1800" b="1" dirty="0"/>
              <a:t> </a:t>
            </a:r>
            <a:r>
              <a:rPr lang="en-US" sz="1800" b="1" dirty="0" err="1"/>
              <a:t>biaya</a:t>
            </a:r>
            <a:r>
              <a:rPr lang="en-US" sz="1800" b="1" dirty="0"/>
              <a:t> non </a:t>
            </a:r>
            <a:r>
              <a:rPr lang="en-US" sz="1800" b="1" dirty="0" err="1"/>
              <a:t>operasioanal</a:t>
            </a:r>
            <a:endParaRPr lang="en-US" sz="1800" b="1" dirty="0"/>
          </a:p>
          <a:p>
            <a:pPr>
              <a:buNone/>
            </a:pPr>
            <a:r>
              <a:rPr lang="en-US" sz="1800" b="1" dirty="0"/>
              <a:t>• </a:t>
            </a:r>
            <a:r>
              <a:rPr lang="en-US" sz="1800" b="1" dirty="0" err="1"/>
              <a:t>Pendapatan</a:t>
            </a:r>
            <a:r>
              <a:rPr lang="en-US" sz="1800" b="1" dirty="0"/>
              <a:t> </a:t>
            </a:r>
            <a:r>
              <a:rPr lang="en-US" sz="1800" b="1" dirty="0" err="1"/>
              <a:t>terdiri</a:t>
            </a:r>
            <a:r>
              <a:rPr lang="en-US" sz="1800" b="1" dirty="0"/>
              <a:t> </a:t>
            </a:r>
            <a:r>
              <a:rPr lang="en-US" sz="1800" b="1" dirty="0" err="1"/>
              <a:t>dari</a:t>
            </a:r>
            <a:r>
              <a:rPr lang="en-US" sz="1800" b="1" dirty="0"/>
              <a:t> :</a:t>
            </a:r>
          </a:p>
          <a:p>
            <a:pPr>
              <a:buNone/>
            </a:pPr>
            <a:r>
              <a:rPr lang="en-US" sz="1800" b="1" dirty="0"/>
              <a:t>    - </a:t>
            </a:r>
            <a:r>
              <a:rPr lang="en-US" sz="1800" b="1" dirty="0" err="1"/>
              <a:t>Pendapatan</a:t>
            </a:r>
            <a:r>
              <a:rPr lang="en-US" sz="1800" b="1" dirty="0"/>
              <a:t> </a:t>
            </a:r>
            <a:r>
              <a:rPr lang="en-US" sz="1800" b="1" dirty="0" err="1"/>
              <a:t>operasional</a:t>
            </a:r>
            <a:r>
              <a:rPr lang="en-US" sz="1800" b="1" dirty="0"/>
              <a:t> 70 %</a:t>
            </a:r>
          </a:p>
          <a:p>
            <a:pPr>
              <a:buNone/>
            </a:pPr>
            <a:r>
              <a:rPr lang="en-US" sz="1800" b="1" dirty="0"/>
              <a:t>    - </a:t>
            </a:r>
            <a:r>
              <a:rPr lang="en-US" sz="1800" b="1" dirty="0" err="1"/>
              <a:t>Pendapatan</a:t>
            </a:r>
            <a:r>
              <a:rPr lang="en-US" sz="1800" b="1" dirty="0"/>
              <a:t> non </a:t>
            </a:r>
            <a:r>
              <a:rPr lang="en-US" sz="1800" b="1" dirty="0" err="1"/>
              <a:t>operasional</a:t>
            </a:r>
            <a:r>
              <a:rPr lang="en-US" sz="1800" b="1" dirty="0"/>
              <a:t> 30 %</a:t>
            </a:r>
          </a:p>
          <a:p>
            <a:pPr>
              <a:buNone/>
            </a:pPr>
            <a:r>
              <a:rPr lang="en-US" sz="1800" b="1" dirty="0"/>
              <a:t>• </a:t>
            </a:r>
            <a:r>
              <a:rPr lang="en-US" sz="1800" b="1" dirty="0" err="1"/>
              <a:t>Biaya</a:t>
            </a:r>
            <a:r>
              <a:rPr lang="en-US" sz="1800" b="1" dirty="0"/>
              <a:t> </a:t>
            </a:r>
            <a:r>
              <a:rPr lang="en-US" sz="1800" b="1" dirty="0" err="1"/>
              <a:t>operasional</a:t>
            </a:r>
            <a:r>
              <a:rPr lang="en-US" sz="1800" b="1" dirty="0"/>
              <a:t> </a:t>
            </a:r>
            <a:r>
              <a:rPr lang="en-US" sz="1800" b="1" dirty="0" err="1"/>
              <a:t>terdiri</a:t>
            </a:r>
            <a:r>
              <a:rPr lang="en-US" sz="1800" b="1" dirty="0"/>
              <a:t> </a:t>
            </a:r>
            <a:r>
              <a:rPr lang="en-US" sz="1800" b="1" dirty="0" err="1"/>
              <a:t>dari</a:t>
            </a:r>
            <a:r>
              <a:rPr lang="en-US" sz="1800" b="1" dirty="0"/>
              <a:t> :</a:t>
            </a:r>
          </a:p>
          <a:p>
            <a:pPr>
              <a:buNone/>
            </a:pPr>
            <a:r>
              <a:rPr lang="en-US" sz="1800" b="1" dirty="0"/>
              <a:t>    - </a:t>
            </a:r>
            <a:r>
              <a:rPr lang="en-US" sz="1800" b="1" dirty="0" err="1"/>
              <a:t>Biaya</a:t>
            </a:r>
            <a:r>
              <a:rPr lang="en-US" sz="1800" b="1" dirty="0"/>
              <a:t>  </a:t>
            </a:r>
            <a:r>
              <a:rPr lang="en-US" sz="1800" b="1" dirty="0" err="1"/>
              <a:t>umum</a:t>
            </a:r>
            <a:r>
              <a:rPr lang="en-US" sz="1800" b="1" dirty="0"/>
              <a:t> </a:t>
            </a:r>
            <a:r>
              <a:rPr lang="en-US" sz="1800" b="1" dirty="0" err="1"/>
              <a:t>dan</a:t>
            </a:r>
            <a:r>
              <a:rPr lang="en-US" sz="1800" b="1" dirty="0"/>
              <a:t> </a:t>
            </a:r>
            <a:r>
              <a:rPr lang="en-US" sz="1800" b="1" dirty="0" err="1"/>
              <a:t>administrasi</a:t>
            </a:r>
            <a:r>
              <a:rPr lang="en-US" sz="1800" b="1" dirty="0"/>
              <a:t> 60 %</a:t>
            </a:r>
          </a:p>
          <a:p>
            <a:pPr>
              <a:buNone/>
            </a:pPr>
            <a:r>
              <a:rPr lang="en-US" sz="1800" b="1" dirty="0"/>
              <a:t>    - </a:t>
            </a:r>
            <a:r>
              <a:rPr lang="en-US" sz="1800" b="1" dirty="0" err="1"/>
              <a:t>Biaya</a:t>
            </a:r>
            <a:r>
              <a:rPr lang="en-US" sz="1800" b="1" dirty="0"/>
              <a:t> </a:t>
            </a:r>
            <a:r>
              <a:rPr lang="en-US" sz="1800" b="1" dirty="0" err="1"/>
              <a:t>penjualan</a:t>
            </a:r>
            <a:r>
              <a:rPr lang="en-US" sz="1800" b="1" dirty="0"/>
              <a:t> 40 %</a:t>
            </a:r>
          </a:p>
          <a:p>
            <a:pPr>
              <a:buNone/>
            </a:pPr>
            <a:r>
              <a:rPr lang="en-US" sz="1800" b="1" dirty="0"/>
              <a:t>• </a:t>
            </a:r>
            <a:r>
              <a:rPr lang="en-US" sz="1800" b="1" dirty="0" err="1"/>
              <a:t>Biaya</a:t>
            </a:r>
            <a:r>
              <a:rPr lang="en-US" sz="1800" b="1" dirty="0"/>
              <a:t> non </a:t>
            </a:r>
            <a:r>
              <a:rPr lang="en-US" sz="1800" b="1" dirty="0" err="1"/>
              <a:t>operasional</a:t>
            </a:r>
            <a:r>
              <a:rPr lang="en-US" sz="1800" b="1" dirty="0"/>
              <a:t> </a:t>
            </a:r>
            <a:r>
              <a:rPr lang="en-US" sz="1800" b="1" dirty="0" err="1"/>
              <a:t>terdiri</a:t>
            </a:r>
            <a:r>
              <a:rPr lang="en-US" sz="1800" b="1" dirty="0"/>
              <a:t> </a:t>
            </a:r>
            <a:r>
              <a:rPr lang="en-US" sz="1800" b="1" dirty="0" err="1"/>
              <a:t>dari</a:t>
            </a:r>
            <a:r>
              <a:rPr lang="en-US" sz="1800" b="1" dirty="0"/>
              <a:t> :</a:t>
            </a:r>
          </a:p>
          <a:p>
            <a:pPr>
              <a:buNone/>
            </a:pPr>
            <a:r>
              <a:rPr lang="en-US" sz="1800" b="1" dirty="0"/>
              <a:t>   - </a:t>
            </a:r>
            <a:r>
              <a:rPr lang="en-US" sz="1800" b="1" dirty="0" err="1"/>
              <a:t>Biaya</a:t>
            </a:r>
            <a:r>
              <a:rPr lang="en-US" sz="1800" b="1" dirty="0"/>
              <a:t> </a:t>
            </a:r>
            <a:r>
              <a:rPr lang="en-US" sz="1800" b="1" dirty="0" err="1"/>
              <a:t>sosial</a:t>
            </a:r>
            <a:r>
              <a:rPr lang="en-US" sz="1800" b="1" dirty="0"/>
              <a:t> 70 %</a:t>
            </a:r>
          </a:p>
          <a:p>
            <a:pPr>
              <a:buNone/>
            </a:pPr>
            <a:r>
              <a:rPr lang="en-US" sz="1800" b="1" dirty="0"/>
              <a:t>   - </a:t>
            </a:r>
            <a:r>
              <a:rPr lang="en-US" sz="1800" b="1" dirty="0" err="1"/>
              <a:t>Biaya</a:t>
            </a:r>
            <a:r>
              <a:rPr lang="en-US" sz="1800" b="1" dirty="0"/>
              <a:t> </a:t>
            </a:r>
            <a:r>
              <a:rPr lang="en-US" sz="1800" b="1" dirty="0" err="1"/>
              <a:t>sumbangan</a:t>
            </a:r>
            <a:r>
              <a:rPr lang="en-US" sz="1800" b="1" dirty="0"/>
              <a:t> </a:t>
            </a:r>
            <a:r>
              <a:rPr lang="en-US" sz="1800" b="1" dirty="0" err="1"/>
              <a:t>lainnya</a:t>
            </a:r>
            <a:r>
              <a:rPr lang="en-US" sz="1800" b="1" dirty="0"/>
              <a:t> 30 %</a:t>
            </a:r>
            <a:endParaRPr lang="en-US" sz="1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096000" y="4648811"/>
            <a:ext cx="3929090" cy="120032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err="1"/>
              <a:t>Berdasarkan</a:t>
            </a:r>
            <a:r>
              <a:rPr lang="en-US" b="1" dirty="0"/>
              <a:t> data </a:t>
            </a:r>
            <a:r>
              <a:rPr lang="en-US" b="1" dirty="0" err="1"/>
              <a:t>tersebut</a:t>
            </a:r>
            <a:r>
              <a:rPr lang="en-US" b="1" dirty="0"/>
              <a:t>, </a:t>
            </a:r>
            <a:r>
              <a:rPr lang="en-US" b="1" dirty="0" err="1"/>
              <a:t>anda</a:t>
            </a:r>
            <a:r>
              <a:rPr lang="en-US" b="1" dirty="0"/>
              <a:t> </a:t>
            </a:r>
            <a:r>
              <a:rPr lang="en-US" b="1" dirty="0" err="1"/>
              <a:t>hitung</a:t>
            </a:r>
            <a:r>
              <a:rPr lang="en-US" b="1" dirty="0"/>
              <a:t> </a:t>
            </a:r>
            <a:r>
              <a:rPr lang="en-US" b="1" dirty="0" err="1"/>
              <a:t>besarnya</a:t>
            </a:r>
            <a:r>
              <a:rPr lang="en-US" b="1" dirty="0"/>
              <a:t> </a:t>
            </a:r>
            <a:r>
              <a:rPr lang="en-US" b="1" dirty="0" err="1"/>
              <a:t>pendapatan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susunlah</a:t>
            </a:r>
            <a:r>
              <a:rPr lang="en-US" b="1" dirty="0"/>
              <a:t> </a:t>
            </a:r>
            <a:r>
              <a:rPr lang="en-US" b="1" dirty="0" err="1"/>
              <a:t>kembali</a:t>
            </a:r>
            <a:r>
              <a:rPr lang="en-US" b="1" dirty="0"/>
              <a:t> </a:t>
            </a:r>
            <a:r>
              <a:rPr lang="en-US" b="1" dirty="0" err="1"/>
              <a:t>laporan</a:t>
            </a:r>
            <a:r>
              <a:rPr lang="en-US" b="1" dirty="0"/>
              <a:t> </a:t>
            </a:r>
            <a:r>
              <a:rPr lang="en-US" b="1" dirty="0" err="1"/>
              <a:t>laba</a:t>
            </a:r>
            <a:r>
              <a:rPr lang="en-US" b="1" dirty="0"/>
              <a:t>- </a:t>
            </a:r>
            <a:r>
              <a:rPr lang="en-US" b="1" dirty="0" err="1"/>
              <a:t>rugi</a:t>
            </a:r>
            <a:r>
              <a:rPr lang="en-US" b="1" dirty="0"/>
              <a:t> </a:t>
            </a:r>
            <a:r>
              <a:rPr lang="en-US" b="1" dirty="0" err="1"/>
              <a:t>tersebut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7221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3" name="Rectangle 1"/>
          <p:cNvSpPr>
            <a:spLocks noChangeArrowheads="1"/>
          </p:cNvSpPr>
          <p:nvPr/>
        </p:nvSpPr>
        <p:spPr bwMode="auto">
          <a:xfrm>
            <a:off x="1524000" y="1"/>
            <a:ext cx="9144000" cy="634019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SOAL : 3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Bank Surya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telah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menyusun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laporan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laba-ruginya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pada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tanggal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31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Desember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2005,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dalam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laporan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tersebut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nampak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sebagai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berikut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 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Laba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bersih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setelah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pajak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(net profit)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sebesar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Rp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168.000.000,00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Biaya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Operasional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65 %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dari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pendapatan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Biaya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non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operasional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20 %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dari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biaya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operasional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Biaya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non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operasional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lainnya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25 %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dari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biaya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non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operasioanal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Pendapatan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terdiri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dari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Pendapatan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operasional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70 %, yang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terdiri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dari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-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hasil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bunga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65 %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-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provisi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dan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komisi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35 % 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Pendapatan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non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operasional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30 %, yang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terdiri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dari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-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keuntungan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penjualan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aktiva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tetap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70 %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-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pendapatan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lainnya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30 %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Biaya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operasional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terdiri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dari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-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biaya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bunga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50 %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-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provisi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dan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komisi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25 %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-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biaya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administrasi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dan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umum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15 %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-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biaya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personalia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10 %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Biaya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non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operasional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,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terdiri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dari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-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kerugian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penjualan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aktiva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50%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-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denda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sanksi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30%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-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biaya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lainnya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20%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Biaya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non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operasional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lainnya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terdiri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dari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-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biaya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lain-lain 60 %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-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pajak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penghasilan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40 %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Diminta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 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Hitunglah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besarnya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pendapatan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!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Susunlah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kembali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laporan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laba-rugi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tersebut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dalam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bentuk</a:t>
            </a:r>
            <a:r>
              <a:rPr lang="en-US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multiple step!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78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"/>
            <a:ext cx="9144000" cy="616837"/>
          </a:xfrm>
          <a:gradFill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5400000" scaled="0"/>
          </a:gradFill>
        </p:spPr>
        <p:txBody>
          <a:bodyPr>
            <a:noAutofit/>
          </a:bodyPr>
          <a:lstStyle/>
          <a:p>
            <a:pPr algn="l"/>
            <a:r>
              <a:rPr lang="en-US" sz="2800" b="1" dirty="0">
                <a:latin typeface="Algerian" pitchFamily="82" charset="0"/>
              </a:rPr>
              <a:t>3.LAPORAN KEUANGAN BANK</a:t>
            </a:r>
            <a:endParaRPr lang="en-US" sz="2800" b="1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39568"/>
            <a:ext cx="9144000" cy="5447786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/>
              <a:t>A.PENGERTIAN  </a:t>
            </a:r>
          </a:p>
          <a:p>
            <a:pPr>
              <a:buNone/>
            </a:pPr>
            <a:r>
              <a:rPr lang="en-US" sz="2000" b="1" dirty="0"/>
              <a:t>    LAPORAN KEUANGAN  BANK ADALAH LAPORAN YANG MENGGAMBARKAN POSISI</a:t>
            </a:r>
          </a:p>
          <a:p>
            <a:pPr>
              <a:buNone/>
            </a:pPr>
            <a:r>
              <a:rPr lang="en-US" sz="2000" b="1" dirty="0"/>
              <a:t>    KEUANGAN BANK YANG TERDIRI DARI AKTIVA,KEWAJIBAN,MODAL BANK,</a:t>
            </a:r>
          </a:p>
          <a:p>
            <a:pPr>
              <a:buNone/>
            </a:pPr>
            <a:r>
              <a:rPr lang="en-US" sz="2000" b="1" dirty="0"/>
              <a:t>    LAPORAN HASIL USAHA DAN PERUBAHAN-PERUBAHAN LAINNYA.</a:t>
            </a:r>
          </a:p>
          <a:p>
            <a:pPr>
              <a:buNone/>
            </a:pPr>
            <a:r>
              <a:rPr lang="en-US" sz="2000" b="1" dirty="0"/>
              <a:t>     </a:t>
            </a:r>
          </a:p>
          <a:p>
            <a:pPr>
              <a:buNone/>
            </a:pPr>
            <a:r>
              <a:rPr lang="en-US" sz="2000" b="1" dirty="0"/>
              <a:t>     LAPORAN KEUANGAN DISUSUN SEBAGAI BENTUK PERTANGGUNGJAWABAN </a:t>
            </a:r>
          </a:p>
          <a:p>
            <a:pPr>
              <a:buNone/>
            </a:pPr>
            <a:r>
              <a:rPr lang="en-US" sz="2000" b="1" dirty="0"/>
              <a:t>     MANAJEMEN TERHADAP PIHAK-PIHAK YANG BERKEPENTINGAN DENGAN KINERJA    </a:t>
            </a:r>
          </a:p>
          <a:p>
            <a:pPr>
              <a:buNone/>
            </a:pPr>
            <a:r>
              <a:rPr lang="en-US" sz="2000" b="1" dirty="0"/>
              <a:t>     BANK YANG DICAPAI SELAMA PERIODE TERTENTU.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b="1" dirty="0" err="1"/>
              <a:t>Laporan</a:t>
            </a:r>
            <a:r>
              <a:rPr lang="en-US" sz="2000" b="1" dirty="0"/>
              <a:t> </a:t>
            </a:r>
            <a:r>
              <a:rPr lang="en-US" sz="2000" b="1" dirty="0" err="1"/>
              <a:t>keuangan</a:t>
            </a:r>
            <a:r>
              <a:rPr lang="en-US" sz="2000" b="1" dirty="0"/>
              <a:t> </a:t>
            </a:r>
            <a:r>
              <a:rPr lang="en-US" sz="2000" b="1" dirty="0" err="1"/>
              <a:t>mempunyai</a:t>
            </a:r>
            <a:r>
              <a:rPr lang="en-US" sz="2000" b="1" dirty="0"/>
              <a:t> </a:t>
            </a:r>
            <a:r>
              <a:rPr lang="en-US" sz="2000" b="1" dirty="0" err="1"/>
              <a:t>arti</a:t>
            </a:r>
            <a:r>
              <a:rPr lang="en-US" sz="2000" b="1" dirty="0"/>
              <a:t> </a:t>
            </a:r>
            <a:r>
              <a:rPr lang="en-US" sz="2000" b="1" dirty="0" err="1"/>
              <a:t>penting</a:t>
            </a:r>
            <a:r>
              <a:rPr lang="en-US" sz="2000" b="1" dirty="0"/>
              <a:t> </a:t>
            </a:r>
            <a:r>
              <a:rPr lang="en-US" sz="2000" b="1" dirty="0" err="1"/>
              <a:t>bagi</a:t>
            </a:r>
            <a:r>
              <a:rPr lang="en-US" sz="2000" b="1" dirty="0"/>
              <a:t>:</a:t>
            </a:r>
          </a:p>
          <a:p>
            <a:pPr>
              <a:buNone/>
            </a:pPr>
            <a:r>
              <a:rPr lang="en-US" sz="2000" b="1" dirty="0"/>
              <a:t>•</a:t>
            </a:r>
            <a:r>
              <a:rPr lang="en-US" sz="2000" b="1" dirty="0" err="1"/>
              <a:t>Kepentingan</a:t>
            </a:r>
            <a:r>
              <a:rPr lang="en-US" sz="2000" b="1" dirty="0"/>
              <a:t> </a:t>
            </a:r>
            <a:r>
              <a:rPr lang="en-US" sz="2000" b="1" dirty="0" err="1"/>
              <a:t>masyarakat</a:t>
            </a:r>
            <a:r>
              <a:rPr lang="en-US" sz="2000" b="1" dirty="0"/>
              <a:t>. 	•</a:t>
            </a:r>
            <a:r>
              <a:rPr lang="en-US" sz="2000" b="1" dirty="0" err="1"/>
              <a:t>Kepentingan</a:t>
            </a:r>
            <a:r>
              <a:rPr lang="en-US" sz="2000" b="1" dirty="0"/>
              <a:t> </a:t>
            </a:r>
            <a:r>
              <a:rPr lang="en-US" sz="2000" b="1" dirty="0" err="1"/>
              <a:t>pemegang</a:t>
            </a:r>
            <a:r>
              <a:rPr lang="en-US" sz="2000" b="1" dirty="0"/>
              <a:t> </a:t>
            </a:r>
            <a:r>
              <a:rPr lang="en-US" sz="2000" b="1" dirty="0" err="1"/>
              <a:t>saham</a:t>
            </a:r>
            <a:r>
              <a:rPr lang="en-US" sz="2000" b="1" dirty="0"/>
              <a:t>.</a:t>
            </a:r>
          </a:p>
          <a:p>
            <a:pPr>
              <a:buNone/>
            </a:pPr>
            <a:r>
              <a:rPr lang="en-US" sz="2000" b="1" dirty="0"/>
              <a:t>•</a:t>
            </a:r>
            <a:r>
              <a:rPr lang="en-US" sz="2000" b="1" dirty="0" err="1"/>
              <a:t>Kepentingan</a:t>
            </a:r>
            <a:r>
              <a:rPr lang="en-US" sz="2000" b="1" dirty="0"/>
              <a:t> </a:t>
            </a:r>
            <a:r>
              <a:rPr lang="en-US" sz="2000" b="1" dirty="0" err="1"/>
              <a:t>perpajakan</a:t>
            </a:r>
            <a:r>
              <a:rPr lang="en-US" sz="2000" b="1" dirty="0"/>
              <a:t>		•</a:t>
            </a:r>
            <a:r>
              <a:rPr lang="en-US" sz="2000" b="1" dirty="0" err="1"/>
              <a:t>Kepentingan</a:t>
            </a:r>
            <a:r>
              <a:rPr lang="en-US" sz="2000" b="1" dirty="0"/>
              <a:t> </a:t>
            </a:r>
            <a:r>
              <a:rPr lang="en-US" sz="2000" b="1" dirty="0" err="1"/>
              <a:t>pemerintah</a:t>
            </a:r>
            <a:endParaRPr lang="en-US" sz="2000" b="1" dirty="0"/>
          </a:p>
          <a:p>
            <a:pPr>
              <a:buNone/>
            </a:pPr>
            <a:r>
              <a:rPr lang="en-US" sz="2000" b="1" dirty="0"/>
              <a:t>•</a:t>
            </a:r>
            <a:r>
              <a:rPr lang="en-US" sz="2000" b="1" dirty="0" err="1"/>
              <a:t>Karyawan</a:t>
            </a:r>
            <a:r>
              <a:rPr lang="en-US" sz="2000" b="1" dirty="0"/>
              <a:t>			•</a:t>
            </a:r>
            <a:r>
              <a:rPr lang="en-US" sz="2000" b="1" dirty="0" err="1"/>
              <a:t>Manajemen</a:t>
            </a:r>
            <a:r>
              <a:rPr lang="en-US" sz="2000" b="1" dirty="0"/>
              <a:t> bank</a:t>
            </a:r>
            <a:r>
              <a:rPr lang="en-US" sz="2000" b="1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29663409"/>
      </p:ext>
    </p:extLst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http://4.bp.blogspot.com/-nbmqBGgMY1Y/T5zm1ppqNOI/AAAAAAAAAC8/HpzQbRFZgM0/s1600/13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66844" y="538956"/>
            <a:ext cx="8715436" cy="6319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739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8458" y="346078"/>
            <a:ext cx="5686434" cy="439717"/>
          </a:xfrm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l"/>
            <a:r>
              <a:rPr lang="en-US" sz="2400" dirty="0" err="1"/>
              <a:t>Laporan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Ekuitas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Ringkas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2" y="928671"/>
            <a:ext cx="8229600" cy="5197495"/>
          </a:xfrm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000" dirty="0"/>
              <a:t>Bank Surya</a:t>
            </a:r>
          </a:p>
          <a:p>
            <a:pPr algn="ctr">
              <a:buNone/>
            </a:pPr>
            <a:r>
              <a:rPr lang="en-US" sz="2000" dirty="0" err="1"/>
              <a:t>Laporan</a:t>
            </a:r>
            <a:r>
              <a:rPr lang="en-US" sz="2000" dirty="0"/>
              <a:t> </a:t>
            </a:r>
            <a:r>
              <a:rPr lang="en-US" sz="2000" dirty="0" err="1"/>
              <a:t>Perubahan</a:t>
            </a:r>
            <a:r>
              <a:rPr lang="en-US" sz="2000" dirty="0"/>
              <a:t> </a:t>
            </a:r>
            <a:r>
              <a:rPr lang="en-US" sz="2000" dirty="0" err="1"/>
              <a:t>Ekuitas</a:t>
            </a:r>
            <a:endParaRPr lang="en-US" sz="2000" dirty="0"/>
          </a:p>
          <a:p>
            <a:pPr algn="ctr">
              <a:buNone/>
            </a:pPr>
            <a:r>
              <a:rPr lang="en-US" sz="2000" dirty="0"/>
              <a:t>Per 31 </a:t>
            </a:r>
            <a:r>
              <a:rPr lang="en-US" sz="2000" dirty="0" err="1"/>
              <a:t>Desembar</a:t>
            </a:r>
            <a:r>
              <a:rPr lang="en-US" sz="2000" dirty="0"/>
              <a:t> 2005</a:t>
            </a:r>
          </a:p>
          <a:p>
            <a:pPr algn="ctr">
              <a:buNone/>
            </a:pPr>
            <a:r>
              <a:rPr lang="en-US" sz="2000" dirty="0"/>
              <a:t>(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ribuan</a:t>
            </a:r>
            <a:r>
              <a:rPr lang="en-US" sz="2000" dirty="0"/>
              <a:t> rupiah)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	Capital 1/1 – 2005				Rp1.200.000 </a:t>
            </a:r>
          </a:p>
          <a:p>
            <a:pPr>
              <a:buNone/>
            </a:pPr>
            <a:r>
              <a:rPr lang="en-US" sz="2000" dirty="0"/>
              <a:t>	Profit 1/1-31/12-2005		</a:t>
            </a:r>
            <a:r>
              <a:rPr lang="en-US" sz="2000" dirty="0" err="1"/>
              <a:t>Rp</a:t>
            </a:r>
            <a:r>
              <a:rPr lang="en-US" sz="2000" dirty="0"/>
              <a:t> 900.000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err="1"/>
              <a:t>Investasi</a:t>
            </a:r>
            <a:r>
              <a:rPr lang="en-US" sz="2000" dirty="0"/>
              <a:t> 1/1-31/12-2005	</a:t>
            </a:r>
            <a:r>
              <a:rPr lang="en-US" sz="2000" u="sng" dirty="0" err="1"/>
              <a:t>Rp</a:t>
            </a:r>
            <a:r>
              <a:rPr lang="en-US" sz="2000" u="sng" dirty="0"/>
              <a:t> 500.000</a:t>
            </a:r>
            <a:r>
              <a:rPr lang="en-US" sz="2000" dirty="0"/>
              <a:t>	</a:t>
            </a:r>
            <a:r>
              <a:rPr lang="en-US" sz="2000" u="sng" dirty="0" err="1"/>
              <a:t>Rp</a:t>
            </a:r>
            <a:r>
              <a:rPr lang="en-US" sz="2000" u="sng" dirty="0"/>
              <a:t> 1.400.000</a:t>
            </a:r>
          </a:p>
          <a:p>
            <a:pPr>
              <a:buNone/>
            </a:pPr>
            <a:r>
              <a:rPr lang="en-US" sz="2000" dirty="0"/>
              <a:t>							</a:t>
            </a:r>
            <a:r>
              <a:rPr lang="en-US" sz="2000" dirty="0" err="1"/>
              <a:t>Rp</a:t>
            </a:r>
            <a:r>
              <a:rPr lang="en-US" sz="2000" dirty="0"/>
              <a:t> 2.600.000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err="1"/>
              <a:t>Prive</a:t>
            </a:r>
            <a:r>
              <a:rPr lang="en-US" sz="2000" dirty="0"/>
              <a:t> 					</a:t>
            </a:r>
            <a:r>
              <a:rPr lang="en-US" sz="2000" u="sng" dirty="0" err="1"/>
              <a:t>Rp</a:t>
            </a:r>
            <a:r>
              <a:rPr lang="en-US" sz="2000" u="sng" dirty="0"/>
              <a:t>     200.000 </a:t>
            </a:r>
            <a:r>
              <a:rPr lang="en-US" sz="2000" dirty="0"/>
              <a:t>	</a:t>
            </a:r>
          </a:p>
          <a:p>
            <a:pPr>
              <a:buNone/>
            </a:pPr>
            <a:r>
              <a:rPr lang="en-US" sz="2000" dirty="0"/>
              <a:t>	Capital 31/12-2005				</a:t>
            </a:r>
            <a:r>
              <a:rPr lang="en-US" sz="2000" u="sng" dirty="0" err="1"/>
              <a:t>Rp</a:t>
            </a:r>
            <a:r>
              <a:rPr lang="en-US" sz="2000" u="sng" dirty="0"/>
              <a:t> 2.400.000</a:t>
            </a:r>
            <a:r>
              <a:rPr lang="en-US" sz="2000" dirty="0"/>
              <a:t>	                </a:t>
            </a:r>
            <a:endParaRPr lang="en-US" sz="20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524760" y="4929198"/>
            <a:ext cx="1428760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866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2" y="571481"/>
            <a:ext cx="8229600" cy="3857652"/>
          </a:xfrm>
          <a:ln w="28575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 err="1"/>
              <a:t>Latihan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Data </a:t>
            </a:r>
            <a:r>
              <a:rPr lang="en-US" sz="2000" dirty="0" err="1"/>
              <a:t>keuangan</a:t>
            </a:r>
            <a:r>
              <a:rPr lang="en-US" sz="2000" dirty="0"/>
              <a:t> Bank Surya </a:t>
            </a:r>
            <a:r>
              <a:rPr lang="en-US" sz="2000" dirty="0" err="1"/>
              <a:t>tanggal</a:t>
            </a:r>
            <a:r>
              <a:rPr lang="en-US" sz="2000" dirty="0"/>
              <a:t> 31 </a:t>
            </a:r>
            <a:r>
              <a:rPr lang="en-US" sz="2000" dirty="0" err="1"/>
              <a:t>Desember</a:t>
            </a:r>
            <a:r>
              <a:rPr lang="en-US" sz="2000" dirty="0"/>
              <a:t> 2006 yang </a:t>
            </a:r>
            <a:r>
              <a:rPr lang="en-US" sz="2000" dirty="0" err="1"/>
              <a:t>berhubungan</a:t>
            </a:r>
            <a:endParaRPr lang="en-US" sz="2000" dirty="0"/>
          </a:p>
          <a:p>
            <a:pPr>
              <a:buNone/>
            </a:pP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penyusunan</a:t>
            </a:r>
            <a:r>
              <a:rPr lang="en-US" sz="2000" dirty="0"/>
              <a:t> </a:t>
            </a:r>
            <a:r>
              <a:rPr lang="en-US" sz="2000" dirty="0" err="1"/>
              <a:t>laporan</a:t>
            </a:r>
            <a:r>
              <a:rPr lang="en-US" sz="2000" dirty="0"/>
              <a:t> </a:t>
            </a:r>
            <a:r>
              <a:rPr lang="en-US" sz="2000" dirty="0" err="1"/>
              <a:t>perubahan</a:t>
            </a:r>
            <a:r>
              <a:rPr lang="en-US" sz="2000" dirty="0"/>
              <a:t> </a:t>
            </a:r>
            <a:r>
              <a:rPr lang="en-US" sz="2000" dirty="0" err="1"/>
              <a:t>ekuitasnya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berikut</a:t>
            </a:r>
            <a:r>
              <a:rPr lang="en-US" sz="2000" dirty="0"/>
              <a:t> </a:t>
            </a:r>
          </a:p>
          <a:p>
            <a:pPr>
              <a:buNone/>
            </a:pP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ribuan</a:t>
            </a:r>
            <a:r>
              <a:rPr lang="en-US" sz="2000" dirty="0"/>
              <a:t> rupiah):</a:t>
            </a:r>
          </a:p>
          <a:p>
            <a:pPr>
              <a:buNone/>
            </a:pPr>
            <a:r>
              <a:rPr lang="en-US" sz="2000" dirty="0"/>
              <a:t>Modal 1/1-2006				</a:t>
            </a:r>
            <a:r>
              <a:rPr lang="en-US" sz="2000" dirty="0" err="1"/>
              <a:t>Rp</a:t>
            </a:r>
            <a:r>
              <a:rPr lang="en-US" sz="2000" dirty="0"/>
              <a:t> 2.450.000</a:t>
            </a:r>
          </a:p>
          <a:p>
            <a:pPr>
              <a:buNone/>
            </a:pPr>
            <a:r>
              <a:rPr lang="en-US" sz="2000" dirty="0" err="1"/>
              <a:t>Tambahan</a:t>
            </a:r>
            <a:r>
              <a:rPr lang="en-US" sz="2000" dirty="0"/>
              <a:t> modal </a:t>
            </a:r>
            <a:r>
              <a:rPr lang="en-US" sz="2000" dirty="0" err="1"/>
              <a:t>selama</a:t>
            </a:r>
            <a:r>
              <a:rPr lang="en-US" sz="2000" dirty="0"/>
              <a:t> 2006		</a:t>
            </a:r>
            <a:r>
              <a:rPr lang="en-US" sz="2000" dirty="0" err="1"/>
              <a:t>Rp</a:t>
            </a:r>
            <a:r>
              <a:rPr lang="en-US" sz="2000" dirty="0"/>
              <a:t>     300.000</a:t>
            </a:r>
          </a:p>
          <a:p>
            <a:pPr>
              <a:buNone/>
            </a:pPr>
            <a:r>
              <a:rPr lang="en-US" sz="2000" dirty="0" err="1"/>
              <a:t>Pendapatan</a:t>
            </a:r>
            <a:r>
              <a:rPr lang="en-US" sz="2000" dirty="0"/>
              <a:t> </a:t>
            </a:r>
            <a:r>
              <a:rPr lang="en-US" sz="2000" dirty="0" err="1"/>
              <a:t>usaha</a:t>
            </a:r>
            <a:r>
              <a:rPr lang="en-US" sz="2000" dirty="0"/>
              <a:t> </a:t>
            </a:r>
            <a:r>
              <a:rPr lang="en-US" sz="2000" dirty="0" err="1"/>
              <a:t>selama</a:t>
            </a:r>
            <a:r>
              <a:rPr lang="en-US" sz="2000" dirty="0"/>
              <a:t> 2006		</a:t>
            </a:r>
            <a:r>
              <a:rPr lang="en-US" sz="2000" dirty="0" err="1"/>
              <a:t>Rp</a:t>
            </a:r>
            <a:r>
              <a:rPr lang="en-US" sz="2000" dirty="0"/>
              <a:t>     400.000</a:t>
            </a:r>
          </a:p>
          <a:p>
            <a:pPr>
              <a:buNone/>
            </a:pPr>
            <a:r>
              <a:rPr lang="en-US" sz="2000" dirty="0" err="1"/>
              <a:t>Biya-biaya</a:t>
            </a:r>
            <a:r>
              <a:rPr lang="en-US" sz="2000" dirty="0"/>
              <a:t> </a:t>
            </a:r>
            <a:r>
              <a:rPr lang="en-US" sz="2000" dirty="0" err="1"/>
              <a:t>selama</a:t>
            </a:r>
            <a:r>
              <a:rPr lang="en-US" sz="2000" dirty="0"/>
              <a:t> 2006			</a:t>
            </a:r>
            <a:r>
              <a:rPr lang="en-US" sz="2000" dirty="0" err="1"/>
              <a:t>Rp</a:t>
            </a:r>
            <a:r>
              <a:rPr lang="en-US" sz="2000" dirty="0"/>
              <a:t>     150.000</a:t>
            </a:r>
          </a:p>
          <a:p>
            <a:pPr>
              <a:buNone/>
            </a:pPr>
            <a:r>
              <a:rPr lang="en-US" sz="2000" dirty="0" err="1"/>
              <a:t>Pengambilan</a:t>
            </a:r>
            <a:r>
              <a:rPr lang="en-US" sz="2000" dirty="0"/>
              <a:t> modal </a:t>
            </a:r>
            <a:r>
              <a:rPr lang="en-US" sz="2000" dirty="0" err="1"/>
              <a:t>pribadi</a:t>
            </a:r>
            <a:r>
              <a:rPr lang="en-US" sz="2000" dirty="0"/>
              <a:t> </a:t>
            </a:r>
            <a:r>
              <a:rPr lang="en-US" sz="2000" dirty="0" err="1"/>
              <a:t>selama</a:t>
            </a:r>
            <a:r>
              <a:rPr lang="en-US" sz="2000" dirty="0"/>
              <a:t> 2006	</a:t>
            </a:r>
            <a:r>
              <a:rPr lang="en-US" sz="2000" dirty="0" err="1"/>
              <a:t>Rp</a:t>
            </a:r>
            <a:r>
              <a:rPr lang="en-US" sz="2000" dirty="0"/>
              <a:t>        75.000</a:t>
            </a:r>
          </a:p>
          <a:p>
            <a:pPr>
              <a:buNone/>
            </a:pPr>
            <a:r>
              <a:rPr lang="en-US" sz="2000" dirty="0" err="1"/>
              <a:t>Buatlah</a:t>
            </a:r>
            <a:r>
              <a:rPr lang="en-US" sz="2000" dirty="0"/>
              <a:t> </a:t>
            </a:r>
            <a:r>
              <a:rPr lang="en-US" sz="2000" dirty="0" err="1"/>
              <a:t>laporan</a:t>
            </a:r>
            <a:r>
              <a:rPr lang="en-US" sz="2000" dirty="0"/>
              <a:t> </a:t>
            </a:r>
            <a:r>
              <a:rPr lang="en-US" sz="2000" dirty="0" err="1"/>
              <a:t>perubahan</a:t>
            </a:r>
            <a:r>
              <a:rPr lang="en-US" sz="2000" dirty="0"/>
              <a:t> </a:t>
            </a:r>
            <a:r>
              <a:rPr lang="en-US" sz="2000" dirty="0" err="1"/>
              <a:t>ekuitan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bank </a:t>
            </a:r>
            <a:r>
              <a:rPr lang="en-US" sz="2000" dirty="0" err="1"/>
              <a:t>surya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data </a:t>
            </a:r>
            <a:r>
              <a:rPr lang="en-US" sz="2000" dirty="0" err="1"/>
              <a:t>tersebut</a:t>
            </a:r>
            <a:r>
              <a:rPr lang="en-US" sz="2000" dirty="0"/>
              <a:t>!</a:t>
            </a:r>
          </a:p>
          <a:p>
            <a:pPr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5651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"/>
            <a:ext cx="9144000" cy="616837"/>
          </a:xfrm>
        </p:spPr>
        <p:txBody>
          <a:bodyPr>
            <a:noAutofit/>
          </a:bodyPr>
          <a:lstStyle/>
          <a:p>
            <a:pPr algn="l"/>
            <a:r>
              <a:rPr lang="en-US" sz="2800" b="1" dirty="0"/>
              <a:t>5.LAPORAN KOMITMEN DAN KONTIJENSI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16838"/>
            <a:ext cx="9144000" cy="6241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A.LAPORAN KOMITMEN.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b="1" dirty="0"/>
              <a:t>KOMITMEN</a:t>
            </a:r>
            <a:r>
              <a:rPr lang="en-US" dirty="0"/>
              <a:t> </a:t>
            </a:r>
            <a:r>
              <a:rPr lang="id-ID" dirty="0"/>
              <a:t>A</a:t>
            </a:r>
            <a:r>
              <a:rPr lang="en-US" dirty="0"/>
              <a:t>DALAH</a:t>
            </a:r>
            <a:r>
              <a:rPr lang="id-ID" dirty="0"/>
              <a:t> </a:t>
            </a:r>
            <a:r>
              <a:rPr lang="en-US" dirty="0"/>
              <a:t>IKATAN</a:t>
            </a:r>
            <a:r>
              <a:rPr lang="id-ID" dirty="0"/>
              <a:t> </a:t>
            </a:r>
            <a:r>
              <a:rPr lang="en-US" dirty="0"/>
              <a:t>ATAU KONTRAK BERUPA JANJI YANG TIDAK DAPAT DIBATALKAN SECARA SEPIHAK DAN HARUS DILAKSANAKAN APABILA PERSYARATAN YANG TELAH DISEPAKATI BERSAMA DIPENUHI</a:t>
            </a:r>
            <a:r>
              <a:rPr lang="id-ID" dirty="0"/>
              <a:t>.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b="1" dirty="0"/>
              <a:t>LAPORAN KOMITMEN </a:t>
            </a:r>
            <a:r>
              <a:rPr lang="en-US" dirty="0"/>
              <a:t>YAITU LAPORAN YANG BERISIKAN TENTANG BESARNYA TAGIHAN KOMITMEN DAN KEWAJIBAN KOMITMEN ATAS SELURUH TRANSAKSI KOMITMEN YANG TELAH DILAKUKAN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32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2" y="428604"/>
            <a:ext cx="8229600" cy="5929354"/>
          </a:xfrm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BANK KOMERSIAL  DIWAJIBKAN MEMBERIKAN </a:t>
            </a:r>
          </a:p>
          <a:p>
            <a:pPr>
              <a:buNone/>
            </a:pPr>
            <a:r>
              <a:rPr lang="en-US" dirty="0"/>
              <a:t>LAPORAN KEUANGAN SETIAP PERIODE TERTENTU, </a:t>
            </a:r>
          </a:p>
          <a:p>
            <a:pPr>
              <a:buNone/>
            </a:pPr>
            <a:r>
              <a:rPr lang="en-US" dirty="0"/>
              <a:t>YAITU :  1.LAPORAN KEUANGAN BULANAN</a:t>
            </a:r>
          </a:p>
          <a:p>
            <a:pPr>
              <a:buNone/>
            </a:pPr>
            <a:r>
              <a:rPr lang="en-US" dirty="0"/>
              <a:t>	          2.LAPORAN KEUANGAN TRIWULANAN</a:t>
            </a:r>
          </a:p>
          <a:p>
            <a:pPr>
              <a:buNone/>
            </a:pPr>
            <a:r>
              <a:rPr lang="en-US" dirty="0"/>
              <a:t>	          3.LAPORAN KEUANGAN TAHUNAN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95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9"/>
            <a:ext cx="9144000" cy="523628"/>
          </a:xfrm>
          <a:ln w="190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l"/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>B.TUJUAN PENYAJIAN LAPORAN KEUANGAN PERBANKAN</a:t>
            </a:r>
            <a:br>
              <a:rPr lang="en-US" sz="2400" b="1" dirty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41144"/>
            <a:ext cx="9144000" cy="5774005"/>
          </a:xfrm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1.MEMBERIKAN INFORMASI TENTANG POSISI KEUANGAN BANK </a:t>
            </a:r>
          </a:p>
          <a:p>
            <a:pPr>
              <a:buNone/>
            </a:pPr>
            <a:r>
              <a:rPr lang="en-US" sz="2400" dirty="0"/>
              <a:t>   MENYANGKUT HARTA BANK,KEWAJIBAN BANK SERTA MODAL BANK </a:t>
            </a:r>
          </a:p>
          <a:p>
            <a:pPr>
              <a:buNone/>
            </a:pPr>
            <a:r>
              <a:rPr lang="en-US" sz="2400" dirty="0"/>
              <a:t>   PADA PERIODE TERTENTU.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2.MEMBERIKAN INFORMASI MENYANGKUT LABA RUGI SUATU BANK </a:t>
            </a:r>
          </a:p>
          <a:p>
            <a:pPr>
              <a:buNone/>
            </a:pPr>
            <a:r>
              <a:rPr lang="en-US" sz="2400" dirty="0"/>
              <a:t>    PADA PERIODE TERTENTU.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3.MEMBERIKAN INFORMASI BAGI PIHAK-PIHAK YANG BERKEPENTINGAN </a:t>
            </a:r>
          </a:p>
          <a:p>
            <a:pPr>
              <a:buNone/>
            </a:pPr>
            <a:r>
              <a:rPr lang="en-US" sz="2400" dirty="0"/>
              <a:t>   DENGAN LAPORAN KEUANGAN YANG DISAJIKAN SUATU BANK.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4.MEMBERIKAN INFORMASI TENTANG PERFORMANCE SUATU BANK.</a:t>
            </a:r>
          </a:p>
          <a:p>
            <a:pPr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2610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"/>
            <a:ext cx="9144000" cy="616837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en-US" sz="2400" b="1" dirty="0"/>
              <a:t/>
            </a:r>
            <a:br>
              <a:rPr lang="en-US" sz="2400" b="1" dirty="0"/>
            </a:br>
            <a:r>
              <a:rPr lang="en-US" sz="3100" b="1" dirty="0"/>
              <a:t>C.SYARAT LAPORAN KEUANGAN DAPAT DITERIMA</a:t>
            </a:r>
            <a:br>
              <a:rPr lang="en-US" sz="3100" b="1" dirty="0"/>
            </a:b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1152"/>
            <a:ext cx="9144000" cy="4669551"/>
          </a:xfrm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/>
              <a:t>1. RELEVAN</a:t>
            </a:r>
            <a:r>
              <a:rPr lang="en-US" sz="2400" dirty="0"/>
              <a:t>,DISAJIKAN HARUS SESUAI DENGAN DATA YANG ADA KAITANNYA DENGAN TRANSAKSI YANG DILAKUKAN.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 </a:t>
            </a:r>
            <a:r>
              <a:rPr lang="en-US" sz="2400" b="1" dirty="0"/>
              <a:t>2. JELAS DAN DAPAT DIMENGERTI</a:t>
            </a:r>
            <a:r>
              <a:rPr lang="en-US" sz="2400" dirty="0"/>
              <a:t>, DISAJIKAN HARUS JELAS DAN DAPAT DIMENGERTI OLEH PEMAKAI LAPORAN KEUANGAN.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 </a:t>
            </a:r>
            <a:r>
              <a:rPr lang="en-US" sz="2400" b="1" dirty="0"/>
              <a:t>3. DAPAT DIUJI KEBENARANNYA</a:t>
            </a:r>
            <a:r>
              <a:rPr lang="en-US" sz="2400" dirty="0"/>
              <a:t>,  DATANYA DAPAT DIUJI </a:t>
            </a:r>
          </a:p>
          <a:p>
            <a:pPr>
              <a:buNone/>
            </a:pPr>
            <a:r>
              <a:rPr lang="en-US" sz="2400" dirty="0"/>
              <a:t>     KEBENARANNYA DAN DIPERTANGGUNGJAWABKAN.</a:t>
            </a:r>
          </a:p>
          <a:p>
            <a:pPr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1449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38282" y="320458"/>
            <a:ext cx="8715436" cy="5109091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b="1" dirty="0"/>
              <a:t>4. NETRAL</a:t>
            </a:r>
            <a:r>
              <a:rPr lang="en-US" dirty="0"/>
              <a:t>, DISAJIKAN HARUS BERSIFAT NETRAL ARTINYA DAPAT </a:t>
            </a:r>
          </a:p>
          <a:p>
            <a:pPr algn="just">
              <a:buNone/>
            </a:pPr>
            <a:r>
              <a:rPr lang="en-US" dirty="0"/>
              <a:t>                     DIPERGUNAKAN        OLEH SEMUA PIHAK.</a:t>
            </a:r>
          </a:p>
          <a:p>
            <a:pPr algn="just">
              <a:buNone/>
            </a:pPr>
            <a:endParaRPr lang="en-US" dirty="0"/>
          </a:p>
          <a:p>
            <a:pPr algn="just">
              <a:buNone/>
            </a:pPr>
            <a:r>
              <a:rPr lang="en-US" b="1" dirty="0"/>
              <a:t>5. TEPAT WAKTU</a:t>
            </a:r>
            <a:r>
              <a:rPr lang="en-US" dirty="0"/>
              <a:t>, DISAJIKAN HARUS MEMILIKI WAKTU PELAPORAN ATAU</a:t>
            </a:r>
          </a:p>
          <a:p>
            <a:pPr algn="just">
              <a:buNone/>
            </a:pPr>
            <a:r>
              <a:rPr lang="en-US" dirty="0"/>
              <a:t>                                PERIODE PELAPORAN YANG JELAS.</a:t>
            </a:r>
          </a:p>
          <a:p>
            <a:pPr algn="just">
              <a:buNone/>
            </a:pPr>
            <a:endParaRPr lang="en-US" dirty="0"/>
          </a:p>
          <a:p>
            <a:pPr algn="just">
              <a:buNone/>
            </a:pPr>
            <a:r>
              <a:rPr lang="en-US" b="1" dirty="0"/>
              <a:t>6.DAPAT DIPERBANDINGKAN</a:t>
            </a:r>
            <a:r>
              <a:rPr lang="en-US" dirty="0"/>
              <a:t>, DISAJIKAN DAPAT  DIPERBANDINGKAN DENGAN</a:t>
            </a:r>
          </a:p>
          <a:p>
            <a:pPr algn="just">
              <a:buNone/>
            </a:pPr>
            <a:r>
              <a:rPr lang="en-US" dirty="0"/>
              <a:t>   LAPORAN-LAPORAN SEBELUMNYA, SEBAGI LANDASAN UNTUK MENIKUTI</a:t>
            </a:r>
          </a:p>
          <a:p>
            <a:pPr algn="just">
              <a:buNone/>
            </a:pPr>
            <a:r>
              <a:rPr lang="en-US" dirty="0"/>
              <a:t>   PERKEMBANGAN DARI HASIL YANG DICAPAI.</a:t>
            </a:r>
          </a:p>
          <a:p>
            <a:pPr algn="just">
              <a:buNone/>
            </a:pPr>
            <a:endParaRPr lang="en-US" dirty="0"/>
          </a:p>
          <a:p>
            <a:pPr algn="just">
              <a:buNone/>
            </a:pPr>
            <a:r>
              <a:rPr lang="en-US" b="1" dirty="0"/>
              <a:t>7. LENGKAP</a:t>
            </a:r>
            <a:r>
              <a:rPr lang="en-US" dirty="0"/>
              <a:t>, DISAJIKAN HARUS LENGKAP, YANG SESUAI DENGAN ATURAN</a:t>
            </a:r>
          </a:p>
          <a:p>
            <a:pPr algn="just">
              <a:buNone/>
            </a:pPr>
            <a:r>
              <a:rPr lang="en-US" dirty="0"/>
              <a:t>    YANG BERLAKU AGAR TIDAK TERJADI KEKELIRUAN DALAM MENERIMA </a:t>
            </a:r>
          </a:p>
          <a:p>
            <a:pPr algn="just">
              <a:buNone/>
            </a:pPr>
            <a:r>
              <a:rPr lang="en-US" dirty="0"/>
              <a:t>    INFORMASI KEUANGAN.</a:t>
            </a:r>
          </a:p>
          <a:p>
            <a:pPr algn="just">
              <a:buNone/>
            </a:pPr>
            <a:endParaRPr lang="en-US" dirty="0"/>
          </a:p>
          <a:p>
            <a:pPr algn="just">
              <a:buNone/>
            </a:pPr>
            <a:endParaRPr lang="en-US" dirty="0"/>
          </a:p>
          <a:p>
            <a:pPr algn="just">
              <a:buNone/>
            </a:pPr>
            <a:endParaRPr lang="en-US" dirty="0"/>
          </a:p>
          <a:p>
            <a:pPr algn="just">
              <a:buNone/>
            </a:pPr>
            <a:endParaRPr lang="en-US" dirty="0"/>
          </a:p>
          <a:p>
            <a:pPr algn="just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64483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40"/>
            <a:ext cx="9144000" cy="614343"/>
          </a:xfrm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400" dirty="0"/>
              <a:t>D.ELEMEN-ELEMEN LAPORAN KEUANGAN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88982"/>
            <a:ext cx="9144000" cy="5969018"/>
          </a:xfrm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b="1" dirty="0"/>
              <a:t>1.AKTIVA</a:t>
            </a:r>
            <a:r>
              <a:rPr lang="en-US" sz="1800" dirty="0"/>
              <a:t> ADALAH BARANG DAN HAK-HAK YANG MEMBERIKAN MANFAAT DI MASA YANG AKAN </a:t>
            </a:r>
          </a:p>
          <a:p>
            <a:pPr>
              <a:buNone/>
            </a:pPr>
            <a:r>
              <a:rPr lang="en-US" sz="1800" dirty="0"/>
              <a:t>   DATANG DAN DIDAPAT DARI TRANSAKSI –TRANSAKSI ATAU PERISTIWA YANG TERJADI DI MASA  </a:t>
            </a:r>
          </a:p>
          <a:p>
            <a:pPr>
              <a:buNone/>
            </a:pPr>
            <a:r>
              <a:rPr lang="en-US" sz="1800" dirty="0"/>
              <a:t>   LALU.</a:t>
            </a:r>
          </a:p>
          <a:p>
            <a:pPr>
              <a:buNone/>
            </a:pPr>
            <a:r>
              <a:rPr lang="en-US" sz="1800" b="1" dirty="0"/>
              <a:t>2.HUTANG ATAU KEWAJIBAN </a:t>
            </a:r>
            <a:r>
              <a:rPr lang="en-US" sz="1800" dirty="0"/>
              <a:t>ADALAH PENGORBANAN SUMBER EKONOMIS YANG TIMBUL DARI</a:t>
            </a:r>
          </a:p>
          <a:p>
            <a:pPr>
              <a:buNone/>
            </a:pPr>
            <a:r>
              <a:rPr lang="en-US" sz="1800" dirty="0"/>
              <a:t>    KEWAJIBAN SAAT INI DAN MEMBERIKAN JASA/MANFAAT DIMASA YANG AKAN DATANG.</a:t>
            </a:r>
          </a:p>
          <a:p>
            <a:pPr>
              <a:buNone/>
            </a:pPr>
            <a:r>
              <a:rPr lang="en-US" sz="1800" b="1" dirty="0"/>
              <a:t>3.MODAL</a:t>
            </a:r>
            <a:r>
              <a:rPr lang="en-US" sz="1800" dirty="0"/>
              <a:t> ADALAH HAK ATAS AKTIVA PERUSAHAAN YANG MELEKAT PADA PEMILIKNYA.</a:t>
            </a:r>
          </a:p>
          <a:p>
            <a:pPr>
              <a:buNone/>
            </a:pPr>
            <a:r>
              <a:rPr lang="en-US" sz="1800" b="1" dirty="0"/>
              <a:t>4.PENDAPATAN</a:t>
            </a:r>
            <a:r>
              <a:rPr lang="en-US" sz="1800" dirty="0"/>
              <a:t> ADALAH JUMLAH KOTOR DARI KENAIKAN AKTIVA  ATAU PENURUNAN KEWAJIBAN, YANG TIMBUL DARI AKTIVITAS PENJUALAN BARANG ATAU JASA ATAU PENYERAHAN JASA DAN AKTIVITAS LAINNYA.</a:t>
            </a:r>
          </a:p>
          <a:p>
            <a:pPr>
              <a:buNone/>
            </a:pPr>
            <a:r>
              <a:rPr lang="en-US" sz="1800" b="1" dirty="0"/>
              <a:t>5.BIAYA</a:t>
            </a:r>
            <a:r>
              <a:rPr lang="en-US" sz="1800" dirty="0"/>
              <a:t> ADALAH JUMLAH KOTOR DARI PENURUNAN AKTIVA ATAU KENAIKAN KEWAJIBAN , YANG</a:t>
            </a:r>
          </a:p>
          <a:p>
            <a:pPr>
              <a:buNone/>
            </a:pPr>
            <a:r>
              <a:rPr lang="en-US" sz="1800" dirty="0"/>
              <a:t>   TIMBUL DARI KEGIATAN –KEGIATAN PEMBUATAN ATAU PENGADAAN BARANG DAN JASA ,DAN </a:t>
            </a:r>
          </a:p>
          <a:p>
            <a:pPr>
              <a:buNone/>
            </a:pPr>
            <a:r>
              <a:rPr lang="en-US" sz="1800" dirty="0"/>
              <a:t>   LAINNYA YANG BERTUJUAN UNTUK MEMPEROLEH PENDAPATAN DALAM SUATU PERIODE.</a:t>
            </a:r>
          </a:p>
          <a:p>
            <a:pPr>
              <a:buNone/>
            </a:pPr>
            <a:r>
              <a:rPr lang="en-US" sz="1800" b="1" dirty="0"/>
              <a:t>6.LABA</a:t>
            </a:r>
            <a:r>
              <a:rPr lang="en-US" sz="1800" dirty="0"/>
              <a:t> ADALAH SELISIH LEBIH ANTARA PENDAPATAN DI ATAS BIAYA  </a:t>
            </a:r>
          </a:p>
          <a:p>
            <a:pPr>
              <a:buNone/>
            </a:pPr>
            <a:r>
              <a:rPr lang="en-US" sz="1800" dirty="0"/>
              <a:t>   </a:t>
            </a:r>
            <a:r>
              <a:rPr lang="en-US" sz="1800" b="1" dirty="0"/>
              <a:t>RUGI</a:t>
            </a:r>
            <a:r>
              <a:rPr lang="en-US" sz="1800" dirty="0"/>
              <a:t> APABILA TERJADI SEBALIKNYA.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83809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"/>
            <a:ext cx="9144000" cy="616837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txBody>
          <a:bodyPr>
            <a:noAutofit/>
          </a:bodyPr>
          <a:lstStyle/>
          <a:p>
            <a:pPr algn="l"/>
            <a:r>
              <a:rPr lang="en-US" sz="2800" b="1" dirty="0">
                <a:latin typeface="Algerian" pitchFamily="82" charset="0"/>
              </a:rPr>
              <a:t>E.JENIS-JENIS LAPORAN KEUANGAN</a:t>
            </a:r>
            <a:endParaRPr lang="en-US" sz="2800" b="1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16838"/>
            <a:ext cx="9144000" cy="6241163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1.N E R A C A (LAPORAN POSISI KEUANGAN)</a:t>
            </a:r>
          </a:p>
          <a:p>
            <a:pPr>
              <a:buNone/>
            </a:pPr>
            <a:r>
              <a:rPr lang="en-US" sz="2400" b="1" dirty="0"/>
              <a:t>    </a:t>
            </a:r>
            <a:r>
              <a:rPr lang="en-US" sz="2400" dirty="0"/>
              <a:t>LAPORAN KEUANGAN BANK YANG MENGGAMBARKAN KEADAAN HARTA BANK, KEWAJIBAN ATAU HUTANG BANK SERTA MODAL BANK PADA AKHIR PERIODE  TERTENTU.</a:t>
            </a:r>
          </a:p>
          <a:p>
            <a:pPr>
              <a:buNone/>
            </a:pPr>
            <a:r>
              <a:rPr lang="en-US" b="1" dirty="0"/>
              <a:t>2.LABA – RUGI</a:t>
            </a:r>
          </a:p>
          <a:p>
            <a:pPr>
              <a:buNone/>
            </a:pPr>
            <a:r>
              <a:rPr lang="en-US" sz="2400" b="1" dirty="0"/>
              <a:t>    </a:t>
            </a:r>
            <a:r>
              <a:rPr lang="en-US" sz="2400" dirty="0"/>
              <a:t>LAPORAN YANG MENGGAMBARKAN POSISI HASIL USAHA SUATU BANK, BERUPA PENDAPATAN YANG DITERIMA SERTA PENGELUARAN – </a:t>
            </a:r>
          </a:p>
          <a:p>
            <a:pPr>
              <a:buNone/>
            </a:pPr>
            <a:r>
              <a:rPr lang="en-US" sz="2400" dirty="0"/>
              <a:t>    PENGELUARAN PADA PERIODE TERTENTU.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1200" b="1" dirty="0"/>
              <a:t>IFRS  MENGGANTI NERACA JADI LAP.POSISI KEUANGAN (MULAI 1 JANUARI 2012)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728692968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40"/>
            <a:ext cx="9144000" cy="614343"/>
          </a:xfrm>
          <a:gradFill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5400000" scaled="0"/>
          </a:gradFill>
        </p:spPr>
        <p:txBody>
          <a:bodyPr>
            <a:noAutofit/>
          </a:bodyPr>
          <a:lstStyle/>
          <a:p>
            <a:pPr algn="l"/>
            <a:r>
              <a:rPr lang="en-US" sz="2800" b="1" dirty="0"/>
              <a:t>3.LAPORAN PERUBAHAN MODAL (EQUITAS)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88982"/>
            <a:ext cx="9144000" cy="5969018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/>
              <a:t> LAPORAN YANG MENUNJUKKAN PERUBAHAN EKUITAS BANK YANG</a:t>
            </a:r>
          </a:p>
          <a:p>
            <a:pPr>
              <a:buNone/>
            </a:pPr>
            <a:r>
              <a:rPr lang="en-US" sz="2400" dirty="0"/>
              <a:t>    MENGGAMBARKAN PENINGKATAN ATAU PENURUNAN AKTIVA BERSIH</a:t>
            </a:r>
          </a:p>
          <a:p>
            <a:pPr>
              <a:buNone/>
            </a:pPr>
            <a:r>
              <a:rPr lang="en-US" sz="2400" dirty="0"/>
              <a:t>    ATAU KEKAYAAN BANK SELAMA PERIODE LAPORAN.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b="1" dirty="0"/>
              <a:t>4.LAPORAN ARUS KAS</a:t>
            </a:r>
          </a:p>
          <a:p>
            <a:pPr>
              <a:buFont typeface="Wingdings" pitchFamily="2" charset="2"/>
              <a:buChar char="Ø"/>
            </a:pPr>
            <a:r>
              <a:rPr lang="en-US" sz="2400" b="1" dirty="0"/>
              <a:t>   </a:t>
            </a:r>
            <a:r>
              <a:rPr lang="en-US" sz="2400" dirty="0"/>
              <a:t>LAPORAN YANG MENUNJUKKAN PENERIMAAN DAN PENGELUARAN</a:t>
            </a:r>
          </a:p>
          <a:p>
            <a:pPr>
              <a:buNone/>
            </a:pPr>
            <a:r>
              <a:rPr lang="en-US" sz="2400" dirty="0"/>
              <a:t>      SELAMA PERIODE TERTENTU YANG DIKELOMPOKKAN DALAM AKTIVITAS OPERASI, AKTIVITAS INVESTASI DAN AKTIVITAS PENDANAAN.</a:t>
            </a:r>
          </a:p>
          <a:p>
            <a:pPr>
              <a:buNone/>
            </a:pPr>
            <a:r>
              <a:rPr lang="en-US" sz="2400" b="1" dirty="0"/>
              <a:t>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07370650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1656</Words>
  <Application>Microsoft Office PowerPoint</Application>
  <PresentationFormat>Widescreen</PresentationFormat>
  <Paragraphs>249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Algerian</vt:lpstr>
      <vt:lpstr>Arial</vt:lpstr>
      <vt:lpstr>Bradley Hand ITC</vt:lpstr>
      <vt:lpstr>Calibri</vt:lpstr>
      <vt:lpstr>Calibri Light</vt:lpstr>
      <vt:lpstr>Times New Roman</vt:lpstr>
      <vt:lpstr>Wingdings</vt:lpstr>
      <vt:lpstr>Office Theme</vt:lpstr>
      <vt:lpstr>Laporan Keuangan Bank</vt:lpstr>
      <vt:lpstr>3.LAPORAN KEUANGAN BANK</vt:lpstr>
      <vt:lpstr>PowerPoint Presentation</vt:lpstr>
      <vt:lpstr> B.TUJUAN PENYAJIAN LAPORAN KEUANGAN PERBANKAN </vt:lpstr>
      <vt:lpstr> C.SYARAT LAPORAN KEUANGAN DAPAT DITERIMA </vt:lpstr>
      <vt:lpstr>PowerPoint Presentation</vt:lpstr>
      <vt:lpstr>D.ELEMEN-ELEMEN LAPORAN KEUANGAN</vt:lpstr>
      <vt:lpstr>E.JENIS-JENIS LAPORAN KEUANGAN</vt:lpstr>
      <vt:lpstr>3.LAPORAN PERUBAHAN MODAL (EQUITAS)</vt:lpstr>
      <vt:lpstr>B.LAPORAN KONTIJENSI</vt:lpstr>
      <vt:lpstr>6.CATATAN ATAS LAPORAN KEUANGAN</vt:lpstr>
      <vt:lpstr>E.CARA PENYAJIAN LAPORAN KEUANGAN</vt:lpstr>
      <vt:lpstr>1.CONTOH NERACA (LAPORAN POSISI KEUANGAN) </vt:lpstr>
      <vt:lpstr>LATIHAN</vt:lpstr>
      <vt:lpstr>CONTOH LAPORAN LABA/RUGI</vt:lpstr>
      <vt:lpstr>LATIHAN</vt:lpstr>
      <vt:lpstr>PowerPoint Presentation</vt:lpstr>
      <vt:lpstr>PowerPoint Presentation</vt:lpstr>
      <vt:lpstr>PowerPoint Presentation</vt:lpstr>
      <vt:lpstr>PowerPoint Presentation</vt:lpstr>
      <vt:lpstr>Laporan Perubahan Ekuitas Secara Ringkas</vt:lpstr>
      <vt:lpstr>PowerPoint Presentation</vt:lpstr>
      <vt:lpstr>5.LAPORAN KOMITMEN DAN KONTIJENSI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Laporan Keuangan Bank</dc:title>
  <dc:creator>M. Sadat</dc:creator>
  <cp:lastModifiedBy>M. Sadat</cp:lastModifiedBy>
  <cp:revision>1</cp:revision>
  <dcterms:created xsi:type="dcterms:W3CDTF">2024-10-01T16:33:17Z</dcterms:created>
  <dcterms:modified xsi:type="dcterms:W3CDTF">2024-10-01T16:33:34Z</dcterms:modified>
</cp:coreProperties>
</file>