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8" r:id="rId3"/>
  </p:sldMasterIdLst>
  <p:sldIdLst>
    <p:sldId id="284" r:id="rId4"/>
    <p:sldId id="25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6" r:id="rId30"/>
    <p:sldId id="287" r:id="rId31"/>
    <p:sldId id="288" r:id="rId32"/>
    <p:sldId id="289" r:id="rId33"/>
    <p:sldId id="290" r:id="rId34"/>
    <p:sldId id="292" r:id="rId35"/>
    <p:sldId id="293" r:id="rId36"/>
    <p:sldId id="294" r:id="rId37"/>
    <p:sldId id="295" r:id="rId38"/>
    <p:sldId id="296" r:id="rId39"/>
    <p:sldId id="297" r:id="rId40"/>
    <p:sldId id="298" r:id="rId4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82" autoAdjust="0"/>
    <p:restoredTop sz="86477" autoAdjust="0"/>
  </p:normalViewPr>
  <p:slideViewPr>
    <p:cSldViewPr>
      <p:cViewPr varScale="1">
        <p:scale>
          <a:sx n="71" d="100"/>
          <a:sy n="71" d="100"/>
        </p:scale>
        <p:origin x="1404"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2B9BE72B-F4B8-4A76-A550-77E964930EC7}" type="datetimeFigureOut">
              <a:rPr lang="id-ID" smtClean="0"/>
              <a:t>08/10/2024</a:t>
            </a:fld>
            <a:endParaRPr lang="id-ID"/>
          </a:p>
        </p:txBody>
      </p:sp>
      <p:sp>
        <p:nvSpPr>
          <p:cNvPr id="20" name="Footer Placeholder 19"/>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9CFC18FA-4745-40B8-B246-15C45B7A55DF}" type="slidenum">
              <a:rPr lang="id-ID" smtClean="0"/>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B9BE72B-F4B8-4A76-A550-77E964930EC7}"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B9BE72B-F4B8-4A76-A550-77E964930EC7}"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2DD33F3-5711-46D1-80FF-D137A89E41C2}" type="datetimeFigureOut">
              <a:rPr lang="en-US" smtClean="0"/>
              <a:pPr/>
              <a:t>10/8/2024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20C6866-7C89-49EB-A25E-D2C4E24F4AE8}" type="slidenum">
              <a:rPr lang="en-US" smtClean="0"/>
              <a:pPr/>
              <a:t>‹#›</a:t>
            </a:fld>
            <a:endParaRPr lang="en-US"/>
          </a:p>
        </p:txBody>
      </p:sp>
    </p:spTree>
    <p:extLst>
      <p:ext uri="{BB962C8B-B14F-4D97-AF65-F5344CB8AC3E}">
        <p14:creationId xmlns:p14="http://schemas.microsoft.com/office/powerpoint/2010/main" val="5173470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2DD33F3-5711-46D1-80FF-D137A89E41C2}"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0C6866-7C89-49EB-A25E-D2C4E24F4AE8}"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125131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2DD33F3-5711-46D1-80FF-D137A89E41C2}"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0C6866-7C89-49EB-A25E-D2C4E24F4AE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348803434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2DD33F3-5711-46D1-80FF-D137A89E41C2}" type="datetimeFigureOut">
              <a:rPr lang="en-US" smtClean="0"/>
              <a:pPr/>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0C6866-7C89-49EB-A25E-D2C4E24F4AE8}"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76535512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2DD33F3-5711-46D1-80FF-D137A89E41C2}" type="datetimeFigureOut">
              <a:rPr lang="en-US" smtClean="0"/>
              <a:pPr/>
              <a:t>10/8/2024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0C6866-7C89-49EB-A25E-D2C4E24F4AE8}" type="slidenum">
              <a:rPr lang="en-US" smtClean="0"/>
              <a:pPr/>
              <a:t>‹#›</a:t>
            </a:fld>
            <a:endParaRPr lang="en-US"/>
          </a:p>
        </p:txBody>
      </p:sp>
    </p:spTree>
    <p:extLst>
      <p:ext uri="{BB962C8B-B14F-4D97-AF65-F5344CB8AC3E}">
        <p14:creationId xmlns:p14="http://schemas.microsoft.com/office/powerpoint/2010/main" val="336768474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2DD33F3-5711-46D1-80FF-D137A89E41C2}" type="datetimeFigureOut">
              <a:rPr lang="en-US" smtClean="0"/>
              <a:pPr/>
              <a:t>10/8/2024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0C6866-7C89-49EB-A25E-D2C4E24F4AE8}"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04745068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DD33F3-5711-46D1-80FF-D137A89E41C2}" type="datetimeFigureOut">
              <a:rPr lang="en-US" smtClean="0"/>
              <a:pPr/>
              <a:t>10/8/2024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0C6866-7C89-49EB-A25E-D2C4E24F4AE8}" type="slidenum">
              <a:rPr lang="en-US" smtClean="0"/>
              <a:pPr/>
              <a:t>‹#›</a:t>
            </a:fld>
            <a:endParaRPr lang="en-US"/>
          </a:p>
        </p:txBody>
      </p:sp>
    </p:spTree>
    <p:extLst>
      <p:ext uri="{BB962C8B-B14F-4D97-AF65-F5344CB8AC3E}">
        <p14:creationId xmlns:p14="http://schemas.microsoft.com/office/powerpoint/2010/main" val="20021349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2DD33F3-5711-46D1-80FF-D137A89E41C2}" type="datetimeFigureOut">
              <a:rPr lang="en-US" smtClean="0"/>
              <a:pPr/>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0C6866-7C89-49EB-A25E-D2C4E24F4AE8}" type="slidenum">
              <a:rPr lang="en-US" smtClean="0"/>
              <a:pPr/>
              <a:t>‹#›</a:t>
            </a:fld>
            <a:endParaRPr lang="en-US"/>
          </a:p>
        </p:txBody>
      </p:sp>
    </p:spTree>
    <p:extLst>
      <p:ext uri="{BB962C8B-B14F-4D97-AF65-F5344CB8AC3E}">
        <p14:creationId xmlns:p14="http://schemas.microsoft.com/office/powerpoint/2010/main" val="206905640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B9BE72B-F4B8-4A76-A550-77E964930EC7}"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DD33F3-5711-46D1-80FF-D137A89E41C2}" type="datetimeFigureOut">
              <a:rPr lang="en-US" smtClean="0"/>
              <a:pPr/>
              <a:t>10/8/2024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20C6866-7C89-49EB-A25E-D2C4E24F4AE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898127509"/>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2DD33F3-5711-46D1-80FF-D137A89E41C2}"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0C6866-7C89-49EB-A25E-D2C4E24F4AE8}" type="slidenum">
              <a:rPr lang="en-US" smtClean="0"/>
              <a:pPr/>
              <a:t>‹#›</a:t>
            </a:fld>
            <a:endParaRPr lang="en-US"/>
          </a:p>
        </p:txBody>
      </p:sp>
    </p:spTree>
    <p:extLst>
      <p:ext uri="{BB962C8B-B14F-4D97-AF65-F5344CB8AC3E}">
        <p14:creationId xmlns:p14="http://schemas.microsoft.com/office/powerpoint/2010/main" val="41231873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2DD33F3-5711-46D1-80FF-D137A89E41C2}" type="datetimeFigureOut">
              <a:rPr lang="en-US" smtClean="0"/>
              <a:pPr/>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0C6866-7C89-49EB-A25E-D2C4E24F4AE8}" type="slidenum">
              <a:rPr lang="en-US" smtClean="0"/>
              <a:pPr/>
              <a:t>‹#›</a:t>
            </a:fld>
            <a:endParaRPr lang="en-US"/>
          </a:p>
        </p:txBody>
      </p:sp>
    </p:spTree>
    <p:extLst>
      <p:ext uri="{BB962C8B-B14F-4D97-AF65-F5344CB8AC3E}">
        <p14:creationId xmlns:p14="http://schemas.microsoft.com/office/powerpoint/2010/main" val="7892970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2579D2F-1250-4AC8-B3C8-576826947BFB}"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46165F-E87F-4D39-8B15-61F4BD119E29}"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579D2F-1250-4AC8-B3C8-576826947BFB}"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46165F-E87F-4D39-8B15-61F4BD119E29}"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79D2F-1250-4AC8-B3C8-576826947BFB}"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2579D2F-1250-4AC8-B3C8-576826947BFB}"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46165F-E87F-4D39-8B15-61F4BD119E29}"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579D2F-1250-4AC8-B3C8-576826947BFB}" type="datetimeFigureOut">
              <a:rPr lang="id-ID" smtClean="0"/>
              <a:t>08/10/2024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246165F-E87F-4D39-8B15-61F4BD119E29}"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2579D2F-1250-4AC8-B3C8-576826947BFB}" type="datetimeFigureOut">
              <a:rPr lang="id-ID" smtClean="0"/>
              <a:t>08/10/2024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79D2F-1250-4AC8-B3C8-576826947BFB}" type="datetimeFigureOut">
              <a:rPr lang="id-ID" smtClean="0"/>
              <a:t>08/10/2024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B9BE72B-F4B8-4A76-A550-77E964930EC7}"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C18FA-4745-40B8-B246-15C45B7A55DF}" type="slidenum">
              <a:rPr lang="id-ID" smtClean="0"/>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79D2F-1250-4AC8-B3C8-576826947BFB}"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79D2F-1250-4AC8-B3C8-576826947BFB}"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46165F-E87F-4D39-8B15-61F4BD119E29}"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79D2F-1250-4AC8-B3C8-576826947BFB}"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579D2F-1250-4AC8-B3C8-576826947BFB}" type="datetimeFigureOut">
              <a:rPr lang="id-ID" smtClean="0"/>
              <a:t>08/10/2024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46165F-E87F-4D39-8B15-61F4BD119E29}"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B9BE72B-F4B8-4A76-A550-77E964930EC7}"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B9BE72B-F4B8-4A76-A550-77E964930EC7}" type="datetimeFigureOut">
              <a:rPr lang="id-ID" smtClean="0"/>
              <a:t>08/10/2024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2B9BE72B-F4B8-4A76-A550-77E964930EC7}" type="datetimeFigureOut">
              <a:rPr lang="id-ID" smtClean="0"/>
              <a:t>08/10/2024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2B9BE72B-F4B8-4A76-A550-77E964930EC7}" type="datetimeFigureOut">
              <a:rPr lang="id-ID" smtClean="0"/>
              <a:t>08/10/2024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CFC18FA-4745-40B8-B246-15C45B7A55DF}" type="slidenum">
              <a:rPr lang="id-ID" smtClean="0"/>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B9BE72B-F4B8-4A76-A550-77E964930EC7}"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CFC18FA-4745-40B8-B246-15C45B7A55DF}"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2B9BE72B-F4B8-4A76-A550-77E964930EC7}" type="datetimeFigureOut">
              <a:rPr lang="id-ID" smtClean="0"/>
              <a:t>08/10/2024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CFC18FA-4745-40B8-B246-15C45B7A55DF}" type="slidenum">
              <a:rPr lang="id-ID" smtClean="0"/>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B9BE72B-F4B8-4A76-A550-77E964930EC7}" type="datetimeFigureOut">
              <a:rPr lang="id-ID" smtClean="0"/>
              <a:t>08/10/2024</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CFC18FA-4745-40B8-B246-15C45B7A55DF}" type="slidenum">
              <a:rPr lang="id-ID" smtClean="0"/>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2DD33F3-5711-46D1-80FF-D137A89E41C2}" type="datetimeFigureOut">
              <a:rPr lang="en-US" smtClean="0"/>
              <a:pPr/>
              <a:t>10/8/2024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20C6866-7C89-49EB-A25E-D2C4E24F4AE8}" type="slidenum">
              <a:rPr lang="en-US" smtClean="0"/>
              <a:pPr/>
              <a:t>‹#›</a:t>
            </a:fld>
            <a:endParaRPr lang="en-US"/>
          </a:p>
        </p:txBody>
      </p:sp>
    </p:spTree>
    <p:extLst>
      <p:ext uri="{BB962C8B-B14F-4D97-AF65-F5344CB8AC3E}">
        <p14:creationId xmlns:p14="http://schemas.microsoft.com/office/powerpoint/2010/main" val="6795928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B9BE72B-F4B8-4A76-A550-77E964930EC7}" type="datetimeFigureOut">
              <a:rPr lang="id-ID" smtClean="0"/>
              <a:t>08/10/2024</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CFC18FA-4745-40B8-B246-15C45B7A55DF}"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AKUNTANSI KLIRING</a:t>
            </a:r>
          </a:p>
        </p:txBody>
      </p:sp>
      <p:sp>
        <p:nvSpPr>
          <p:cNvPr id="3" name="Content Placeholder 2"/>
          <p:cNvSpPr>
            <a:spLocks noGrp="1"/>
          </p:cNvSpPr>
          <p:nvPr>
            <p:ph idx="1"/>
          </p:nvPr>
        </p:nvSpPr>
        <p:spPr>
          <a:xfrm>
            <a:off x="1835696" y="2492896"/>
            <a:ext cx="7097992" cy="3755504"/>
          </a:xfrm>
        </p:spPr>
        <p:txBody>
          <a:bodyPr/>
          <a:lstStyle/>
          <a:p>
            <a:pPr marL="82296" indent="0">
              <a:buNone/>
            </a:pPr>
            <a:endParaRPr lang="id-ID" dirty="0"/>
          </a:p>
        </p:txBody>
      </p:sp>
      <p:sp>
        <p:nvSpPr>
          <p:cNvPr id="4" name="Rounded Rectangle 3"/>
          <p:cNvSpPr/>
          <p:nvPr/>
        </p:nvSpPr>
        <p:spPr>
          <a:xfrm>
            <a:off x="1803229" y="2564904"/>
            <a:ext cx="5400600" cy="266429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d-ID" sz="2400" b="0" i="0" u="none" strike="noStrike" kern="1200" cap="none" spc="0" normalizeH="0" baseline="0" noProof="0" dirty="0">
                <a:ln>
                  <a:noFill/>
                </a:ln>
                <a:solidFill>
                  <a:prstClr val="black"/>
                </a:solidFill>
                <a:effectLst/>
                <a:uLnTx/>
                <a:uFillTx/>
                <a:latin typeface="Gill Sans MT"/>
                <a:ea typeface="+mn-ea"/>
                <a:cs typeface="+mn-cs"/>
              </a:rPr>
              <a:t>Cara perhitungan hutang piutang dalam bentuk surat-surat berharga atau surat dagang dari Bank peserta yang diselenggarakan Bank Indonesia atau pihak yang ditunjuk</a:t>
            </a:r>
          </a:p>
        </p:txBody>
      </p:sp>
    </p:spTree>
    <p:extLst>
      <p:ext uri="{BB962C8B-B14F-4D97-AF65-F5344CB8AC3E}">
        <p14:creationId xmlns:p14="http://schemas.microsoft.com/office/powerpoint/2010/main" val="52567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477000"/>
          </a:xfrm>
        </p:spPr>
        <p:txBody>
          <a:bodyPr>
            <a:noAutofit/>
          </a:bodyPr>
          <a:lstStyle/>
          <a:p>
            <a:pPr>
              <a:buNone/>
            </a:pPr>
            <a:r>
              <a:rPr lang="en-US" sz="2200" dirty="0">
                <a:latin typeface="Times" pitchFamily="18" charset="0"/>
              </a:rPr>
              <a:t>2. </a:t>
            </a:r>
            <a:r>
              <a:rPr lang="en-US" sz="2200" dirty="0" err="1">
                <a:latin typeface="Times" pitchFamily="18" charset="0"/>
              </a:rPr>
              <a:t>Kegiatan</a:t>
            </a:r>
            <a:r>
              <a:rPr lang="en-US" sz="2200" dirty="0">
                <a:latin typeface="Times" pitchFamily="18" charset="0"/>
              </a:rPr>
              <a:t>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di</a:t>
            </a:r>
            <a:r>
              <a:rPr lang="en-US" sz="2200" dirty="0">
                <a:latin typeface="Times" pitchFamily="18" charset="0"/>
              </a:rPr>
              <a:t> </a:t>
            </a:r>
            <a:r>
              <a:rPr lang="en-US" sz="2200" dirty="0" err="1">
                <a:latin typeface="Times" pitchFamily="18" charset="0"/>
              </a:rPr>
              <a:t>tempat</a:t>
            </a:r>
            <a:r>
              <a:rPr lang="en-US" sz="2200" dirty="0">
                <a:latin typeface="Times" pitchFamily="18" charset="0"/>
              </a:rPr>
              <a:t> </a:t>
            </a:r>
            <a:r>
              <a:rPr lang="en-US" sz="2200" dirty="0" err="1">
                <a:latin typeface="Times" pitchFamily="18" charset="0"/>
              </a:rPr>
              <a:t>penyelenggara</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saat</a:t>
            </a:r>
            <a:r>
              <a:rPr lang="en-US" sz="2200" dirty="0">
                <a:latin typeface="Times" pitchFamily="18" charset="0"/>
              </a:rPr>
              <a:t> </a:t>
            </a:r>
            <a:r>
              <a:rPr lang="en-US" sz="2200" dirty="0" err="1">
                <a:latin typeface="Times" pitchFamily="18" charset="0"/>
              </a:rPr>
              <a:t>pertemuan</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pengembalian</a:t>
            </a:r>
            <a:r>
              <a:rPr lang="en-US" sz="2200" dirty="0">
                <a:latin typeface="Times" pitchFamily="18" charset="0"/>
              </a:rPr>
              <a:t> </a:t>
            </a:r>
            <a:r>
              <a:rPr lang="en-US" sz="2200" dirty="0" err="1">
                <a:latin typeface="Times" pitchFamily="18" charset="0"/>
              </a:rPr>
              <a:t>di</a:t>
            </a:r>
            <a:r>
              <a:rPr lang="en-US" sz="2200" dirty="0">
                <a:latin typeface="Times" pitchFamily="18" charset="0"/>
              </a:rPr>
              <a:t> </a:t>
            </a:r>
            <a:r>
              <a:rPr lang="en-US" sz="2200" dirty="0" err="1">
                <a:latin typeface="Times" pitchFamily="18" charset="0"/>
              </a:rPr>
              <a:t>tempat</a:t>
            </a:r>
            <a:r>
              <a:rPr lang="en-US" sz="2200" dirty="0">
                <a:latin typeface="Times" pitchFamily="18" charset="0"/>
              </a:rPr>
              <a:t> </a:t>
            </a:r>
            <a:r>
              <a:rPr lang="en-US" sz="2200" dirty="0" err="1">
                <a:latin typeface="Times" pitchFamily="18" charset="0"/>
              </a:rPr>
              <a:t>penyelenggara</a:t>
            </a:r>
            <a:r>
              <a:rPr lang="en-US" sz="2200" dirty="0">
                <a:latin typeface="Times" pitchFamily="18" charset="0"/>
              </a:rPr>
              <a:t>, </a:t>
            </a:r>
            <a:r>
              <a:rPr lang="en-US" sz="2200" dirty="0" err="1">
                <a:latin typeface="Times" pitchFamily="18" charset="0"/>
              </a:rPr>
              <a:t>wakil</a:t>
            </a:r>
            <a:r>
              <a:rPr lang="en-US" sz="2200" dirty="0">
                <a:latin typeface="Times" pitchFamily="18" charset="0"/>
              </a:rPr>
              <a:t>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melakukan</a:t>
            </a:r>
            <a:r>
              <a:rPr lang="en-US" sz="2200" dirty="0">
                <a:latin typeface="Times" pitchFamily="18" charset="0"/>
              </a:rPr>
              <a:t> </a:t>
            </a:r>
            <a:r>
              <a:rPr lang="en-US" sz="2200" dirty="0" err="1">
                <a:latin typeface="Times" pitchFamily="18" charset="0"/>
              </a:rPr>
              <a:t>sebagai</a:t>
            </a:r>
            <a:r>
              <a:rPr lang="en-US" sz="2200" dirty="0">
                <a:latin typeface="Times" pitchFamily="18" charset="0"/>
              </a:rPr>
              <a:t> </a:t>
            </a:r>
            <a:r>
              <a:rPr lang="en-US" sz="2200" dirty="0" err="1">
                <a:latin typeface="Times" pitchFamily="18" charset="0"/>
              </a:rPr>
              <a:t>berikut</a:t>
            </a:r>
            <a:r>
              <a:rPr lang="en-US" sz="2200" dirty="0">
                <a:latin typeface="Times" pitchFamily="18" charset="0"/>
              </a:rPr>
              <a:t>:</a:t>
            </a:r>
          </a:p>
          <a:p>
            <a:pPr marL="914400" lvl="1" indent="-514350">
              <a:buFont typeface="+mj-lt"/>
              <a:buAutoNum type="alphaLcPeriod"/>
            </a:pPr>
            <a:r>
              <a:rPr lang="en-US" sz="2200" dirty="0" err="1">
                <a:latin typeface="Times" pitchFamily="18" charset="0"/>
              </a:rPr>
              <a:t>Wakil</a:t>
            </a:r>
            <a:r>
              <a:rPr lang="en-US" sz="2200" dirty="0">
                <a:latin typeface="Times" pitchFamily="18" charset="0"/>
              </a:rPr>
              <a:t>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hadir</a:t>
            </a:r>
            <a:r>
              <a:rPr lang="en-US" sz="2200" dirty="0">
                <a:latin typeface="Times" pitchFamily="18" charset="0"/>
              </a:rPr>
              <a:t> </a:t>
            </a:r>
            <a:r>
              <a:rPr lang="en-US" sz="2200" dirty="0" err="1">
                <a:latin typeface="Times" pitchFamily="18" charset="0"/>
              </a:rPr>
              <a:t>dalam</a:t>
            </a:r>
            <a:r>
              <a:rPr lang="en-US" sz="2200" dirty="0">
                <a:latin typeface="Times" pitchFamily="18" charset="0"/>
              </a:rPr>
              <a:t> </a:t>
            </a:r>
            <a:r>
              <a:rPr lang="en-US" sz="2200" dirty="0" err="1">
                <a:latin typeface="Times" pitchFamily="18" charset="0"/>
              </a:rPr>
              <a:t>pertemuan</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pengembalian</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jadwal</a:t>
            </a:r>
            <a:r>
              <a:rPr lang="en-US" sz="2200" dirty="0">
                <a:latin typeface="Times" pitchFamily="18" charset="0"/>
              </a:rPr>
              <a:t> yang </a:t>
            </a:r>
            <a:r>
              <a:rPr lang="en-US" sz="2200" dirty="0" err="1">
                <a:latin typeface="Times" pitchFamily="18" charset="0"/>
              </a:rPr>
              <a:t>telah</a:t>
            </a:r>
            <a:r>
              <a:rPr lang="en-US" sz="2200" dirty="0">
                <a:latin typeface="Times" pitchFamily="18" charset="0"/>
              </a:rPr>
              <a:t> </a:t>
            </a:r>
            <a:r>
              <a:rPr lang="en-US" sz="2200" dirty="0" err="1">
                <a:latin typeface="Times" pitchFamily="18" charset="0"/>
              </a:rPr>
              <a:t>ditetapkan</a:t>
            </a:r>
            <a:r>
              <a:rPr lang="en-US" sz="2200" dirty="0">
                <a:latin typeface="Times" pitchFamily="18" charset="0"/>
              </a:rPr>
              <a:t> </a:t>
            </a:r>
            <a:r>
              <a:rPr lang="en-US" sz="2200" dirty="0" err="1">
                <a:latin typeface="Times" pitchFamily="18" charset="0"/>
              </a:rPr>
              <a:t>dengan</a:t>
            </a:r>
            <a:r>
              <a:rPr lang="en-US" sz="2200" dirty="0">
                <a:latin typeface="Times" pitchFamily="18" charset="0"/>
              </a:rPr>
              <a:t> </a:t>
            </a:r>
            <a:r>
              <a:rPr lang="en-US" sz="2200" dirty="0" err="1">
                <a:latin typeface="Times" pitchFamily="18" charset="0"/>
              </a:rPr>
              <a:t>mengisi</a:t>
            </a:r>
            <a:r>
              <a:rPr lang="en-US" sz="2200" dirty="0">
                <a:latin typeface="Times" pitchFamily="18" charset="0"/>
              </a:rPr>
              <a:t> </a:t>
            </a:r>
            <a:r>
              <a:rPr lang="en-US" sz="2200" dirty="0" err="1">
                <a:latin typeface="Times" pitchFamily="18" charset="0"/>
              </a:rPr>
              <a:t>daftar</a:t>
            </a:r>
            <a:r>
              <a:rPr lang="en-US" sz="2200" dirty="0">
                <a:latin typeface="Times" pitchFamily="18" charset="0"/>
              </a:rPr>
              <a:t> </a:t>
            </a:r>
            <a:r>
              <a:rPr lang="en-US" sz="2200" dirty="0" err="1">
                <a:latin typeface="Times" pitchFamily="18" charset="0"/>
              </a:rPr>
              <a:t>hadir</a:t>
            </a:r>
            <a:r>
              <a:rPr lang="en-US" sz="2200" dirty="0">
                <a:latin typeface="Times" pitchFamily="18" charset="0"/>
              </a:rPr>
              <a:t> yang </a:t>
            </a:r>
            <a:r>
              <a:rPr lang="en-US" sz="2200" dirty="0" err="1">
                <a:latin typeface="Times" pitchFamily="18" charset="0"/>
              </a:rPr>
              <a:t>disediakan</a:t>
            </a:r>
            <a:r>
              <a:rPr lang="en-US" sz="2200" dirty="0">
                <a:latin typeface="Times" pitchFamily="18" charset="0"/>
              </a:rPr>
              <a:t> </a:t>
            </a:r>
            <a:r>
              <a:rPr lang="en-US" sz="2200" dirty="0" err="1">
                <a:latin typeface="Times" pitchFamily="18" charset="0"/>
              </a:rPr>
              <a:t>penyelenggara</a:t>
            </a:r>
            <a:r>
              <a:rPr lang="en-US" sz="2200" dirty="0">
                <a:latin typeface="Times" pitchFamily="18" charset="0"/>
              </a:rPr>
              <a:t>.</a:t>
            </a:r>
          </a:p>
          <a:p>
            <a:pPr marL="914400" lvl="1" indent="-514350">
              <a:buFont typeface="+mj-lt"/>
              <a:buAutoNum type="alphaLcPeriod"/>
            </a:pPr>
            <a:r>
              <a:rPr lang="en-US" sz="2200" dirty="0" err="1">
                <a:latin typeface="Times" pitchFamily="18" charset="0"/>
              </a:rPr>
              <a:t>Melakukan</a:t>
            </a:r>
            <a:r>
              <a:rPr lang="en-US" sz="2200" dirty="0">
                <a:latin typeface="Times" pitchFamily="18" charset="0"/>
              </a:rPr>
              <a:t> </a:t>
            </a:r>
            <a:r>
              <a:rPr lang="en-US" sz="2200" dirty="0" err="1">
                <a:latin typeface="Times" pitchFamily="18" charset="0"/>
              </a:rPr>
              <a:t>kegiatan</a:t>
            </a:r>
            <a:r>
              <a:rPr lang="en-US" sz="2200" dirty="0">
                <a:latin typeface="Times" pitchFamily="18" charset="0"/>
              </a:rPr>
              <a:t> </a:t>
            </a:r>
            <a:r>
              <a:rPr lang="en-US" sz="2200" dirty="0" err="1">
                <a:latin typeface="Times" pitchFamily="18" charset="0"/>
              </a:rPr>
              <a:t>pendistribusian</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debet</a:t>
            </a:r>
            <a:r>
              <a:rPr lang="en-US" sz="2200" dirty="0">
                <a:latin typeface="Times" pitchFamily="18" charset="0"/>
              </a:rPr>
              <a:t> </a:t>
            </a:r>
            <a:r>
              <a:rPr lang="en-US" sz="2200" dirty="0" err="1">
                <a:latin typeface="Times" pitchFamily="18" charset="0"/>
              </a:rPr>
              <a:t>tolakan</a:t>
            </a:r>
            <a:r>
              <a:rPr lang="en-US" sz="2200" dirty="0">
                <a:latin typeface="Times" pitchFamily="18" charset="0"/>
              </a:rPr>
              <a:t>:</a:t>
            </a:r>
          </a:p>
          <a:p>
            <a:pPr marL="514350" indent="-514350">
              <a:buNone/>
            </a:pPr>
            <a:r>
              <a:rPr lang="en-US" sz="2200" dirty="0">
                <a:latin typeface="Times" pitchFamily="18" charset="0"/>
              </a:rPr>
              <a:t>		1) </a:t>
            </a:r>
            <a:r>
              <a:rPr lang="en-US" sz="2200" dirty="0" err="1">
                <a:latin typeface="Times" pitchFamily="18" charset="0"/>
              </a:rPr>
              <a:t>Menyerahkan</a:t>
            </a:r>
            <a:r>
              <a:rPr lang="en-US" sz="2200" dirty="0">
                <a:latin typeface="Times" pitchFamily="18" charset="0"/>
              </a:rPr>
              <a:t> </a:t>
            </a:r>
            <a:r>
              <a:rPr lang="en-US" sz="2200" dirty="0" err="1">
                <a:latin typeface="Times" pitchFamily="18" charset="0"/>
              </a:rPr>
              <a:t>kepada</a:t>
            </a:r>
            <a:r>
              <a:rPr lang="en-US" sz="2200" dirty="0">
                <a:latin typeface="Times" pitchFamily="18" charset="0"/>
              </a:rPr>
              <a:t> </a:t>
            </a:r>
            <a:r>
              <a:rPr lang="en-US" sz="2200" dirty="0" err="1">
                <a:latin typeface="Times" pitchFamily="18" charset="0"/>
              </a:rPr>
              <a:t>masing-masing</a:t>
            </a:r>
            <a:r>
              <a:rPr lang="en-US" sz="2200" dirty="0">
                <a:latin typeface="Times" pitchFamily="18" charset="0"/>
              </a:rPr>
              <a:t>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penerima</a:t>
            </a:r>
            <a:r>
              <a:rPr lang="en-US" sz="2200" dirty="0">
                <a:latin typeface="Times" pitchFamily="18" charset="0"/>
              </a:rPr>
              <a:t>:</a:t>
            </a:r>
          </a:p>
          <a:p>
            <a:pPr marL="1771650" lvl="3" indent="-514350">
              <a:buFont typeface="+mj-lt"/>
              <a:buAutoNum type="alphaLcParenR"/>
            </a:pPr>
            <a:r>
              <a:rPr lang="en-US" sz="2200" dirty="0" err="1">
                <a:latin typeface="Times" pitchFamily="18" charset="0"/>
              </a:rPr>
              <a:t>Lembar</a:t>
            </a:r>
            <a:r>
              <a:rPr lang="en-US" sz="2200" dirty="0">
                <a:latin typeface="Times" pitchFamily="18" charset="0"/>
              </a:rPr>
              <a:t> </a:t>
            </a:r>
            <a:r>
              <a:rPr lang="en-US" sz="2200" dirty="0" err="1">
                <a:latin typeface="Times" pitchFamily="18" charset="0"/>
              </a:rPr>
              <a:t>pertama</a:t>
            </a:r>
            <a:r>
              <a:rPr lang="en-US" sz="2200" dirty="0">
                <a:latin typeface="Times" pitchFamily="18" charset="0"/>
              </a:rPr>
              <a:t> </a:t>
            </a:r>
            <a:r>
              <a:rPr lang="en-US" sz="2200" dirty="0" err="1">
                <a:latin typeface="Times" pitchFamily="18" charset="0"/>
              </a:rPr>
              <a:t>daftar</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pengembalian</a:t>
            </a:r>
            <a:r>
              <a:rPr lang="en-US" sz="2200" dirty="0">
                <a:latin typeface="Times" pitchFamily="18" charset="0"/>
              </a:rPr>
              <a:t>;</a:t>
            </a:r>
          </a:p>
          <a:p>
            <a:pPr marL="1771650" lvl="3" indent="-514350">
              <a:buFont typeface="+mj-lt"/>
              <a:buAutoNum type="alphaLcParenR"/>
            </a:pP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debet</a:t>
            </a:r>
            <a:r>
              <a:rPr lang="en-US" sz="2200" dirty="0">
                <a:latin typeface="Times" pitchFamily="18" charset="0"/>
              </a:rPr>
              <a:t> </a:t>
            </a:r>
            <a:r>
              <a:rPr lang="en-US" sz="2200" dirty="0" err="1">
                <a:latin typeface="Times" pitchFamily="18" charset="0"/>
              </a:rPr>
              <a:t>tolakan</a:t>
            </a:r>
            <a:r>
              <a:rPr lang="en-US" sz="2200" dirty="0">
                <a:latin typeface="Times" pitchFamily="18" charset="0"/>
              </a:rPr>
              <a:t>;</a:t>
            </a:r>
          </a:p>
          <a:p>
            <a:pPr marL="1771650" lvl="3" indent="-514350">
              <a:buFont typeface="+mj-lt"/>
              <a:buAutoNum type="alphaLcParenR"/>
            </a:pPr>
            <a:r>
              <a:rPr lang="en-US" sz="2200" dirty="0">
                <a:latin typeface="Times" pitchFamily="18" charset="0"/>
              </a:rPr>
              <a:t>	Serta </a:t>
            </a:r>
            <a:r>
              <a:rPr lang="en-US" sz="2200" dirty="0" err="1">
                <a:latin typeface="Times" pitchFamily="18" charset="0"/>
              </a:rPr>
              <a:t>lembar</a:t>
            </a:r>
            <a:r>
              <a:rPr lang="en-US" sz="2200" dirty="0">
                <a:latin typeface="Times" pitchFamily="18" charset="0"/>
              </a:rPr>
              <a:t> </a:t>
            </a:r>
            <a:r>
              <a:rPr lang="en-US" sz="2200" dirty="0" err="1">
                <a:latin typeface="Times" pitchFamily="18" charset="0"/>
              </a:rPr>
              <a:t>pertama</a:t>
            </a:r>
            <a:r>
              <a:rPr lang="en-US" sz="2200" dirty="0">
                <a:latin typeface="Times" pitchFamily="18" charset="0"/>
              </a:rPr>
              <a:t> </a:t>
            </a:r>
            <a:r>
              <a:rPr lang="en-US" sz="2200" dirty="0" err="1">
                <a:latin typeface="Times" pitchFamily="18" charset="0"/>
              </a:rPr>
              <a:t>dan</a:t>
            </a:r>
            <a:r>
              <a:rPr lang="en-US" sz="2200" dirty="0">
                <a:latin typeface="Times" pitchFamily="18" charset="0"/>
              </a:rPr>
              <a:t> </a:t>
            </a:r>
            <a:r>
              <a:rPr lang="en-US" sz="2200" dirty="0" err="1">
                <a:latin typeface="Times" pitchFamily="18" charset="0"/>
              </a:rPr>
              <a:t>lembar</a:t>
            </a:r>
            <a:r>
              <a:rPr lang="en-US" sz="2200" dirty="0">
                <a:latin typeface="Times" pitchFamily="18" charset="0"/>
              </a:rPr>
              <a:t> </a:t>
            </a:r>
            <a:r>
              <a:rPr lang="en-US" sz="2200" dirty="0" err="1">
                <a:latin typeface="Times" pitchFamily="18" charset="0"/>
              </a:rPr>
              <a:t>kedua</a:t>
            </a:r>
            <a:r>
              <a:rPr lang="en-US" sz="2200" dirty="0">
                <a:latin typeface="Times" pitchFamily="18" charset="0"/>
              </a:rPr>
              <a:t> SKP.</a:t>
            </a:r>
          </a:p>
          <a:p>
            <a:pPr>
              <a:buNone/>
            </a:pPr>
            <a:r>
              <a:rPr lang="en-US" sz="2200" dirty="0">
                <a:latin typeface="Times" pitchFamily="18" charset="0"/>
              </a:rPr>
              <a:t>		2) </a:t>
            </a:r>
            <a:r>
              <a:rPr lang="en-US" sz="2200" dirty="0" err="1">
                <a:latin typeface="Times" pitchFamily="18" charset="0"/>
              </a:rPr>
              <a:t>Meminta</a:t>
            </a:r>
            <a:r>
              <a:rPr lang="en-US" sz="2200" dirty="0">
                <a:latin typeface="Times" pitchFamily="18" charset="0"/>
              </a:rPr>
              <a:t> </a:t>
            </a:r>
            <a:r>
              <a:rPr lang="en-US" sz="2200" dirty="0" err="1">
                <a:latin typeface="Times" pitchFamily="18" charset="0"/>
              </a:rPr>
              <a:t>tanda</a:t>
            </a:r>
            <a:r>
              <a:rPr lang="en-US" sz="2200" dirty="0">
                <a:latin typeface="Times" pitchFamily="18" charset="0"/>
              </a:rPr>
              <a:t> </a:t>
            </a:r>
            <a:r>
              <a:rPr lang="en-US" sz="2200" dirty="0" err="1">
                <a:latin typeface="Times" pitchFamily="18" charset="0"/>
              </a:rPr>
              <a:t>tangan</a:t>
            </a:r>
            <a:r>
              <a:rPr lang="en-US" sz="2200" dirty="0">
                <a:latin typeface="Times" pitchFamily="18" charset="0"/>
              </a:rPr>
              <a:t> </a:t>
            </a:r>
            <a:r>
              <a:rPr lang="en-US" sz="2200" dirty="0" err="1">
                <a:latin typeface="Times" pitchFamily="18" charset="0"/>
              </a:rPr>
              <a:t>dari</a:t>
            </a:r>
            <a:r>
              <a:rPr lang="en-US" sz="2200" dirty="0">
                <a:latin typeface="Times" pitchFamily="18" charset="0"/>
              </a:rPr>
              <a:t> </a:t>
            </a:r>
            <a:r>
              <a:rPr lang="en-US" sz="2200" dirty="0" err="1">
                <a:latin typeface="Times" pitchFamily="18" charset="0"/>
              </a:rPr>
              <a:t>wakil</a:t>
            </a:r>
            <a:r>
              <a:rPr lang="en-US" sz="2200" dirty="0">
                <a:latin typeface="Times" pitchFamily="18" charset="0"/>
              </a:rPr>
              <a:t>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penerima</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lembar</a:t>
            </a:r>
            <a:r>
              <a:rPr lang="en-US" sz="2200" dirty="0">
                <a:latin typeface="Times" pitchFamily="18" charset="0"/>
              </a:rPr>
              <a:t> 	     </a:t>
            </a:r>
            <a:r>
              <a:rPr lang="en-US" sz="2200" dirty="0" err="1">
                <a:latin typeface="Times" pitchFamily="18" charset="0"/>
              </a:rPr>
              <a:t>kedua</a:t>
            </a:r>
            <a:r>
              <a:rPr lang="en-US" sz="2200" dirty="0">
                <a:latin typeface="Times" pitchFamily="18" charset="0"/>
              </a:rPr>
              <a:t> </a:t>
            </a:r>
            <a:r>
              <a:rPr lang="en-US" sz="2200" dirty="0" err="1">
                <a:latin typeface="Times" pitchFamily="18" charset="0"/>
              </a:rPr>
              <a:t>daftar</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pengembalian</a:t>
            </a:r>
            <a:r>
              <a:rPr lang="en-US" sz="2200" dirty="0">
                <a:latin typeface="Times" pitchFamily="18" charset="0"/>
              </a:rPr>
              <a:t> </a:t>
            </a:r>
            <a:r>
              <a:rPr lang="en-US" sz="2200" dirty="0" err="1">
                <a:latin typeface="Times" pitchFamily="18" charset="0"/>
              </a:rPr>
              <a:t>sebagai</a:t>
            </a:r>
            <a:r>
              <a:rPr lang="en-US" sz="2200" dirty="0">
                <a:latin typeface="Times" pitchFamily="18" charset="0"/>
              </a:rPr>
              <a:t> </a:t>
            </a:r>
            <a:r>
              <a:rPr lang="en-US" sz="2200" dirty="0" err="1">
                <a:latin typeface="Times" pitchFamily="18" charset="0"/>
              </a:rPr>
              <a:t>bukti</a:t>
            </a:r>
            <a:r>
              <a:rPr lang="en-US" sz="2200" dirty="0">
                <a:latin typeface="Times" pitchFamily="18" charset="0"/>
              </a:rPr>
              <a:t> 	   	     </a:t>
            </a:r>
            <a:r>
              <a:rPr lang="en-US" sz="2200" dirty="0" err="1">
                <a:latin typeface="Times" pitchFamily="18" charset="0"/>
              </a:rPr>
              <a:t>penerimaan</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debet</a:t>
            </a:r>
            <a:r>
              <a:rPr lang="en-US" sz="2200" dirty="0">
                <a:latin typeface="Times" pitchFamily="18" charset="0"/>
              </a:rPr>
              <a:t> </a:t>
            </a:r>
            <a:r>
              <a:rPr lang="en-US" sz="2200" dirty="0" err="1">
                <a:latin typeface="Times" pitchFamily="18" charset="0"/>
              </a:rPr>
              <a:t>tolakan</a:t>
            </a:r>
            <a:r>
              <a:rPr lang="en-US" sz="2200" dirty="0">
                <a:latin typeface="Times" pitchFamily="18" charset="0"/>
              </a:rPr>
              <a:t>.</a:t>
            </a:r>
          </a:p>
          <a:p>
            <a:pPr lvl="2">
              <a:buNone/>
            </a:pPr>
            <a:r>
              <a:rPr lang="en-US" sz="2200" dirty="0">
                <a:latin typeface="Times" pitchFamily="18" charset="0"/>
              </a:rPr>
              <a:t>3) </a:t>
            </a:r>
            <a:r>
              <a:rPr lang="en-US" sz="2200" dirty="0" err="1">
                <a:latin typeface="Times" pitchFamily="18" charset="0"/>
              </a:rPr>
              <a:t>Menyerahkan</a:t>
            </a:r>
            <a:r>
              <a:rPr lang="en-US" sz="2200" dirty="0">
                <a:latin typeface="Times" pitchFamily="18" charset="0"/>
              </a:rPr>
              <a:t> </a:t>
            </a:r>
            <a:r>
              <a:rPr lang="en-US" sz="2200" dirty="0" err="1">
                <a:latin typeface="Times" pitchFamily="18" charset="0"/>
              </a:rPr>
              <a:t>kepada</a:t>
            </a:r>
            <a:r>
              <a:rPr lang="en-US" sz="2200" dirty="0">
                <a:latin typeface="Times" pitchFamily="18" charset="0"/>
              </a:rPr>
              <a:t> </a:t>
            </a:r>
            <a:r>
              <a:rPr lang="en-US" sz="2200" dirty="0" err="1">
                <a:latin typeface="Times" pitchFamily="18" charset="0"/>
              </a:rPr>
              <a:t>penyelenggara</a:t>
            </a:r>
            <a:endParaRPr lang="en-US" sz="2200" dirty="0">
              <a:latin typeface="Times" pitchFamily="18" charset="0"/>
            </a:endParaRPr>
          </a:p>
          <a:p>
            <a:pPr marL="1714500" lvl="3" indent="-457200">
              <a:buAutoNum type="alphaLcParenR"/>
            </a:pPr>
            <a:r>
              <a:rPr lang="en-US" sz="2200" dirty="0" err="1">
                <a:latin typeface="Times" pitchFamily="18" charset="0"/>
              </a:rPr>
              <a:t>Lembar</a:t>
            </a:r>
            <a:r>
              <a:rPr lang="en-US" sz="2200" dirty="0">
                <a:latin typeface="Times" pitchFamily="18" charset="0"/>
              </a:rPr>
              <a:t> </a:t>
            </a:r>
            <a:r>
              <a:rPr lang="en-US" sz="2200" dirty="0" err="1">
                <a:latin typeface="Times" pitchFamily="18" charset="0"/>
              </a:rPr>
              <a:t>ketiga</a:t>
            </a:r>
            <a:r>
              <a:rPr lang="en-US" sz="2200" dirty="0">
                <a:latin typeface="Times" pitchFamily="18" charset="0"/>
              </a:rPr>
              <a:t> </a:t>
            </a:r>
            <a:r>
              <a:rPr lang="en-US" sz="2200" dirty="0" err="1">
                <a:latin typeface="Times" pitchFamily="18" charset="0"/>
              </a:rPr>
              <a:t>daftar</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pengembalian</a:t>
            </a:r>
            <a:r>
              <a:rPr lang="en-US" sz="2200" dirty="0">
                <a:latin typeface="Times" pitchFamily="18" charset="0"/>
              </a:rPr>
              <a:t>; </a:t>
            </a:r>
            <a:r>
              <a:rPr lang="en-US" sz="2200" dirty="0" err="1">
                <a:latin typeface="Times" pitchFamily="18" charset="0"/>
              </a:rPr>
              <a:t>dan</a:t>
            </a:r>
            <a:endParaRPr lang="en-US" sz="2200" dirty="0">
              <a:latin typeface="Times" pitchFamily="18" charset="0"/>
            </a:endParaRPr>
          </a:p>
          <a:p>
            <a:pPr marL="1714500" lvl="3" indent="-457200">
              <a:buAutoNum type="alphaLcParenR"/>
            </a:pPr>
            <a:r>
              <a:rPr lang="en-US" sz="2200" dirty="0" err="1">
                <a:latin typeface="Times" pitchFamily="18" charset="0"/>
              </a:rPr>
              <a:t>Lembar</a:t>
            </a:r>
            <a:r>
              <a:rPr lang="en-US" sz="2200" dirty="0">
                <a:latin typeface="Times" pitchFamily="18" charset="0"/>
              </a:rPr>
              <a:t> </a:t>
            </a:r>
            <a:r>
              <a:rPr lang="en-US" sz="2200" dirty="0" err="1">
                <a:latin typeface="Times" pitchFamily="18" charset="0"/>
              </a:rPr>
              <a:t>ketiga</a:t>
            </a:r>
            <a:r>
              <a:rPr lang="en-US" sz="2200" dirty="0">
                <a:latin typeface="Times" pitchFamily="18" charset="0"/>
              </a:rPr>
              <a:t> SKP.		</a:t>
            </a:r>
          </a:p>
          <a:p>
            <a:pPr lvl="2">
              <a:buNone/>
            </a:pPr>
            <a:r>
              <a:rPr lang="en-US" sz="2200" dirty="0">
                <a:latin typeface="Times" pitchFamily="18"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5867400"/>
          </a:xfrm>
        </p:spPr>
        <p:txBody>
          <a:bodyPr>
            <a:normAutofit fontScale="85000" lnSpcReduction="20000"/>
          </a:bodyPr>
          <a:lstStyle/>
          <a:p>
            <a:pPr>
              <a:buNone/>
            </a:pPr>
            <a:r>
              <a:rPr lang="en-US" dirty="0">
                <a:latin typeface="Times" pitchFamily="18" charset="0"/>
              </a:rPr>
              <a:t>c. </a:t>
            </a:r>
            <a:r>
              <a:rPr lang="en-US" dirty="0" err="1">
                <a:latin typeface="Times" pitchFamily="18" charset="0"/>
              </a:rPr>
              <a:t>Melakukan</a:t>
            </a:r>
            <a:r>
              <a:rPr lang="en-US" dirty="0">
                <a:latin typeface="Times" pitchFamily="18" charset="0"/>
              </a:rPr>
              <a:t> </a:t>
            </a:r>
            <a:r>
              <a:rPr lang="en-US" dirty="0" err="1">
                <a:latin typeface="Times" pitchFamily="18" charset="0"/>
              </a:rPr>
              <a:t>kegiatan</a:t>
            </a:r>
            <a:r>
              <a:rPr lang="en-US" dirty="0">
                <a:latin typeface="Times" pitchFamily="18" charset="0"/>
              </a:rPr>
              <a:t> </a:t>
            </a:r>
            <a:r>
              <a:rPr lang="en-US" dirty="0" err="1">
                <a:latin typeface="Times" pitchFamily="18" charset="0"/>
              </a:rPr>
              <a:t>penerimaan</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tolakan</a:t>
            </a:r>
            <a:endParaRPr lang="en-US" dirty="0">
              <a:latin typeface="Times" pitchFamily="18" charset="0"/>
            </a:endParaRPr>
          </a:p>
          <a:p>
            <a:pPr>
              <a:buNone/>
            </a:pPr>
            <a:r>
              <a:rPr lang="en-US" dirty="0">
                <a:latin typeface="Times" pitchFamily="18" charset="0"/>
              </a:rPr>
              <a:t>1) </a:t>
            </a:r>
            <a:r>
              <a:rPr lang="en-US" dirty="0" err="1">
                <a:latin typeface="Times" pitchFamily="18" charset="0"/>
              </a:rPr>
              <a:t>Menerima</a:t>
            </a:r>
            <a:r>
              <a:rPr lang="en-US" dirty="0">
                <a:latin typeface="Times" pitchFamily="18" charset="0"/>
              </a:rPr>
              <a:t> </a:t>
            </a:r>
            <a:r>
              <a:rPr lang="en-US" dirty="0" err="1">
                <a:latin typeface="Times" pitchFamily="18" charset="0"/>
              </a:rPr>
              <a:t>dari</a:t>
            </a:r>
            <a:r>
              <a:rPr lang="en-US" dirty="0">
                <a:latin typeface="Times" pitchFamily="18" charset="0"/>
              </a:rPr>
              <a:t> </a:t>
            </a:r>
            <a:r>
              <a:rPr lang="en-US" dirty="0" err="1">
                <a:latin typeface="Times" pitchFamily="18" charset="0"/>
              </a:rPr>
              <a:t>peserta</a:t>
            </a:r>
            <a:r>
              <a:rPr lang="en-US" dirty="0">
                <a:latin typeface="Times" pitchFamily="18" charset="0"/>
              </a:rPr>
              <a:t> lain</a:t>
            </a:r>
          </a:p>
          <a:p>
            <a:pPr>
              <a:buNone/>
            </a:pPr>
            <a:r>
              <a:rPr lang="en-US" dirty="0">
                <a:latin typeface="Times" pitchFamily="18" charset="0"/>
              </a:rPr>
              <a:t>2) </a:t>
            </a:r>
            <a:r>
              <a:rPr lang="en-US" dirty="0" err="1">
                <a:latin typeface="Times" pitchFamily="18" charset="0"/>
              </a:rPr>
              <a:t>Membubuhkan</a:t>
            </a:r>
            <a:r>
              <a:rPr lang="en-US" dirty="0">
                <a:latin typeface="Times" pitchFamily="18" charset="0"/>
              </a:rPr>
              <a:t> </a:t>
            </a:r>
            <a:r>
              <a:rPr lang="en-US" dirty="0" err="1">
                <a:latin typeface="Times" pitchFamily="18" charset="0"/>
              </a:rPr>
              <a:t>tanda</a:t>
            </a:r>
            <a:r>
              <a:rPr lang="en-US" dirty="0">
                <a:latin typeface="Times" pitchFamily="18" charset="0"/>
              </a:rPr>
              <a:t> </a:t>
            </a:r>
            <a:r>
              <a:rPr lang="en-US" dirty="0" err="1">
                <a:latin typeface="Times" pitchFamily="18" charset="0"/>
              </a:rPr>
              <a:t>tangan</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kedua</a:t>
            </a:r>
            <a:r>
              <a:rPr lang="en-US" dirty="0">
                <a:latin typeface="Times" pitchFamily="18" charset="0"/>
              </a:rPr>
              <a:t> </a:t>
            </a:r>
            <a:r>
              <a:rPr lang="en-US" dirty="0" err="1">
                <a:latin typeface="Times" pitchFamily="18" charset="0"/>
              </a:rPr>
              <a:t>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yang </a:t>
            </a:r>
            <a:r>
              <a:rPr lang="en-US" dirty="0" err="1">
                <a:latin typeface="Times" pitchFamily="18" charset="0"/>
              </a:rPr>
              <a:t>diserahkan</a:t>
            </a:r>
            <a:r>
              <a:rPr lang="en-US" dirty="0">
                <a:latin typeface="Times" pitchFamily="18" charset="0"/>
              </a:rPr>
              <a:t> </a:t>
            </a:r>
            <a:r>
              <a:rPr lang="en-US" dirty="0" err="1">
                <a:latin typeface="Times" pitchFamily="18" charset="0"/>
              </a:rPr>
              <a:t>oleh</a:t>
            </a:r>
            <a:r>
              <a:rPr lang="en-US" dirty="0">
                <a:latin typeface="Times" pitchFamily="18" charset="0"/>
              </a:rPr>
              <a:t> </a:t>
            </a:r>
            <a:r>
              <a:rPr lang="en-US" dirty="0" err="1">
                <a:latin typeface="Times" pitchFamily="18" charset="0"/>
              </a:rPr>
              <a:t>peserta</a:t>
            </a:r>
            <a:r>
              <a:rPr lang="en-US" dirty="0">
                <a:latin typeface="Times" pitchFamily="18" charset="0"/>
              </a:rPr>
              <a:t> lain </a:t>
            </a:r>
            <a:r>
              <a:rPr lang="en-US" dirty="0" err="1">
                <a:latin typeface="Times" pitchFamily="18" charset="0"/>
              </a:rPr>
              <a:t>sebagai</a:t>
            </a:r>
            <a:r>
              <a:rPr lang="en-US" dirty="0">
                <a:latin typeface="Times" pitchFamily="18" charset="0"/>
              </a:rPr>
              <a:t> </a:t>
            </a:r>
            <a:r>
              <a:rPr lang="en-US" dirty="0" err="1">
                <a:latin typeface="Times" pitchFamily="18" charset="0"/>
              </a:rPr>
              <a:t>bukti</a:t>
            </a:r>
            <a:r>
              <a:rPr lang="en-US" dirty="0">
                <a:latin typeface="Times" pitchFamily="18" charset="0"/>
              </a:rPr>
              <a:t> </a:t>
            </a:r>
            <a:r>
              <a:rPr lang="en-US" dirty="0" err="1">
                <a:latin typeface="Times" pitchFamily="18" charset="0"/>
              </a:rPr>
              <a:t>penerimaan</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tolakan</a:t>
            </a:r>
            <a:r>
              <a:rPr lang="en-US" dirty="0">
                <a:latin typeface="Times" pitchFamily="18" charset="0"/>
              </a:rPr>
              <a:t>.</a:t>
            </a:r>
          </a:p>
          <a:p>
            <a:pPr>
              <a:buNone/>
            </a:pPr>
            <a:r>
              <a:rPr lang="en-US" dirty="0">
                <a:latin typeface="Times" pitchFamily="18" charset="0"/>
              </a:rPr>
              <a:t>d. </a:t>
            </a:r>
            <a:r>
              <a:rPr lang="en-US" dirty="0" err="1">
                <a:latin typeface="Times" pitchFamily="18" charset="0"/>
              </a:rPr>
              <a:t>Mencocokkan</a:t>
            </a:r>
            <a:r>
              <a:rPr lang="en-US" dirty="0">
                <a:latin typeface="Times" pitchFamily="18" charset="0"/>
              </a:rPr>
              <a:t> </a:t>
            </a:r>
            <a:r>
              <a:rPr lang="en-US" dirty="0" err="1">
                <a:latin typeface="Times" pitchFamily="18" charset="0"/>
              </a:rPr>
              <a:t>rincian</a:t>
            </a:r>
            <a:r>
              <a:rPr lang="en-US" dirty="0">
                <a:latin typeface="Times" pitchFamily="18" charset="0"/>
              </a:rPr>
              <a:t> yang </a:t>
            </a:r>
            <a:r>
              <a:rPr lang="en-US" dirty="0" err="1">
                <a:latin typeface="Times" pitchFamily="18" charset="0"/>
              </a:rPr>
              <a:t>tercantum</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daftra</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dengan</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tolakan</a:t>
            </a:r>
            <a:r>
              <a:rPr lang="en-US" dirty="0">
                <a:latin typeface="Times" pitchFamily="18" charset="0"/>
              </a:rPr>
              <a:t> yang </a:t>
            </a:r>
            <a:r>
              <a:rPr lang="en-US" dirty="0" err="1">
                <a:latin typeface="Times" pitchFamily="18" charset="0"/>
              </a:rPr>
              <a:t>diterima</a:t>
            </a:r>
            <a:r>
              <a:rPr lang="en-US" dirty="0">
                <a:latin typeface="Times" pitchFamily="18" charset="0"/>
              </a:rPr>
              <a:t>.</a:t>
            </a:r>
          </a:p>
          <a:p>
            <a:pPr>
              <a:buNone/>
            </a:pPr>
            <a:r>
              <a:rPr lang="en-US" dirty="0">
                <a:latin typeface="Times" pitchFamily="18" charset="0"/>
              </a:rPr>
              <a:t>e. </a:t>
            </a:r>
            <a:r>
              <a:rPr lang="en-US" dirty="0" err="1">
                <a:latin typeface="Times" pitchFamily="18" charset="0"/>
              </a:rPr>
              <a:t>Menyusun</a:t>
            </a:r>
            <a:r>
              <a:rPr lang="en-US" dirty="0">
                <a:latin typeface="Times" pitchFamily="18" charset="0"/>
              </a:rPr>
              <a:t> </a:t>
            </a:r>
            <a:r>
              <a:rPr lang="en-US" dirty="0" err="1">
                <a:latin typeface="Times" pitchFamily="18" charset="0"/>
              </a:rPr>
              <a:t>neraca</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sebanyak</a:t>
            </a:r>
            <a:r>
              <a:rPr lang="en-US" dirty="0">
                <a:latin typeface="Times" pitchFamily="18" charset="0"/>
              </a:rPr>
              <a:t> </a:t>
            </a:r>
            <a:r>
              <a:rPr lang="en-US" dirty="0" err="1">
                <a:latin typeface="Times" pitchFamily="18" charset="0"/>
              </a:rPr>
              <a:t>rangkap</a:t>
            </a:r>
            <a:r>
              <a:rPr lang="en-US" dirty="0">
                <a:latin typeface="Times" pitchFamily="18" charset="0"/>
              </a:rPr>
              <a:t> 2(</a:t>
            </a:r>
            <a:r>
              <a:rPr lang="en-US" dirty="0" err="1">
                <a:latin typeface="Times" pitchFamily="18" charset="0"/>
              </a:rPr>
              <a:t>dua</a:t>
            </a:r>
            <a:r>
              <a:rPr lang="en-US" dirty="0">
                <a:latin typeface="Times" pitchFamily="18" charset="0"/>
              </a:rPr>
              <a:t>) </a:t>
            </a:r>
            <a:r>
              <a:rPr lang="en-US" dirty="0" err="1">
                <a:latin typeface="Times" pitchFamily="18" charset="0"/>
              </a:rPr>
              <a:t>berdasarkan</a:t>
            </a:r>
            <a:r>
              <a:rPr lang="en-US" dirty="0">
                <a:latin typeface="Times" pitchFamily="18" charset="0"/>
              </a:rPr>
              <a:t> </a:t>
            </a:r>
            <a:r>
              <a:rPr lang="en-US" dirty="0" err="1">
                <a:latin typeface="Times" pitchFamily="18" charset="0"/>
              </a:rPr>
              <a:t>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yang </a:t>
            </a:r>
            <a:r>
              <a:rPr lang="en-US" dirty="0" err="1">
                <a:latin typeface="Times" pitchFamily="18" charset="0"/>
              </a:rPr>
              <a:t>diserahkan</a:t>
            </a:r>
            <a:r>
              <a:rPr lang="en-US" dirty="0">
                <a:latin typeface="Times" pitchFamily="18" charset="0"/>
              </a:rPr>
              <a:t> </a:t>
            </a:r>
            <a:r>
              <a:rPr lang="en-US" dirty="0" err="1">
                <a:latin typeface="Times" pitchFamily="18" charset="0"/>
              </a:rPr>
              <a:t>maupun</a:t>
            </a:r>
            <a:r>
              <a:rPr lang="en-US" dirty="0">
                <a:latin typeface="Times" pitchFamily="18" charset="0"/>
              </a:rPr>
              <a:t> yang </a:t>
            </a:r>
            <a:r>
              <a:rPr lang="en-US" dirty="0" err="1">
                <a:latin typeface="Times" pitchFamily="18" charset="0"/>
              </a:rPr>
              <a:t>diterima</a:t>
            </a:r>
            <a:endParaRPr lang="en-US" dirty="0">
              <a:latin typeface="Times" pitchFamily="18" charset="0"/>
            </a:endParaRPr>
          </a:p>
          <a:p>
            <a:pPr>
              <a:buNone/>
            </a:pPr>
            <a:r>
              <a:rPr lang="en-US" dirty="0">
                <a:latin typeface="Times" pitchFamily="18" charset="0"/>
              </a:rPr>
              <a:t>f. </a:t>
            </a:r>
            <a:r>
              <a:rPr lang="en-US" dirty="0" err="1">
                <a:latin typeface="Times" pitchFamily="18" charset="0"/>
              </a:rPr>
              <a:t>Menandatangani</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mencantumkan</a:t>
            </a:r>
            <a:r>
              <a:rPr lang="en-US" dirty="0">
                <a:latin typeface="Times" pitchFamily="18" charset="0"/>
              </a:rPr>
              <a:t> </a:t>
            </a:r>
            <a:r>
              <a:rPr lang="en-US" dirty="0" err="1">
                <a:latin typeface="Times" pitchFamily="18" charset="0"/>
              </a:rPr>
              <a:t>nama</a:t>
            </a:r>
            <a:r>
              <a:rPr lang="en-US" dirty="0">
                <a:latin typeface="Times" pitchFamily="18" charset="0"/>
              </a:rPr>
              <a:t> </a:t>
            </a:r>
            <a:r>
              <a:rPr lang="en-US" dirty="0" err="1">
                <a:latin typeface="Times" pitchFamily="18" charset="0"/>
              </a:rPr>
              <a:t>jelas</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neraca</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kemudian</a:t>
            </a:r>
            <a:r>
              <a:rPr lang="en-US" dirty="0">
                <a:latin typeface="Times" pitchFamily="18" charset="0"/>
              </a:rPr>
              <a:t> </a:t>
            </a:r>
            <a:r>
              <a:rPr lang="en-US" dirty="0" err="1">
                <a:latin typeface="Times" pitchFamily="18" charset="0"/>
              </a:rPr>
              <a:t>menyerahkan</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pertama</a:t>
            </a:r>
            <a:r>
              <a:rPr lang="en-US" dirty="0">
                <a:latin typeface="Times" pitchFamily="18" charset="0"/>
              </a:rPr>
              <a:t> </a:t>
            </a:r>
            <a:r>
              <a:rPr lang="en-US" dirty="0" err="1">
                <a:latin typeface="Times" pitchFamily="18" charset="0"/>
              </a:rPr>
              <a:t>neraca</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kepada</a:t>
            </a:r>
            <a:r>
              <a:rPr lang="en-US" dirty="0">
                <a:latin typeface="Times" pitchFamily="18" charset="0"/>
              </a:rPr>
              <a:t> </a:t>
            </a:r>
            <a:r>
              <a:rPr lang="en-US" dirty="0" err="1">
                <a:latin typeface="Times" pitchFamily="18" charset="0"/>
              </a:rPr>
              <a:t>penyelenggara</a:t>
            </a:r>
            <a:r>
              <a:rPr lang="en-US" dirty="0">
                <a:latin typeface="Times" pitchFamily="18" charset="0"/>
              </a:rPr>
              <a:t>.</a:t>
            </a:r>
          </a:p>
          <a:p>
            <a:pPr>
              <a:buNone/>
            </a:pPr>
            <a:r>
              <a:rPr lang="en-US" dirty="0">
                <a:latin typeface="Times" pitchFamily="18" charset="0"/>
              </a:rPr>
              <a:t>g. </a:t>
            </a:r>
            <a:r>
              <a:rPr lang="en-US" dirty="0" err="1">
                <a:latin typeface="Times" pitchFamily="18" charset="0"/>
              </a:rPr>
              <a:t>Menyusun</a:t>
            </a:r>
            <a:r>
              <a:rPr lang="en-US" dirty="0">
                <a:latin typeface="Times" pitchFamily="18" charset="0"/>
              </a:rPr>
              <a:t> </a:t>
            </a:r>
            <a:r>
              <a:rPr lang="en-US" dirty="0" err="1">
                <a:latin typeface="Times" pitchFamily="18" charset="0"/>
              </a:rPr>
              <a:t>Bilyet</a:t>
            </a:r>
            <a:r>
              <a:rPr lang="en-US" dirty="0">
                <a:latin typeface="Times" pitchFamily="18" charset="0"/>
              </a:rPr>
              <a:t> </a:t>
            </a:r>
            <a:r>
              <a:rPr lang="en-US" dirty="0" err="1">
                <a:latin typeface="Times" pitchFamily="18" charset="0"/>
              </a:rPr>
              <a:t>Saldo</a:t>
            </a:r>
            <a:r>
              <a:rPr lang="en-US" dirty="0">
                <a:latin typeface="Times" pitchFamily="18" charset="0"/>
              </a:rPr>
              <a:t> </a:t>
            </a:r>
            <a:r>
              <a:rPr lang="en-US" dirty="0" err="1">
                <a:latin typeface="Times" pitchFamily="18" charset="0"/>
              </a:rPr>
              <a:t>Kliring</a:t>
            </a:r>
            <a:r>
              <a:rPr lang="en-US" dirty="0">
                <a:latin typeface="Times" pitchFamily="18" charset="0"/>
              </a:rPr>
              <a:t> (BSK) </a:t>
            </a:r>
            <a:r>
              <a:rPr lang="en-US" dirty="0" err="1">
                <a:latin typeface="Times" pitchFamily="18" charset="0"/>
              </a:rPr>
              <a:t>sebanyak</a:t>
            </a:r>
            <a:r>
              <a:rPr lang="en-US" dirty="0">
                <a:latin typeface="Times" pitchFamily="18" charset="0"/>
              </a:rPr>
              <a:t> </a:t>
            </a:r>
            <a:r>
              <a:rPr lang="en-US" dirty="0" err="1">
                <a:latin typeface="Times" pitchFamily="18" charset="0"/>
              </a:rPr>
              <a:t>rangkap</a:t>
            </a:r>
            <a:r>
              <a:rPr lang="en-US" dirty="0">
                <a:latin typeface="Times" pitchFamily="18" charset="0"/>
              </a:rPr>
              <a:t> 2 (</a:t>
            </a:r>
            <a:r>
              <a:rPr lang="en-US" dirty="0" err="1">
                <a:latin typeface="Times" pitchFamily="18" charset="0"/>
              </a:rPr>
              <a:t>dua</a:t>
            </a:r>
            <a:r>
              <a:rPr lang="en-US" dirty="0">
                <a:latin typeface="Times" pitchFamily="18" charset="0"/>
              </a:rPr>
              <a:t>) </a:t>
            </a:r>
            <a:r>
              <a:rPr lang="en-US" dirty="0" err="1">
                <a:latin typeface="Times" pitchFamily="18" charset="0"/>
              </a:rPr>
              <a:t>berdasarkan</a:t>
            </a:r>
            <a:r>
              <a:rPr lang="en-US" dirty="0">
                <a:latin typeface="Times" pitchFamily="18" charset="0"/>
              </a:rPr>
              <a:t> </a:t>
            </a:r>
            <a:r>
              <a:rPr lang="en-US" dirty="0" err="1">
                <a:latin typeface="Times" pitchFamily="18" charset="0"/>
              </a:rPr>
              <a:t>neraca</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neraca</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a:t>
            </a:r>
          </a:p>
          <a:p>
            <a:pPr>
              <a:buNone/>
            </a:pPr>
            <a:r>
              <a:rPr lang="en-US" dirty="0">
                <a:latin typeface="Times" pitchFamily="18" charset="0"/>
              </a:rPr>
              <a:t>h. </a:t>
            </a:r>
            <a:r>
              <a:rPr lang="en-US" dirty="0" err="1">
                <a:latin typeface="Times" pitchFamily="18" charset="0"/>
              </a:rPr>
              <a:t>Menandatangani</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mencantumkan</a:t>
            </a:r>
            <a:r>
              <a:rPr lang="en-US" dirty="0">
                <a:latin typeface="Times" pitchFamily="18" charset="0"/>
              </a:rPr>
              <a:t> </a:t>
            </a:r>
            <a:r>
              <a:rPr lang="en-US" dirty="0" err="1">
                <a:latin typeface="Times" pitchFamily="18" charset="0"/>
              </a:rPr>
              <a:t>nama</a:t>
            </a:r>
            <a:r>
              <a:rPr lang="en-US" dirty="0">
                <a:latin typeface="Times" pitchFamily="18" charset="0"/>
              </a:rPr>
              <a:t> </a:t>
            </a:r>
            <a:r>
              <a:rPr lang="en-US" dirty="0" err="1">
                <a:latin typeface="Times" pitchFamily="18" charset="0"/>
              </a:rPr>
              <a:t>jelas</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pada</a:t>
            </a:r>
            <a:r>
              <a:rPr lang="en-US" dirty="0">
                <a:latin typeface="Times" pitchFamily="18" charset="0"/>
              </a:rPr>
              <a:t> SK, </a:t>
            </a:r>
            <a:r>
              <a:rPr lang="en-US" dirty="0" err="1">
                <a:latin typeface="Times" pitchFamily="18" charset="0"/>
              </a:rPr>
              <a:t>kemudian</a:t>
            </a:r>
            <a:r>
              <a:rPr lang="en-US" dirty="0">
                <a:latin typeface="Times" pitchFamily="18" charset="0"/>
              </a:rPr>
              <a:t> </a:t>
            </a:r>
            <a:r>
              <a:rPr lang="en-US" dirty="0" err="1">
                <a:latin typeface="Times" pitchFamily="18" charset="0"/>
              </a:rPr>
              <a:t>menyerahkan</a:t>
            </a:r>
            <a:r>
              <a:rPr lang="en-US" dirty="0">
                <a:latin typeface="Times" pitchFamily="18" charset="0"/>
              </a:rPr>
              <a:t> BSK </a:t>
            </a:r>
            <a:r>
              <a:rPr lang="en-US" dirty="0" err="1">
                <a:latin typeface="Times" pitchFamily="18" charset="0"/>
              </a:rPr>
              <a:t>rangkap</a:t>
            </a:r>
            <a:r>
              <a:rPr lang="en-US" dirty="0">
                <a:latin typeface="Times" pitchFamily="18" charset="0"/>
              </a:rPr>
              <a:t> 2 (2) </a:t>
            </a:r>
            <a:r>
              <a:rPr lang="en-US" dirty="0" err="1">
                <a:latin typeface="Times" pitchFamily="18" charset="0"/>
              </a:rPr>
              <a:t>kepada</a:t>
            </a:r>
            <a:r>
              <a:rPr lang="en-US" dirty="0">
                <a:latin typeface="Times" pitchFamily="18" charset="0"/>
              </a:rPr>
              <a:t> </a:t>
            </a:r>
            <a:r>
              <a:rPr lang="en-US" dirty="0" err="1">
                <a:latin typeface="Times" pitchFamily="18" charset="0"/>
              </a:rPr>
              <a:t>penyelenggara</a:t>
            </a:r>
            <a:r>
              <a:rPr lang="en-US" dirty="0">
                <a:latin typeface="Times" pitchFamily="18" charset="0"/>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2237"/>
            <a:ext cx="8686800" cy="6126163"/>
          </a:xfrm>
        </p:spPr>
        <p:txBody>
          <a:bodyPr>
            <a:noAutofit/>
          </a:bodyPr>
          <a:lstStyle/>
          <a:p>
            <a:pPr>
              <a:buNone/>
            </a:pPr>
            <a:r>
              <a:rPr lang="en-US" sz="2100" dirty="0">
                <a:latin typeface="Times" pitchFamily="18" charset="0"/>
              </a:rPr>
              <a:t>3. </a:t>
            </a:r>
            <a:r>
              <a:rPr lang="en-US" sz="2100" dirty="0" err="1">
                <a:latin typeface="Times" pitchFamily="18" charset="0"/>
              </a:rPr>
              <a:t>Kegiatan</a:t>
            </a:r>
            <a:r>
              <a:rPr lang="en-US" sz="2100" dirty="0">
                <a:latin typeface="Times" pitchFamily="18" charset="0"/>
              </a:rPr>
              <a:t> </a:t>
            </a:r>
            <a:r>
              <a:rPr lang="en-US" sz="2100" dirty="0" err="1">
                <a:latin typeface="Times" pitchFamily="18" charset="0"/>
              </a:rPr>
              <a:t>Petugas</a:t>
            </a:r>
            <a:r>
              <a:rPr lang="en-US" sz="2100" dirty="0">
                <a:latin typeface="Times" pitchFamily="18" charset="0"/>
              </a:rPr>
              <a:t> </a:t>
            </a:r>
            <a:r>
              <a:rPr lang="en-US" sz="2100" dirty="0" err="1">
                <a:latin typeface="Times" pitchFamily="18" charset="0"/>
              </a:rPr>
              <a:t>Penyelenggara</a:t>
            </a:r>
            <a:endParaRPr lang="en-US" sz="2100" dirty="0">
              <a:latin typeface="Times" pitchFamily="18" charset="0"/>
            </a:endParaRPr>
          </a:p>
          <a:p>
            <a:pPr marL="514350" indent="-514350">
              <a:buAutoNum type="alphaLcPeriod"/>
            </a:pPr>
            <a:r>
              <a:rPr lang="en-US" sz="2100" dirty="0" err="1">
                <a:latin typeface="Times" pitchFamily="18" charset="0"/>
              </a:rPr>
              <a:t>Menyusun</a:t>
            </a:r>
            <a:r>
              <a:rPr lang="en-US" sz="2100" dirty="0">
                <a:latin typeface="Times" pitchFamily="18" charset="0"/>
              </a:rPr>
              <a:t> </a:t>
            </a:r>
            <a:r>
              <a:rPr lang="en-US" sz="2100" dirty="0" err="1">
                <a:latin typeface="Times" pitchFamily="18" charset="0"/>
              </a:rPr>
              <a:t>neraca</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pengembalian</a:t>
            </a:r>
            <a:r>
              <a:rPr lang="en-US" sz="2100" dirty="0">
                <a:latin typeface="Times" pitchFamily="18" charset="0"/>
              </a:rPr>
              <a:t> </a:t>
            </a:r>
            <a:r>
              <a:rPr lang="en-US" sz="2100" dirty="0" err="1">
                <a:latin typeface="Times" pitchFamily="18" charset="0"/>
              </a:rPr>
              <a:t>gabungan</a:t>
            </a:r>
            <a:r>
              <a:rPr lang="en-US" sz="2100" dirty="0">
                <a:latin typeface="Times" pitchFamily="18" charset="0"/>
              </a:rPr>
              <a:t> </a:t>
            </a:r>
            <a:r>
              <a:rPr lang="en-US" sz="2100" dirty="0" err="1">
                <a:latin typeface="Times" pitchFamily="18" charset="0"/>
              </a:rPr>
              <a:t>berdasarkan</a:t>
            </a:r>
            <a:r>
              <a:rPr lang="en-US" sz="2100" dirty="0">
                <a:latin typeface="Times" pitchFamily="18" charset="0"/>
              </a:rPr>
              <a:t> </a:t>
            </a:r>
            <a:r>
              <a:rPr lang="en-US" sz="2100" dirty="0" err="1">
                <a:latin typeface="Times" pitchFamily="18" charset="0"/>
              </a:rPr>
              <a:t>neraca</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pengembalian</a:t>
            </a:r>
            <a:r>
              <a:rPr lang="en-US" sz="2100" dirty="0">
                <a:latin typeface="Times" pitchFamily="18" charset="0"/>
              </a:rPr>
              <a:t> yang </a:t>
            </a:r>
            <a:r>
              <a:rPr lang="en-US" sz="2100" dirty="0" err="1">
                <a:latin typeface="Times" pitchFamily="18" charset="0"/>
              </a:rPr>
              <a:t>disampaikan</a:t>
            </a:r>
            <a:r>
              <a:rPr lang="en-US" sz="2100" dirty="0">
                <a:latin typeface="Times" pitchFamily="18" charset="0"/>
              </a:rPr>
              <a:t> </a:t>
            </a:r>
            <a:r>
              <a:rPr lang="en-US" sz="2100" dirty="0" err="1">
                <a:latin typeface="Times" pitchFamily="18" charset="0"/>
              </a:rPr>
              <a:t>oleh</a:t>
            </a:r>
            <a:r>
              <a:rPr lang="en-US" sz="2100" dirty="0">
                <a:latin typeface="Times" pitchFamily="18" charset="0"/>
              </a:rPr>
              <a:t> </a:t>
            </a:r>
            <a:r>
              <a:rPr lang="en-US" sz="2100" dirty="0" err="1">
                <a:latin typeface="Times" pitchFamily="18" charset="0"/>
              </a:rPr>
              <a:t>sekuruh</a:t>
            </a:r>
            <a:r>
              <a:rPr lang="en-US" sz="2100" dirty="0">
                <a:latin typeface="Times" pitchFamily="18" charset="0"/>
              </a:rPr>
              <a:t> </a:t>
            </a:r>
            <a:r>
              <a:rPr lang="en-US" sz="2100" dirty="0" err="1">
                <a:latin typeface="Times" pitchFamily="18" charset="0"/>
              </a:rPr>
              <a:t>wakil</a:t>
            </a:r>
            <a:r>
              <a:rPr lang="en-US" sz="2100" dirty="0">
                <a:latin typeface="Times" pitchFamily="18" charset="0"/>
              </a:rPr>
              <a:t> </a:t>
            </a:r>
            <a:r>
              <a:rPr lang="en-US" sz="2100" dirty="0" err="1">
                <a:latin typeface="Times" pitchFamily="18" charset="0"/>
              </a:rPr>
              <a:t>peserta</a:t>
            </a:r>
            <a:r>
              <a:rPr lang="en-US" sz="2100" dirty="0">
                <a:latin typeface="Times" pitchFamily="18" charset="0"/>
              </a:rPr>
              <a:t>, </a:t>
            </a:r>
            <a:r>
              <a:rPr lang="en-US" sz="2100" dirty="0" err="1">
                <a:latin typeface="Times" pitchFamily="18" charset="0"/>
              </a:rPr>
              <a:t>kemudian</a:t>
            </a:r>
            <a:r>
              <a:rPr lang="en-US" sz="2100" dirty="0">
                <a:latin typeface="Times" pitchFamily="18" charset="0"/>
              </a:rPr>
              <a:t> </a:t>
            </a:r>
            <a:r>
              <a:rPr lang="en-US" sz="2100" dirty="0" err="1">
                <a:latin typeface="Times" pitchFamily="18" charset="0"/>
              </a:rPr>
              <a:t>membubuhkan</a:t>
            </a:r>
            <a:r>
              <a:rPr lang="en-US" sz="2100" dirty="0">
                <a:latin typeface="Times" pitchFamily="18" charset="0"/>
              </a:rPr>
              <a:t> </a:t>
            </a:r>
            <a:r>
              <a:rPr lang="en-US" sz="2100" dirty="0" err="1">
                <a:latin typeface="Times" pitchFamily="18" charset="0"/>
              </a:rPr>
              <a:t>tanda</a:t>
            </a:r>
            <a:r>
              <a:rPr lang="en-US" sz="2100" dirty="0">
                <a:latin typeface="Times" pitchFamily="18" charset="0"/>
              </a:rPr>
              <a:t> </a:t>
            </a:r>
            <a:r>
              <a:rPr lang="en-US" sz="2100" dirty="0" err="1">
                <a:latin typeface="Times" pitchFamily="18" charset="0"/>
              </a:rPr>
              <a:t>tangan</a:t>
            </a:r>
            <a:r>
              <a:rPr lang="en-US" sz="2100" dirty="0">
                <a:latin typeface="Times" pitchFamily="18" charset="0"/>
              </a:rPr>
              <a:t> </a:t>
            </a:r>
            <a:r>
              <a:rPr lang="en-US" sz="2100" dirty="0" err="1">
                <a:latin typeface="Times" pitchFamily="18" charset="0"/>
              </a:rPr>
              <a:t>dan</a:t>
            </a:r>
            <a:r>
              <a:rPr lang="en-US" sz="2100" dirty="0">
                <a:latin typeface="Times" pitchFamily="18" charset="0"/>
              </a:rPr>
              <a:t> </a:t>
            </a:r>
            <a:r>
              <a:rPr lang="en-US" sz="2100" dirty="0" err="1">
                <a:latin typeface="Times" pitchFamily="18" charset="0"/>
              </a:rPr>
              <a:t>nama</a:t>
            </a:r>
            <a:r>
              <a:rPr lang="en-US" sz="2100" dirty="0">
                <a:latin typeface="Times" pitchFamily="18" charset="0"/>
              </a:rPr>
              <a:t> </a:t>
            </a:r>
            <a:r>
              <a:rPr lang="en-US" sz="2100" dirty="0" err="1">
                <a:latin typeface="Times" pitchFamily="18" charset="0"/>
              </a:rPr>
              <a:t>jelas</a:t>
            </a:r>
            <a:r>
              <a:rPr lang="en-US" sz="2100" dirty="0">
                <a:latin typeface="Times" pitchFamily="18" charset="0"/>
              </a:rPr>
              <a:t> </a:t>
            </a:r>
            <a:r>
              <a:rPr lang="en-US" sz="2100" dirty="0" err="1">
                <a:latin typeface="Times" pitchFamily="18" charset="0"/>
              </a:rPr>
              <a:t>petugas</a:t>
            </a:r>
            <a:r>
              <a:rPr lang="en-US" sz="2100" dirty="0">
                <a:latin typeface="Times" pitchFamily="18" charset="0"/>
              </a:rPr>
              <a:t> </a:t>
            </a:r>
            <a:r>
              <a:rPr lang="en-US" sz="2100" dirty="0" err="1">
                <a:latin typeface="Times" pitchFamily="18" charset="0"/>
              </a:rPr>
              <a:t>penyelenggara</a:t>
            </a:r>
            <a:r>
              <a:rPr lang="en-US" sz="2100" dirty="0">
                <a:latin typeface="Times" pitchFamily="18" charset="0"/>
              </a:rPr>
              <a:t> </a:t>
            </a:r>
            <a:r>
              <a:rPr lang="en-US" sz="2100" dirty="0" err="1">
                <a:latin typeface="Times" pitchFamily="18" charset="0"/>
              </a:rPr>
              <a:t>pada</a:t>
            </a:r>
            <a:r>
              <a:rPr lang="en-US" sz="2100" dirty="0">
                <a:latin typeface="Times" pitchFamily="18" charset="0"/>
              </a:rPr>
              <a:t> </a:t>
            </a:r>
            <a:r>
              <a:rPr lang="en-US" sz="2100" dirty="0" err="1">
                <a:latin typeface="Times" pitchFamily="18" charset="0"/>
              </a:rPr>
              <a:t>neraca</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pengembalian</a:t>
            </a:r>
            <a:r>
              <a:rPr lang="en-US" sz="2100" dirty="0">
                <a:latin typeface="Times" pitchFamily="18" charset="0"/>
              </a:rPr>
              <a:t> </a:t>
            </a:r>
            <a:r>
              <a:rPr lang="en-US" sz="2100" dirty="0" err="1">
                <a:latin typeface="Times" pitchFamily="18" charset="0"/>
              </a:rPr>
              <a:t>gabungan</a:t>
            </a:r>
            <a:r>
              <a:rPr lang="en-US" sz="2100" dirty="0">
                <a:latin typeface="Times" pitchFamily="18" charset="0"/>
              </a:rPr>
              <a:t> </a:t>
            </a:r>
            <a:r>
              <a:rPr lang="en-US" sz="2100" dirty="0" err="1">
                <a:latin typeface="Times" pitchFamily="18" charset="0"/>
              </a:rPr>
              <a:t>tersebut</a:t>
            </a:r>
            <a:r>
              <a:rPr lang="en-US" sz="2100" dirty="0">
                <a:latin typeface="Times" pitchFamily="18" charset="0"/>
              </a:rPr>
              <a:t>.</a:t>
            </a:r>
          </a:p>
          <a:p>
            <a:pPr marL="514350" indent="-514350">
              <a:buAutoNum type="alphaLcPeriod"/>
            </a:pPr>
            <a:r>
              <a:rPr lang="en-US" sz="2100" dirty="0" err="1">
                <a:latin typeface="Times" pitchFamily="18" charset="0"/>
              </a:rPr>
              <a:t>Mencocokkan</a:t>
            </a:r>
            <a:r>
              <a:rPr lang="en-US" sz="2100" dirty="0">
                <a:latin typeface="Times" pitchFamily="18" charset="0"/>
              </a:rPr>
              <a:t> </a:t>
            </a:r>
            <a:r>
              <a:rPr lang="en-US" sz="2100" dirty="0" err="1">
                <a:latin typeface="Times" pitchFamily="18" charset="0"/>
              </a:rPr>
              <a:t>antara</a:t>
            </a:r>
            <a:r>
              <a:rPr lang="en-US" sz="2100" dirty="0">
                <a:latin typeface="Times" pitchFamily="18" charset="0"/>
              </a:rPr>
              <a:t> </a:t>
            </a:r>
            <a:r>
              <a:rPr lang="en-US" sz="2100" dirty="0" err="1">
                <a:latin typeface="Times" pitchFamily="18" charset="0"/>
              </a:rPr>
              <a:t>neraca</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penyerahan</a:t>
            </a:r>
            <a:r>
              <a:rPr lang="en-US" sz="2100" dirty="0">
                <a:latin typeface="Times" pitchFamily="18" charset="0"/>
              </a:rPr>
              <a:t> (</a:t>
            </a:r>
            <a:r>
              <a:rPr lang="en-US" sz="2100" dirty="0" err="1">
                <a:latin typeface="Times" pitchFamily="18" charset="0"/>
              </a:rPr>
              <a:t>pengembalian</a:t>
            </a:r>
            <a:r>
              <a:rPr lang="en-US" sz="2100" dirty="0">
                <a:latin typeface="Times" pitchFamily="18" charset="0"/>
              </a:rPr>
              <a:t/>
            </a:r>
            <a:br>
              <a:rPr lang="en-US" sz="2100" dirty="0">
                <a:latin typeface="Times" pitchFamily="18" charset="0"/>
              </a:rPr>
            </a:br>
            <a:r>
              <a:rPr lang="en-US" sz="2100" dirty="0">
                <a:latin typeface="Times" pitchFamily="18" charset="0"/>
              </a:rPr>
              <a:t>) </a:t>
            </a:r>
            <a:r>
              <a:rPr lang="en-US" sz="2100" dirty="0" err="1">
                <a:latin typeface="Times" pitchFamily="18" charset="0"/>
              </a:rPr>
              <a:t>gabungan</a:t>
            </a:r>
            <a:r>
              <a:rPr lang="en-US" sz="2100" dirty="0">
                <a:latin typeface="Times" pitchFamily="18" charset="0"/>
              </a:rPr>
              <a:t> yang </a:t>
            </a:r>
            <a:r>
              <a:rPr lang="en-US" sz="2100" dirty="0" err="1">
                <a:latin typeface="Times" pitchFamily="18" charset="0"/>
              </a:rPr>
              <a:t>disusun</a:t>
            </a:r>
            <a:r>
              <a:rPr lang="en-US" sz="2100" dirty="0">
                <a:latin typeface="Times" pitchFamily="18" charset="0"/>
              </a:rPr>
              <a:t> </a:t>
            </a:r>
            <a:r>
              <a:rPr lang="en-US" sz="2100" dirty="0" err="1">
                <a:latin typeface="Times" pitchFamily="18" charset="0"/>
              </a:rPr>
              <a:t>oleh</a:t>
            </a:r>
            <a:r>
              <a:rPr lang="en-US" sz="2100" dirty="0">
                <a:latin typeface="Times" pitchFamily="18" charset="0"/>
              </a:rPr>
              <a:t> </a:t>
            </a:r>
            <a:r>
              <a:rPr lang="en-US" sz="2100" dirty="0" err="1">
                <a:latin typeface="Times" pitchFamily="18" charset="0"/>
              </a:rPr>
              <a:t>penyelenggara</a:t>
            </a:r>
            <a:r>
              <a:rPr lang="en-US" sz="2100" dirty="0">
                <a:latin typeface="Times" pitchFamily="18" charset="0"/>
              </a:rPr>
              <a:t> </a:t>
            </a:r>
            <a:r>
              <a:rPr lang="en-US" sz="2100" dirty="0" err="1">
                <a:latin typeface="Times" pitchFamily="18" charset="0"/>
              </a:rPr>
              <a:t>dengan</a:t>
            </a:r>
            <a:r>
              <a:rPr lang="en-US" sz="2100" dirty="0">
                <a:latin typeface="Times" pitchFamily="18" charset="0"/>
              </a:rPr>
              <a:t> BSK yang </a:t>
            </a:r>
            <a:r>
              <a:rPr lang="en-US" sz="2100" dirty="0" err="1">
                <a:latin typeface="Times" pitchFamily="18" charset="0"/>
              </a:rPr>
              <a:t>disusun</a:t>
            </a:r>
            <a:r>
              <a:rPr lang="en-US" sz="2100" dirty="0">
                <a:latin typeface="Times" pitchFamily="18" charset="0"/>
              </a:rPr>
              <a:t> </a:t>
            </a:r>
            <a:r>
              <a:rPr lang="en-US" sz="2100" dirty="0" err="1">
                <a:latin typeface="Times" pitchFamily="18" charset="0"/>
              </a:rPr>
              <a:t>oleh</a:t>
            </a:r>
            <a:r>
              <a:rPr lang="en-US" sz="2100" dirty="0">
                <a:latin typeface="Times" pitchFamily="18" charset="0"/>
              </a:rPr>
              <a:t> </a:t>
            </a:r>
            <a:r>
              <a:rPr lang="en-US" sz="2100" dirty="0" err="1">
                <a:latin typeface="Times" pitchFamily="18" charset="0"/>
              </a:rPr>
              <a:t>peserta</a:t>
            </a:r>
            <a:r>
              <a:rPr lang="en-US" sz="2100" dirty="0">
                <a:latin typeface="Times" pitchFamily="18" charset="0"/>
              </a:rPr>
              <a:t>.</a:t>
            </a:r>
          </a:p>
          <a:p>
            <a:pPr marL="514350" indent="-514350">
              <a:buAutoNum type="alphaLcPeriod"/>
            </a:pPr>
            <a:r>
              <a:rPr lang="en-US" sz="2100" dirty="0" err="1">
                <a:latin typeface="Times" pitchFamily="18" charset="0"/>
              </a:rPr>
              <a:t>Menandatangani</a:t>
            </a:r>
            <a:r>
              <a:rPr lang="en-US" sz="2100" dirty="0">
                <a:latin typeface="Times" pitchFamily="18" charset="0"/>
              </a:rPr>
              <a:t> </a:t>
            </a:r>
            <a:r>
              <a:rPr lang="en-US" sz="2100" dirty="0" err="1">
                <a:latin typeface="Times" pitchFamily="18" charset="0"/>
              </a:rPr>
              <a:t>dan</a:t>
            </a:r>
            <a:r>
              <a:rPr lang="en-US" sz="2100" dirty="0">
                <a:latin typeface="Times" pitchFamily="18" charset="0"/>
              </a:rPr>
              <a:t> </a:t>
            </a:r>
            <a:r>
              <a:rPr lang="en-US" sz="2100" dirty="0" err="1">
                <a:latin typeface="Times" pitchFamily="18" charset="0"/>
              </a:rPr>
              <a:t>mencantumkan</a:t>
            </a:r>
            <a:r>
              <a:rPr lang="en-US" sz="2100" dirty="0">
                <a:latin typeface="Times" pitchFamily="18" charset="0"/>
              </a:rPr>
              <a:t> </a:t>
            </a:r>
            <a:r>
              <a:rPr lang="en-US" sz="2100" dirty="0" err="1">
                <a:latin typeface="Times" pitchFamily="18" charset="0"/>
              </a:rPr>
              <a:t>nama</a:t>
            </a:r>
            <a:r>
              <a:rPr lang="en-US" sz="2100" dirty="0">
                <a:latin typeface="Times" pitchFamily="18" charset="0"/>
              </a:rPr>
              <a:t> </a:t>
            </a:r>
            <a:r>
              <a:rPr lang="en-US" sz="2100" dirty="0" err="1">
                <a:latin typeface="Times" pitchFamily="18" charset="0"/>
              </a:rPr>
              <a:t>jelas</a:t>
            </a:r>
            <a:r>
              <a:rPr lang="en-US" sz="2100" dirty="0">
                <a:latin typeface="Times" pitchFamily="18" charset="0"/>
              </a:rPr>
              <a:t> </a:t>
            </a:r>
            <a:r>
              <a:rPr lang="en-US" sz="2100" dirty="0" err="1">
                <a:latin typeface="Times" pitchFamily="18" charset="0"/>
              </a:rPr>
              <a:t>petugas</a:t>
            </a:r>
            <a:r>
              <a:rPr lang="en-US" sz="2100" dirty="0">
                <a:latin typeface="Times" pitchFamily="18" charset="0"/>
              </a:rPr>
              <a:t> </a:t>
            </a:r>
            <a:r>
              <a:rPr lang="en-US" sz="2100" dirty="0" err="1">
                <a:latin typeface="Times" pitchFamily="18" charset="0"/>
              </a:rPr>
              <a:t>penyelenggara</a:t>
            </a:r>
            <a:r>
              <a:rPr lang="en-US" sz="2100" dirty="0">
                <a:latin typeface="Times" pitchFamily="18" charset="0"/>
              </a:rPr>
              <a:t> </a:t>
            </a:r>
            <a:r>
              <a:rPr lang="en-US" sz="2100" dirty="0" err="1">
                <a:latin typeface="Times" pitchFamily="18" charset="0"/>
              </a:rPr>
              <a:t>pada</a:t>
            </a:r>
            <a:r>
              <a:rPr lang="en-US" sz="2100" dirty="0">
                <a:latin typeface="Times" pitchFamily="18" charset="0"/>
              </a:rPr>
              <a:t> BSK </a:t>
            </a:r>
            <a:r>
              <a:rPr lang="en-US" sz="2100" dirty="0" err="1">
                <a:latin typeface="Times" pitchFamily="18" charset="0"/>
              </a:rPr>
              <a:t>rangkap</a:t>
            </a:r>
            <a:r>
              <a:rPr lang="en-US" sz="2100" dirty="0">
                <a:latin typeface="Times" pitchFamily="18" charset="0"/>
              </a:rPr>
              <a:t> 2 (</a:t>
            </a:r>
            <a:r>
              <a:rPr lang="en-US" sz="2100" dirty="0" err="1">
                <a:latin typeface="Times" pitchFamily="18" charset="0"/>
              </a:rPr>
              <a:t>dua</a:t>
            </a:r>
            <a:r>
              <a:rPr lang="en-US" sz="2100" dirty="0">
                <a:latin typeface="Times" pitchFamily="18" charset="0"/>
              </a:rPr>
              <a:t>) </a:t>
            </a:r>
            <a:r>
              <a:rPr lang="en-US" sz="2100" dirty="0" err="1">
                <a:latin typeface="Times" pitchFamily="18" charset="0"/>
              </a:rPr>
              <a:t>setelah</a:t>
            </a:r>
            <a:r>
              <a:rPr lang="en-US" sz="2100" dirty="0">
                <a:latin typeface="Times" pitchFamily="18" charset="0"/>
              </a:rPr>
              <a:t> </a:t>
            </a:r>
            <a:r>
              <a:rPr lang="en-US" sz="2100" dirty="0" err="1">
                <a:latin typeface="Times" pitchFamily="18" charset="0"/>
              </a:rPr>
              <a:t>terdapat</a:t>
            </a:r>
            <a:r>
              <a:rPr lang="en-US" sz="2100" dirty="0">
                <a:latin typeface="Times" pitchFamily="18" charset="0"/>
              </a:rPr>
              <a:t> </a:t>
            </a:r>
            <a:r>
              <a:rPr lang="en-US" sz="2100" dirty="0" err="1">
                <a:latin typeface="Times" pitchFamily="18" charset="0"/>
              </a:rPr>
              <a:t>kecocokan</a:t>
            </a:r>
            <a:r>
              <a:rPr lang="en-US" sz="2100" dirty="0">
                <a:latin typeface="Times" pitchFamily="18" charset="0"/>
              </a:rPr>
              <a:t> </a:t>
            </a:r>
            <a:r>
              <a:rPr lang="en-US" sz="2100" dirty="0" err="1">
                <a:latin typeface="Times" pitchFamily="18" charset="0"/>
              </a:rPr>
              <a:t>antara</a:t>
            </a:r>
            <a:r>
              <a:rPr lang="en-US" sz="2100" dirty="0">
                <a:latin typeface="Times" pitchFamily="18" charset="0"/>
              </a:rPr>
              <a:t> </a:t>
            </a:r>
            <a:r>
              <a:rPr lang="en-US" sz="2100" dirty="0" err="1">
                <a:latin typeface="Times" pitchFamily="18" charset="0"/>
              </a:rPr>
              <a:t>neraca</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penyerahan</a:t>
            </a:r>
            <a:r>
              <a:rPr lang="en-US" sz="2100" dirty="0">
                <a:latin typeface="Times" pitchFamily="18" charset="0"/>
              </a:rPr>
              <a:t>/</a:t>
            </a:r>
            <a:r>
              <a:rPr lang="en-US" sz="2100" dirty="0" err="1">
                <a:latin typeface="Times" pitchFamily="18" charset="0"/>
              </a:rPr>
              <a:t>pengembalian</a:t>
            </a:r>
            <a:r>
              <a:rPr lang="en-US" sz="2100" dirty="0">
                <a:latin typeface="Times" pitchFamily="18" charset="0"/>
              </a:rPr>
              <a:t> </a:t>
            </a:r>
            <a:r>
              <a:rPr lang="en-US" sz="2100" dirty="0" err="1">
                <a:latin typeface="Times" pitchFamily="18" charset="0"/>
              </a:rPr>
              <a:t>gabungan</a:t>
            </a:r>
            <a:r>
              <a:rPr lang="en-US" sz="2100" dirty="0">
                <a:latin typeface="Times" pitchFamily="18" charset="0"/>
              </a:rPr>
              <a:t> </a:t>
            </a:r>
            <a:r>
              <a:rPr lang="en-US" sz="2100" dirty="0" err="1">
                <a:latin typeface="Times" pitchFamily="18" charset="0"/>
              </a:rPr>
              <a:t>dengan</a:t>
            </a:r>
            <a:r>
              <a:rPr lang="en-US" sz="2100" dirty="0">
                <a:latin typeface="Times" pitchFamily="18" charset="0"/>
              </a:rPr>
              <a:t> BSK.</a:t>
            </a:r>
          </a:p>
          <a:p>
            <a:pPr marL="514350" indent="-514350">
              <a:buAutoNum type="alphaLcPeriod"/>
            </a:pPr>
            <a:r>
              <a:rPr lang="en-US" sz="2100" dirty="0" err="1">
                <a:latin typeface="Times" pitchFamily="18" charset="0"/>
              </a:rPr>
              <a:t>Mendistribusikan</a:t>
            </a:r>
            <a:r>
              <a:rPr lang="en-US" sz="2100" dirty="0">
                <a:latin typeface="Times" pitchFamily="18" charset="0"/>
              </a:rPr>
              <a:t> BSK</a:t>
            </a:r>
          </a:p>
          <a:p>
            <a:pPr marL="514350" indent="-514350">
              <a:buAutoNum type="alphaLcPeriod"/>
            </a:pPr>
            <a:r>
              <a:rPr lang="en-US" sz="2100" dirty="0" err="1">
                <a:latin typeface="Times" pitchFamily="18" charset="0"/>
              </a:rPr>
              <a:t>Melakukan</a:t>
            </a:r>
            <a:r>
              <a:rPr lang="en-US" sz="2100" dirty="0">
                <a:latin typeface="Times" pitchFamily="18" charset="0"/>
              </a:rPr>
              <a:t> </a:t>
            </a:r>
            <a:r>
              <a:rPr lang="en-US" sz="2100" dirty="0" err="1">
                <a:latin typeface="Times" pitchFamily="18" charset="0"/>
              </a:rPr>
              <a:t>verifikasi</a:t>
            </a:r>
            <a:r>
              <a:rPr lang="en-US" sz="2100" dirty="0">
                <a:latin typeface="Times" pitchFamily="18" charset="0"/>
              </a:rPr>
              <a:t> </a:t>
            </a:r>
            <a:r>
              <a:rPr lang="en-US" sz="2100" dirty="0" err="1">
                <a:latin typeface="Times" pitchFamily="18" charset="0"/>
              </a:rPr>
              <a:t>terhadap</a:t>
            </a:r>
            <a:r>
              <a:rPr lang="en-US" sz="2100" dirty="0">
                <a:latin typeface="Times" pitchFamily="18" charset="0"/>
              </a:rPr>
              <a:t> </a:t>
            </a:r>
            <a:r>
              <a:rPr lang="en-US" sz="2100" dirty="0" err="1">
                <a:latin typeface="Times" pitchFamily="18" charset="0"/>
              </a:rPr>
              <a:t>tanda</a:t>
            </a:r>
            <a:r>
              <a:rPr lang="en-US" sz="2100" dirty="0">
                <a:latin typeface="Times" pitchFamily="18" charset="0"/>
              </a:rPr>
              <a:t> </a:t>
            </a:r>
            <a:r>
              <a:rPr lang="en-US" sz="2100" dirty="0" err="1">
                <a:latin typeface="Times" pitchFamily="18" charset="0"/>
              </a:rPr>
              <a:t>tangan</a:t>
            </a:r>
            <a:r>
              <a:rPr lang="en-US" sz="2100" dirty="0">
                <a:latin typeface="Times" pitchFamily="18" charset="0"/>
              </a:rPr>
              <a:t> </a:t>
            </a:r>
            <a:r>
              <a:rPr lang="en-US" sz="2100" dirty="0" err="1">
                <a:latin typeface="Times" pitchFamily="18" charset="0"/>
              </a:rPr>
              <a:t>pejabat</a:t>
            </a:r>
            <a:r>
              <a:rPr lang="en-US" sz="2100" dirty="0">
                <a:latin typeface="Times" pitchFamily="18" charset="0"/>
              </a:rPr>
              <a:t> </a:t>
            </a:r>
            <a:r>
              <a:rPr lang="en-US" sz="2100" dirty="0" err="1">
                <a:latin typeface="Times" pitchFamily="18" charset="0"/>
              </a:rPr>
              <a:t>pada</a:t>
            </a:r>
            <a:r>
              <a:rPr lang="en-US" sz="2100" dirty="0">
                <a:latin typeface="Times" pitchFamily="18" charset="0"/>
              </a:rPr>
              <a:t> SKP yang </a:t>
            </a:r>
            <a:r>
              <a:rPr lang="en-US" sz="2100" dirty="0" err="1">
                <a:latin typeface="Times" pitchFamily="18" charset="0"/>
              </a:rPr>
              <a:t>diserahkan</a:t>
            </a:r>
            <a:r>
              <a:rPr lang="en-US" sz="2100" dirty="0">
                <a:latin typeface="Times" pitchFamily="18" charset="0"/>
              </a:rPr>
              <a:t> </a:t>
            </a:r>
            <a:r>
              <a:rPr lang="en-US" sz="2100" dirty="0" err="1">
                <a:latin typeface="Times" pitchFamily="18" charset="0"/>
              </a:rPr>
              <a:t>oleh</a:t>
            </a:r>
            <a:r>
              <a:rPr lang="en-US" sz="2100" dirty="0">
                <a:latin typeface="Times" pitchFamily="18" charset="0"/>
              </a:rPr>
              <a:t> </a:t>
            </a:r>
            <a:r>
              <a:rPr lang="en-US" sz="2100" dirty="0" err="1">
                <a:latin typeface="Times" pitchFamily="18" charset="0"/>
              </a:rPr>
              <a:t>seluruh</a:t>
            </a:r>
            <a:r>
              <a:rPr lang="en-US" sz="2100" dirty="0">
                <a:latin typeface="Times" pitchFamily="18" charset="0"/>
              </a:rPr>
              <a:t> </a:t>
            </a:r>
            <a:r>
              <a:rPr lang="en-US" sz="2100" dirty="0" err="1">
                <a:latin typeface="Times" pitchFamily="18" charset="0"/>
              </a:rPr>
              <a:t>peserta</a:t>
            </a:r>
            <a:r>
              <a:rPr lang="en-US" sz="2100" dirty="0">
                <a:latin typeface="Times" pitchFamily="18" charset="0"/>
              </a:rPr>
              <a:t>, </a:t>
            </a:r>
            <a:r>
              <a:rPr lang="en-US" sz="2100" dirty="0" err="1">
                <a:latin typeface="Times" pitchFamily="18" charset="0"/>
              </a:rPr>
              <a:t>sebelum</a:t>
            </a:r>
            <a:r>
              <a:rPr lang="en-US" sz="2100" dirty="0">
                <a:latin typeface="Times" pitchFamily="18" charset="0"/>
              </a:rPr>
              <a:t> </a:t>
            </a:r>
            <a:r>
              <a:rPr lang="en-US" sz="2100" dirty="0" err="1">
                <a:latin typeface="Times" pitchFamily="18" charset="0"/>
              </a:rPr>
              <a:t>disampaikan</a:t>
            </a:r>
            <a:r>
              <a:rPr lang="en-US" sz="2100" dirty="0">
                <a:latin typeface="Times" pitchFamily="18" charset="0"/>
              </a:rPr>
              <a:t> </a:t>
            </a:r>
            <a:r>
              <a:rPr lang="en-US" sz="2100" dirty="0" err="1">
                <a:latin typeface="Times" pitchFamily="18" charset="0"/>
              </a:rPr>
              <a:t>kepada</a:t>
            </a:r>
            <a:r>
              <a:rPr lang="en-US" sz="2100" dirty="0">
                <a:latin typeface="Times" pitchFamily="18" charset="0"/>
              </a:rPr>
              <a:t> Bank Indonesia.</a:t>
            </a:r>
          </a:p>
          <a:p>
            <a:pPr marL="514350" indent="-514350">
              <a:buAutoNum type="alphaLcPeriod"/>
            </a:pPr>
            <a:r>
              <a:rPr lang="en-US" sz="2100" dirty="0" err="1">
                <a:latin typeface="Times" pitchFamily="18" charset="0"/>
              </a:rPr>
              <a:t>Apabila</a:t>
            </a:r>
            <a:r>
              <a:rPr lang="en-US" sz="2100" dirty="0">
                <a:latin typeface="Times" pitchFamily="18" charset="0"/>
              </a:rPr>
              <a:t> </a:t>
            </a:r>
            <a:r>
              <a:rPr lang="en-US" sz="2100" dirty="0" err="1">
                <a:latin typeface="Times" pitchFamily="18" charset="0"/>
              </a:rPr>
              <a:t>wakil</a:t>
            </a:r>
            <a:r>
              <a:rPr lang="en-US" sz="2100" dirty="0">
                <a:latin typeface="Times" pitchFamily="18" charset="0"/>
              </a:rPr>
              <a:t> </a:t>
            </a:r>
            <a:r>
              <a:rPr lang="en-US" sz="2100" dirty="0" err="1">
                <a:latin typeface="Times" pitchFamily="18" charset="0"/>
              </a:rPr>
              <a:t>peserta</a:t>
            </a:r>
            <a:r>
              <a:rPr lang="en-US" sz="2100" dirty="0">
                <a:latin typeface="Times" pitchFamily="18" charset="0"/>
              </a:rPr>
              <a:t> lain </a:t>
            </a:r>
            <a:r>
              <a:rPr lang="en-US" sz="2100" dirty="0" err="1">
                <a:latin typeface="Times" pitchFamily="18" charset="0"/>
              </a:rPr>
              <a:t>belum</a:t>
            </a:r>
            <a:r>
              <a:rPr lang="en-US" sz="2100" dirty="0">
                <a:latin typeface="Times" pitchFamily="18" charset="0"/>
              </a:rPr>
              <a:t> </a:t>
            </a:r>
            <a:r>
              <a:rPr lang="en-US" sz="2100" dirty="0" err="1">
                <a:latin typeface="Times" pitchFamily="18" charset="0"/>
              </a:rPr>
              <a:t>hadir</a:t>
            </a:r>
            <a:r>
              <a:rPr lang="en-US" sz="2100" dirty="0">
                <a:latin typeface="Times" pitchFamily="18" charset="0"/>
              </a:rPr>
              <a:t> </a:t>
            </a:r>
            <a:r>
              <a:rPr lang="en-US" sz="2100" dirty="0" err="1">
                <a:latin typeface="Times" pitchFamily="18" charset="0"/>
              </a:rPr>
              <a:t>sampai</a:t>
            </a:r>
            <a:r>
              <a:rPr lang="en-US" sz="2100" dirty="0">
                <a:latin typeface="Times" pitchFamily="18" charset="0"/>
              </a:rPr>
              <a:t> </a:t>
            </a:r>
            <a:r>
              <a:rPr lang="en-US" sz="2100" dirty="0" err="1">
                <a:latin typeface="Times" pitchFamily="18" charset="0"/>
              </a:rPr>
              <a:t>dengan</a:t>
            </a:r>
            <a:r>
              <a:rPr lang="en-US" sz="2100" dirty="0">
                <a:latin typeface="Times" pitchFamily="18" charset="0"/>
              </a:rPr>
              <a:t> </a:t>
            </a:r>
            <a:r>
              <a:rPr lang="en-US" sz="2100" dirty="0" err="1">
                <a:latin typeface="Times" pitchFamily="18" charset="0"/>
              </a:rPr>
              <a:t>bukti</a:t>
            </a:r>
            <a:r>
              <a:rPr lang="en-US" sz="2100" dirty="0">
                <a:latin typeface="Times" pitchFamily="18" charset="0"/>
              </a:rPr>
              <a:t> </a:t>
            </a:r>
            <a:r>
              <a:rPr lang="en-US" sz="2100" dirty="0" err="1">
                <a:latin typeface="Times" pitchFamily="18" charset="0"/>
              </a:rPr>
              <a:t>akhir</a:t>
            </a:r>
            <a:r>
              <a:rPr lang="en-US" sz="2100" dirty="0">
                <a:latin typeface="Times" pitchFamily="18" charset="0"/>
              </a:rPr>
              <a:t> </a:t>
            </a:r>
            <a:r>
              <a:rPr lang="en-US" sz="2100" dirty="0" err="1">
                <a:latin typeface="Times" pitchFamily="18" charset="0"/>
              </a:rPr>
              <a:t>jadwal</a:t>
            </a:r>
            <a:r>
              <a:rPr lang="en-US" sz="2100" dirty="0">
                <a:latin typeface="Times" pitchFamily="18" charset="0"/>
              </a:rPr>
              <a:t> </a:t>
            </a:r>
            <a:r>
              <a:rPr lang="en-US" sz="2100" dirty="0" err="1">
                <a:latin typeface="Times" pitchFamily="18" charset="0"/>
              </a:rPr>
              <a:t>kliring</a:t>
            </a:r>
            <a:r>
              <a:rPr lang="en-US" sz="2100" dirty="0">
                <a:latin typeface="Times" pitchFamily="18" charset="0"/>
              </a:rPr>
              <a:t> </a:t>
            </a:r>
            <a:r>
              <a:rPr lang="en-US" sz="2100" dirty="0" err="1">
                <a:latin typeface="Times" pitchFamily="18" charset="0"/>
              </a:rPr>
              <a:t>pengembalian</a:t>
            </a:r>
            <a:r>
              <a:rPr lang="en-US" sz="2100" dirty="0">
                <a:latin typeface="Times" pitchFamily="18" charset="0"/>
              </a:rPr>
              <a:t> yang </a:t>
            </a:r>
            <a:r>
              <a:rPr lang="en-US" sz="2100" dirty="0" err="1">
                <a:latin typeface="Times" pitchFamily="18" charset="0"/>
              </a:rPr>
              <a:t>ditetapkan</a:t>
            </a:r>
            <a:r>
              <a:rPr lang="en-US" sz="2100" dirty="0">
                <a:latin typeface="Times" pitchFamily="18" charset="0"/>
              </a:rPr>
              <a:t>, </a:t>
            </a:r>
            <a:r>
              <a:rPr lang="en-US" sz="2100" dirty="0" err="1">
                <a:latin typeface="Times" pitchFamily="18" charset="0"/>
              </a:rPr>
              <a:t>penyelenggara</a:t>
            </a:r>
            <a:r>
              <a:rPr lang="en-US" sz="2100" dirty="0">
                <a:latin typeface="Times" pitchFamily="18" charset="0"/>
              </a:rPr>
              <a:t> </a:t>
            </a:r>
            <a:r>
              <a:rPr lang="en-US" sz="2100" dirty="0" err="1">
                <a:latin typeface="Times" pitchFamily="18" charset="0"/>
              </a:rPr>
              <a:t>akan</a:t>
            </a:r>
            <a:r>
              <a:rPr lang="en-US" sz="2100" dirty="0">
                <a:latin typeface="Times" pitchFamily="18" charset="0"/>
              </a:rPr>
              <a:t> </a:t>
            </a:r>
            <a:r>
              <a:rPr lang="en-US" sz="2100" dirty="0" err="1">
                <a:latin typeface="Times" pitchFamily="18" charset="0"/>
              </a:rPr>
              <a:t>melaksankan</a:t>
            </a:r>
            <a:r>
              <a:rPr lang="en-US" sz="2100" dirty="0">
                <a:latin typeface="Times" pitchFamily="18" charset="0"/>
              </a:rPr>
              <a:t> </a:t>
            </a:r>
            <a:r>
              <a:rPr lang="en-US" sz="2100" dirty="0" err="1">
                <a:latin typeface="Times" pitchFamily="18" charset="0"/>
              </a:rPr>
              <a:t>kegiatan</a:t>
            </a:r>
            <a:r>
              <a:rPr lang="en-US" sz="2100" dirty="0">
                <a:latin typeface="Times" pitchFamily="18" charset="0"/>
              </a:rPr>
              <a:t> </a:t>
            </a:r>
            <a:r>
              <a:rPr lang="en-US" sz="2100" dirty="0" err="1">
                <a:latin typeface="Times" pitchFamily="18" charset="0"/>
              </a:rPr>
              <a:t>sebagaimana</a:t>
            </a:r>
            <a:r>
              <a:rPr lang="en-US" sz="2100" dirty="0">
                <a:latin typeface="Times" pitchFamily="18" charset="0"/>
              </a:rPr>
              <a:t> </a:t>
            </a:r>
            <a:r>
              <a:rPr lang="en-US" sz="2100" dirty="0" err="1">
                <a:latin typeface="Times" pitchFamily="18" charset="0"/>
              </a:rPr>
              <a:t>dimaksud</a:t>
            </a:r>
            <a:r>
              <a:rPr lang="en-US" sz="2100" dirty="0">
                <a:latin typeface="Times" pitchFamily="18" charset="0"/>
              </a:rPr>
              <a:t> </a:t>
            </a:r>
            <a:r>
              <a:rPr lang="en-US" sz="2100" dirty="0" err="1">
                <a:latin typeface="Times" pitchFamily="18" charset="0"/>
              </a:rPr>
              <a:t>pada</a:t>
            </a:r>
            <a:r>
              <a:rPr lang="en-US" sz="2100" dirty="0">
                <a:latin typeface="Times" pitchFamily="18" charset="0"/>
              </a:rPr>
              <a:t> </a:t>
            </a:r>
            <a:r>
              <a:rPr lang="en-US" sz="2100" dirty="0" err="1">
                <a:latin typeface="Times" pitchFamily="18" charset="0"/>
              </a:rPr>
              <a:t>angka</a:t>
            </a:r>
            <a:r>
              <a:rPr lang="en-US" sz="2100" dirty="0">
                <a:latin typeface="Times" pitchFamily="18" charset="0"/>
              </a:rPr>
              <a:t> 2 </a:t>
            </a:r>
            <a:r>
              <a:rPr lang="en-US" sz="2100" dirty="0" err="1">
                <a:latin typeface="Times" pitchFamily="18" charset="0"/>
              </a:rPr>
              <a:t>huruf</a:t>
            </a:r>
            <a:r>
              <a:rPr lang="en-US" sz="2100" dirty="0">
                <a:latin typeface="Times" pitchFamily="18" charset="0"/>
              </a:rPr>
              <a:t> c, d, e, f, g </a:t>
            </a:r>
            <a:r>
              <a:rPr lang="en-US" sz="2100" dirty="0" err="1">
                <a:latin typeface="Times" pitchFamily="18" charset="0"/>
              </a:rPr>
              <a:t>dan</a:t>
            </a:r>
            <a:r>
              <a:rPr lang="en-US" sz="2100" dirty="0">
                <a:latin typeface="Times" pitchFamily="18" charset="0"/>
              </a:rPr>
              <a:t> h </a:t>
            </a:r>
            <a:r>
              <a:rPr lang="en-US" sz="2100" dirty="0" err="1">
                <a:latin typeface="Times" pitchFamily="18" charset="0"/>
              </a:rPr>
              <a:t>atas</a:t>
            </a:r>
            <a:r>
              <a:rPr lang="en-US" sz="2100" dirty="0">
                <a:latin typeface="Times" pitchFamily="18" charset="0"/>
              </a:rPr>
              <a:t> </a:t>
            </a:r>
            <a:r>
              <a:rPr lang="en-US" sz="2100" dirty="0" err="1">
                <a:latin typeface="Times" pitchFamily="18" charset="0"/>
              </a:rPr>
              <a:t>nama</a:t>
            </a:r>
            <a:r>
              <a:rPr lang="en-US" sz="2100" dirty="0">
                <a:latin typeface="Times" pitchFamily="18" charset="0"/>
              </a:rPr>
              <a:t> </a:t>
            </a:r>
            <a:r>
              <a:rPr lang="en-US" sz="2100" dirty="0" err="1">
                <a:latin typeface="Times" pitchFamily="18" charset="0"/>
              </a:rPr>
              <a:t>wakil</a:t>
            </a:r>
            <a:r>
              <a:rPr lang="en-US" sz="2100" dirty="0">
                <a:latin typeface="Times" pitchFamily="18" charset="0"/>
              </a:rPr>
              <a:t> </a:t>
            </a:r>
            <a:r>
              <a:rPr lang="en-US" sz="2100" dirty="0" err="1">
                <a:latin typeface="Times" pitchFamily="18" charset="0"/>
              </a:rPr>
              <a:t>peserta</a:t>
            </a:r>
            <a:r>
              <a:rPr lang="en-US" sz="2100" dirty="0">
                <a:latin typeface="Times" pitchFamily="18" charset="0"/>
              </a:rPr>
              <a:t> yang </a:t>
            </a:r>
            <a:r>
              <a:rPr lang="en-US" sz="2100" dirty="0" err="1">
                <a:latin typeface="Times" pitchFamily="18" charset="0"/>
              </a:rPr>
              <a:t>bersangkutan</a:t>
            </a:r>
            <a:r>
              <a:rPr lang="en-US" sz="2100" dirty="0">
                <a:latin typeface="Times" pitchFamily="18" charset="0"/>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763000" cy="5364163"/>
          </a:xfrm>
        </p:spPr>
        <p:txBody>
          <a:bodyPr>
            <a:noAutofit/>
          </a:bodyPr>
          <a:lstStyle/>
          <a:p>
            <a:pPr>
              <a:buNone/>
            </a:pPr>
            <a:r>
              <a:rPr lang="en-US" sz="2000" dirty="0" err="1">
                <a:latin typeface="Times" pitchFamily="18" charset="0"/>
              </a:rPr>
              <a:t>Penyelesaian</a:t>
            </a:r>
            <a:r>
              <a:rPr lang="en-US" sz="2000" dirty="0">
                <a:latin typeface="Times" pitchFamily="18" charset="0"/>
              </a:rPr>
              <a:t> </a:t>
            </a:r>
            <a:r>
              <a:rPr lang="en-US" sz="2000" dirty="0" err="1">
                <a:latin typeface="Times" pitchFamily="18" charset="0"/>
              </a:rPr>
              <a:t>akhir</a:t>
            </a:r>
            <a:r>
              <a:rPr lang="en-US" sz="2000" dirty="0">
                <a:latin typeface="Times" pitchFamily="18" charset="0"/>
              </a:rPr>
              <a:t> </a:t>
            </a:r>
            <a:r>
              <a:rPr lang="en-US" sz="2000" dirty="0" err="1">
                <a:latin typeface="Times" pitchFamily="18" charset="0"/>
              </a:rPr>
              <a:t>atas</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dilakukan</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melimpahkan</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masing-masing</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ke</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giro</a:t>
            </a:r>
            <a:r>
              <a:rPr lang="en-US" sz="2000" dirty="0">
                <a:latin typeface="Times" pitchFamily="18" charset="0"/>
              </a:rPr>
              <a:t> </a:t>
            </a:r>
            <a:r>
              <a:rPr lang="en-US" sz="2000" dirty="0" err="1">
                <a:latin typeface="Times" pitchFamily="18" charset="0"/>
              </a:rPr>
              <a:t>kantor</a:t>
            </a:r>
            <a:r>
              <a:rPr lang="en-US" sz="2000" dirty="0">
                <a:latin typeface="Times" pitchFamily="18" charset="0"/>
              </a:rPr>
              <a:t> lain </a:t>
            </a:r>
            <a:r>
              <a:rPr lang="en-US" sz="2000" dirty="0" err="1">
                <a:latin typeface="Times" pitchFamily="18" charset="0"/>
              </a:rPr>
              <a:t>dari</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di</a:t>
            </a:r>
            <a:r>
              <a:rPr lang="en-US" sz="2000" dirty="0">
                <a:latin typeface="Times" pitchFamily="18" charset="0"/>
              </a:rPr>
              <a:t> Bank Indonesia yang </a:t>
            </a:r>
            <a:r>
              <a:rPr lang="en-US" sz="2000" dirty="0" err="1">
                <a:latin typeface="Times" pitchFamily="18" charset="0"/>
              </a:rPr>
              <a:t>telah</a:t>
            </a:r>
            <a:r>
              <a:rPr lang="en-US" sz="2000" dirty="0">
                <a:latin typeface="Times" pitchFamily="18" charset="0"/>
              </a:rPr>
              <a:t> </a:t>
            </a:r>
            <a:r>
              <a:rPr lang="en-US" sz="2000" dirty="0" err="1">
                <a:latin typeface="Times" pitchFamily="18" charset="0"/>
              </a:rPr>
              <a:t>ditetapkan</a:t>
            </a:r>
            <a:r>
              <a:rPr lang="en-US" sz="2000" dirty="0">
                <a:latin typeface="Times" pitchFamily="18" charset="0"/>
              </a:rPr>
              <a:t>. </a:t>
            </a:r>
            <a:r>
              <a:rPr lang="en-US" sz="2000" dirty="0" err="1">
                <a:latin typeface="Times" pitchFamily="18" charset="0"/>
              </a:rPr>
              <a:t>Prosedur</a:t>
            </a:r>
            <a:r>
              <a:rPr lang="en-US" sz="2000" dirty="0">
                <a:latin typeface="Times" pitchFamily="18" charset="0"/>
              </a:rPr>
              <a:t> </a:t>
            </a:r>
            <a:r>
              <a:rPr lang="en-US" sz="2000" dirty="0" err="1">
                <a:latin typeface="Times" pitchFamily="18" charset="0"/>
              </a:rPr>
              <a:t>penyelesaian</a:t>
            </a:r>
            <a:r>
              <a:rPr lang="en-US" sz="2000" dirty="0">
                <a:latin typeface="Times" pitchFamily="18" charset="0"/>
              </a:rPr>
              <a:t> </a:t>
            </a:r>
            <a:r>
              <a:rPr lang="en-US" sz="2000" dirty="0" err="1">
                <a:latin typeface="Times" pitchFamily="18" charset="0"/>
              </a:rPr>
              <a:t>akhir</a:t>
            </a:r>
            <a:r>
              <a:rPr lang="en-US" sz="2000" dirty="0">
                <a:latin typeface="Times" pitchFamily="18" charset="0"/>
              </a:rPr>
              <a:t> </a:t>
            </a:r>
            <a:r>
              <a:rPr lang="en-US" sz="2000" dirty="0" err="1">
                <a:latin typeface="Times" pitchFamily="18" charset="0"/>
              </a:rPr>
              <a:t>dilakukan</a:t>
            </a:r>
            <a:r>
              <a:rPr lang="en-US" sz="2000" dirty="0">
                <a:latin typeface="Times" pitchFamily="18" charset="0"/>
              </a:rPr>
              <a:t> </a:t>
            </a:r>
            <a:r>
              <a:rPr lang="en-US" sz="2000" dirty="0" err="1">
                <a:latin typeface="Times" pitchFamily="18" charset="0"/>
              </a:rPr>
              <a:t>sebagai</a:t>
            </a:r>
            <a:r>
              <a:rPr lang="en-US" sz="2000" dirty="0">
                <a:latin typeface="Times" pitchFamily="18" charset="0"/>
              </a:rPr>
              <a:t> </a:t>
            </a:r>
            <a:r>
              <a:rPr lang="en-US" sz="2000" dirty="0" err="1">
                <a:latin typeface="Times" pitchFamily="18" charset="0"/>
              </a:rPr>
              <a:t>berikut</a:t>
            </a:r>
            <a:r>
              <a:rPr lang="en-US" sz="2000" dirty="0">
                <a:latin typeface="Times" pitchFamily="18" charset="0"/>
              </a:rPr>
              <a:t>:</a:t>
            </a:r>
          </a:p>
          <a:p>
            <a:pPr marL="514350" indent="-514350">
              <a:buAutoNum type="arabicPeriod"/>
            </a:pPr>
            <a:r>
              <a:rPr lang="en-US" sz="2000" dirty="0" err="1">
                <a:latin typeface="Times" pitchFamily="18" charset="0"/>
              </a:rPr>
              <a:t>Penyelenggara</a:t>
            </a:r>
            <a:r>
              <a:rPr lang="en-US" sz="2000" dirty="0">
                <a:latin typeface="Times" pitchFamily="18" charset="0"/>
              </a:rPr>
              <a:t> </a:t>
            </a:r>
            <a:r>
              <a:rPr lang="en-US" sz="2000" dirty="0" err="1">
                <a:latin typeface="Times" pitchFamily="18" charset="0"/>
              </a:rPr>
              <a:t>mengirimkan</a:t>
            </a:r>
            <a:r>
              <a:rPr lang="en-US" sz="2000" dirty="0">
                <a:latin typeface="Times" pitchFamily="18" charset="0"/>
              </a:rPr>
              <a:t> </a:t>
            </a:r>
            <a:r>
              <a:rPr lang="en-US" sz="2000" dirty="0" err="1">
                <a:latin typeface="Times" pitchFamily="18" charset="0"/>
              </a:rPr>
              <a:t>informasi</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berdasrakan</a:t>
            </a:r>
            <a:r>
              <a:rPr lang="en-US" sz="2000" dirty="0">
                <a:latin typeface="Times" pitchFamily="18" charset="0"/>
              </a:rPr>
              <a:t> BSK </a:t>
            </a:r>
            <a:r>
              <a:rPr lang="en-US" sz="2000" dirty="0" err="1">
                <a:latin typeface="Times" pitchFamily="18" charset="0"/>
              </a:rPr>
              <a:t>ke</a:t>
            </a:r>
            <a:r>
              <a:rPr lang="en-US" sz="2000" dirty="0">
                <a:latin typeface="Times" pitchFamily="18" charset="0"/>
              </a:rPr>
              <a:t> </a:t>
            </a:r>
            <a:r>
              <a:rPr lang="en-US" sz="2000" dirty="0" err="1">
                <a:latin typeface="Times" pitchFamily="18" charset="0"/>
              </a:rPr>
              <a:t>kantor</a:t>
            </a:r>
            <a:r>
              <a:rPr lang="en-US" sz="2000" dirty="0">
                <a:latin typeface="Times" pitchFamily="18" charset="0"/>
              </a:rPr>
              <a:t> Bank Indonesia yang </a:t>
            </a:r>
            <a:r>
              <a:rPr lang="en-US" sz="2000" dirty="0" err="1">
                <a:latin typeface="Times" pitchFamily="18" charset="0"/>
              </a:rPr>
              <a:t>ditetapkan</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menggunakan</a:t>
            </a:r>
            <a:r>
              <a:rPr lang="en-US" sz="2000" dirty="0">
                <a:latin typeface="Times" pitchFamily="18" charset="0"/>
              </a:rPr>
              <a:t> </a:t>
            </a:r>
            <a:r>
              <a:rPr lang="en-US" sz="2000" dirty="0" err="1">
                <a:latin typeface="Times" pitchFamily="18" charset="0"/>
              </a:rPr>
              <a:t>sarana</a:t>
            </a:r>
            <a:r>
              <a:rPr lang="en-US" sz="2000" dirty="0">
                <a:latin typeface="Times" pitchFamily="18" charset="0"/>
              </a:rPr>
              <a:t> </a:t>
            </a:r>
            <a:r>
              <a:rPr lang="en-US" sz="2000" dirty="0" err="1">
                <a:latin typeface="Times" pitchFamily="18" charset="0"/>
              </a:rPr>
              <a:t>teleks</a:t>
            </a:r>
            <a:r>
              <a:rPr lang="en-US" sz="2000" dirty="0">
                <a:latin typeface="Times" pitchFamily="18" charset="0"/>
              </a:rPr>
              <a:t> </a:t>
            </a:r>
            <a:r>
              <a:rPr lang="en-US" sz="2000" dirty="0" err="1">
                <a:latin typeface="Times" pitchFamily="18" charset="0"/>
              </a:rPr>
              <a:t>setelah</a:t>
            </a:r>
            <a:r>
              <a:rPr lang="en-US" sz="2000" dirty="0">
                <a:latin typeface="Times" pitchFamily="18" charset="0"/>
              </a:rPr>
              <a:t> </a:t>
            </a:r>
            <a:r>
              <a:rPr lang="en-US" sz="2000" dirty="0" err="1">
                <a:latin typeface="Times" pitchFamily="18" charset="0"/>
              </a:rPr>
              <a:t>dilakukan</a:t>
            </a:r>
            <a:r>
              <a:rPr lang="en-US" sz="2000" dirty="0">
                <a:latin typeface="Times" pitchFamily="18" charset="0"/>
              </a:rPr>
              <a:t> test key arrangement.</a:t>
            </a:r>
          </a:p>
          <a:p>
            <a:pPr marL="514350" indent="-514350">
              <a:buAutoNum type="arabicPeriod"/>
            </a:pPr>
            <a:r>
              <a:rPr lang="en-US" sz="2000" dirty="0" err="1">
                <a:latin typeface="Times" pitchFamily="18" charset="0"/>
              </a:rPr>
              <a:t>Atas</a:t>
            </a:r>
            <a:r>
              <a:rPr lang="en-US" sz="2000" dirty="0">
                <a:latin typeface="Times" pitchFamily="18" charset="0"/>
              </a:rPr>
              <a:t> </a:t>
            </a:r>
            <a:r>
              <a:rPr lang="en-US" sz="2000" dirty="0" err="1">
                <a:latin typeface="Times" pitchFamily="18" charset="0"/>
              </a:rPr>
              <a:t>dasar</a:t>
            </a:r>
            <a:r>
              <a:rPr lang="en-US" sz="2000" dirty="0">
                <a:latin typeface="Times" pitchFamily="18" charset="0"/>
              </a:rPr>
              <a:t> </a:t>
            </a:r>
            <a:r>
              <a:rPr lang="en-US" sz="2000" dirty="0" err="1">
                <a:latin typeface="Times" pitchFamily="18" charset="0"/>
              </a:rPr>
              <a:t>instruksi</a:t>
            </a:r>
            <a:r>
              <a:rPr lang="en-US" sz="2000" dirty="0">
                <a:latin typeface="Times" pitchFamily="18" charset="0"/>
              </a:rPr>
              <a:t> </a:t>
            </a:r>
            <a:r>
              <a:rPr lang="en-US" sz="2000" dirty="0" err="1">
                <a:latin typeface="Times" pitchFamily="18" charset="0"/>
              </a:rPr>
              <a:t>pelimpahan</a:t>
            </a:r>
            <a:r>
              <a:rPr lang="en-US" sz="2000" dirty="0">
                <a:latin typeface="Times" pitchFamily="18" charset="0"/>
              </a:rPr>
              <a:t> </a:t>
            </a:r>
            <a:r>
              <a:rPr lang="en-US" sz="2000" dirty="0" err="1">
                <a:latin typeface="Times" pitchFamily="18" charset="0"/>
              </a:rPr>
              <a:t>tersebut</a:t>
            </a:r>
            <a:r>
              <a:rPr lang="en-US" sz="2000" dirty="0">
                <a:latin typeface="Times" pitchFamily="18" charset="0"/>
              </a:rPr>
              <a:t>, </a:t>
            </a:r>
            <a:r>
              <a:rPr lang="en-US" sz="2000" dirty="0" err="1">
                <a:latin typeface="Times" pitchFamily="18" charset="0"/>
              </a:rPr>
              <a:t>kantor</a:t>
            </a:r>
            <a:r>
              <a:rPr lang="en-US" sz="2000" dirty="0">
                <a:latin typeface="Times" pitchFamily="18" charset="0"/>
              </a:rPr>
              <a:t> Bank Indonesia </a:t>
            </a:r>
            <a:r>
              <a:rPr lang="en-US" sz="2000" dirty="0" err="1">
                <a:latin typeface="Times" pitchFamily="18" charset="0"/>
              </a:rPr>
              <a:t>membukukan</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mkliring</a:t>
            </a:r>
            <a:r>
              <a:rPr lang="en-US" sz="2000" dirty="0">
                <a:latin typeface="Times" pitchFamily="18" charset="0"/>
              </a:rPr>
              <a:t> </a:t>
            </a:r>
            <a:r>
              <a:rPr lang="en-US" sz="2000" dirty="0" err="1">
                <a:latin typeface="Times" pitchFamily="18" charset="0"/>
              </a:rPr>
              <a:t>ke</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kantor</a:t>
            </a:r>
            <a:r>
              <a:rPr lang="en-US" sz="2000" dirty="0">
                <a:latin typeface="Times" pitchFamily="18" charset="0"/>
              </a:rPr>
              <a:t> lain </a:t>
            </a:r>
            <a:r>
              <a:rPr lang="en-US" sz="2000" dirty="0" err="1">
                <a:latin typeface="Times" pitchFamily="18" charset="0"/>
              </a:rPr>
              <a:t>dari</a:t>
            </a:r>
            <a:r>
              <a:rPr lang="en-US" sz="2000" dirty="0">
                <a:latin typeface="Times" pitchFamily="18" charset="0"/>
              </a:rPr>
              <a:t> </a:t>
            </a:r>
            <a:r>
              <a:rPr lang="en-US" sz="2000" dirty="0" err="1">
                <a:latin typeface="Times" pitchFamily="18" charset="0"/>
              </a:rPr>
              <a:t>masing-masing</a:t>
            </a:r>
            <a:r>
              <a:rPr lang="en-US" sz="2000" dirty="0">
                <a:latin typeface="Times" pitchFamily="18" charset="0"/>
              </a:rPr>
              <a:t> </a:t>
            </a:r>
            <a:r>
              <a:rPr lang="en-US" sz="2000" dirty="0" err="1">
                <a:latin typeface="Times" pitchFamily="18" charset="0"/>
              </a:rPr>
              <a:t>peserta</a:t>
            </a:r>
            <a:r>
              <a:rPr lang="en-US" sz="2000" dirty="0">
                <a:latin typeface="Times" pitchFamily="18" charset="0"/>
              </a:rPr>
              <a:t> yang </a:t>
            </a:r>
            <a:r>
              <a:rPr lang="en-US" sz="2000" dirty="0" err="1">
                <a:latin typeface="Times" pitchFamily="18" charset="0"/>
              </a:rPr>
              <a:t>ada</a:t>
            </a:r>
            <a:r>
              <a:rPr lang="en-US" sz="2000" dirty="0">
                <a:latin typeface="Times" pitchFamily="18" charset="0"/>
              </a:rPr>
              <a:t> </a:t>
            </a:r>
            <a:r>
              <a:rPr lang="en-US" sz="2000" dirty="0" err="1">
                <a:latin typeface="Times" pitchFamily="18" charset="0"/>
              </a:rPr>
              <a:t>di</a:t>
            </a:r>
            <a:r>
              <a:rPr lang="en-US" sz="2000" dirty="0">
                <a:latin typeface="Times" pitchFamily="18" charset="0"/>
              </a:rPr>
              <a:t> Kantor Bank Indonesia </a:t>
            </a:r>
            <a:r>
              <a:rPr lang="en-US" sz="2000" dirty="0" err="1">
                <a:latin typeface="Times" pitchFamily="18" charset="0"/>
              </a:rPr>
              <a:t>tersebut</a:t>
            </a:r>
            <a:r>
              <a:rPr lang="en-US" sz="2000" dirty="0">
                <a:latin typeface="Times" pitchFamily="18" charset="0"/>
              </a:rPr>
              <a:t>.</a:t>
            </a:r>
          </a:p>
          <a:p>
            <a:pPr marL="514350" indent="-514350">
              <a:buAutoNum type="arabicPeriod"/>
            </a:pPr>
            <a:r>
              <a:rPr lang="en-US" sz="2000" dirty="0" err="1">
                <a:latin typeface="Times" pitchFamily="18" charset="0"/>
              </a:rPr>
              <a:t>Tanggal</a:t>
            </a:r>
            <a:r>
              <a:rPr lang="en-US" sz="2000" dirty="0">
                <a:latin typeface="Times" pitchFamily="18" charset="0"/>
              </a:rPr>
              <a:t> </a:t>
            </a:r>
            <a:r>
              <a:rPr lang="en-US" sz="2000" dirty="0" err="1">
                <a:latin typeface="Times" pitchFamily="18" charset="0"/>
              </a:rPr>
              <a:t>valuta</a:t>
            </a:r>
            <a:r>
              <a:rPr lang="en-US" sz="2000" dirty="0">
                <a:latin typeface="Times" pitchFamily="18" charset="0"/>
              </a:rPr>
              <a:t> </a:t>
            </a:r>
            <a:r>
              <a:rPr lang="en-US" sz="2000" dirty="0" err="1">
                <a:latin typeface="Times" pitchFamily="18" charset="0"/>
              </a:rPr>
              <a:t>pembukuan</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adalah</a:t>
            </a:r>
            <a:r>
              <a:rPr lang="en-US" sz="2000" dirty="0">
                <a:latin typeface="Times" pitchFamily="18" charset="0"/>
              </a:rPr>
              <a:t> </a:t>
            </a:r>
            <a:r>
              <a:rPr lang="en-US" sz="2000" dirty="0" err="1">
                <a:latin typeface="Times" pitchFamily="18" charset="0"/>
              </a:rPr>
              <a:t>sama</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tanggal</a:t>
            </a:r>
            <a:r>
              <a:rPr lang="en-US" sz="2000" dirty="0">
                <a:latin typeface="Times" pitchFamily="18" charset="0"/>
              </a:rPr>
              <a:t> </a:t>
            </a:r>
            <a:r>
              <a:rPr lang="en-US" sz="2000" dirty="0" err="1">
                <a:latin typeface="Times" pitchFamily="18" charset="0"/>
              </a:rPr>
              <a:t>harinkliring</a:t>
            </a:r>
            <a:r>
              <a:rPr lang="en-US" sz="2000" dirty="0">
                <a:latin typeface="Times" pitchFamily="18" charset="0"/>
              </a:rPr>
              <a:t> yang </a:t>
            </a:r>
            <a:r>
              <a:rPr lang="en-US" sz="2000" dirty="0" err="1">
                <a:latin typeface="Times" pitchFamily="18" charset="0"/>
              </a:rPr>
              <a:t>berssangkutan</a:t>
            </a:r>
            <a:r>
              <a:rPr lang="en-US" sz="2000" dirty="0">
                <a:latin typeface="Times" pitchFamily="18" charset="0"/>
              </a:rPr>
              <a:t>.</a:t>
            </a:r>
          </a:p>
          <a:p>
            <a:pPr marL="514350" indent="-514350">
              <a:buAutoNum type="arabicPeriod"/>
            </a:pPr>
            <a:r>
              <a:rPr lang="en-US" sz="2000" dirty="0" err="1">
                <a:latin typeface="Times" pitchFamily="18" charset="0"/>
              </a:rPr>
              <a:t>Apabila</a:t>
            </a:r>
            <a:r>
              <a:rPr lang="en-US" sz="2000" dirty="0">
                <a:latin typeface="Times" pitchFamily="18" charset="0"/>
              </a:rPr>
              <a:t> </a:t>
            </a:r>
            <a:r>
              <a:rPr lang="en-US" sz="2000" dirty="0" err="1">
                <a:latin typeface="Times" pitchFamily="18" charset="0"/>
              </a:rPr>
              <a:t>terdapat</a:t>
            </a:r>
            <a:r>
              <a:rPr lang="en-US" sz="2000" dirty="0">
                <a:latin typeface="Times" pitchFamily="18" charset="0"/>
              </a:rPr>
              <a:t> </a:t>
            </a:r>
            <a:r>
              <a:rPr lang="en-US" sz="2000" dirty="0" err="1">
                <a:latin typeface="Times" pitchFamily="18" charset="0"/>
              </a:rPr>
              <a:t>kesalahan</a:t>
            </a:r>
            <a:r>
              <a:rPr lang="en-US" sz="2000" dirty="0">
                <a:latin typeface="Times" pitchFamily="18" charset="0"/>
              </a:rPr>
              <a:t> </a:t>
            </a:r>
            <a:r>
              <a:rPr lang="en-US" sz="2000" dirty="0" err="1">
                <a:latin typeface="Times" pitchFamily="18" charset="0"/>
              </a:rPr>
              <a:t>perhitungan</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yang </a:t>
            </a:r>
            <a:r>
              <a:rPr lang="en-US" sz="2000" dirty="0" err="1">
                <a:latin typeface="Times" pitchFamily="18" charset="0"/>
              </a:rPr>
              <a:t>diketahui</a:t>
            </a:r>
            <a:r>
              <a:rPr lang="en-US" sz="2000" dirty="0">
                <a:latin typeface="Times" pitchFamily="18" charset="0"/>
              </a:rPr>
              <a:t> </a:t>
            </a:r>
            <a:r>
              <a:rPr lang="en-US" sz="2000" dirty="0" err="1">
                <a:latin typeface="Times" pitchFamily="18" charset="0"/>
              </a:rPr>
              <a:t>setelah</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tersebut</a:t>
            </a:r>
            <a:r>
              <a:rPr lang="en-US" sz="2000" dirty="0">
                <a:latin typeface="Times" pitchFamily="18" charset="0"/>
              </a:rPr>
              <a:t> </a:t>
            </a:r>
            <a:r>
              <a:rPr lang="en-US" sz="2000" dirty="0" err="1">
                <a:latin typeface="Times" pitchFamily="18" charset="0"/>
              </a:rPr>
              <a:t>dilimpahkan</a:t>
            </a:r>
            <a:r>
              <a:rPr lang="en-US" sz="2000" dirty="0">
                <a:latin typeface="Times" pitchFamily="18" charset="0"/>
              </a:rPr>
              <a:t> </a:t>
            </a:r>
            <a:r>
              <a:rPr lang="en-US" sz="2000" dirty="0" err="1">
                <a:latin typeface="Times" pitchFamily="18" charset="0"/>
              </a:rPr>
              <a:t>ke</a:t>
            </a:r>
            <a:r>
              <a:rPr lang="en-US" sz="2000" dirty="0">
                <a:latin typeface="Times" pitchFamily="18" charset="0"/>
              </a:rPr>
              <a:t> Bank Indonesia, </a:t>
            </a:r>
            <a:r>
              <a:rPr lang="en-US" sz="2000" dirty="0" err="1">
                <a:latin typeface="Times" pitchFamily="18" charset="0"/>
              </a:rPr>
              <a:t>maka</a:t>
            </a:r>
            <a:r>
              <a:rPr lang="en-US" sz="2000" dirty="0">
                <a:latin typeface="Times" pitchFamily="18" charset="0"/>
              </a:rPr>
              <a:t> </a:t>
            </a:r>
            <a:r>
              <a:rPr lang="en-US" sz="2000" dirty="0" err="1">
                <a:latin typeface="Times" pitchFamily="18" charset="0"/>
              </a:rPr>
              <a:t>penyelesaiannya</a:t>
            </a:r>
            <a:r>
              <a:rPr lang="en-US" sz="2000" dirty="0">
                <a:latin typeface="Times" pitchFamily="18" charset="0"/>
              </a:rPr>
              <a:t> </a:t>
            </a:r>
            <a:r>
              <a:rPr lang="en-US" sz="2000" dirty="0" err="1">
                <a:latin typeface="Times" pitchFamily="18" charset="0"/>
              </a:rPr>
              <a:t>dilakukan</a:t>
            </a:r>
            <a:r>
              <a:rPr lang="en-US" sz="2000" dirty="0">
                <a:latin typeface="Times" pitchFamily="18" charset="0"/>
              </a:rPr>
              <a:t> </a:t>
            </a:r>
            <a:r>
              <a:rPr lang="en-US" sz="2000" dirty="0" err="1">
                <a:latin typeface="Times" pitchFamily="18" charset="0"/>
              </a:rPr>
              <a:t>antara</a:t>
            </a:r>
            <a:r>
              <a:rPr lang="en-US" sz="2000" dirty="0">
                <a:latin typeface="Times" pitchFamily="18" charset="0"/>
              </a:rPr>
              <a:t> </a:t>
            </a:r>
            <a:r>
              <a:rPr lang="en-US" sz="2000" dirty="0" err="1">
                <a:latin typeface="Times" pitchFamily="18" charset="0"/>
              </a:rPr>
              <a:t>penyelnggara</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peserta</a:t>
            </a:r>
            <a:r>
              <a:rPr lang="en-US" sz="2000" dirty="0">
                <a:latin typeface="Times" pitchFamily="18" charset="0"/>
              </a:rPr>
              <a:t>.</a:t>
            </a:r>
          </a:p>
          <a:p>
            <a:pPr marL="514350" indent="-514350">
              <a:buAutoNum type="arabicPeriod"/>
            </a:pPr>
            <a:r>
              <a:rPr lang="en-US" sz="2000" dirty="0" err="1">
                <a:latin typeface="Times" pitchFamily="18" charset="0"/>
              </a:rPr>
              <a:t>Dalam</a:t>
            </a:r>
            <a:r>
              <a:rPr lang="en-US" sz="2000" dirty="0">
                <a:latin typeface="Times" pitchFamily="18" charset="0"/>
              </a:rPr>
              <a:t> </a:t>
            </a:r>
            <a:r>
              <a:rPr lang="en-US" sz="2000" dirty="0" err="1">
                <a:latin typeface="Times" pitchFamily="18" charset="0"/>
              </a:rPr>
              <a:t>kesadaan</a:t>
            </a:r>
            <a:r>
              <a:rPr lang="en-US" sz="2000" dirty="0">
                <a:latin typeface="Times" pitchFamily="18" charset="0"/>
              </a:rPr>
              <a:t> </a:t>
            </a:r>
            <a:r>
              <a:rPr lang="en-US" sz="2000" dirty="0" err="1">
                <a:latin typeface="Times" pitchFamily="18" charset="0"/>
              </a:rPr>
              <a:t>darurat</a:t>
            </a:r>
            <a:r>
              <a:rPr lang="en-US" sz="2000" dirty="0">
                <a:latin typeface="Times" pitchFamily="18" charset="0"/>
              </a:rPr>
              <a:t> </a:t>
            </a:r>
            <a:r>
              <a:rPr lang="en-US" sz="2000" dirty="0" err="1">
                <a:latin typeface="Times" pitchFamily="18" charset="0"/>
              </a:rPr>
              <a:t>di</a:t>
            </a:r>
            <a:r>
              <a:rPr lang="en-US" sz="2000" dirty="0">
                <a:latin typeface="Times" pitchFamily="18" charset="0"/>
              </a:rPr>
              <a:t> </a:t>
            </a:r>
            <a:r>
              <a:rPr lang="en-US" sz="2000" dirty="0" err="1">
                <a:latin typeface="Times" pitchFamily="18" charset="0"/>
              </a:rPr>
              <a:t>mana</a:t>
            </a:r>
            <a:r>
              <a:rPr lang="en-US" sz="2000" dirty="0">
                <a:latin typeface="Times" pitchFamily="18" charset="0"/>
              </a:rPr>
              <a:t> </a:t>
            </a:r>
            <a:r>
              <a:rPr lang="en-US" sz="2000" dirty="0" err="1">
                <a:latin typeface="Times" pitchFamily="18" charset="0"/>
              </a:rPr>
              <a:t>tidak</a:t>
            </a:r>
            <a:r>
              <a:rPr lang="en-US" sz="2000" dirty="0">
                <a:latin typeface="Times" pitchFamily="18" charset="0"/>
              </a:rPr>
              <a:t> </a:t>
            </a:r>
            <a:r>
              <a:rPr lang="en-US" sz="2000" dirty="0" err="1">
                <a:latin typeface="Times" pitchFamily="18" charset="0"/>
              </a:rPr>
              <a:t>dimungkinkan</a:t>
            </a:r>
            <a:r>
              <a:rPr lang="en-US" sz="2000" dirty="0">
                <a:latin typeface="Times" pitchFamily="18" charset="0"/>
              </a:rPr>
              <a:t> </a:t>
            </a:r>
            <a:r>
              <a:rPr lang="en-US" sz="2000" dirty="0" err="1">
                <a:latin typeface="Times" pitchFamily="18" charset="0"/>
              </a:rPr>
              <a:t>menggunakan</a:t>
            </a:r>
            <a:r>
              <a:rPr lang="en-US" sz="2000" dirty="0">
                <a:latin typeface="Times" pitchFamily="18" charset="0"/>
              </a:rPr>
              <a:t> </a:t>
            </a:r>
            <a:r>
              <a:rPr lang="en-US" sz="2000" dirty="0" err="1">
                <a:latin typeface="Times" pitchFamily="18" charset="0"/>
              </a:rPr>
              <a:t>sarana</a:t>
            </a:r>
            <a:r>
              <a:rPr lang="en-US" sz="2000" dirty="0">
                <a:latin typeface="Times" pitchFamily="18" charset="0"/>
              </a:rPr>
              <a:t> </a:t>
            </a:r>
            <a:r>
              <a:rPr lang="en-US" sz="2000" dirty="0" err="1">
                <a:latin typeface="Times" pitchFamily="18" charset="0"/>
              </a:rPr>
              <a:t>teleks</a:t>
            </a:r>
            <a:r>
              <a:rPr lang="en-US" sz="2000" dirty="0">
                <a:latin typeface="Times" pitchFamily="18" charset="0"/>
              </a:rPr>
              <a:t> </a:t>
            </a:r>
            <a:r>
              <a:rPr lang="en-US" sz="2000" dirty="0" err="1">
                <a:latin typeface="Times" pitchFamily="18" charset="0"/>
              </a:rPr>
              <a:t>dan</a:t>
            </a:r>
            <a:r>
              <a:rPr lang="en-US" sz="2000" dirty="0">
                <a:latin typeface="Times" pitchFamily="18" charset="0"/>
              </a:rPr>
              <a:t> </a:t>
            </a:r>
            <a:r>
              <a:rPr lang="en-US" sz="2000" dirty="0" err="1">
                <a:latin typeface="Times" pitchFamily="18" charset="0"/>
              </a:rPr>
              <a:t>telepon</a:t>
            </a:r>
            <a:r>
              <a:rPr lang="en-US" sz="2000" dirty="0">
                <a:latin typeface="Times" pitchFamily="18" charset="0"/>
              </a:rPr>
              <a:t> </a:t>
            </a:r>
            <a:r>
              <a:rPr lang="en-US" sz="2000" dirty="0" err="1">
                <a:latin typeface="Times" pitchFamily="18" charset="0"/>
              </a:rPr>
              <a:t>maka</a:t>
            </a:r>
            <a:r>
              <a:rPr lang="en-US" sz="2000" dirty="0">
                <a:latin typeface="Times" pitchFamily="18" charset="0"/>
              </a:rPr>
              <a:t> </a:t>
            </a:r>
            <a:r>
              <a:rPr lang="en-US" sz="2000" dirty="0" err="1">
                <a:latin typeface="Times" pitchFamily="18" charset="0"/>
              </a:rPr>
              <a:t>ketentuan</a:t>
            </a:r>
            <a:r>
              <a:rPr lang="en-US" sz="2000" dirty="0">
                <a:latin typeface="Times" pitchFamily="18" charset="0"/>
              </a:rPr>
              <a:t> </a:t>
            </a:r>
            <a:r>
              <a:rPr lang="en-US" sz="2000" dirty="0" err="1">
                <a:latin typeface="Times" pitchFamily="18" charset="0"/>
              </a:rPr>
              <a:t>sebagaimana</a:t>
            </a:r>
            <a:r>
              <a:rPr lang="en-US" sz="2000" dirty="0">
                <a:latin typeface="Times" pitchFamily="18" charset="0"/>
              </a:rPr>
              <a:t> </a:t>
            </a:r>
            <a:r>
              <a:rPr lang="en-US" sz="2000" dirty="0" err="1">
                <a:latin typeface="Times" pitchFamily="18" charset="0"/>
              </a:rPr>
              <a:t>dimaksud</a:t>
            </a:r>
            <a:r>
              <a:rPr lang="en-US" sz="2000" dirty="0">
                <a:latin typeface="Times" pitchFamily="18" charset="0"/>
              </a:rPr>
              <a:t>  </a:t>
            </a:r>
            <a:r>
              <a:rPr lang="en-US" sz="2000" dirty="0" err="1">
                <a:latin typeface="Times" pitchFamily="18" charset="0"/>
              </a:rPr>
              <a:t>pada</a:t>
            </a:r>
            <a:r>
              <a:rPr lang="en-US" sz="2000" dirty="0">
                <a:latin typeface="Times" pitchFamily="18" charset="0"/>
              </a:rPr>
              <a:t> </a:t>
            </a:r>
            <a:r>
              <a:rPr lang="en-US" sz="2000" dirty="0" err="1">
                <a:latin typeface="Times" pitchFamily="18" charset="0"/>
              </a:rPr>
              <a:t>angka</a:t>
            </a:r>
            <a:r>
              <a:rPr lang="en-US" sz="2000" dirty="0">
                <a:latin typeface="Times" pitchFamily="18" charset="0"/>
              </a:rPr>
              <a:t> 3 </a:t>
            </a:r>
            <a:r>
              <a:rPr lang="en-US" sz="2000" dirty="0" err="1">
                <a:latin typeface="Times" pitchFamily="18" charset="0"/>
              </a:rPr>
              <a:t>tidak</a:t>
            </a:r>
            <a:r>
              <a:rPr lang="en-US" sz="2000" dirty="0">
                <a:latin typeface="Times" pitchFamily="18" charset="0"/>
              </a:rPr>
              <a:t> </a:t>
            </a:r>
            <a:r>
              <a:rPr lang="en-US" sz="2000" dirty="0" err="1">
                <a:latin typeface="Times" pitchFamily="18" charset="0"/>
              </a:rPr>
              <a:t>berlaku</a:t>
            </a:r>
            <a:r>
              <a:rPr lang="en-US" sz="2000" dirty="0">
                <a:latin typeface="Times" pitchFamily="18" charset="0"/>
              </a:rPr>
              <a:t> </a:t>
            </a:r>
            <a:r>
              <a:rPr lang="en-US" sz="2000" dirty="0" err="1">
                <a:latin typeface="Times" pitchFamily="18" charset="0"/>
              </a:rPr>
              <a:t>dan</a:t>
            </a:r>
            <a:r>
              <a:rPr lang="en-US" sz="2000" dirty="0">
                <a:latin typeface="Times" pitchFamily="18" charset="0"/>
              </a:rPr>
              <a:t> </a:t>
            </a:r>
            <a:r>
              <a:rPr lang="en-US" sz="2000" dirty="0" err="1">
                <a:latin typeface="Times" pitchFamily="18" charset="0"/>
              </a:rPr>
              <a:t>pelimpahan</a:t>
            </a:r>
            <a:r>
              <a:rPr lang="en-US" sz="2000" dirty="0">
                <a:latin typeface="Times" pitchFamily="18" charset="0"/>
              </a:rPr>
              <a:t> </a:t>
            </a:r>
            <a:r>
              <a:rPr lang="en-US" sz="2000" dirty="0" err="1">
                <a:latin typeface="Times" pitchFamily="18" charset="0"/>
              </a:rPr>
              <a:t>serta</a:t>
            </a:r>
            <a:r>
              <a:rPr lang="en-US" sz="2000" dirty="0">
                <a:latin typeface="Times" pitchFamily="18" charset="0"/>
              </a:rPr>
              <a:t> </a:t>
            </a:r>
            <a:r>
              <a:rPr lang="en-US" sz="2000" dirty="0" err="1">
                <a:latin typeface="Times" pitchFamily="18" charset="0"/>
              </a:rPr>
              <a:t>pembukuan</a:t>
            </a:r>
            <a:r>
              <a:rPr lang="en-US" sz="2000" dirty="0">
                <a:latin typeface="Times" pitchFamily="18" charset="0"/>
              </a:rPr>
              <a:t> </a:t>
            </a:r>
            <a:r>
              <a:rPr lang="en-US" sz="2000" dirty="0" err="1">
                <a:latin typeface="Times" pitchFamily="18" charset="0"/>
              </a:rPr>
              <a:t>hasil</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dapat</a:t>
            </a:r>
            <a:r>
              <a:rPr lang="en-US" sz="2000" dirty="0">
                <a:latin typeface="Times" pitchFamily="18" charset="0"/>
              </a:rPr>
              <a:t> </a:t>
            </a:r>
            <a:r>
              <a:rPr lang="en-US" sz="2000" dirty="0" err="1">
                <a:latin typeface="Times" pitchFamily="18" charset="0"/>
              </a:rPr>
              <a:t>dilakukan</a:t>
            </a:r>
            <a:r>
              <a:rPr lang="en-US" sz="2000" dirty="0">
                <a:latin typeface="Times" pitchFamily="18" charset="0"/>
              </a:rPr>
              <a:t> </a:t>
            </a:r>
            <a:r>
              <a:rPr lang="en-US" sz="2000" dirty="0" err="1">
                <a:latin typeface="Times" pitchFamily="18" charset="0"/>
              </a:rPr>
              <a:t>pada</a:t>
            </a:r>
            <a:r>
              <a:rPr lang="en-US" sz="2000" dirty="0">
                <a:latin typeface="Times" pitchFamily="18" charset="0"/>
              </a:rPr>
              <a:t> </a:t>
            </a:r>
            <a:r>
              <a:rPr lang="en-US" sz="2000" dirty="0" err="1">
                <a:latin typeface="Times" pitchFamily="18" charset="0"/>
              </a:rPr>
              <a:t>hari</a:t>
            </a:r>
            <a:r>
              <a:rPr lang="en-US" sz="2000" dirty="0">
                <a:latin typeface="Times" pitchFamily="18" charset="0"/>
              </a:rPr>
              <a:t> </a:t>
            </a:r>
            <a:r>
              <a:rPr lang="en-US" sz="2000" dirty="0" err="1">
                <a:latin typeface="Times" pitchFamily="18" charset="0"/>
              </a:rPr>
              <a:t>kerja</a:t>
            </a:r>
            <a:r>
              <a:rPr lang="en-US" sz="2000" dirty="0">
                <a:latin typeface="Times" pitchFamily="18" charset="0"/>
              </a:rPr>
              <a:t> </a:t>
            </a:r>
            <a:r>
              <a:rPr lang="en-US" sz="2000" dirty="0" err="1">
                <a:latin typeface="Times" pitchFamily="18" charset="0"/>
              </a:rPr>
              <a:t>berikutnya</a:t>
            </a:r>
            <a:r>
              <a:rPr lang="en-US" sz="2000" dirty="0">
                <a:latin typeface="Times" pitchFamily="18" charset="0"/>
              </a:rPr>
              <a:t>.</a:t>
            </a:r>
          </a:p>
        </p:txBody>
      </p:sp>
      <p:sp>
        <p:nvSpPr>
          <p:cNvPr id="2" name="Title 1"/>
          <p:cNvSpPr>
            <a:spLocks noGrp="1"/>
          </p:cNvSpPr>
          <p:nvPr>
            <p:ph type="title"/>
          </p:nvPr>
        </p:nvSpPr>
        <p:spPr>
          <a:xfrm>
            <a:off x="304800" y="-76200"/>
            <a:ext cx="3581400" cy="914400"/>
          </a:xfrm>
        </p:spPr>
        <p:txBody>
          <a:bodyPr>
            <a:normAutofit fontScale="90000"/>
          </a:bodyPr>
          <a:lstStyle/>
          <a:p>
            <a:r>
              <a:rPr lang="en-US" sz="2800" dirty="0">
                <a:latin typeface="Times" pitchFamily="18" charset="0"/>
              </a:rPr>
              <a:t>III. </a:t>
            </a:r>
            <a:r>
              <a:rPr lang="en-US" sz="2800" dirty="0" err="1">
                <a:latin typeface="Times" pitchFamily="18" charset="0"/>
              </a:rPr>
              <a:t>Penyelesaian</a:t>
            </a:r>
            <a:r>
              <a:rPr lang="en-US" sz="2800" dirty="0">
                <a:latin typeface="Times" pitchFamily="18" charset="0"/>
              </a:rPr>
              <a:t> </a:t>
            </a:r>
            <a:r>
              <a:rPr lang="en-US" sz="2800" dirty="0" err="1">
                <a:latin typeface="Times" pitchFamily="18" charset="0"/>
              </a:rPr>
              <a:t>Akhir</a:t>
            </a:r>
            <a:endParaRPr lang="en-US" sz="2800" dirty="0">
              <a:latin typeface="Times"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dirty="0" err="1">
                <a:latin typeface="Times" pitchFamily="18" charset="0"/>
              </a:rPr>
              <a:t>Jadwal</a:t>
            </a:r>
            <a:r>
              <a:rPr lang="en-US" dirty="0">
                <a:latin typeface="Times" pitchFamily="18" charset="0"/>
              </a:rPr>
              <a:t> </a:t>
            </a:r>
            <a:r>
              <a:rPr lang="en-US" dirty="0" err="1">
                <a:latin typeface="Times" pitchFamily="18" charset="0"/>
              </a:rPr>
              <a:t>penyelenggaraan</a:t>
            </a:r>
            <a:r>
              <a:rPr lang="en-US" dirty="0">
                <a:latin typeface="Times" pitchFamily="18" charset="0"/>
              </a:rPr>
              <a:t> </a:t>
            </a:r>
            <a:r>
              <a:rPr lang="en-US" dirty="0" err="1">
                <a:latin typeface="Times" pitchFamily="18" charset="0"/>
              </a:rPr>
              <a:t>kliring</a:t>
            </a:r>
            <a:r>
              <a:rPr lang="en-US" dirty="0">
                <a:latin typeface="Times" pitchFamily="18" charset="0"/>
              </a:rPr>
              <a:t> manual </a:t>
            </a:r>
            <a:r>
              <a:rPr lang="en-US" dirty="0" err="1">
                <a:latin typeface="Times" pitchFamily="18" charset="0"/>
              </a:rPr>
              <a:t>serta</a:t>
            </a:r>
            <a:r>
              <a:rPr lang="en-US" dirty="0">
                <a:latin typeface="Times" pitchFamily="18" charset="0"/>
              </a:rPr>
              <a:t> </a:t>
            </a:r>
            <a:r>
              <a:rPr lang="en-US" dirty="0" err="1">
                <a:latin typeface="Times" pitchFamily="18" charset="0"/>
              </a:rPr>
              <a:t>jadwal</a:t>
            </a:r>
            <a:r>
              <a:rPr lang="en-US" dirty="0">
                <a:latin typeface="Times" pitchFamily="18" charset="0"/>
              </a:rPr>
              <a:t> </a:t>
            </a:r>
            <a:r>
              <a:rPr lang="en-US" dirty="0" err="1">
                <a:latin typeface="Times" pitchFamily="18" charset="0"/>
              </a:rPr>
              <a:t>pelimpahan</a:t>
            </a:r>
            <a:r>
              <a:rPr lang="en-US" dirty="0">
                <a:latin typeface="Times" pitchFamily="18" charset="0"/>
              </a:rPr>
              <a:t> </a:t>
            </a:r>
            <a:r>
              <a:rPr lang="en-US" dirty="0" err="1">
                <a:latin typeface="Times" pitchFamily="18" charset="0"/>
              </a:rPr>
              <a:t>hasil</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ditetapkan</a:t>
            </a:r>
            <a:r>
              <a:rPr lang="en-US" dirty="0">
                <a:latin typeface="Times" pitchFamily="18" charset="0"/>
              </a:rPr>
              <a:t> </a:t>
            </a:r>
            <a:r>
              <a:rPr lang="en-US" dirty="0" err="1">
                <a:latin typeface="Times" pitchFamily="18" charset="0"/>
              </a:rPr>
              <a:t>oleh</a:t>
            </a:r>
            <a:r>
              <a:rPr lang="en-US" dirty="0">
                <a:latin typeface="Times" pitchFamily="18" charset="0"/>
              </a:rPr>
              <a:t> </a:t>
            </a:r>
            <a:r>
              <a:rPr lang="en-US" dirty="0" err="1">
                <a:latin typeface="Times" pitchFamily="18" charset="0"/>
              </a:rPr>
              <a:t>penyelenggara</a:t>
            </a:r>
            <a:r>
              <a:rPr lang="en-US" dirty="0">
                <a:latin typeface="Times" pitchFamily="18" charset="0"/>
              </a:rPr>
              <a:t> </a:t>
            </a:r>
            <a:r>
              <a:rPr lang="en-US" dirty="0" err="1">
                <a:latin typeface="Times" pitchFamily="18" charset="0"/>
              </a:rPr>
              <a:t>dengan</a:t>
            </a:r>
            <a:r>
              <a:rPr lang="en-US" dirty="0">
                <a:latin typeface="Times" pitchFamily="18" charset="0"/>
              </a:rPr>
              <a:t> </a:t>
            </a:r>
            <a:r>
              <a:rPr lang="en-US" dirty="0" err="1">
                <a:latin typeface="Times" pitchFamily="18" charset="0"/>
              </a:rPr>
              <a:t>persetujuan</a:t>
            </a:r>
            <a:r>
              <a:rPr lang="en-US" dirty="0">
                <a:latin typeface="Times" pitchFamily="18" charset="0"/>
              </a:rPr>
              <a:t> Bank Indonesia yang </a:t>
            </a:r>
            <a:r>
              <a:rPr lang="en-US" dirty="0" err="1">
                <a:latin typeface="Times" pitchFamily="18" charset="0"/>
              </a:rPr>
              <a:t>mewilayahi</a:t>
            </a:r>
            <a:r>
              <a:rPr lang="en-US" dirty="0">
                <a:latin typeface="Times" pitchFamily="18" charset="0"/>
              </a:rPr>
              <a:t>. </a:t>
            </a:r>
            <a:r>
              <a:rPr lang="en-US" dirty="0" err="1">
                <a:latin typeface="Times" pitchFamily="18" charset="0"/>
              </a:rPr>
              <a:t>Jadwal</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lokal</a:t>
            </a:r>
            <a:r>
              <a:rPr lang="en-US" dirty="0">
                <a:latin typeface="Times" pitchFamily="18" charset="0"/>
              </a:rPr>
              <a:t> yang </a:t>
            </a:r>
            <a:r>
              <a:rPr lang="en-US" dirty="0" err="1">
                <a:latin typeface="Times" pitchFamily="18" charset="0"/>
              </a:rPr>
              <a:t>ditetapkan</a:t>
            </a:r>
            <a:r>
              <a:rPr lang="en-US" dirty="0">
                <a:latin typeface="Times" pitchFamily="18" charset="0"/>
              </a:rPr>
              <a:t> </a:t>
            </a:r>
            <a:r>
              <a:rPr lang="en-US" dirty="0" err="1">
                <a:latin typeface="Times" pitchFamily="18" charset="0"/>
              </a:rPr>
              <a:t>merupakan</a:t>
            </a:r>
            <a:r>
              <a:rPr lang="en-US" dirty="0">
                <a:latin typeface="Times" pitchFamily="18" charset="0"/>
              </a:rPr>
              <a:t> </a:t>
            </a:r>
            <a:r>
              <a:rPr lang="en-US" dirty="0" err="1">
                <a:latin typeface="Times" pitchFamily="18" charset="0"/>
              </a:rPr>
              <a:t>rentang</a:t>
            </a:r>
            <a:r>
              <a:rPr lang="en-US" dirty="0">
                <a:latin typeface="Times" pitchFamily="18" charset="0"/>
              </a:rPr>
              <a:t> </a:t>
            </a:r>
            <a:r>
              <a:rPr lang="en-US" dirty="0" err="1">
                <a:latin typeface="Times" pitchFamily="18" charset="0"/>
              </a:rPr>
              <a:t>waktu</a:t>
            </a:r>
            <a:r>
              <a:rPr lang="en-US" dirty="0">
                <a:latin typeface="Times" pitchFamily="18" charset="0"/>
              </a:rPr>
              <a:t> </a:t>
            </a:r>
            <a:r>
              <a:rPr lang="en-US" dirty="0" err="1">
                <a:latin typeface="Times" pitchFamily="18" charset="0"/>
              </a:rPr>
              <a:t>bagi</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diperkenankan</a:t>
            </a:r>
            <a:r>
              <a:rPr lang="en-US" dirty="0">
                <a:latin typeface="Times" pitchFamily="18" charset="0"/>
              </a:rPr>
              <a:t> </a:t>
            </a:r>
            <a:r>
              <a:rPr lang="en-US" dirty="0" err="1">
                <a:latin typeface="Times" pitchFamily="18" charset="0"/>
              </a:rPr>
              <a:t>untuk</a:t>
            </a:r>
            <a:r>
              <a:rPr lang="en-US" dirty="0">
                <a:latin typeface="Times" pitchFamily="18" charset="0"/>
              </a:rPr>
              <a:t> </a:t>
            </a:r>
            <a:r>
              <a:rPr lang="en-US" dirty="0" err="1">
                <a:latin typeface="Times" pitchFamily="18" charset="0"/>
              </a:rPr>
              <a:t>hadir</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mendistribusikan</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proses</a:t>
            </a:r>
            <a:r>
              <a:rPr lang="en-US" dirty="0">
                <a:latin typeface="Times" pitchFamily="18" charset="0"/>
              </a:rPr>
              <a:t> </a:t>
            </a:r>
            <a:r>
              <a:rPr lang="en-US" dirty="0" err="1">
                <a:latin typeface="Times" pitchFamily="18" charset="0"/>
              </a:rPr>
              <a:t>penyelenggaraan</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a:t>
            </a:r>
            <a:r>
              <a:rPr lang="en-US" dirty="0" err="1">
                <a:latin typeface="Times" pitchFamily="18" charset="0"/>
              </a:rPr>
              <a:t>pengembalian</a:t>
            </a:r>
            <a:r>
              <a:rPr lang="en-US" dirty="0">
                <a:latin typeface="Times" pitchFamily="18" charset="0"/>
              </a:rPr>
              <a:t>. </a:t>
            </a:r>
            <a:r>
              <a:rPr lang="en-US" dirty="0" err="1">
                <a:latin typeface="Times" pitchFamily="18" charset="0"/>
              </a:rPr>
              <a:t>Sebagai</a:t>
            </a:r>
            <a:r>
              <a:rPr lang="en-US" dirty="0">
                <a:latin typeface="Times" pitchFamily="18" charset="0"/>
              </a:rPr>
              <a:t> </a:t>
            </a:r>
            <a:r>
              <a:rPr lang="en-US" dirty="0" err="1">
                <a:latin typeface="Times" pitchFamily="18" charset="0"/>
              </a:rPr>
              <a:t>contoh</a:t>
            </a:r>
            <a:r>
              <a:rPr lang="en-US" dirty="0">
                <a:latin typeface="Times" pitchFamily="18" charset="0"/>
              </a:rPr>
              <a:t>:</a:t>
            </a:r>
          </a:p>
          <a:p>
            <a:pPr marL="514350" indent="-514350">
              <a:buAutoNum type="alphaLcPeriod"/>
            </a:pPr>
            <a:r>
              <a:rPr lang="en-US" dirty="0" err="1">
                <a:latin typeface="Times" pitchFamily="18" charset="0"/>
              </a:rPr>
              <a:t>Jadwal</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a:t>
            </a:r>
            <a:r>
              <a:rPr lang="en-US" dirty="0" err="1">
                <a:latin typeface="Times" pitchFamily="18" charset="0"/>
              </a:rPr>
              <a:t>ditetapkan</a:t>
            </a:r>
            <a:r>
              <a:rPr lang="en-US" dirty="0">
                <a:latin typeface="Times" pitchFamily="18" charset="0"/>
              </a:rPr>
              <a:t> </a:t>
            </a:r>
            <a:r>
              <a:rPr lang="en-US" dirty="0" err="1">
                <a:latin typeface="Times" pitchFamily="18" charset="0"/>
              </a:rPr>
              <a:t>pukul</a:t>
            </a:r>
            <a:r>
              <a:rPr lang="en-US" dirty="0">
                <a:latin typeface="Times" pitchFamily="18" charset="0"/>
              </a:rPr>
              <a:t> 10.30 s/d 11.00.</a:t>
            </a:r>
          </a:p>
          <a:p>
            <a:pPr marL="514350" indent="-514350">
              <a:buAutoNum type="alphaLcPeriod"/>
            </a:pPr>
            <a:r>
              <a:rPr lang="en-US" dirty="0" err="1">
                <a:latin typeface="Times" pitchFamily="18" charset="0"/>
              </a:rPr>
              <a:t>Jadwal</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ditetapkan</a:t>
            </a:r>
            <a:r>
              <a:rPr lang="en-US" dirty="0">
                <a:latin typeface="Times" pitchFamily="18" charset="0"/>
              </a:rPr>
              <a:t> </a:t>
            </a:r>
            <a:r>
              <a:rPr lang="en-US" dirty="0" err="1">
                <a:latin typeface="Times" pitchFamily="18" charset="0"/>
              </a:rPr>
              <a:t>pukul</a:t>
            </a:r>
            <a:r>
              <a:rPr lang="en-US" dirty="0">
                <a:latin typeface="Times" pitchFamily="18" charset="0"/>
              </a:rPr>
              <a:t> 13.00 s/d 13.30. </a:t>
            </a:r>
            <a:r>
              <a:rPr lang="en-US" dirty="0" err="1">
                <a:latin typeface="Times" pitchFamily="18" charset="0"/>
              </a:rPr>
              <a:t>hal</a:t>
            </a:r>
            <a:r>
              <a:rPr lang="en-US" dirty="0">
                <a:latin typeface="Times" pitchFamily="18" charset="0"/>
              </a:rPr>
              <a:t> </a:t>
            </a:r>
            <a:r>
              <a:rPr lang="en-US" dirty="0" err="1">
                <a:latin typeface="Times" pitchFamily="18" charset="0"/>
              </a:rPr>
              <a:t>ini</a:t>
            </a:r>
            <a:r>
              <a:rPr lang="en-US" dirty="0">
                <a:latin typeface="Times" pitchFamily="18" charset="0"/>
              </a:rPr>
              <a:t> </a:t>
            </a:r>
            <a:r>
              <a:rPr lang="en-US" dirty="0" err="1">
                <a:latin typeface="Times" pitchFamily="18" charset="0"/>
              </a:rPr>
              <a:t>berati</a:t>
            </a:r>
            <a:r>
              <a:rPr lang="en-US" dirty="0">
                <a:latin typeface="Times" pitchFamily="18" charset="0"/>
              </a:rPr>
              <a:t> </a:t>
            </a:r>
            <a:r>
              <a:rPr lang="en-US" dirty="0" err="1">
                <a:latin typeface="Times" pitchFamily="18" charset="0"/>
              </a:rPr>
              <a:t>bahwa</a:t>
            </a:r>
            <a:r>
              <a:rPr lang="en-US" dirty="0">
                <a:latin typeface="Times" pitchFamily="18" charset="0"/>
              </a:rPr>
              <a:t> </a:t>
            </a:r>
            <a:r>
              <a:rPr lang="en-US" dirty="0" err="1">
                <a:latin typeface="Times" pitchFamily="18" charset="0"/>
              </a:rPr>
              <a:t>kehadiran</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proses</a:t>
            </a:r>
            <a:r>
              <a:rPr lang="en-US" dirty="0">
                <a:latin typeface="Times" pitchFamily="18" charset="0"/>
              </a:rPr>
              <a:t> </a:t>
            </a:r>
            <a:r>
              <a:rPr lang="en-US" dirty="0" err="1">
                <a:latin typeface="Times" pitchFamily="18" charset="0"/>
              </a:rPr>
              <a:t>pemdistribusian</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tplakan</a:t>
            </a:r>
            <a:r>
              <a:rPr lang="en-US" dirty="0">
                <a:latin typeface="Times" pitchFamily="18" charset="0"/>
              </a:rPr>
              <a:t> </a:t>
            </a:r>
            <a:r>
              <a:rPr lang="en-US" dirty="0" err="1">
                <a:latin typeface="Times" pitchFamily="18" charset="0"/>
              </a:rPr>
              <a:t>dapat</a:t>
            </a:r>
            <a:r>
              <a:rPr lang="en-US" dirty="0">
                <a:latin typeface="Times" pitchFamily="18" charset="0"/>
              </a:rPr>
              <a:t> </a:t>
            </a:r>
            <a:r>
              <a:rPr lang="en-US" dirty="0" err="1">
                <a:latin typeface="Times" pitchFamily="18" charset="0"/>
              </a:rPr>
              <a:t>dimu;lai</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pukul</a:t>
            </a:r>
            <a:r>
              <a:rPr lang="en-US" dirty="0">
                <a:latin typeface="Times" pitchFamily="18" charset="0"/>
              </a:rPr>
              <a:t> 13.00 </a:t>
            </a:r>
            <a:r>
              <a:rPr lang="en-US" dirty="0" err="1">
                <a:latin typeface="Times" pitchFamily="18" charset="0"/>
              </a:rPr>
              <a:t>dengan</a:t>
            </a:r>
            <a:r>
              <a:rPr lang="en-US" dirty="0">
                <a:latin typeface="Times" pitchFamily="18" charset="0"/>
              </a:rPr>
              <a:t> </a:t>
            </a:r>
            <a:r>
              <a:rPr lang="en-US" dirty="0" err="1">
                <a:latin typeface="Times" pitchFamily="18" charset="0"/>
              </a:rPr>
              <a:t>batas</a:t>
            </a:r>
            <a:r>
              <a:rPr lang="en-US" dirty="0">
                <a:latin typeface="Times" pitchFamily="18" charset="0"/>
              </a:rPr>
              <a:t> </a:t>
            </a:r>
            <a:r>
              <a:rPr lang="en-US" dirty="0" err="1">
                <a:latin typeface="Times" pitchFamily="18" charset="0"/>
              </a:rPr>
              <a:t>akhir</a:t>
            </a:r>
            <a:r>
              <a:rPr lang="en-US" dirty="0">
                <a:latin typeface="Times" pitchFamily="18" charset="0"/>
              </a:rPr>
              <a:t> </a:t>
            </a:r>
            <a:r>
              <a:rPr lang="en-US" dirty="0" err="1">
                <a:latin typeface="Times" pitchFamily="18" charset="0"/>
              </a:rPr>
              <a:t>kehadiran</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pukul</a:t>
            </a:r>
            <a:r>
              <a:rPr lang="en-US" dirty="0">
                <a:latin typeface="Times" pitchFamily="18" charset="0"/>
              </a:rPr>
              <a:t> 13.30.</a:t>
            </a:r>
          </a:p>
        </p:txBody>
      </p:sp>
      <p:sp>
        <p:nvSpPr>
          <p:cNvPr id="2" name="Title 1"/>
          <p:cNvSpPr>
            <a:spLocks noGrp="1"/>
          </p:cNvSpPr>
          <p:nvPr>
            <p:ph type="title"/>
          </p:nvPr>
        </p:nvSpPr>
        <p:spPr/>
        <p:txBody>
          <a:bodyPr>
            <a:normAutofit fontScale="90000"/>
          </a:bodyPr>
          <a:lstStyle/>
          <a:p>
            <a:r>
              <a:rPr lang="en-US" dirty="0">
                <a:latin typeface="Times" pitchFamily="18" charset="0"/>
              </a:rPr>
              <a:t>E. </a:t>
            </a:r>
            <a:r>
              <a:rPr lang="en-US" dirty="0" err="1">
                <a:latin typeface="Times" pitchFamily="18" charset="0"/>
              </a:rPr>
              <a:t>Jadwal</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Lokal</a:t>
            </a:r>
            <a:r>
              <a:rPr lang="en-US" dirty="0">
                <a:latin typeface="Times" pitchFamily="18" charset="0"/>
              </a:rPr>
              <a:t> Dan </a:t>
            </a:r>
            <a:r>
              <a:rPr lang="en-US" dirty="0" err="1">
                <a:latin typeface="Times" pitchFamily="18" charset="0"/>
              </a:rPr>
              <a:t>Pelimpahan</a:t>
            </a:r>
            <a:r>
              <a:rPr lang="en-US" dirty="0">
                <a:latin typeface="Times" pitchFamily="18" charset="0"/>
              </a:rPr>
              <a:t> </a:t>
            </a:r>
            <a:r>
              <a:rPr lang="en-US" dirty="0" err="1">
                <a:latin typeface="Times" pitchFamily="18" charset="0"/>
              </a:rPr>
              <a:t>Hasil</a:t>
            </a:r>
            <a:r>
              <a:rPr lang="en-US" dirty="0">
                <a:latin typeface="Times" pitchFamily="18" charset="0"/>
              </a:rPr>
              <a:t> </a:t>
            </a:r>
            <a:r>
              <a:rPr lang="en-US" dirty="0" err="1">
                <a:latin typeface="Times" pitchFamily="18" charset="0"/>
              </a:rPr>
              <a:t>Kliring</a:t>
            </a:r>
            <a:endParaRPr lang="en-US" dirty="0">
              <a:latin typeface="Times"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400800"/>
          </a:xfrm>
        </p:spPr>
        <p:txBody>
          <a:bodyPr>
            <a:normAutofit/>
          </a:bodyPr>
          <a:lstStyle/>
          <a:p>
            <a:pPr>
              <a:buNone/>
            </a:pPr>
            <a:r>
              <a:rPr lang="en-US" sz="2000" dirty="0" err="1">
                <a:latin typeface="Times" pitchFamily="18" charset="0"/>
              </a:rPr>
              <a:t>Contoh</a:t>
            </a:r>
            <a:r>
              <a:rPr lang="en-US" sz="2000" dirty="0">
                <a:latin typeface="Times" pitchFamily="18" charset="0"/>
              </a:rPr>
              <a:t> </a:t>
            </a:r>
            <a:r>
              <a:rPr lang="en-US" sz="2000" dirty="0" err="1">
                <a:latin typeface="Times" pitchFamily="18" charset="0"/>
              </a:rPr>
              <a:t>transaksi</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dan</a:t>
            </a:r>
            <a:r>
              <a:rPr lang="en-US" sz="2000" dirty="0">
                <a:latin typeface="Times" pitchFamily="18" charset="0"/>
              </a:rPr>
              <a:t> </a:t>
            </a:r>
            <a:r>
              <a:rPr lang="en-US" sz="2000" dirty="0" err="1">
                <a:latin typeface="Times" pitchFamily="18" charset="0"/>
              </a:rPr>
              <a:t>pencatatannya</a:t>
            </a:r>
            <a:r>
              <a:rPr lang="en-US" sz="2000" dirty="0">
                <a:latin typeface="Times" pitchFamily="18" charset="0"/>
              </a:rPr>
              <a:t>:</a:t>
            </a:r>
          </a:p>
          <a:p>
            <a:pPr marL="514350" indent="-514350">
              <a:buAutoNum type="arabicPeriod"/>
            </a:pPr>
            <a:r>
              <a:rPr lang="en-US" sz="2000" dirty="0" err="1">
                <a:latin typeface="Times" pitchFamily="18" charset="0"/>
              </a:rPr>
              <a:t>Tanggal</a:t>
            </a:r>
            <a:r>
              <a:rPr lang="en-US" sz="2000" dirty="0">
                <a:latin typeface="Times" pitchFamily="18" charset="0"/>
              </a:rPr>
              <a:t> 1 Mei 2008 A </a:t>
            </a:r>
            <a:r>
              <a:rPr lang="en-US" sz="2000" dirty="0" err="1">
                <a:latin typeface="Times" pitchFamily="18" charset="0"/>
              </a:rPr>
              <a:t>nasabah</a:t>
            </a:r>
            <a:r>
              <a:rPr lang="en-US" sz="2000" dirty="0">
                <a:latin typeface="Times" pitchFamily="18" charset="0"/>
              </a:rPr>
              <a:t> </a:t>
            </a:r>
            <a:r>
              <a:rPr lang="en-US" sz="2000" dirty="0" err="1">
                <a:latin typeface="Times" pitchFamily="18" charset="0"/>
              </a:rPr>
              <a:t>gir</a:t>
            </a:r>
            <a:r>
              <a:rPr lang="en-US" sz="2000" dirty="0">
                <a:latin typeface="Times" pitchFamily="18" charset="0"/>
              </a:rPr>
              <a:t> Bank ABC Semarang </a:t>
            </a:r>
            <a:r>
              <a:rPr lang="en-US" sz="2000" dirty="0" err="1">
                <a:latin typeface="Times" pitchFamily="18" charset="0"/>
              </a:rPr>
              <a:t>membeli</a:t>
            </a:r>
            <a:r>
              <a:rPr lang="en-US" sz="2000" dirty="0">
                <a:latin typeface="Times" pitchFamily="18" charset="0"/>
              </a:rPr>
              <a:t> </a:t>
            </a:r>
            <a:r>
              <a:rPr lang="en-US" sz="2000" dirty="0" err="1">
                <a:latin typeface="Times" pitchFamily="18" charset="0"/>
              </a:rPr>
              <a:t>barang</a:t>
            </a:r>
            <a:r>
              <a:rPr lang="en-US" sz="2000" dirty="0">
                <a:latin typeface="Times" pitchFamily="18" charset="0"/>
              </a:rPr>
              <a:t> </a:t>
            </a:r>
            <a:r>
              <a:rPr lang="en-US" sz="2000" dirty="0" err="1">
                <a:latin typeface="Times" pitchFamily="18" charset="0"/>
              </a:rPr>
              <a:t>kepada</a:t>
            </a:r>
            <a:r>
              <a:rPr lang="en-US" sz="2000" dirty="0">
                <a:latin typeface="Times" pitchFamily="18" charset="0"/>
              </a:rPr>
              <a:t> B </a:t>
            </a:r>
            <a:r>
              <a:rPr lang="en-US" sz="2000" dirty="0" err="1">
                <a:latin typeface="Times" pitchFamily="18" charset="0"/>
              </a:rPr>
              <a:t>nasabah</a:t>
            </a:r>
            <a:r>
              <a:rPr lang="en-US" sz="2000" dirty="0">
                <a:latin typeface="Times" pitchFamily="18" charset="0"/>
              </a:rPr>
              <a:t> Bank BAP </a:t>
            </a:r>
            <a:r>
              <a:rPr lang="en-US" sz="2000" dirty="0" err="1">
                <a:latin typeface="Times" pitchFamily="18" charset="0"/>
              </a:rPr>
              <a:t>senilai</a:t>
            </a:r>
            <a:r>
              <a:rPr lang="en-US" sz="2000" dirty="0">
                <a:latin typeface="Times" pitchFamily="18" charset="0"/>
              </a:rPr>
              <a:t> Rp10.000.000. </a:t>
            </a:r>
            <a:r>
              <a:rPr lang="en-US" sz="2000" dirty="0" err="1">
                <a:latin typeface="Times" pitchFamily="18" charset="0"/>
              </a:rPr>
              <a:t>Sdr</a:t>
            </a:r>
            <a:r>
              <a:rPr lang="en-US" sz="2000" dirty="0">
                <a:latin typeface="Times" pitchFamily="18" charset="0"/>
              </a:rPr>
              <a:t>. A </a:t>
            </a:r>
            <a:r>
              <a:rPr lang="en-US" sz="2000" dirty="0" err="1">
                <a:latin typeface="Times" pitchFamily="18" charset="0"/>
              </a:rPr>
              <a:t>membayranya</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cek</a:t>
            </a:r>
            <a:r>
              <a:rPr lang="en-US" sz="2000" dirty="0">
                <a:latin typeface="Times" pitchFamily="18" charset="0"/>
              </a:rPr>
              <a:t> Bank ABC Semarang.</a:t>
            </a:r>
          </a:p>
          <a:p>
            <a:pPr marL="514350" indent="-514350">
              <a:buAutoNum type="arabicPeriod"/>
            </a:pPr>
            <a:r>
              <a:rPr lang="en-US" sz="2000" dirty="0">
                <a:latin typeface="Times" pitchFamily="18" charset="0"/>
              </a:rPr>
              <a:t>A </a:t>
            </a:r>
            <a:r>
              <a:rPr lang="en-US" sz="2000" dirty="0" err="1">
                <a:latin typeface="Times" pitchFamily="18" charset="0"/>
              </a:rPr>
              <a:t>menyerahkan</a:t>
            </a:r>
            <a:r>
              <a:rPr lang="en-US" sz="2000" dirty="0">
                <a:latin typeface="Times" pitchFamily="18" charset="0"/>
              </a:rPr>
              <a:t> </a:t>
            </a:r>
            <a:r>
              <a:rPr lang="en-US" sz="2000" dirty="0" err="1">
                <a:latin typeface="Times" pitchFamily="18" charset="0"/>
              </a:rPr>
              <a:t>cek</a:t>
            </a:r>
            <a:r>
              <a:rPr lang="en-US" sz="2000" dirty="0">
                <a:latin typeface="Times" pitchFamily="18" charset="0"/>
              </a:rPr>
              <a:t> no. 112 </a:t>
            </a:r>
            <a:r>
              <a:rPr lang="en-US" sz="2000" dirty="0" err="1">
                <a:latin typeface="Times" pitchFamily="18" charset="0"/>
              </a:rPr>
              <a:t>kepada</a:t>
            </a:r>
            <a:r>
              <a:rPr lang="en-US" sz="2000" dirty="0">
                <a:latin typeface="Times" pitchFamily="18" charset="0"/>
              </a:rPr>
              <a:t> Bank BCA Semarang </a:t>
            </a:r>
            <a:r>
              <a:rPr lang="en-US" sz="2000" dirty="0" err="1">
                <a:latin typeface="Times" pitchFamily="18" charset="0"/>
              </a:rPr>
              <a:t>untuk</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giro</a:t>
            </a:r>
            <a:r>
              <a:rPr lang="en-US" sz="2000" dirty="0">
                <a:latin typeface="Times" pitchFamily="18" charset="0"/>
              </a:rPr>
              <a:t> B </a:t>
            </a:r>
            <a:r>
              <a:rPr lang="en-US" sz="2000" dirty="0" err="1">
                <a:latin typeface="Times" pitchFamily="18" charset="0"/>
              </a:rPr>
              <a:t>nasabah</a:t>
            </a:r>
            <a:r>
              <a:rPr lang="en-US" sz="2000" dirty="0">
                <a:latin typeface="Times" pitchFamily="18" charset="0"/>
              </a:rPr>
              <a:t> Bank BAP Semarang </a:t>
            </a:r>
            <a:r>
              <a:rPr lang="en-US" sz="2000" dirty="0" err="1">
                <a:latin typeface="Times" pitchFamily="18" charset="0"/>
              </a:rPr>
              <a:t>sebesar</a:t>
            </a:r>
            <a:r>
              <a:rPr lang="en-US" sz="2000" dirty="0">
                <a:latin typeface="Times" pitchFamily="18" charset="0"/>
              </a:rPr>
              <a:t> Rp20.000.000 </a:t>
            </a:r>
            <a:r>
              <a:rPr lang="en-US" sz="2000" dirty="0" err="1">
                <a:latin typeface="Times" pitchFamily="18" charset="0"/>
              </a:rPr>
              <a:t>sebagai</a:t>
            </a:r>
            <a:r>
              <a:rPr lang="en-US" sz="2000" dirty="0">
                <a:latin typeface="Times" pitchFamily="18" charset="0"/>
              </a:rPr>
              <a:t> </a:t>
            </a:r>
            <a:r>
              <a:rPr lang="en-US" sz="2000" dirty="0" err="1">
                <a:latin typeface="Times" pitchFamily="18" charset="0"/>
              </a:rPr>
              <a:t>pelunasan</a:t>
            </a:r>
            <a:r>
              <a:rPr lang="en-US" sz="2000" dirty="0">
                <a:latin typeface="Times" pitchFamily="18" charset="0"/>
              </a:rPr>
              <a:t> </a:t>
            </a:r>
            <a:r>
              <a:rPr lang="en-US" sz="2000" dirty="0" err="1">
                <a:latin typeface="Times" pitchFamily="18" charset="0"/>
              </a:rPr>
              <a:t>hutang</a:t>
            </a:r>
            <a:r>
              <a:rPr lang="en-US" sz="2000" dirty="0">
                <a:latin typeface="Times" pitchFamily="18" charset="0"/>
              </a:rPr>
              <a:t>.</a:t>
            </a:r>
          </a:p>
          <a:p>
            <a:pPr marL="514350" indent="-514350">
              <a:buNone/>
            </a:pPr>
            <a:r>
              <a:rPr lang="en-US" sz="2000" dirty="0" err="1">
                <a:latin typeface="Times" pitchFamily="18" charset="0"/>
              </a:rPr>
              <a:t>Pencatatan</a:t>
            </a:r>
            <a:r>
              <a:rPr lang="en-US" sz="2000" dirty="0">
                <a:latin typeface="Times" pitchFamily="18" charset="0"/>
              </a:rPr>
              <a:t> </a:t>
            </a:r>
            <a:r>
              <a:rPr lang="en-US" sz="2000" dirty="0" err="1">
                <a:latin typeface="Times" pitchFamily="18" charset="0"/>
              </a:rPr>
              <a:t>di</a:t>
            </a:r>
            <a:r>
              <a:rPr lang="en-US" sz="2000" dirty="0">
                <a:latin typeface="Times" pitchFamily="18" charset="0"/>
              </a:rPr>
              <a:t> Bank ABC Semarang </a:t>
            </a:r>
            <a:r>
              <a:rPr lang="en-US" sz="2000" dirty="0" err="1">
                <a:latin typeface="Times" pitchFamily="18" charset="0"/>
              </a:rPr>
              <a:t>adalah</a:t>
            </a:r>
            <a:r>
              <a:rPr lang="en-US" sz="2000" dirty="0">
                <a:latin typeface="Times" pitchFamily="18" charset="0"/>
              </a:rPr>
              <a:t>:</a:t>
            </a:r>
          </a:p>
          <a:p>
            <a:pPr marL="514350" indent="-514350">
              <a:buNone/>
            </a:pPr>
            <a:endParaRPr lang="en-US" sz="2000" dirty="0">
              <a:latin typeface="Times" pitchFamily="18" charset="0"/>
            </a:endParaRPr>
          </a:p>
          <a:p>
            <a:pPr marL="514350" indent="-514350">
              <a:buNone/>
            </a:pPr>
            <a:endParaRPr lang="en-US" sz="2000" dirty="0">
              <a:latin typeface="Times" pitchFamily="18" charset="0"/>
            </a:endParaRPr>
          </a:p>
          <a:p>
            <a:pPr marL="514350" indent="-514350">
              <a:buNone/>
            </a:pPr>
            <a:endParaRPr lang="en-US" sz="2000" dirty="0">
              <a:latin typeface="Times" pitchFamily="18" charset="0"/>
            </a:endParaRPr>
          </a:p>
          <a:p>
            <a:pPr marL="514350" indent="-514350">
              <a:buNone/>
            </a:pPr>
            <a:endParaRPr lang="en-US" sz="2000" dirty="0">
              <a:latin typeface="Times" pitchFamily="18" charset="0"/>
            </a:endParaRPr>
          </a:p>
          <a:p>
            <a:pPr marL="514350" indent="-514350">
              <a:buNone/>
            </a:pPr>
            <a:endParaRPr lang="en-US" sz="2000" dirty="0">
              <a:latin typeface="Times" pitchFamily="18" charset="0"/>
            </a:endParaRPr>
          </a:p>
          <a:p>
            <a:pPr marL="514350" indent="-514350">
              <a:buNone/>
            </a:pPr>
            <a:r>
              <a:rPr lang="en-US" sz="2000" dirty="0" err="1">
                <a:latin typeface="Times" pitchFamily="18" charset="0"/>
              </a:rPr>
              <a:t>Pada</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pertama</a:t>
            </a:r>
            <a:r>
              <a:rPr lang="en-US" sz="2000" dirty="0">
                <a:latin typeface="Times" pitchFamily="18" charset="0"/>
              </a:rPr>
              <a:t> Bank ABC </a:t>
            </a:r>
            <a:r>
              <a:rPr lang="en-US" sz="2000" dirty="0" err="1">
                <a:latin typeface="Times" pitchFamily="18" charset="0"/>
              </a:rPr>
              <a:t>menerima</a:t>
            </a:r>
            <a:r>
              <a:rPr lang="en-US" sz="2000" dirty="0">
                <a:latin typeface="Times" pitchFamily="18" charset="0"/>
              </a:rPr>
              <a:t> </a:t>
            </a:r>
            <a:r>
              <a:rPr lang="en-US" sz="2000" dirty="0" err="1">
                <a:latin typeface="Times" pitchFamily="18" charset="0"/>
              </a:rPr>
              <a:t>warkat</a:t>
            </a:r>
            <a:r>
              <a:rPr lang="en-US" sz="2000" dirty="0">
                <a:latin typeface="Times" pitchFamily="18" charset="0"/>
              </a:rPr>
              <a:t> bank </a:t>
            </a:r>
            <a:r>
              <a:rPr lang="en-US" sz="2000" dirty="0" err="1">
                <a:latin typeface="Times" pitchFamily="18" charset="0"/>
              </a:rPr>
              <a:t>sendiri</a:t>
            </a:r>
            <a:r>
              <a:rPr lang="en-US" sz="2000" dirty="0">
                <a:latin typeface="Times" pitchFamily="18" charset="0"/>
              </a:rPr>
              <a:t> yang </a:t>
            </a:r>
            <a:r>
              <a:rPr lang="en-US" sz="2000" dirty="0" err="1">
                <a:latin typeface="Times" pitchFamily="18" charset="0"/>
              </a:rPr>
              <a:t>ditarik</a:t>
            </a:r>
            <a:r>
              <a:rPr lang="en-US" sz="2000" dirty="0">
                <a:latin typeface="Times" pitchFamily="18" charset="0"/>
              </a:rPr>
              <a:t> </a:t>
            </a:r>
            <a:r>
              <a:rPr lang="en-US" sz="2000" dirty="0" err="1">
                <a:latin typeface="Times" pitchFamily="18" charset="0"/>
              </a:rPr>
              <a:t>oleh</a:t>
            </a:r>
            <a:r>
              <a:rPr lang="en-US" sz="2000" dirty="0">
                <a:latin typeface="Times" pitchFamily="18" charset="0"/>
              </a:rPr>
              <a:t> A </a:t>
            </a:r>
            <a:r>
              <a:rPr lang="en-US" sz="2000" dirty="0" err="1">
                <a:latin typeface="Times" pitchFamily="18" charset="0"/>
              </a:rPr>
              <a:t>berupa</a:t>
            </a:r>
            <a:r>
              <a:rPr lang="en-US" sz="2000" dirty="0">
                <a:latin typeface="Times" pitchFamily="18" charset="0"/>
              </a:rPr>
              <a:t> </a:t>
            </a:r>
            <a:r>
              <a:rPr lang="en-US" sz="2000" dirty="0" err="1">
                <a:latin typeface="Times" pitchFamily="18" charset="0"/>
              </a:rPr>
              <a:t>cek</a:t>
            </a:r>
            <a:r>
              <a:rPr lang="en-US" sz="2000" dirty="0">
                <a:latin typeface="Times" pitchFamily="18" charset="0"/>
              </a:rPr>
              <a:t> </a:t>
            </a:r>
            <a:r>
              <a:rPr lang="en-US" sz="2000" dirty="0" err="1">
                <a:latin typeface="Times" pitchFamily="18" charset="0"/>
              </a:rPr>
              <a:t>dari</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kliring</a:t>
            </a:r>
            <a:r>
              <a:rPr lang="en-US" sz="2000" dirty="0">
                <a:latin typeface="Times" pitchFamily="18" charset="0"/>
              </a:rPr>
              <a:t> (Bank BAP) Semarang.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ini</a:t>
            </a:r>
            <a:r>
              <a:rPr lang="en-US" sz="2000" dirty="0">
                <a:latin typeface="Times" pitchFamily="18" charset="0"/>
              </a:rPr>
              <a:t> </a:t>
            </a:r>
            <a:r>
              <a:rPr lang="en-US" sz="2000" dirty="0" err="1">
                <a:latin typeface="Times" pitchFamily="18" charset="0"/>
              </a:rPr>
              <a:t>merupakan</a:t>
            </a:r>
            <a:r>
              <a:rPr lang="en-US" sz="2000" dirty="0">
                <a:latin typeface="Times" pitchFamily="18" charset="0"/>
              </a:rPr>
              <a:t>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debet</a:t>
            </a:r>
            <a:r>
              <a:rPr lang="en-US" sz="2000" dirty="0">
                <a:latin typeface="Times" pitchFamily="18" charset="0"/>
              </a:rPr>
              <a:t> </a:t>
            </a:r>
            <a:r>
              <a:rPr lang="en-US" sz="2000" dirty="0" err="1">
                <a:latin typeface="Times" pitchFamily="18" charset="0"/>
              </a:rPr>
              <a:t>masuk</a:t>
            </a:r>
            <a:r>
              <a:rPr lang="en-US" sz="2000" dirty="0">
                <a:latin typeface="Times" pitchFamily="18" charset="0"/>
              </a:rPr>
              <a:t> </a:t>
            </a:r>
            <a:r>
              <a:rPr lang="en-US" sz="2000" dirty="0" err="1">
                <a:latin typeface="Times" pitchFamily="18" charset="0"/>
              </a:rPr>
              <a:t>karena</a:t>
            </a:r>
            <a:r>
              <a:rPr lang="en-US" sz="2000" dirty="0">
                <a:latin typeface="Times" pitchFamily="18" charset="0"/>
              </a:rPr>
              <a:t> Bank ABC </a:t>
            </a:r>
            <a:r>
              <a:rPr lang="en-US" sz="2000" dirty="0" err="1">
                <a:latin typeface="Times" pitchFamily="18" charset="0"/>
              </a:rPr>
              <a:t>harus</a:t>
            </a:r>
            <a:r>
              <a:rPr lang="en-US" sz="2000" dirty="0">
                <a:latin typeface="Times" pitchFamily="18" charset="0"/>
              </a:rPr>
              <a:t> </a:t>
            </a:r>
            <a:r>
              <a:rPr lang="en-US" sz="2000" dirty="0" err="1">
                <a:latin typeface="Times" pitchFamily="18" charset="0"/>
              </a:rPr>
              <a:t>mendebet</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nasabah</a:t>
            </a:r>
            <a:r>
              <a:rPr lang="en-US" sz="2000" dirty="0">
                <a:latin typeface="Times" pitchFamily="18" charset="0"/>
              </a:rPr>
              <a:t> (</a:t>
            </a:r>
            <a:r>
              <a:rPr lang="en-US" sz="2000" dirty="0" err="1">
                <a:latin typeface="Times" pitchFamily="18" charset="0"/>
              </a:rPr>
              <a:t>Sdr</a:t>
            </a:r>
            <a:r>
              <a:rPr lang="en-US" sz="2000" dirty="0">
                <a:latin typeface="Times" pitchFamily="18" charset="0"/>
              </a:rPr>
              <a:t>. A).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lawannya</a:t>
            </a:r>
            <a:r>
              <a:rPr lang="en-US" sz="2000" dirty="0">
                <a:latin typeface="Times" pitchFamily="18" charset="0"/>
              </a:rPr>
              <a:t> </a:t>
            </a:r>
            <a:r>
              <a:rPr lang="en-US" sz="2000" dirty="0" err="1">
                <a:latin typeface="Times" pitchFamily="18" charset="0"/>
              </a:rPr>
              <a:t>adalah</a:t>
            </a:r>
            <a:r>
              <a:rPr lang="en-US" sz="2000" dirty="0">
                <a:latin typeface="Times" pitchFamily="18" charset="0"/>
              </a:rPr>
              <a:t> </a:t>
            </a:r>
            <a:r>
              <a:rPr lang="en-US" sz="2000" dirty="0" err="1">
                <a:latin typeface="Times" pitchFamily="18" charset="0"/>
              </a:rPr>
              <a:t>mengkredit</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Giro</a:t>
            </a:r>
            <a:r>
              <a:rPr lang="en-US" sz="2000" dirty="0">
                <a:latin typeface="Times" pitchFamily="18" charset="0"/>
              </a:rPr>
              <a:t>  BI. Di </a:t>
            </a:r>
            <a:r>
              <a:rPr lang="en-US" sz="2000" dirty="0" err="1">
                <a:latin typeface="Times" pitchFamily="18" charset="0"/>
              </a:rPr>
              <a:t>samping</a:t>
            </a:r>
            <a:r>
              <a:rPr lang="en-US" sz="2000" dirty="0">
                <a:latin typeface="Times" pitchFamily="18" charset="0"/>
              </a:rPr>
              <a:t> </a:t>
            </a:r>
            <a:r>
              <a:rPr lang="en-US" sz="2000" dirty="0" err="1">
                <a:latin typeface="Times" pitchFamily="18" charset="0"/>
              </a:rPr>
              <a:t>itu</a:t>
            </a:r>
            <a:r>
              <a:rPr lang="en-US" sz="2000" dirty="0">
                <a:latin typeface="Times" pitchFamily="18" charset="0"/>
              </a:rPr>
              <a:t> Bank ABC Semarang </a:t>
            </a:r>
            <a:r>
              <a:rPr lang="en-US" sz="2000" dirty="0" err="1">
                <a:latin typeface="Times" pitchFamily="18" charset="0"/>
              </a:rPr>
              <a:t>juga</a:t>
            </a:r>
            <a:r>
              <a:rPr lang="en-US" sz="2000" dirty="0">
                <a:latin typeface="Times" pitchFamily="18" charset="0"/>
              </a:rPr>
              <a:t> </a:t>
            </a:r>
            <a:r>
              <a:rPr lang="en-US" sz="2000" dirty="0" err="1">
                <a:latin typeface="Times" pitchFamily="18" charset="0"/>
              </a:rPr>
              <a:t>menerima</a:t>
            </a:r>
            <a:r>
              <a:rPr lang="en-US" sz="2000" dirty="0">
                <a:latin typeface="Times" pitchFamily="18" charset="0"/>
              </a:rPr>
              <a:t> </a:t>
            </a:r>
            <a:r>
              <a:rPr lang="en-US" sz="2000" dirty="0" err="1">
                <a:latin typeface="Times" pitchFamily="18" charset="0"/>
              </a:rPr>
              <a:t>amanat</a:t>
            </a:r>
            <a:r>
              <a:rPr lang="en-US" sz="2000" dirty="0">
                <a:latin typeface="Times" pitchFamily="18" charset="0"/>
              </a:rPr>
              <a:t> </a:t>
            </a:r>
            <a:r>
              <a:rPr lang="en-US" sz="2000" dirty="0" err="1">
                <a:latin typeface="Times" pitchFamily="18" charset="0"/>
              </a:rPr>
              <a:t>dari</a:t>
            </a:r>
            <a:r>
              <a:rPr lang="en-US" sz="2000" dirty="0">
                <a:latin typeface="Times" pitchFamily="18" charset="0"/>
              </a:rPr>
              <a:t> A </a:t>
            </a:r>
            <a:r>
              <a:rPr lang="en-US" sz="2000" dirty="0" err="1">
                <a:latin typeface="Times" pitchFamily="18" charset="0"/>
              </a:rPr>
              <a:t>untuk</a:t>
            </a:r>
            <a:r>
              <a:rPr lang="en-US" sz="2000" dirty="0">
                <a:latin typeface="Times" pitchFamily="18" charset="0"/>
              </a:rPr>
              <a:t> </a:t>
            </a:r>
            <a:r>
              <a:rPr lang="en-US" sz="2000" dirty="0" err="1">
                <a:latin typeface="Times" pitchFamily="18" charset="0"/>
              </a:rPr>
              <a:t>membebani</a:t>
            </a:r>
            <a:r>
              <a:rPr lang="en-US" sz="2000" dirty="0">
                <a:latin typeface="Times" pitchFamily="18" charset="0"/>
              </a:rPr>
              <a:t> </a:t>
            </a:r>
            <a:r>
              <a:rPr lang="en-US" sz="2000" dirty="0" err="1">
                <a:latin typeface="Times" pitchFamily="18" charset="0"/>
              </a:rPr>
              <a:t>rekening</a:t>
            </a:r>
            <a:r>
              <a:rPr lang="en-US" sz="2000" dirty="0">
                <a:latin typeface="Times" pitchFamily="18" charset="0"/>
              </a:rPr>
              <a:t> </a:t>
            </a:r>
            <a:r>
              <a:rPr lang="en-US" sz="2000" dirty="0" err="1">
                <a:latin typeface="Times" pitchFamily="18" charset="0"/>
              </a:rPr>
              <a:t>gironya</a:t>
            </a:r>
            <a:r>
              <a:rPr lang="en-US" sz="2000" dirty="0">
                <a:latin typeface="Times" pitchFamily="18" charset="0"/>
              </a:rPr>
              <a:t> </a:t>
            </a:r>
            <a:r>
              <a:rPr lang="en-US" sz="2000" dirty="0" err="1">
                <a:latin typeface="Times" pitchFamily="18" charset="0"/>
              </a:rPr>
              <a:t>melalui</a:t>
            </a:r>
            <a:r>
              <a:rPr lang="en-US" sz="2000" dirty="0">
                <a:latin typeface="Times" pitchFamily="18" charset="0"/>
              </a:rPr>
              <a:t> </a:t>
            </a:r>
            <a:r>
              <a:rPr lang="en-US" sz="2000" dirty="0" err="1">
                <a:latin typeface="Times" pitchFamily="18" charset="0"/>
              </a:rPr>
              <a:t>Bilyet</a:t>
            </a:r>
            <a:r>
              <a:rPr lang="en-US" sz="2000" dirty="0">
                <a:latin typeface="Times" pitchFamily="18" charset="0"/>
              </a:rPr>
              <a:t> </a:t>
            </a:r>
            <a:r>
              <a:rPr lang="en-US" sz="2000" dirty="0" err="1">
                <a:latin typeface="Times" pitchFamily="18" charset="0"/>
              </a:rPr>
              <a:t>Giro</a:t>
            </a:r>
            <a:r>
              <a:rPr lang="en-US" sz="2000" dirty="0">
                <a:latin typeface="Times" pitchFamily="18" charset="0"/>
              </a:rPr>
              <a:t> </a:t>
            </a:r>
            <a:r>
              <a:rPr lang="en-US" sz="2000" dirty="0" err="1">
                <a:latin typeface="Times" pitchFamily="18" charset="0"/>
              </a:rPr>
              <a:t>sebesar</a:t>
            </a:r>
            <a:r>
              <a:rPr lang="en-US" sz="2000" dirty="0">
                <a:latin typeface="Times" pitchFamily="18" charset="0"/>
              </a:rPr>
              <a:t> Rp.20.000.000.</a:t>
            </a:r>
          </a:p>
        </p:txBody>
      </p:sp>
      <p:graphicFrame>
        <p:nvGraphicFramePr>
          <p:cNvPr id="4" name="Table 3"/>
          <p:cNvGraphicFramePr>
            <a:graphicFrameLocks noGrp="1"/>
          </p:cNvGraphicFramePr>
          <p:nvPr/>
        </p:nvGraphicFramePr>
        <p:xfrm>
          <a:off x="457200" y="2743200"/>
          <a:ext cx="8229600" cy="148336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813560">
                  <a:extLst>
                    <a:ext uri="{9D8B030D-6E8A-4147-A177-3AD203B41FA5}">
                      <a16:colId xmlns:a16="http://schemas.microsoft.com/office/drawing/2014/main" val="20002"/>
                    </a:ext>
                  </a:extLst>
                </a:gridCol>
                <a:gridCol w="147828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r>
                        <a:rPr lang="en-US" dirty="0" err="1">
                          <a:latin typeface="Times" pitchFamily="18" charset="0"/>
                        </a:rPr>
                        <a:t>Keterangan</a:t>
                      </a:r>
                      <a:endParaRPr lang="en-US" dirty="0">
                        <a:latin typeface="Times" pitchFamily="18" charset="0"/>
                      </a:endParaRPr>
                    </a:p>
                  </a:txBody>
                  <a:tcPr/>
                </a:tc>
                <a:tc>
                  <a:txBody>
                    <a:bodyPr/>
                    <a:lstStyle/>
                    <a:p>
                      <a:pPr algn="ctr"/>
                      <a:r>
                        <a:rPr lang="en-US" dirty="0" err="1">
                          <a:latin typeface="Times" pitchFamily="18" charset="0"/>
                        </a:rPr>
                        <a:t>Tanggal</a:t>
                      </a:r>
                      <a:endParaRPr lang="en-US" dirty="0">
                        <a:latin typeface="Times" pitchFamily="18" charset="0"/>
                      </a:endParaRPr>
                    </a:p>
                  </a:txBody>
                  <a:tcPr/>
                </a:tc>
                <a:tc>
                  <a:txBody>
                    <a:bodyPr/>
                    <a:lstStyle/>
                    <a:p>
                      <a:pPr algn="ctr"/>
                      <a:r>
                        <a:rPr lang="en-US" dirty="0" err="1">
                          <a:latin typeface="Times" pitchFamily="18" charset="0"/>
                        </a:rPr>
                        <a:t>Rekening</a:t>
                      </a:r>
                      <a:endParaRPr lang="en-US" dirty="0">
                        <a:latin typeface="Times" pitchFamily="18" charset="0"/>
                      </a:endParaRPr>
                    </a:p>
                  </a:txBody>
                  <a:tcPr/>
                </a:tc>
                <a:tc>
                  <a:txBody>
                    <a:bodyPr/>
                    <a:lstStyle/>
                    <a:p>
                      <a:pPr algn="ctr"/>
                      <a:r>
                        <a:rPr lang="en-US" dirty="0" err="1">
                          <a:latin typeface="Times" pitchFamily="18" charset="0"/>
                        </a:rPr>
                        <a:t>Debet</a:t>
                      </a:r>
                      <a:r>
                        <a:rPr lang="en-US" dirty="0">
                          <a:latin typeface="Times" pitchFamily="18" charset="0"/>
                        </a:rPr>
                        <a:t>(</a:t>
                      </a:r>
                      <a:r>
                        <a:rPr lang="en-US" dirty="0" err="1">
                          <a:latin typeface="Times" pitchFamily="18" charset="0"/>
                        </a:rPr>
                        <a:t>Rp</a:t>
                      </a:r>
                      <a:r>
                        <a:rPr lang="en-US" dirty="0">
                          <a:latin typeface="Times" pitchFamily="18" charset="0"/>
                        </a:rPr>
                        <a:t>)</a:t>
                      </a:r>
                    </a:p>
                  </a:txBody>
                  <a:tcPr/>
                </a:tc>
                <a:tc>
                  <a:txBody>
                    <a:bodyPr/>
                    <a:lstStyle/>
                    <a:p>
                      <a:pPr algn="ctr"/>
                      <a:r>
                        <a:rPr lang="en-US" dirty="0" err="1">
                          <a:latin typeface="Times" pitchFamily="18" charset="0"/>
                        </a:rPr>
                        <a:t>Kredit</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370840">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1"/>
                  </a:ext>
                </a:extLst>
              </a:tr>
              <a:tr h="370840">
                <a:tc>
                  <a:txBody>
                    <a:bodyPr/>
                    <a:lstStyle/>
                    <a:p>
                      <a:pPr algn="ctr"/>
                      <a:r>
                        <a:rPr lang="en-US" dirty="0" err="1">
                          <a:latin typeface="Times" pitchFamily="18" charset="0"/>
                        </a:rPr>
                        <a:t>Kliring</a:t>
                      </a:r>
                      <a:r>
                        <a:rPr lang="en-US" dirty="0">
                          <a:latin typeface="Times" pitchFamily="18" charset="0"/>
                        </a:rPr>
                        <a:t> 2</a:t>
                      </a:r>
                    </a:p>
                  </a:txBody>
                  <a:tcPr/>
                </a:tc>
                <a:tc>
                  <a:txBody>
                    <a:bodyPr/>
                    <a:lstStyle/>
                    <a:p>
                      <a:pPr algn="ctr"/>
                      <a:r>
                        <a:rPr lang="en-US" dirty="0">
                          <a:latin typeface="Times" pitchFamily="18" charset="0"/>
                        </a:rPr>
                        <a:t>1 Mei 08</a:t>
                      </a:r>
                    </a:p>
                  </a:txBody>
                  <a:tcPr/>
                </a:tc>
                <a:tc>
                  <a:txBody>
                    <a:bodyPr/>
                    <a:lstStyle/>
                    <a:p>
                      <a:pPr algn="l"/>
                      <a:r>
                        <a:rPr lang="en-US" dirty="0">
                          <a:latin typeface="Times" pitchFamily="18" charset="0"/>
                        </a:rPr>
                        <a:t>Dr. </a:t>
                      </a:r>
                      <a:r>
                        <a:rPr lang="en-US" dirty="0" err="1">
                          <a:latin typeface="Times" pitchFamily="18" charset="0"/>
                        </a:rPr>
                        <a:t>Giro</a:t>
                      </a:r>
                      <a:r>
                        <a:rPr lang="en-US" dirty="0">
                          <a:latin typeface="Times" pitchFamily="18" charset="0"/>
                        </a:rPr>
                        <a:t> A</a:t>
                      </a:r>
                    </a:p>
                  </a:txBody>
                  <a:tcPr/>
                </a:tc>
                <a:tc>
                  <a:txBody>
                    <a:bodyPr/>
                    <a:lstStyle/>
                    <a:p>
                      <a:pPr algn="ctr"/>
                      <a:r>
                        <a:rPr lang="en-US" dirty="0">
                          <a:latin typeface="Times" pitchFamily="18" charset="0"/>
                        </a:rPr>
                        <a:t>30.000.000</a:t>
                      </a: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2"/>
                  </a:ext>
                </a:extLst>
              </a:tr>
              <a:tr h="370840">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ctr"/>
                      <a:r>
                        <a:rPr lang="en-US" dirty="0">
                          <a:latin typeface="Times" pitchFamily="18" charset="0"/>
                        </a:rPr>
                        <a:t>       Cr. </a:t>
                      </a:r>
                      <a:r>
                        <a:rPr lang="en-US" dirty="0" err="1">
                          <a:latin typeface="Times" pitchFamily="18" charset="0"/>
                        </a:rPr>
                        <a:t>Giro</a:t>
                      </a:r>
                      <a:r>
                        <a:rPr lang="en-US" baseline="0" dirty="0">
                          <a:latin typeface="Times" pitchFamily="18" charset="0"/>
                        </a:rPr>
                        <a:t> BI</a:t>
                      </a: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30.000.000</a:t>
                      </a:r>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629400"/>
          </a:xfrm>
        </p:spPr>
        <p:txBody>
          <a:bodyPr>
            <a:normAutofit/>
          </a:bodyPr>
          <a:lstStyle/>
          <a:p>
            <a:pPr>
              <a:buNone/>
            </a:pPr>
            <a:r>
              <a:rPr lang="en-US" sz="2200" dirty="0" err="1">
                <a:latin typeface="Times" pitchFamily="18" charset="0"/>
              </a:rPr>
              <a:t>Pencatatan</a:t>
            </a:r>
            <a:r>
              <a:rPr lang="en-US" sz="2200" dirty="0">
                <a:latin typeface="Times" pitchFamily="18" charset="0"/>
              </a:rPr>
              <a:t> </a:t>
            </a:r>
            <a:r>
              <a:rPr lang="en-US" sz="2200" dirty="0" err="1">
                <a:latin typeface="Times" pitchFamily="18" charset="0"/>
              </a:rPr>
              <a:t>di</a:t>
            </a:r>
            <a:r>
              <a:rPr lang="en-US" sz="2200" dirty="0">
                <a:latin typeface="Times" pitchFamily="18" charset="0"/>
              </a:rPr>
              <a:t> Bank Semarang:</a:t>
            </a:r>
          </a:p>
          <a:p>
            <a:pPr>
              <a:buNone/>
            </a:pPr>
            <a:endParaRPr lang="en-US" sz="2200" dirty="0">
              <a:latin typeface="Times" pitchFamily="18" charset="0"/>
            </a:endParaRPr>
          </a:p>
          <a:p>
            <a:pPr>
              <a:buNone/>
            </a:pPr>
            <a:endParaRPr lang="en-US" sz="2200" dirty="0">
              <a:latin typeface="Times" pitchFamily="18" charset="0"/>
            </a:endParaRPr>
          </a:p>
          <a:p>
            <a:pPr>
              <a:buNone/>
            </a:pPr>
            <a:endParaRPr lang="en-US" sz="2200" dirty="0">
              <a:latin typeface="Times" pitchFamily="18" charset="0"/>
            </a:endParaRPr>
          </a:p>
          <a:p>
            <a:pPr>
              <a:buNone/>
            </a:pPr>
            <a:endParaRPr lang="en-US" sz="2200" dirty="0">
              <a:latin typeface="Times" pitchFamily="18" charset="0"/>
            </a:endParaRPr>
          </a:p>
          <a:p>
            <a:pPr>
              <a:buNone/>
            </a:pPr>
            <a:endParaRPr lang="en-US" sz="2200" dirty="0">
              <a:latin typeface="Times" pitchFamily="18" charset="0"/>
            </a:endParaRPr>
          </a:p>
          <a:p>
            <a:pPr>
              <a:buNone/>
            </a:pPr>
            <a:endParaRPr lang="en-US" sz="2200" dirty="0">
              <a:latin typeface="Times" pitchFamily="18" charset="0"/>
            </a:endParaRPr>
          </a:p>
          <a:p>
            <a:pPr>
              <a:buNone/>
            </a:pPr>
            <a:r>
              <a:rPr lang="en-US" sz="2200" dirty="0">
                <a:latin typeface="Times" pitchFamily="18" charset="0"/>
              </a:rPr>
              <a:t>Bank BAP Semarang </a:t>
            </a:r>
            <a:r>
              <a:rPr lang="en-US" sz="2200" dirty="0" err="1">
                <a:latin typeface="Times" pitchFamily="18" charset="0"/>
              </a:rPr>
              <a:t>telah</a:t>
            </a:r>
            <a:r>
              <a:rPr lang="en-US" sz="2200" dirty="0">
                <a:latin typeface="Times" pitchFamily="18" charset="0"/>
              </a:rPr>
              <a:t> </a:t>
            </a:r>
            <a:r>
              <a:rPr lang="en-US" sz="2200" dirty="0" err="1">
                <a:latin typeface="Times" pitchFamily="18" charset="0"/>
              </a:rPr>
              <a:t>menerima</a:t>
            </a:r>
            <a:r>
              <a:rPr lang="en-US" sz="2200" dirty="0">
                <a:latin typeface="Times" pitchFamily="18" charset="0"/>
              </a:rPr>
              <a:t> </a:t>
            </a:r>
            <a:r>
              <a:rPr lang="en-US" sz="2200" dirty="0" err="1">
                <a:latin typeface="Times" pitchFamily="18" charset="0"/>
              </a:rPr>
              <a:t>setoran</a:t>
            </a:r>
            <a:r>
              <a:rPr lang="en-US" sz="2200" dirty="0">
                <a:latin typeface="Times" pitchFamily="18" charset="0"/>
              </a:rPr>
              <a:t> </a:t>
            </a:r>
            <a:r>
              <a:rPr lang="en-US" sz="2200" dirty="0" err="1">
                <a:latin typeface="Times" pitchFamily="18" charset="0"/>
              </a:rPr>
              <a:t>dari</a:t>
            </a:r>
            <a:r>
              <a:rPr lang="en-US" sz="2200" dirty="0">
                <a:latin typeface="Times" pitchFamily="18" charset="0"/>
              </a:rPr>
              <a:t> B </a:t>
            </a:r>
            <a:r>
              <a:rPr lang="en-US" sz="2200" dirty="0" err="1">
                <a:latin typeface="Times" pitchFamily="18" charset="0"/>
              </a:rPr>
              <a:t>berupa</a:t>
            </a:r>
            <a:r>
              <a:rPr lang="en-US" sz="2200" dirty="0">
                <a:latin typeface="Times" pitchFamily="18" charset="0"/>
              </a:rPr>
              <a:t> </a:t>
            </a:r>
            <a:r>
              <a:rPr lang="en-US" sz="2200" dirty="0" err="1">
                <a:latin typeface="Times" pitchFamily="18" charset="0"/>
              </a:rPr>
              <a:t>Cek</a:t>
            </a:r>
            <a:r>
              <a:rPr lang="en-US" sz="2200" dirty="0">
                <a:latin typeface="Times" pitchFamily="18" charset="0"/>
              </a:rPr>
              <a:t> Bank ABC Semarang </a:t>
            </a:r>
            <a:r>
              <a:rPr lang="en-US" sz="2200" dirty="0" err="1">
                <a:latin typeface="Times" pitchFamily="18" charset="0"/>
              </a:rPr>
              <a:t>sebesar</a:t>
            </a:r>
            <a:r>
              <a:rPr lang="en-US" sz="2200" dirty="0">
                <a:latin typeface="Times" pitchFamily="18" charset="0"/>
              </a:rPr>
              <a:t> Rp10.000.000. </a:t>
            </a:r>
            <a:r>
              <a:rPr lang="en-US" sz="2200" dirty="0" err="1">
                <a:latin typeface="Times" pitchFamily="18" charset="0"/>
              </a:rPr>
              <a:t>cek</a:t>
            </a:r>
            <a:r>
              <a:rPr lang="en-US" sz="2200" dirty="0">
                <a:latin typeface="Times" pitchFamily="18" charset="0"/>
              </a:rPr>
              <a:t> </a:t>
            </a:r>
            <a:r>
              <a:rPr lang="en-US" sz="2200" dirty="0" err="1">
                <a:latin typeface="Times" pitchFamily="18" charset="0"/>
              </a:rPr>
              <a:t>ini</a:t>
            </a:r>
            <a:r>
              <a:rPr lang="en-US" sz="2200" dirty="0">
                <a:latin typeface="Times" pitchFamily="18" charset="0"/>
              </a:rPr>
              <a:t> </a:t>
            </a:r>
            <a:r>
              <a:rPr lang="en-US" sz="2200" dirty="0" err="1">
                <a:latin typeface="Times" pitchFamily="18" charset="0"/>
              </a:rPr>
              <a:t>merupakan</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tagihan</a:t>
            </a:r>
            <a:r>
              <a:rPr lang="en-US" sz="2200" dirty="0">
                <a:latin typeface="Times" pitchFamily="18" charset="0"/>
              </a:rPr>
              <a:t> </a:t>
            </a:r>
            <a:r>
              <a:rPr lang="en-US" sz="2200" dirty="0" err="1">
                <a:latin typeface="Times" pitchFamily="18" charset="0"/>
              </a:rPr>
              <a:t>bagi</a:t>
            </a:r>
            <a:r>
              <a:rPr lang="en-US" sz="2200" dirty="0">
                <a:latin typeface="Times" pitchFamily="18" charset="0"/>
              </a:rPr>
              <a:t> Bank BAP </a:t>
            </a:r>
            <a:r>
              <a:rPr lang="en-US" sz="2200" dirty="0" err="1">
                <a:latin typeface="Times" pitchFamily="18" charset="0"/>
              </a:rPr>
              <a:t>terhadap</a:t>
            </a:r>
            <a:r>
              <a:rPr lang="en-US" sz="2200" dirty="0">
                <a:latin typeface="Times" pitchFamily="18" charset="0"/>
              </a:rPr>
              <a:t> Bank ABC </a:t>
            </a:r>
            <a:r>
              <a:rPr lang="en-US" sz="2200" dirty="0" err="1">
                <a:latin typeface="Times" pitchFamily="18" charset="0"/>
              </a:rPr>
              <a:t>sehingga</a:t>
            </a:r>
            <a:r>
              <a:rPr lang="en-US" sz="2200" dirty="0">
                <a:latin typeface="Times" pitchFamily="18" charset="0"/>
              </a:rPr>
              <a:t> </a:t>
            </a:r>
            <a:r>
              <a:rPr lang="en-US" sz="2200" dirty="0" err="1">
                <a:latin typeface="Times" pitchFamily="18" charset="0"/>
              </a:rPr>
              <a:t>perlu</a:t>
            </a:r>
            <a:r>
              <a:rPr lang="en-US" sz="2200" dirty="0">
                <a:latin typeface="Times" pitchFamily="18" charset="0"/>
              </a:rPr>
              <a:t> </a:t>
            </a:r>
            <a:r>
              <a:rPr lang="en-US" sz="2200" dirty="0" err="1">
                <a:latin typeface="Times" pitchFamily="18" charset="0"/>
              </a:rPr>
              <a:t>dikliringkan</a:t>
            </a:r>
            <a:r>
              <a:rPr lang="en-US" sz="2200" dirty="0">
                <a:latin typeface="Times" pitchFamily="18" charset="0"/>
              </a:rPr>
              <a:t> </a:t>
            </a:r>
            <a:r>
              <a:rPr lang="en-US" sz="2200" dirty="0" err="1">
                <a:latin typeface="Times" pitchFamily="18" charset="0"/>
              </a:rPr>
              <a:t>melalui</a:t>
            </a:r>
            <a:r>
              <a:rPr lang="en-US" sz="2200" dirty="0">
                <a:latin typeface="Times" pitchFamily="18" charset="0"/>
              </a:rPr>
              <a:t> Bank Indonesia Semarang. Bank BAP yang </a:t>
            </a:r>
            <a:r>
              <a:rPr lang="en-US" sz="2200" dirty="0" err="1">
                <a:latin typeface="Times" pitchFamily="18" charset="0"/>
              </a:rPr>
              <a:t>melakukan</a:t>
            </a:r>
            <a:r>
              <a:rPr lang="en-US" sz="2200" dirty="0">
                <a:latin typeface="Times" pitchFamily="18" charset="0"/>
              </a:rPr>
              <a:t> </a:t>
            </a:r>
            <a:r>
              <a:rPr lang="en-US" sz="2200" dirty="0" err="1">
                <a:latin typeface="Times" pitchFamily="18" charset="0"/>
              </a:rPr>
              <a:t>penagihan</a:t>
            </a:r>
            <a:r>
              <a:rPr lang="en-US" sz="2200" dirty="0">
                <a:latin typeface="Times" pitchFamily="18" charset="0"/>
              </a:rPr>
              <a:t> </a:t>
            </a:r>
            <a:r>
              <a:rPr lang="en-US" sz="2200" dirty="0" err="1">
                <a:latin typeface="Times" pitchFamily="18" charset="0"/>
              </a:rPr>
              <a:t>terhadap</a:t>
            </a:r>
            <a:r>
              <a:rPr lang="en-US" sz="2200" dirty="0">
                <a:latin typeface="Times" pitchFamily="18" charset="0"/>
              </a:rPr>
              <a:t> Bank ABC Semarang </a:t>
            </a:r>
            <a:r>
              <a:rPr lang="en-US" sz="2200" dirty="0" err="1">
                <a:latin typeface="Times" pitchFamily="18" charset="0"/>
              </a:rPr>
              <a:t>akan</a:t>
            </a:r>
            <a:r>
              <a:rPr lang="en-US" sz="2200" dirty="0">
                <a:latin typeface="Times" pitchFamily="18" charset="0"/>
              </a:rPr>
              <a:t> </a:t>
            </a:r>
            <a:r>
              <a:rPr lang="en-US" sz="2200" dirty="0" err="1">
                <a:latin typeface="Times" pitchFamily="18" charset="0"/>
              </a:rPr>
              <a:t>mengelompokkan</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ini</a:t>
            </a:r>
            <a:r>
              <a:rPr lang="en-US" sz="2200" dirty="0">
                <a:latin typeface="Times" pitchFamily="18" charset="0"/>
              </a:rPr>
              <a:t> </a:t>
            </a:r>
            <a:r>
              <a:rPr lang="en-US" sz="2200" dirty="0" err="1">
                <a:latin typeface="Times" pitchFamily="18" charset="0"/>
              </a:rPr>
              <a:t>sebagai</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debet</a:t>
            </a:r>
            <a:r>
              <a:rPr lang="en-US" sz="2200" dirty="0">
                <a:latin typeface="Times" pitchFamily="18" charset="0"/>
              </a:rPr>
              <a:t> </a:t>
            </a:r>
            <a:r>
              <a:rPr lang="en-US" sz="2200" dirty="0" err="1">
                <a:latin typeface="Times" pitchFamily="18" charset="0"/>
              </a:rPr>
              <a:t>keluar</a:t>
            </a:r>
            <a:r>
              <a:rPr lang="en-US" sz="2200" dirty="0">
                <a:latin typeface="Times" pitchFamily="18" charset="0"/>
              </a:rPr>
              <a:t>. </a:t>
            </a:r>
            <a:r>
              <a:rPr lang="en-US" sz="2200" dirty="0" err="1">
                <a:latin typeface="Times" pitchFamily="18" charset="0"/>
              </a:rPr>
              <a:t>Untuk</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pertama</a:t>
            </a:r>
            <a:r>
              <a:rPr lang="en-US" sz="2200" dirty="0">
                <a:latin typeface="Times" pitchFamily="18" charset="0"/>
              </a:rPr>
              <a:t> (</a:t>
            </a:r>
            <a:r>
              <a:rPr lang="en-US" sz="2200" dirty="0" err="1">
                <a:latin typeface="Times" pitchFamily="18" charset="0"/>
              </a:rPr>
              <a:t>penyerahan</a:t>
            </a:r>
            <a:r>
              <a:rPr lang="en-US" sz="2200" dirty="0">
                <a:latin typeface="Times" pitchFamily="18" charset="0"/>
              </a:rPr>
              <a:t>) Bank BAP </a:t>
            </a:r>
            <a:r>
              <a:rPr lang="en-US" sz="2200" dirty="0" err="1">
                <a:latin typeface="Times" pitchFamily="18" charset="0"/>
              </a:rPr>
              <a:t>harus</a:t>
            </a:r>
            <a:r>
              <a:rPr lang="en-US" sz="2200" dirty="0">
                <a:latin typeface="Times" pitchFamily="18" charset="0"/>
              </a:rPr>
              <a:t> </a:t>
            </a:r>
            <a:r>
              <a:rPr lang="en-US" sz="2200" dirty="0" err="1">
                <a:latin typeface="Times" pitchFamily="18" charset="0"/>
              </a:rPr>
              <a:t>mencatat</a:t>
            </a:r>
            <a:r>
              <a:rPr lang="en-US" sz="2200" dirty="0">
                <a:latin typeface="Times" pitchFamily="18" charset="0"/>
              </a:rPr>
              <a:t> </a:t>
            </a:r>
            <a:r>
              <a:rPr lang="en-US" sz="2200" dirty="0" err="1">
                <a:latin typeface="Times" pitchFamily="18" charset="0"/>
              </a:rPr>
              <a:t>penagihan</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ini</a:t>
            </a:r>
            <a:r>
              <a:rPr lang="en-US" sz="2200" dirty="0">
                <a:latin typeface="Times" pitchFamily="18" charset="0"/>
              </a:rPr>
              <a:t> </a:t>
            </a:r>
            <a:r>
              <a:rPr lang="en-US" sz="2200" dirty="0" err="1">
                <a:latin typeface="Times" pitchFamily="18" charset="0"/>
              </a:rPr>
              <a:t>dalam</a:t>
            </a:r>
            <a:r>
              <a:rPr lang="en-US" sz="2200" dirty="0">
                <a:latin typeface="Times" pitchFamily="18" charset="0"/>
              </a:rPr>
              <a:t> </a:t>
            </a:r>
            <a:r>
              <a:rPr lang="en-US" sz="2200" dirty="0" err="1">
                <a:latin typeface="Times" pitchFamily="18" charset="0"/>
              </a:rPr>
              <a:t>rekening</a:t>
            </a:r>
            <a:r>
              <a:rPr lang="en-US" sz="2200" dirty="0">
                <a:latin typeface="Times" pitchFamily="18" charset="0"/>
              </a:rPr>
              <a:t> </a:t>
            </a:r>
            <a:r>
              <a:rPr lang="en-US" sz="2200" dirty="0" err="1">
                <a:latin typeface="Times" pitchFamily="18" charset="0"/>
              </a:rPr>
              <a:t>administrasi</a:t>
            </a:r>
            <a:r>
              <a:rPr lang="en-US" sz="2200" dirty="0">
                <a:latin typeface="Times" pitchFamily="18" charset="0"/>
              </a:rPr>
              <a:t> </a:t>
            </a:r>
            <a:r>
              <a:rPr lang="en-US" sz="2200" dirty="0" err="1">
                <a:latin typeface="Times" pitchFamily="18" charset="0"/>
              </a:rPr>
              <a:t>sampai</a:t>
            </a:r>
            <a:r>
              <a:rPr lang="en-US" sz="2200" dirty="0">
                <a:latin typeface="Times" pitchFamily="18" charset="0"/>
              </a:rPr>
              <a:t> </a:t>
            </a:r>
            <a:r>
              <a:rPr lang="en-US" sz="2200" dirty="0" err="1">
                <a:latin typeface="Times" pitchFamily="18" charset="0"/>
              </a:rPr>
              <a:t>dengan</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kedua</a:t>
            </a:r>
            <a:r>
              <a:rPr lang="en-US" sz="2200" dirty="0">
                <a:latin typeface="Times" pitchFamily="18" charset="0"/>
              </a:rPr>
              <a:t> </a:t>
            </a:r>
            <a:r>
              <a:rPr lang="en-US" sz="2200" dirty="0" err="1">
                <a:latin typeface="Times" pitchFamily="18" charset="0"/>
              </a:rPr>
              <a:t>berakhir</a:t>
            </a:r>
            <a:r>
              <a:rPr lang="en-US" sz="2200" dirty="0">
                <a:latin typeface="Times" pitchFamily="18" charset="0"/>
              </a:rPr>
              <a:t>. </a:t>
            </a:r>
            <a:r>
              <a:rPr lang="en-US" sz="2200" dirty="0" err="1">
                <a:latin typeface="Times" pitchFamily="18" charset="0"/>
              </a:rPr>
              <a:t>Sedangkan</a:t>
            </a:r>
            <a:r>
              <a:rPr lang="en-US" sz="2200" dirty="0">
                <a:latin typeface="Times" pitchFamily="18" charset="0"/>
              </a:rPr>
              <a:t> </a:t>
            </a:r>
            <a:r>
              <a:rPr lang="en-US" sz="2200" dirty="0" err="1">
                <a:latin typeface="Times" pitchFamily="18" charset="0"/>
              </a:rPr>
              <a:t>untuk</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kredit</a:t>
            </a:r>
            <a:r>
              <a:rPr lang="en-US" sz="2200" dirty="0">
                <a:latin typeface="Times" pitchFamily="18" charset="0"/>
              </a:rPr>
              <a:t> </a:t>
            </a:r>
            <a:r>
              <a:rPr lang="en-US" sz="2200" dirty="0" err="1">
                <a:latin typeface="Times" pitchFamily="18" charset="0"/>
              </a:rPr>
              <a:t>masuk</a:t>
            </a:r>
            <a:r>
              <a:rPr lang="en-US" sz="2200" dirty="0">
                <a:latin typeface="Times" pitchFamily="18" charset="0"/>
              </a:rPr>
              <a:t> </a:t>
            </a:r>
            <a:r>
              <a:rPr lang="en-US" sz="2200" dirty="0" err="1">
                <a:latin typeface="Times" pitchFamily="18" charset="0"/>
              </a:rPr>
              <a:t>berupa</a:t>
            </a:r>
            <a:r>
              <a:rPr lang="en-US" sz="2200" dirty="0">
                <a:latin typeface="Times" pitchFamily="18" charset="0"/>
              </a:rPr>
              <a:t> </a:t>
            </a:r>
            <a:r>
              <a:rPr lang="en-US" sz="2200" dirty="0" err="1">
                <a:latin typeface="Times" pitchFamily="18" charset="0"/>
              </a:rPr>
              <a:t>Cek</a:t>
            </a:r>
            <a:r>
              <a:rPr lang="en-US" sz="2200" dirty="0">
                <a:latin typeface="Times" pitchFamily="18" charset="0"/>
              </a:rPr>
              <a:t> </a:t>
            </a:r>
            <a:r>
              <a:rPr lang="en-US" sz="2200" dirty="0" err="1">
                <a:latin typeface="Times" pitchFamily="18" charset="0"/>
              </a:rPr>
              <a:t>Giro</a:t>
            </a:r>
            <a:r>
              <a:rPr lang="en-US" sz="2200" dirty="0">
                <a:latin typeface="Times" pitchFamily="18" charset="0"/>
              </a:rPr>
              <a:t> </a:t>
            </a:r>
            <a:r>
              <a:rPr lang="en-US" sz="2200" dirty="0" err="1">
                <a:latin typeface="Times" pitchFamily="18" charset="0"/>
              </a:rPr>
              <a:t>dari</a:t>
            </a:r>
            <a:r>
              <a:rPr lang="en-US" sz="2200" dirty="0">
                <a:latin typeface="Times" pitchFamily="18" charset="0"/>
              </a:rPr>
              <a:t> Bank ABC </a:t>
            </a:r>
            <a:r>
              <a:rPr lang="en-US" sz="2200" dirty="0" err="1">
                <a:latin typeface="Times" pitchFamily="18" charset="0"/>
              </a:rPr>
              <a:t>sebesar</a:t>
            </a:r>
            <a:r>
              <a:rPr lang="en-US" sz="2200" dirty="0">
                <a:latin typeface="Times" pitchFamily="18" charset="0"/>
              </a:rPr>
              <a:t> Rp20.000.000 </a:t>
            </a:r>
            <a:r>
              <a:rPr lang="en-US" sz="2200" dirty="0" err="1">
                <a:latin typeface="Times" pitchFamily="18" charset="0"/>
              </a:rPr>
              <a:t>sifatnya</a:t>
            </a:r>
            <a:r>
              <a:rPr lang="en-US" sz="2200" dirty="0">
                <a:latin typeface="Times" pitchFamily="18" charset="0"/>
              </a:rPr>
              <a:t> </a:t>
            </a:r>
            <a:r>
              <a:rPr lang="en-US" sz="2200" dirty="0" err="1">
                <a:latin typeface="Times" pitchFamily="18" charset="0"/>
              </a:rPr>
              <a:t>sudah</a:t>
            </a:r>
            <a:r>
              <a:rPr lang="en-US" sz="2200" dirty="0">
                <a:latin typeface="Times" pitchFamily="18" charset="0"/>
              </a:rPr>
              <a:t> </a:t>
            </a:r>
            <a:r>
              <a:rPr lang="en-US" sz="2200" dirty="0" err="1">
                <a:latin typeface="Times" pitchFamily="18" charset="0"/>
              </a:rPr>
              <a:t>pasti</a:t>
            </a:r>
            <a:r>
              <a:rPr lang="en-US" sz="2200" dirty="0">
                <a:latin typeface="Times" pitchFamily="18" charset="0"/>
              </a:rPr>
              <a:t>. </a:t>
            </a:r>
            <a:r>
              <a:rPr lang="en-US" sz="2200" dirty="0" err="1">
                <a:latin typeface="Times" pitchFamily="18" charset="0"/>
              </a:rPr>
              <a:t>Oleh</a:t>
            </a:r>
            <a:r>
              <a:rPr lang="en-US" sz="2200" dirty="0">
                <a:latin typeface="Times" pitchFamily="18" charset="0"/>
              </a:rPr>
              <a:t> </a:t>
            </a:r>
            <a:r>
              <a:rPr lang="en-US" sz="2200" dirty="0" err="1">
                <a:latin typeface="Times" pitchFamily="18" charset="0"/>
              </a:rPr>
              <a:t>karena</a:t>
            </a:r>
            <a:r>
              <a:rPr lang="en-US" sz="2200" dirty="0">
                <a:latin typeface="Times" pitchFamily="18" charset="0"/>
              </a:rPr>
              <a:t> </a:t>
            </a:r>
            <a:r>
              <a:rPr lang="en-US" sz="2200" dirty="0" err="1">
                <a:latin typeface="Times" pitchFamily="18" charset="0"/>
              </a:rPr>
              <a:t>itu</a:t>
            </a:r>
            <a:r>
              <a:rPr lang="en-US" sz="2200" dirty="0">
                <a:latin typeface="Times" pitchFamily="18" charset="0"/>
              </a:rPr>
              <a:t> </a:t>
            </a:r>
            <a:r>
              <a:rPr lang="en-US" sz="2200" dirty="0" err="1">
                <a:latin typeface="Times" pitchFamily="18" charset="0"/>
              </a:rPr>
              <a:t>dapat</a:t>
            </a:r>
            <a:r>
              <a:rPr lang="en-US" sz="2200" dirty="0">
                <a:latin typeface="Times" pitchFamily="18" charset="0"/>
              </a:rPr>
              <a:t> </a:t>
            </a:r>
            <a:r>
              <a:rPr lang="en-US" sz="2200" dirty="0" err="1">
                <a:latin typeface="Times" pitchFamily="18" charset="0"/>
              </a:rPr>
              <a:t>langsung</a:t>
            </a:r>
            <a:r>
              <a:rPr lang="en-US" sz="2200" dirty="0">
                <a:latin typeface="Times" pitchFamily="18" charset="0"/>
              </a:rPr>
              <a:t> </a:t>
            </a:r>
            <a:r>
              <a:rPr lang="en-US" sz="2200" dirty="0" err="1">
                <a:latin typeface="Times" pitchFamily="18" charset="0"/>
              </a:rPr>
              <a:t>dibukukan</a:t>
            </a:r>
            <a:r>
              <a:rPr lang="en-US" sz="2200" dirty="0">
                <a:latin typeface="Times" pitchFamily="18" charset="0"/>
              </a:rPr>
              <a:t> </a:t>
            </a:r>
            <a:r>
              <a:rPr lang="en-US" sz="2200" dirty="0" err="1">
                <a:latin typeface="Times" pitchFamily="18" charset="0"/>
              </a:rPr>
              <a:t>dalam</a:t>
            </a:r>
            <a:r>
              <a:rPr lang="en-US" sz="2200" dirty="0">
                <a:latin typeface="Times" pitchFamily="18" charset="0"/>
              </a:rPr>
              <a:t> </a:t>
            </a:r>
            <a:r>
              <a:rPr lang="en-US" sz="2200" dirty="0" err="1">
                <a:latin typeface="Times" pitchFamily="18" charset="0"/>
              </a:rPr>
              <a:t>rekening</a:t>
            </a:r>
            <a:r>
              <a:rPr lang="en-US" sz="2200" dirty="0">
                <a:latin typeface="Times" pitchFamily="18" charset="0"/>
              </a:rPr>
              <a:t> rill.</a:t>
            </a:r>
          </a:p>
        </p:txBody>
      </p:sp>
      <p:graphicFrame>
        <p:nvGraphicFramePr>
          <p:cNvPr id="4" name="Table 3"/>
          <p:cNvGraphicFramePr>
            <a:graphicFrameLocks noGrp="1"/>
          </p:cNvGraphicFramePr>
          <p:nvPr/>
        </p:nvGraphicFramePr>
        <p:xfrm>
          <a:off x="152400" y="762000"/>
          <a:ext cx="8839200" cy="219456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355600">
                <a:tc>
                  <a:txBody>
                    <a:bodyPr/>
                    <a:lstStyle/>
                    <a:p>
                      <a:pPr algn="ctr"/>
                      <a:r>
                        <a:rPr lang="en-US" dirty="0" err="1">
                          <a:latin typeface="Times" pitchFamily="18" charset="0"/>
                        </a:rPr>
                        <a:t>Keterangan</a:t>
                      </a:r>
                      <a:endParaRPr lang="en-US" dirty="0">
                        <a:latin typeface="Times" pitchFamily="18" charset="0"/>
                      </a:endParaRPr>
                    </a:p>
                  </a:txBody>
                  <a:tcPr/>
                </a:tc>
                <a:tc>
                  <a:txBody>
                    <a:bodyPr/>
                    <a:lstStyle/>
                    <a:p>
                      <a:pPr algn="ctr"/>
                      <a:r>
                        <a:rPr lang="en-US" dirty="0" err="1">
                          <a:latin typeface="Times" pitchFamily="18" charset="0"/>
                        </a:rPr>
                        <a:t>Tanggal</a:t>
                      </a:r>
                      <a:r>
                        <a:rPr lang="en-US" dirty="0">
                          <a:latin typeface="Times" pitchFamily="18" charset="0"/>
                        </a:rPr>
                        <a:t> </a:t>
                      </a:r>
                    </a:p>
                  </a:txBody>
                  <a:tcPr/>
                </a:tc>
                <a:tc>
                  <a:txBody>
                    <a:bodyPr/>
                    <a:lstStyle/>
                    <a:p>
                      <a:pPr algn="ctr"/>
                      <a:r>
                        <a:rPr lang="en-US" dirty="0" err="1">
                          <a:latin typeface="Times" pitchFamily="18" charset="0"/>
                        </a:rPr>
                        <a:t>Rekening</a:t>
                      </a:r>
                      <a:endParaRPr lang="en-US" dirty="0">
                        <a:latin typeface="Times" pitchFamily="18" charset="0"/>
                      </a:endParaRPr>
                    </a:p>
                  </a:txBody>
                  <a:tcPr/>
                </a:tc>
                <a:tc>
                  <a:txBody>
                    <a:bodyPr/>
                    <a:lstStyle/>
                    <a:p>
                      <a:pPr algn="ctr"/>
                      <a:r>
                        <a:rPr lang="en-US" dirty="0" err="1">
                          <a:latin typeface="Times" pitchFamily="18" charset="0"/>
                        </a:rPr>
                        <a:t>Debet</a:t>
                      </a:r>
                      <a:r>
                        <a:rPr lang="en-US" dirty="0">
                          <a:latin typeface="Times" pitchFamily="18" charset="0"/>
                        </a:rPr>
                        <a:t> (</a:t>
                      </a:r>
                      <a:r>
                        <a:rPr lang="en-US" dirty="0" err="1">
                          <a:latin typeface="Times" pitchFamily="18" charset="0"/>
                        </a:rPr>
                        <a:t>Rp</a:t>
                      </a:r>
                      <a:r>
                        <a:rPr lang="en-US" dirty="0">
                          <a:latin typeface="Times" pitchFamily="18" charset="0"/>
                        </a:rPr>
                        <a:t>)</a:t>
                      </a:r>
                    </a:p>
                  </a:txBody>
                  <a:tcPr/>
                </a:tc>
                <a:tc>
                  <a:txBody>
                    <a:bodyPr/>
                    <a:lstStyle/>
                    <a:p>
                      <a:pPr algn="ctr"/>
                      <a:r>
                        <a:rPr lang="en-US" dirty="0" err="1">
                          <a:latin typeface="Times" pitchFamily="18" charset="0"/>
                        </a:rPr>
                        <a:t>Kredit</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355600">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extLst>
                  <a:ext uri="{0D108BD9-81ED-4DB2-BD59-A6C34878D82A}">
                    <a16:rowId xmlns:a16="http://schemas.microsoft.com/office/drawing/2014/main" val="10001"/>
                  </a:ext>
                </a:extLst>
              </a:tr>
              <a:tr h="355600">
                <a:tc>
                  <a:txBody>
                    <a:bodyPr/>
                    <a:lstStyle/>
                    <a:p>
                      <a:pPr algn="ctr"/>
                      <a:r>
                        <a:rPr lang="en-US" dirty="0" err="1">
                          <a:latin typeface="Times" pitchFamily="18" charset="0"/>
                        </a:rPr>
                        <a:t>Kliring</a:t>
                      </a:r>
                      <a:r>
                        <a:rPr lang="en-US" dirty="0">
                          <a:latin typeface="Times" pitchFamily="18" charset="0"/>
                        </a:rPr>
                        <a:t> 1</a:t>
                      </a:r>
                    </a:p>
                  </a:txBody>
                  <a:tcPr/>
                </a:tc>
                <a:tc>
                  <a:txBody>
                    <a:bodyPr/>
                    <a:lstStyle/>
                    <a:p>
                      <a:pPr algn="ctr"/>
                      <a:r>
                        <a:rPr lang="en-US" dirty="0">
                          <a:latin typeface="Times" pitchFamily="18" charset="0"/>
                        </a:rPr>
                        <a:t>1 Mei 08</a:t>
                      </a:r>
                    </a:p>
                  </a:txBody>
                  <a:tcPr/>
                </a:tc>
                <a:tc>
                  <a:txBody>
                    <a:bodyPr/>
                    <a:lstStyle/>
                    <a:p>
                      <a:pPr algn="ctr"/>
                      <a:r>
                        <a:rPr lang="en-US" dirty="0">
                          <a:latin typeface="Times" pitchFamily="18" charset="0"/>
                        </a:rPr>
                        <a:t>Dr. RAR </a:t>
                      </a:r>
                      <a:r>
                        <a:rPr lang="en-US" dirty="0" err="1">
                          <a:latin typeface="Times" pitchFamily="18" charset="0"/>
                        </a:rPr>
                        <a:t>Kliring</a:t>
                      </a:r>
                      <a:endParaRPr lang="en-US" dirty="0">
                        <a:latin typeface="Times" pitchFamily="18" charset="0"/>
                      </a:endParaRPr>
                    </a:p>
                  </a:txBody>
                  <a:tcPr/>
                </a:tc>
                <a:tc>
                  <a:txBody>
                    <a:bodyPr/>
                    <a:lstStyle/>
                    <a:p>
                      <a:pPr algn="ctr"/>
                      <a:r>
                        <a:rPr lang="en-US" dirty="0">
                          <a:latin typeface="Times" pitchFamily="18" charset="0"/>
                        </a:rPr>
                        <a:t>10.000.000</a:t>
                      </a:r>
                    </a:p>
                  </a:txBody>
                  <a:tcPr/>
                </a:tc>
                <a:tc>
                  <a:txBody>
                    <a:bodyPr/>
                    <a:lstStyle/>
                    <a:p>
                      <a:pPr algn="ctr"/>
                      <a:endParaRPr lang="en-US">
                        <a:latin typeface="Times" pitchFamily="18" charset="0"/>
                      </a:endParaRPr>
                    </a:p>
                  </a:txBody>
                  <a:tcPr/>
                </a:tc>
                <a:extLst>
                  <a:ext uri="{0D108BD9-81ED-4DB2-BD59-A6C34878D82A}">
                    <a16:rowId xmlns:a16="http://schemas.microsoft.com/office/drawing/2014/main" val="10002"/>
                  </a:ext>
                </a:extLst>
              </a:tr>
              <a:tr h="355600">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extLst>
                  <a:ext uri="{0D108BD9-81ED-4DB2-BD59-A6C34878D82A}">
                    <a16:rowId xmlns:a16="http://schemas.microsoft.com/office/drawing/2014/main" val="10003"/>
                  </a:ext>
                </a:extLst>
              </a:tr>
              <a:tr h="355600">
                <a:tc>
                  <a:txBody>
                    <a:bodyPr/>
                    <a:lstStyle/>
                    <a:p>
                      <a:pPr algn="ctr"/>
                      <a:r>
                        <a:rPr lang="en-US" dirty="0" err="1">
                          <a:latin typeface="Times" pitchFamily="18" charset="0"/>
                        </a:rPr>
                        <a:t>Kliring</a:t>
                      </a:r>
                      <a:r>
                        <a:rPr lang="en-US" dirty="0">
                          <a:latin typeface="Times" pitchFamily="18" charset="0"/>
                        </a:rPr>
                        <a:t> 2</a:t>
                      </a:r>
                    </a:p>
                  </a:txBody>
                  <a:tcPr/>
                </a:tc>
                <a:tc>
                  <a:txBody>
                    <a:bodyPr/>
                    <a:lstStyle/>
                    <a:p>
                      <a:pPr algn="ctr"/>
                      <a:r>
                        <a:rPr lang="en-US" dirty="0">
                          <a:latin typeface="Times" pitchFamily="18" charset="0"/>
                        </a:rPr>
                        <a:t>1 Mei 08</a:t>
                      </a:r>
                    </a:p>
                  </a:txBody>
                  <a:tcPr/>
                </a:tc>
                <a:tc>
                  <a:txBody>
                    <a:bodyPr/>
                    <a:lstStyle/>
                    <a:p>
                      <a:pPr algn="l"/>
                      <a:r>
                        <a:rPr lang="en-US" dirty="0">
                          <a:latin typeface="Times" pitchFamily="18" charset="0"/>
                        </a:rPr>
                        <a:t>Dr. </a:t>
                      </a:r>
                      <a:r>
                        <a:rPr lang="en-US" dirty="0" err="1">
                          <a:latin typeface="Times" pitchFamily="18" charset="0"/>
                        </a:rPr>
                        <a:t>Giro</a:t>
                      </a:r>
                      <a:r>
                        <a:rPr lang="en-US" baseline="0" dirty="0">
                          <a:latin typeface="Times" pitchFamily="18" charset="0"/>
                        </a:rPr>
                        <a:t> BI</a:t>
                      </a:r>
                      <a:endParaRPr lang="en-US" dirty="0">
                        <a:latin typeface="Times" pitchFamily="18" charset="0"/>
                      </a:endParaRPr>
                    </a:p>
                  </a:txBody>
                  <a:tcPr/>
                </a:tc>
                <a:tc>
                  <a:txBody>
                    <a:bodyPr/>
                    <a:lstStyle/>
                    <a:p>
                      <a:pPr algn="ctr"/>
                      <a:r>
                        <a:rPr lang="en-US" dirty="0">
                          <a:latin typeface="Times" pitchFamily="18" charset="0"/>
                        </a:rPr>
                        <a:t>20.000.000</a:t>
                      </a:r>
                    </a:p>
                  </a:txBody>
                  <a:tcPr/>
                </a:tc>
                <a:tc>
                  <a:txBody>
                    <a:bodyPr/>
                    <a:lstStyle/>
                    <a:p>
                      <a:pPr algn="ctr"/>
                      <a:endParaRPr lang="en-US">
                        <a:latin typeface="Times" pitchFamily="18" charset="0"/>
                      </a:endParaRPr>
                    </a:p>
                  </a:txBody>
                  <a:tcPr/>
                </a:tc>
                <a:extLst>
                  <a:ext uri="{0D108BD9-81ED-4DB2-BD59-A6C34878D82A}">
                    <a16:rowId xmlns:a16="http://schemas.microsoft.com/office/drawing/2014/main" val="10004"/>
                  </a:ext>
                </a:extLst>
              </a:tr>
              <a:tr h="355600">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       Cr.</a:t>
                      </a:r>
                      <a:r>
                        <a:rPr lang="en-US" baseline="0" dirty="0">
                          <a:latin typeface="Times" pitchFamily="18" charset="0"/>
                        </a:rPr>
                        <a:t> </a:t>
                      </a:r>
                      <a:r>
                        <a:rPr lang="en-US" baseline="0" dirty="0" err="1">
                          <a:latin typeface="Times" pitchFamily="18" charset="0"/>
                        </a:rPr>
                        <a:t>Giro</a:t>
                      </a:r>
                      <a:r>
                        <a:rPr lang="en-US" baseline="0" dirty="0">
                          <a:latin typeface="Times" pitchFamily="18" charset="0"/>
                        </a:rPr>
                        <a:t> B</a:t>
                      </a: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r>
                        <a:rPr lang="en-US" dirty="0">
                          <a:latin typeface="Times" pitchFamily="18" charset="0"/>
                        </a:rPr>
                        <a:t>20.000.000</a:t>
                      </a:r>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00800"/>
          </a:xfrm>
        </p:spPr>
        <p:txBody>
          <a:bodyPr>
            <a:normAutofit/>
          </a:bodyPr>
          <a:lstStyle/>
          <a:p>
            <a:pPr>
              <a:buNone/>
            </a:pPr>
            <a:r>
              <a:rPr lang="en-US" sz="2200" dirty="0" err="1">
                <a:latin typeface="Times" pitchFamily="18" charset="0"/>
              </a:rPr>
              <a:t>Bagaimana</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kedua</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retur</a:t>
            </a:r>
            <a:r>
              <a:rPr lang="en-US" sz="2200" dirty="0">
                <a:latin typeface="Times" pitchFamily="18" charset="0"/>
              </a:rPr>
              <a:t>) ? </a:t>
            </a:r>
            <a:r>
              <a:rPr lang="en-US" sz="2200" dirty="0" err="1">
                <a:latin typeface="Times" pitchFamily="18" charset="0"/>
              </a:rPr>
              <a:t>Bila</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kedua</a:t>
            </a:r>
            <a:r>
              <a:rPr lang="en-US" sz="2200" dirty="0">
                <a:latin typeface="Times" pitchFamily="18" charset="0"/>
              </a:rPr>
              <a:t> </a:t>
            </a:r>
            <a:r>
              <a:rPr lang="en-US" sz="2200" dirty="0" err="1">
                <a:latin typeface="Times" pitchFamily="18" charset="0"/>
              </a:rPr>
              <a:t>terjadi</a:t>
            </a:r>
            <a:r>
              <a:rPr lang="en-US" sz="2200" dirty="0">
                <a:latin typeface="Times" pitchFamily="18" charset="0"/>
              </a:rPr>
              <a:t> </a:t>
            </a:r>
            <a:r>
              <a:rPr lang="en-US" sz="2200" dirty="0" err="1">
                <a:latin typeface="Times" pitchFamily="18" charset="0"/>
              </a:rPr>
              <a:t>penolakan</a:t>
            </a:r>
            <a:r>
              <a:rPr lang="en-US" sz="2200" dirty="0">
                <a:latin typeface="Times" pitchFamily="18" charset="0"/>
              </a:rPr>
              <a:t> </a:t>
            </a:r>
            <a:r>
              <a:rPr lang="en-US" sz="2200" dirty="0" err="1">
                <a:latin typeface="Times" pitchFamily="18" charset="0"/>
              </a:rPr>
              <a:t>warkat</a:t>
            </a:r>
            <a:r>
              <a:rPr lang="en-US" sz="2200" dirty="0">
                <a:latin typeface="Times" pitchFamily="18" charset="0"/>
              </a:rPr>
              <a:t> </a:t>
            </a:r>
            <a:r>
              <a:rPr lang="en-US" sz="2200" dirty="0" err="1">
                <a:latin typeface="Times" pitchFamily="18" charset="0"/>
              </a:rPr>
              <a:t>maka</a:t>
            </a:r>
            <a:r>
              <a:rPr lang="en-US" sz="2200" dirty="0">
                <a:latin typeface="Times" pitchFamily="18" charset="0"/>
              </a:rPr>
              <a:t> </a:t>
            </a:r>
            <a:r>
              <a:rPr lang="en-US" sz="2200" dirty="0" err="1">
                <a:latin typeface="Times" pitchFamily="18" charset="0"/>
              </a:rPr>
              <a:t>seluruh</a:t>
            </a:r>
            <a:r>
              <a:rPr lang="en-US" sz="2200" dirty="0">
                <a:latin typeface="Times" pitchFamily="18" charset="0"/>
              </a:rPr>
              <a:t> </a:t>
            </a:r>
            <a:r>
              <a:rPr lang="en-US" sz="2200" dirty="0" err="1">
                <a:latin typeface="Times" pitchFamily="18" charset="0"/>
              </a:rPr>
              <a:t>rekening</a:t>
            </a:r>
            <a:r>
              <a:rPr lang="en-US" sz="2200" dirty="0">
                <a:latin typeface="Times" pitchFamily="18" charset="0"/>
              </a:rPr>
              <a:t> </a:t>
            </a:r>
            <a:r>
              <a:rPr lang="en-US" sz="2200" dirty="0" err="1">
                <a:latin typeface="Times" pitchFamily="18" charset="0"/>
              </a:rPr>
              <a:t>untuk</a:t>
            </a:r>
            <a:r>
              <a:rPr lang="en-US" sz="2200" dirty="0">
                <a:latin typeface="Times" pitchFamily="18" charset="0"/>
              </a:rPr>
              <a:t> </a:t>
            </a:r>
            <a:r>
              <a:rPr lang="en-US" sz="2200" dirty="0" err="1">
                <a:latin typeface="Times" pitchFamily="18" charset="0"/>
              </a:rPr>
              <a:t>warkat</a:t>
            </a:r>
            <a:r>
              <a:rPr lang="en-US" sz="2200" dirty="0">
                <a:latin typeface="Times" pitchFamily="18" charset="0"/>
              </a:rPr>
              <a:t> yang </a:t>
            </a:r>
            <a:r>
              <a:rPr lang="en-US" sz="2200" dirty="0" err="1">
                <a:latin typeface="Times" pitchFamily="18" charset="0"/>
              </a:rPr>
              <a:t>ditolak</a:t>
            </a:r>
            <a:r>
              <a:rPr lang="en-US" sz="2200" dirty="0">
                <a:latin typeface="Times" pitchFamily="18" charset="0"/>
              </a:rPr>
              <a:t> </a:t>
            </a:r>
            <a:r>
              <a:rPr lang="en-US" sz="2200" dirty="0" err="1">
                <a:latin typeface="Times" pitchFamily="18" charset="0"/>
              </a:rPr>
              <a:t>harus</a:t>
            </a:r>
            <a:r>
              <a:rPr lang="en-US" sz="2200" dirty="0">
                <a:latin typeface="Times" pitchFamily="18" charset="0"/>
              </a:rPr>
              <a:t> </a:t>
            </a:r>
            <a:r>
              <a:rPr lang="en-US" sz="2200" dirty="0" err="1">
                <a:latin typeface="Times" pitchFamily="18" charset="0"/>
              </a:rPr>
              <a:t>dinihilkan</a:t>
            </a:r>
            <a:r>
              <a:rPr lang="en-US" sz="2200" dirty="0">
                <a:latin typeface="Times" pitchFamily="18" charset="0"/>
              </a:rPr>
              <a:t> </a:t>
            </a:r>
            <a:r>
              <a:rPr lang="en-US" sz="2200" dirty="0" err="1">
                <a:latin typeface="Times" pitchFamily="18" charset="0"/>
              </a:rPr>
              <a:t>dengan</a:t>
            </a:r>
            <a:r>
              <a:rPr lang="en-US" sz="2200" dirty="0">
                <a:latin typeface="Times" pitchFamily="18" charset="0"/>
              </a:rPr>
              <a:t> </a:t>
            </a:r>
            <a:r>
              <a:rPr lang="en-US" sz="2200" dirty="0" err="1">
                <a:latin typeface="Times" pitchFamily="18" charset="0"/>
              </a:rPr>
              <a:t>cara</a:t>
            </a:r>
            <a:r>
              <a:rPr lang="en-US" sz="2200" dirty="0">
                <a:latin typeface="Times" pitchFamily="18" charset="0"/>
              </a:rPr>
              <a:t> </a:t>
            </a:r>
            <a:r>
              <a:rPr lang="en-US" sz="2200" dirty="0" err="1">
                <a:latin typeface="Times" pitchFamily="18" charset="0"/>
              </a:rPr>
              <a:t>membalik</a:t>
            </a:r>
            <a:r>
              <a:rPr lang="en-US" sz="2200" dirty="0">
                <a:latin typeface="Times" pitchFamily="18" charset="0"/>
              </a:rPr>
              <a:t> </a:t>
            </a:r>
            <a:r>
              <a:rPr lang="en-US" sz="2200" dirty="0" err="1">
                <a:latin typeface="Times" pitchFamily="18" charset="0"/>
              </a:rPr>
              <a:t>jurnal</a:t>
            </a:r>
            <a:r>
              <a:rPr lang="en-US" sz="2200" dirty="0">
                <a:latin typeface="Times" pitchFamily="18" charset="0"/>
              </a:rPr>
              <a:t> yang </a:t>
            </a:r>
            <a:r>
              <a:rPr lang="en-US" sz="2200" dirty="0" err="1">
                <a:latin typeface="Times" pitchFamily="18" charset="0"/>
              </a:rPr>
              <a:t>telah</a:t>
            </a:r>
            <a:r>
              <a:rPr lang="en-US" sz="2200" dirty="0">
                <a:latin typeface="Times" pitchFamily="18" charset="0"/>
              </a:rPr>
              <a:t> </a:t>
            </a:r>
            <a:r>
              <a:rPr lang="en-US" sz="2200" dirty="0" err="1">
                <a:latin typeface="Times" pitchFamily="18" charset="0"/>
              </a:rPr>
              <a:t>dilakukan</a:t>
            </a:r>
            <a:r>
              <a:rPr lang="en-US" sz="2200" dirty="0">
                <a:latin typeface="Times" pitchFamily="18" charset="0"/>
              </a:rPr>
              <a:t>.</a:t>
            </a:r>
          </a:p>
          <a:p>
            <a:pPr>
              <a:buNone/>
            </a:pPr>
            <a:endParaRPr lang="en-US" sz="2200" dirty="0">
              <a:latin typeface="Times" pitchFamily="18" charset="0"/>
            </a:endParaRPr>
          </a:p>
          <a:p>
            <a:pPr>
              <a:buNone/>
            </a:pPr>
            <a:endParaRPr lang="en-US" sz="2200" dirty="0">
              <a:latin typeface="Times" pitchFamily="18" charset="0"/>
            </a:endParaRPr>
          </a:p>
          <a:p>
            <a:pPr>
              <a:buNone/>
            </a:pPr>
            <a:endParaRPr lang="en-US" sz="2200" dirty="0">
              <a:latin typeface="Times" pitchFamily="18" charset="0"/>
            </a:endParaRPr>
          </a:p>
          <a:p>
            <a:pPr>
              <a:buNone/>
            </a:pPr>
            <a:r>
              <a:rPr lang="en-US" sz="2200" dirty="0" err="1">
                <a:latin typeface="Times" pitchFamily="18" charset="0"/>
              </a:rPr>
              <a:t>Bila</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kedua</a:t>
            </a:r>
            <a:r>
              <a:rPr lang="en-US" sz="2200" dirty="0">
                <a:latin typeface="Times" pitchFamily="18" charset="0"/>
              </a:rPr>
              <a:t> </a:t>
            </a:r>
            <a:r>
              <a:rPr lang="en-US" sz="2200" dirty="0" err="1">
                <a:latin typeface="Times" pitchFamily="18" charset="0"/>
              </a:rPr>
              <a:t>tagihan</a:t>
            </a:r>
            <a:r>
              <a:rPr lang="en-US" sz="2200" dirty="0">
                <a:latin typeface="Times" pitchFamily="18" charset="0"/>
              </a:rPr>
              <a:t> </a:t>
            </a:r>
            <a:r>
              <a:rPr lang="en-US" sz="2200" dirty="0" err="1">
                <a:latin typeface="Times" pitchFamily="18" charset="0"/>
              </a:rPr>
              <a:t>dinyatakan</a:t>
            </a:r>
            <a:r>
              <a:rPr lang="en-US" sz="2200" dirty="0">
                <a:latin typeface="Times" pitchFamily="18" charset="0"/>
              </a:rPr>
              <a:t> </a:t>
            </a:r>
            <a:r>
              <a:rPr lang="en-US" sz="2200" dirty="0" err="1">
                <a:latin typeface="Times" pitchFamily="18" charset="0"/>
              </a:rPr>
              <a:t>efektif</a:t>
            </a:r>
            <a:r>
              <a:rPr lang="en-US" sz="2200" dirty="0">
                <a:latin typeface="Times" pitchFamily="18" charset="0"/>
              </a:rPr>
              <a:t>(</a:t>
            </a:r>
            <a:r>
              <a:rPr lang="en-US" sz="2200" dirty="0" err="1">
                <a:latin typeface="Times" pitchFamily="18" charset="0"/>
              </a:rPr>
              <a:t>tidak</a:t>
            </a:r>
            <a:r>
              <a:rPr lang="en-US" sz="2200" dirty="0">
                <a:latin typeface="Times" pitchFamily="18" charset="0"/>
              </a:rPr>
              <a:t> </a:t>
            </a:r>
            <a:r>
              <a:rPr lang="en-US" sz="2200" dirty="0" err="1">
                <a:latin typeface="Times" pitchFamily="18" charset="0"/>
              </a:rPr>
              <a:t>ditolak</a:t>
            </a:r>
            <a:r>
              <a:rPr lang="en-US" sz="2200" dirty="0">
                <a:latin typeface="Times" pitchFamily="18" charset="0"/>
              </a:rPr>
              <a:t>) </a:t>
            </a:r>
            <a:r>
              <a:rPr lang="en-US" sz="2200" dirty="0" err="1">
                <a:latin typeface="Times" pitchFamily="18" charset="0"/>
              </a:rPr>
              <a:t>maka</a:t>
            </a:r>
            <a:r>
              <a:rPr lang="en-US" sz="2200" dirty="0">
                <a:latin typeface="Times" pitchFamily="18" charset="0"/>
              </a:rPr>
              <a:t> </a:t>
            </a:r>
            <a:r>
              <a:rPr lang="en-US" sz="2200" dirty="0" err="1">
                <a:latin typeface="Times" pitchFamily="18" charset="0"/>
              </a:rPr>
              <a:t>pencatatannya</a:t>
            </a:r>
            <a:r>
              <a:rPr lang="en-US" sz="2200" dirty="0">
                <a:latin typeface="Times" pitchFamily="18" charset="0"/>
              </a:rPr>
              <a:t> </a:t>
            </a:r>
            <a:r>
              <a:rPr lang="en-US" sz="2200" dirty="0" err="1">
                <a:latin typeface="Times" pitchFamily="18" charset="0"/>
              </a:rPr>
              <a:t>disamping</a:t>
            </a:r>
            <a:r>
              <a:rPr lang="en-US" sz="2200" dirty="0">
                <a:latin typeface="Times" pitchFamily="18" charset="0"/>
              </a:rPr>
              <a:t> </a:t>
            </a:r>
            <a:r>
              <a:rPr lang="en-US" sz="2200" dirty="0" err="1">
                <a:latin typeface="Times" pitchFamily="18" charset="0"/>
              </a:rPr>
              <a:t>menihilkan</a:t>
            </a:r>
            <a:r>
              <a:rPr lang="en-US" sz="2200" dirty="0">
                <a:latin typeface="Times" pitchFamily="18" charset="0"/>
              </a:rPr>
              <a:t> </a:t>
            </a:r>
            <a:r>
              <a:rPr lang="en-US" sz="2200" dirty="0" err="1">
                <a:latin typeface="Times" pitchFamily="18" charset="0"/>
              </a:rPr>
              <a:t>rekening</a:t>
            </a:r>
            <a:r>
              <a:rPr lang="en-US" sz="2200" dirty="0">
                <a:latin typeface="Times" pitchFamily="18" charset="0"/>
              </a:rPr>
              <a:t> </a:t>
            </a:r>
            <a:r>
              <a:rPr lang="en-US" sz="2200" dirty="0" err="1">
                <a:latin typeface="Times" pitchFamily="18" charset="0"/>
              </a:rPr>
              <a:t>administratif</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juga</a:t>
            </a:r>
            <a:r>
              <a:rPr lang="en-US" sz="2200" dirty="0">
                <a:latin typeface="Times" pitchFamily="18" charset="0"/>
              </a:rPr>
              <a:t> </a:t>
            </a:r>
            <a:r>
              <a:rPr lang="en-US" sz="2200" dirty="0" err="1">
                <a:latin typeface="Times" pitchFamily="18" charset="0"/>
              </a:rPr>
              <a:t>mencatat</a:t>
            </a:r>
            <a:r>
              <a:rPr lang="en-US" sz="2200" dirty="0">
                <a:latin typeface="Times" pitchFamily="18" charset="0"/>
              </a:rPr>
              <a:t> </a:t>
            </a:r>
            <a:r>
              <a:rPr lang="en-US" sz="2200" dirty="0" err="1">
                <a:latin typeface="Times" pitchFamily="18" charset="0"/>
              </a:rPr>
              <a:t>hasil</a:t>
            </a:r>
            <a:r>
              <a:rPr lang="en-US" sz="2200" dirty="0">
                <a:latin typeface="Times" pitchFamily="18" charset="0"/>
              </a:rPr>
              <a:t> </a:t>
            </a:r>
            <a:r>
              <a:rPr lang="en-US" sz="2200" dirty="0" err="1">
                <a:latin typeface="Times" pitchFamily="18" charset="0"/>
              </a:rPr>
              <a:t>tagihan</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tersebut</a:t>
            </a:r>
            <a:r>
              <a:rPr lang="en-US" sz="2200" dirty="0">
                <a:latin typeface="Times" pitchFamily="18" charset="0"/>
              </a:rPr>
              <a:t> </a:t>
            </a:r>
            <a:r>
              <a:rPr lang="en-US" sz="2200" dirty="0" err="1">
                <a:latin typeface="Times" pitchFamily="18" charset="0"/>
              </a:rPr>
              <a:t>pada</a:t>
            </a:r>
            <a:r>
              <a:rPr lang="en-US" sz="2200" dirty="0">
                <a:latin typeface="Times" pitchFamily="18" charset="0"/>
              </a:rPr>
              <a:t> </a:t>
            </a:r>
            <a:r>
              <a:rPr lang="en-US" sz="2200" dirty="0" err="1">
                <a:latin typeface="Times" pitchFamily="18" charset="0"/>
              </a:rPr>
              <a:t>rekening</a:t>
            </a:r>
            <a:r>
              <a:rPr lang="en-US" sz="2200" dirty="0">
                <a:latin typeface="Times" pitchFamily="18" charset="0"/>
              </a:rPr>
              <a:t> rill.</a:t>
            </a:r>
          </a:p>
          <a:p>
            <a:pPr>
              <a:buNone/>
            </a:pPr>
            <a:endParaRPr lang="en-US" sz="2200" dirty="0">
              <a:latin typeface="Times" pitchFamily="18" charset="0"/>
            </a:endParaRPr>
          </a:p>
          <a:p>
            <a:pPr>
              <a:buNone/>
            </a:pPr>
            <a:endParaRPr lang="en-US" sz="2200" dirty="0">
              <a:latin typeface="Times" pitchFamily="18" charset="0"/>
            </a:endParaRPr>
          </a:p>
        </p:txBody>
      </p:sp>
      <p:graphicFrame>
        <p:nvGraphicFramePr>
          <p:cNvPr id="4" name="Table 3"/>
          <p:cNvGraphicFramePr>
            <a:graphicFrameLocks noGrp="1"/>
          </p:cNvGraphicFramePr>
          <p:nvPr/>
        </p:nvGraphicFramePr>
        <p:xfrm>
          <a:off x="381000" y="1600200"/>
          <a:ext cx="8534400" cy="1112520"/>
        </p:xfrm>
        <a:graphic>
          <a:graphicData uri="http://schemas.openxmlformats.org/drawingml/2006/table">
            <a:tbl>
              <a:tblPr firstRow="1" bandRow="1">
                <a:tableStyleId>{5C22544A-7EE6-4342-B048-85BDC9FD1C3A}</a:tableStyleId>
              </a:tblPr>
              <a:tblGrid>
                <a:gridCol w="1580444">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gridCol w="2117796">
                  <a:extLst>
                    <a:ext uri="{9D8B030D-6E8A-4147-A177-3AD203B41FA5}">
                      <a16:colId xmlns:a16="http://schemas.microsoft.com/office/drawing/2014/main" val="20002"/>
                    </a:ext>
                  </a:extLst>
                </a:gridCol>
                <a:gridCol w="1706880">
                  <a:extLst>
                    <a:ext uri="{9D8B030D-6E8A-4147-A177-3AD203B41FA5}">
                      <a16:colId xmlns:a16="http://schemas.microsoft.com/office/drawing/2014/main" val="20003"/>
                    </a:ext>
                  </a:extLst>
                </a:gridCol>
                <a:gridCol w="1706880">
                  <a:extLst>
                    <a:ext uri="{9D8B030D-6E8A-4147-A177-3AD203B41FA5}">
                      <a16:colId xmlns:a16="http://schemas.microsoft.com/office/drawing/2014/main" val="20004"/>
                    </a:ext>
                  </a:extLst>
                </a:gridCol>
              </a:tblGrid>
              <a:tr h="370840">
                <a:tc>
                  <a:txBody>
                    <a:bodyPr/>
                    <a:lstStyle/>
                    <a:p>
                      <a:pPr algn="ctr"/>
                      <a:r>
                        <a:rPr lang="en-US" dirty="0" err="1">
                          <a:latin typeface="Times" pitchFamily="18" charset="0"/>
                        </a:rPr>
                        <a:t>Keterangan</a:t>
                      </a:r>
                      <a:endParaRPr lang="en-US" dirty="0">
                        <a:latin typeface="Times" pitchFamily="18" charset="0"/>
                      </a:endParaRPr>
                    </a:p>
                  </a:txBody>
                  <a:tcPr/>
                </a:tc>
                <a:tc>
                  <a:txBody>
                    <a:bodyPr/>
                    <a:lstStyle/>
                    <a:p>
                      <a:pPr algn="ctr"/>
                      <a:r>
                        <a:rPr lang="en-US" dirty="0" err="1">
                          <a:latin typeface="Times" pitchFamily="18" charset="0"/>
                        </a:rPr>
                        <a:t>Tanggal</a:t>
                      </a:r>
                      <a:r>
                        <a:rPr lang="en-US" dirty="0">
                          <a:latin typeface="Times" pitchFamily="18" charset="0"/>
                        </a:rPr>
                        <a:t> </a:t>
                      </a:r>
                    </a:p>
                  </a:txBody>
                  <a:tcPr/>
                </a:tc>
                <a:tc>
                  <a:txBody>
                    <a:bodyPr/>
                    <a:lstStyle/>
                    <a:p>
                      <a:pPr algn="ctr"/>
                      <a:r>
                        <a:rPr lang="en-US" dirty="0" err="1">
                          <a:latin typeface="Times" pitchFamily="18" charset="0"/>
                        </a:rPr>
                        <a:t>Rekening</a:t>
                      </a:r>
                      <a:r>
                        <a:rPr lang="en-US" dirty="0">
                          <a:latin typeface="Times" pitchFamily="18" charset="0"/>
                        </a:rPr>
                        <a:t> </a:t>
                      </a:r>
                    </a:p>
                  </a:txBody>
                  <a:tcPr/>
                </a:tc>
                <a:tc>
                  <a:txBody>
                    <a:bodyPr/>
                    <a:lstStyle/>
                    <a:p>
                      <a:pPr algn="ctr"/>
                      <a:r>
                        <a:rPr lang="en-US" dirty="0" err="1">
                          <a:latin typeface="Times" pitchFamily="18" charset="0"/>
                        </a:rPr>
                        <a:t>Debet</a:t>
                      </a:r>
                      <a:r>
                        <a:rPr lang="en-US" dirty="0">
                          <a:latin typeface="Times" pitchFamily="18" charset="0"/>
                        </a:rPr>
                        <a:t> </a:t>
                      </a:r>
                    </a:p>
                  </a:txBody>
                  <a:tcPr/>
                </a:tc>
                <a:tc>
                  <a:txBody>
                    <a:bodyPr/>
                    <a:lstStyle/>
                    <a:p>
                      <a:pPr algn="ctr"/>
                      <a:r>
                        <a:rPr lang="en-US" dirty="0" err="1">
                          <a:latin typeface="Times" pitchFamily="18" charset="0"/>
                        </a:rPr>
                        <a:t>Kredit</a:t>
                      </a:r>
                      <a:r>
                        <a:rPr lang="en-US" dirty="0">
                          <a:latin typeface="Times" pitchFamily="18" charset="0"/>
                        </a:rPr>
                        <a:t> </a:t>
                      </a:r>
                    </a:p>
                  </a:txBody>
                  <a:tcPr/>
                </a:tc>
                <a:extLst>
                  <a:ext uri="{0D108BD9-81ED-4DB2-BD59-A6C34878D82A}">
                    <a16:rowId xmlns:a16="http://schemas.microsoft.com/office/drawing/2014/main" val="10000"/>
                  </a:ext>
                </a:extLst>
              </a:tr>
              <a:tr h="370840">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1"/>
                  </a:ext>
                </a:extLst>
              </a:tr>
              <a:tr h="370840">
                <a:tc>
                  <a:txBody>
                    <a:bodyPr/>
                    <a:lstStyle/>
                    <a:p>
                      <a:pPr algn="ctr"/>
                      <a:r>
                        <a:rPr lang="en-US" dirty="0" err="1">
                          <a:latin typeface="Times" pitchFamily="18" charset="0"/>
                        </a:rPr>
                        <a:t>Kliring</a:t>
                      </a:r>
                      <a:r>
                        <a:rPr lang="en-US" baseline="0" dirty="0">
                          <a:latin typeface="Times" pitchFamily="18" charset="0"/>
                        </a:rPr>
                        <a:t> </a:t>
                      </a:r>
                      <a:endParaRPr lang="en-US" dirty="0">
                        <a:latin typeface="Times" pitchFamily="18" charset="0"/>
                      </a:endParaRPr>
                    </a:p>
                  </a:txBody>
                  <a:tcPr/>
                </a:tc>
                <a:tc>
                  <a:txBody>
                    <a:bodyPr/>
                    <a:lstStyle/>
                    <a:p>
                      <a:pPr algn="ctr"/>
                      <a:r>
                        <a:rPr lang="en-US" dirty="0">
                          <a:latin typeface="Times" pitchFamily="18" charset="0"/>
                        </a:rPr>
                        <a:t>1 Mei 08</a:t>
                      </a:r>
                    </a:p>
                  </a:txBody>
                  <a:tcPr/>
                </a:tc>
                <a:tc>
                  <a:txBody>
                    <a:bodyPr/>
                    <a:lstStyle/>
                    <a:p>
                      <a:pPr algn="ctr"/>
                      <a:r>
                        <a:rPr lang="en-US" dirty="0">
                          <a:latin typeface="Times" pitchFamily="18" charset="0"/>
                        </a:rPr>
                        <a:t>Cr. RAR </a:t>
                      </a:r>
                      <a:r>
                        <a:rPr lang="en-US" dirty="0" err="1">
                          <a:latin typeface="Times" pitchFamily="18" charset="0"/>
                        </a:rPr>
                        <a:t>kliring</a:t>
                      </a: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10.000.000</a:t>
                      </a:r>
                    </a:p>
                  </a:txBody>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304800" y="4099560"/>
          <a:ext cx="8610600" cy="2225040"/>
        </p:xfrm>
        <a:graphic>
          <a:graphicData uri="http://schemas.openxmlformats.org/drawingml/2006/table">
            <a:tbl>
              <a:tblPr firstRow="1" bandRow="1">
                <a:tableStyleId>{5C22544A-7EE6-4342-B048-85BDC9FD1C3A}</a:tableStyleId>
              </a:tblPr>
              <a:tblGrid>
                <a:gridCol w="1722120">
                  <a:extLst>
                    <a:ext uri="{9D8B030D-6E8A-4147-A177-3AD203B41FA5}">
                      <a16:colId xmlns:a16="http://schemas.microsoft.com/office/drawing/2014/main" val="20000"/>
                    </a:ext>
                  </a:extLst>
                </a:gridCol>
                <a:gridCol w="1722120">
                  <a:extLst>
                    <a:ext uri="{9D8B030D-6E8A-4147-A177-3AD203B41FA5}">
                      <a16:colId xmlns:a16="http://schemas.microsoft.com/office/drawing/2014/main" val="20001"/>
                    </a:ext>
                  </a:extLst>
                </a:gridCol>
                <a:gridCol w="1722120">
                  <a:extLst>
                    <a:ext uri="{9D8B030D-6E8A-4147-A177-3AD203B41FA5}">
                      <a16:colId xmlns:a16="http://schemas.microsoft.com/office/drawing/2014/main" val="20002"/>
                    </a:ext>
                  </a:extLst>
                </a:gridCol>
                <a:gridCol w="1722120">
                  <a:extLst>
                    <a:ext uri="{9D8B030D-6E8A-4147-A177-3AD203B41FA5}">
                      <a16:colId xmlns:a16="http://schemas.microsoft.com/office/drawing/2014/main" val="20003"/>
                    </a:ext>
                  </a:extLst>
                </a:gridCol>
                <a:gridCol w="1722120">
                  <a:extLst>
                    <a:ext uri="{9D8B030D-6E8A-4147-A177-3AD203B41FA5}">
                      <a16:colId xmlns:a16="http://schemas.microsoft.com/office/drawing/2014/main" val="20004"/>
                    </a:ext>
                  </a:extLst>
                </a:gridCol>
              </a:tblGrid>
              <a:tr h="370840">
                <a:tc>
                  <a:txBody>
                    <a:bodyPr/>
                    <a:lstStyle/>
                    <a:p>
                      <a:pPr algn="ctr"/>
                      <a:r>
                        <a:rPr lang="en-US" dirty="0" err="1">
                          <a:latin typeface="Times" pitchFamily="18" charset="0"/>
                        </a:rPr>
                        <a:t>Keterangan</a:t>
                      </a:r>
                      <a:r>
                        <a:rPr lang="en-US" dirty="0">
                          <a:latin typeface="Times" pitchFamily="18" charset="0"/>
                        </a:rPr>
                        <a:t> </a:t>
                      </a:r>
                    </a:p>
                  </a:txBody>
                  <a:tcPr/>
                </a:tc>
                <a:tc>
                  <a:txBody>
                    <a:bodyPr/>
                    <a:lstStyle/>
                    <a:p>
                      <a:pPr algn="ctr"/>
                      <a:r>
                        <a:rPr lang="en-US" dirty="0" err="1">
                          <a:latin typeface="Times" pitchFamily="18" charset="0"/>
                        </a:rPr>
                        <a:t>Tanggal</a:t>
                      </a:r>
                      <a:r>
                        <a:rPr lang="en-US" dirty="0">
                          <a:latin typeface="Times" pitchFamily="18" charset="0"/>
                        </a:rPr>
                        <a:t> </a:t>
                      </a:r>
                    </a:p>
                  </a:txBody>
                  <a:tcPr/>
                </a:tc>
                <a:tc>
                  <a:txBody>
                    <a:bodyPr/>
                    <a:lstStyle/>
                    <a:p>
                      <a:pPr algn="ctr"/>
                      <a:r>
                        <a:rPr lang="en-US" dirty="0" err="1">
                          <a:latin typeface="Times" pitchFamily="18" charset="0"/>
                        </a:rPr>
                        <a:t>Rekening</a:t>
                      </a:r>
                      <a:r>
                        <a:rPr lang="en-US" dirty="0">
                          <a:latin typeface="Times" pitchFamily="18" charset="0"/>
                        </a:rPr>
                        <a:t> </a:t>
                      </a:r>
                    </a:p>
                  </a:txBody>
                  <a:tcPr/>
                </a:tc>
                <a:tc>
                  <a:txBody>
                    <a:bodyPr/>
                    <a:lstStyle/>
                    <a:p>
                      <a:pPr algn="ctr"/>
                      <a:r>
                        <a:rPr lang="en-US" dirty="0" err="1">
                          <a:latin typeface="Times" pitchFamily="18" charset="0"/>
                        </a:rPr>
                        <a:t>Debet</a:t>
                      </a:r>
                      <a:r>
                        <a:rPr lang="en-US" dirty="0">
                          <a:latin typeface="Times" pitchFamily="18" charset="0"/>
                        </a:rPr>
                        <a:t>(</a:t>
                      </a:r>
                      <a:r>
                        <a:rPr lang="en-US" dirty="0" err="1">
                          <a:latin typeface="Times" pitchFamily="18" charset="0"/>
                        </a:rPr>
                        <a:t>Rp</a:t>
                      </a:r>
                      <a:r>
                        <a:rPr lang="en-US" dirty="0">
                          <a:latin typeface="Times" pitchFamily="18" charset="0"/>
                        </a:rPr>
                        <a:t>)</a:t>
                      </a:r>
                    </a:p>
                  </a:txBody>
                  <a:tcPr/>
                </a:tc>
                <a:tc>
                  <a:txBody>
                    <a:bodyPr/>
                    <a:lstStyle/>
                    <a:p>
                      <a:pPr algn="ctr"/>
                      <a:r>
                        <a:rPr lang="en-US" dirty="0" err="1">
                          <a:latin typeface="Times" pitchFamily="18" charset="0"/>
                        </a:rPr>
                        <a:t>Kredit</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370840">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extLst>
                  <a:ext uri="{0D108BD9-81ED-4DB2-BD59-A6C34878D82A}">
                    <a16:rowId xmlns:a16="http://schemas.microsoft.com/office/drawing/2014/main" val="10001"/>
                  </a:ext>
                </a:extLst>
              </a:tr>
              <a:tr h="370840">
                <a:tc>
                  <a:txBody>
                    <a:bodyPr/>
                    <a:lstStyle/>
                    <a:p>
                      <a:pPr algn="ctr"/>
                      <a:r>
                        <a:rPr lang="en-US" dirty="0" err="1">
                          <a:latin typeface="Times" pitchFamily="18" charset="0"/>
                        </a:rPr>
                        <a:t>kliring</a:t>
                      </a:r>
                      <a:endParaRPr lang="en-US" dirty="0">
                        <a:latin typeface="Times" pitchFamily="18" charset="0"/>
                      </a:endParaRPr>
                    </a:p>
                  </a:txBody>
                  <a:tcPr/>
                </a:tc>
                <a:tc>
                  <a:txBody>
                    <a:bodyPr/>
                    <a:lstStyle/>
                    <a:p>
                      <a:pPr algn="ctr"/>
                      <a:r>
                        <a:rPr lang="en-US" dirty="0">
                          <a:latin typeface="Times" pitchFamily="18" charset="0"/>
                        </a:rPr>
                        <a:t>1 Mei</a:t>
                      </a:r>
                      <a:r>
                        <a:rPr lang="en-US" baseline="0" dirty="0">
                          <a:latin typeface="Times" pitchFamily="18" charset="0"/>
                        </a:rPr>
                        <a:t> 08</a:t>
                      </a:r>
                      <a:endParaRPr lang="en-US" dirty="0">
                        <a:latin typeface="Times" pitchFamily="18" charset="0"/>
                      </a:endParaRPr>
                    </a:p>
                  </a:txBody>
                  <a:tcPr/>
                </a:tc>
                <a:tc>
                  <a:txBody>
                    <a:bodyPr/>
                    <a:lstStyle/>
                    <a:p>
                      <a:pPr algn="ctr"/>
                      <a:r>
                        <a:rPr lang="en-US" dirty="0">
                          <a:latin typeface="Times" pitchFamily="18" charset="0"/>
                        </a:rPr>
                        <a:t>Cr. RAR </a:t>
                      </a:r>
                      <a:r>
                        <a:rPr lang="en-US" dirty="0" err="1">
                          <a:latin typeface="Times" pitchFamily="18" charset="0"/>
                        </a:rPr>
                        <a:t>kliring</a:t>
                      </a: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10.000.000</a:t>
                      </a:r>
                    </a:p>
                  </a:txBody>
                  <a:tcPr/>
                </a:tc>
                <a:extLst>
                  <a:ext uri="{0D108BD9-81ED-4DB2-BD59-A6C34878D82A}">
                    <a16:rowId xmlns:a16="http://schemas.microsoft.com/office/drawing/2014/main" val="10002"/>
                  </a:ext>
                </a:extLst>
              </a:tr>
              <a:tr h="370840">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3"/>
                  </a:ext>
                </a:extLst>
              </a:tr>
              <a:tr h="370840">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l"/>
                      <a:r>
                        <a:rPr lang="en-US" dirty="0">
                          <a:latin typeface="Times" pitchFamily="18" charset="0"/>
                        </a:rPr>
                        <a:t>Dr.</a:t>
                      </a:r>
                      <a:r>
                        <a:rPr lang="en-US" baseline="0" dirty="0">
                          <a:latin typeface="Times" pitchFamily="18" charset="0"/>
                        </a:rPr>
                        <a:t> </a:t>
                      </a:r>
                      <a:r>
                        <a:rPr lang="en-US" baseline="0" dirty="0" err="1">
                          <a:latin typeface="Times" pitchFamily="18" charset="0"/>
                        </a:rPr>
                        <a:t>Giro</a:t>
                      </a:r>
                      <a:r>
                        <a:rPr lang="en-US" baseline="0" dirty="0">
                          <a:latin typeface="Times" pitchFamily="18" charset="0"/>
                        </a:rPr>
                        <a:t> BI</a:t>
                      </a:r>
                      <a:endParaRPr lang="en-US" dirty="0">
                        <a:latin typeface="Times" pitchFamily="18" charset="0"/>
                      </a:endParaRPr>
                    </a:p>
                  </a:txBody>
                  <a:tcPr/>
                </a:tc>
                <a:tc>
                  <a:txBody>
                    <a:bodyPr/>
                    <a:lstStyle/>
                    <a:p>
                      <a:pPr algn="ctr"/>
                      <a:r>
                        <a:rPr lang="en-US" dirty="0">
                          <a:latin typeface="Times" pitchFamily="18" charset="0"/>
                        </a:rPr>
                        <a:t>10.000.000</a:t>
                      </a: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4"/>
                  </a:ext>
                </a:extLst>
              </a:tr>
              <a:tr h="370840">
                <a:tc>
                  <a:txBody>
                    <a:bodyPr/>
                    <a:lstStyle/>
                    <a:p>
                      <a:pPr algn="ctr"/>
                      <a:endParaRPr lang="en-US">
                        <a:latin typeface="Times" pitchFamily="18" charset="0"/>
                      </a:endParaRPr>
                    </a:p>
                  </a:txBody>
                  <a:tcPr/>
                </a:tc>
                <a:tc>
                  <a:txBody>
                    <a:bodyPr/>
                    <a:lstStyle/>
                    <a:p>
                      <a:pPr algn="ctr"/>
                      <a:endParaRPr lang="en-US">
                        <a:latin typeface="Times" pitchFamily="18" charset="0"/>
                      </a:endParaRPr>
                    </a:p>
                  </a:txBody>
                  <a:tcPr/>
                </a:tc>
                <a:tc>
                  <a:txBody>
                    <a:bodyPr/>
                    <a:lstStyle/>
                    <a:p>
                      <a:pPr algn="r"/>
                      <a:r>
                        <a:rPr lang="en-US" dirty="0">
                          <a:latin typeface="Times" pitchFamily="18" charset="0"/>
                        </a:rPr>
                        <a:t>Cr.</a:t>
                      </a:r>
                      <a:r>
                        <a:rPr lang="en-US" baseline="0" dirty="0">
                          <a:latin typeface="Times" pitchFamily="18" charset="0"/>
                        </a:rPr>
                        <a:t> </a:t>
                      </a:r>
                      <a:r>
                        <a:rPr lang="en-US" baseline="0" dirty="0" err="1">
                          <a:latin typeface="Times" pitchFamily="18" charset="0"/>
                        </a:rPr>
                        <a:t>Giro</a:t>
                      </a:r>
                      <a:r>
                        <a:rPr lang="en-US" baseline="0" dirty="0">
                          <a:latin typeface="Times" pitchFamily="18" charset="0"/>
                        </a:rPr>
                        <a:t> B</a:t>
                      </a: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10.000.000</a:t>
                      </a:r>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763000" cy="6781800"/>
          </a:xfrm>
        </p:spPr>
        <p:txBody>
          <a:bodyPr>
            <a:noAutofit/>
          </a:bodyPr>
          <a:lstStyle/>
          <a:p>
            <a:pPr>
              <a:buNone/>
            </a:pPr>
            <a:r>
              <a:rPr lang="en-US" sz="1900" dirty="0" err="1">
                <a:latin typeface="Times" pitchFamily="18" charset="0"/>
              </a:rPr>
              <a:t>Contoh</a:t>
            </a:r>
            <a:r>
              <a:rPr lang="en-US" sz="1900" dirty="0">
                <a:latin typeface="Times" pitchFamily="18" charset="0"/>
              </a:rPr>
              <a:t> 2</a:t>
            </a:r>
          </a:p>
          <a:p>
            <a:pPr>
              <a:buNone/>
            </a:pPr>
            <a:r>
              <a:rPr lang="en-US" sz="1900" dirty="0" err="1">
                <a:latin typeface="Times" pitchFamily="18" charset="0"/>
              </a:rPr>
              <a:t>Transaksi-transaksi</a:t>
            </a:r>
            <a:r>
              <a:rPr lang="en-US" sz="1900" dirty="0">
                <a:latin typeface="Times" pitchFamily="18" charset="0"/>
              </a:rPr>
              <a:t> </a:t>
            </a:r>
            <a:r>
              <a:rPr lang="en-US" sz="1900" dirty="0" err="1">
                <a:latin typeface="Times" pitchFamily="18" charset="0"/>
              </a:rPr>
              <a:t>di</a:t>
            </a:r>
            <a:r>
              <a:rPr lang="en-US" sz="1900" dirty="0">
                <a:latin typeface="Times" pitchFamily="18" charset="0"/>
              </a:rPr>
              <a:t> </a:t>
            </a:r>
            <a:r>
              <a:rPr lang="en-US" sz="1900" dirty="0" err="1">
                <a:latin typeface="Times" pitchFamily="18" charset="0"/>
              </a:rPr>
              <a:t>bawah</a:t>
            </a:r>
            <a:r>
              <a:rPr lang="en-US" sz="1900" dirty="0">
                <a:latin typeface="Times" pitchFamily="18" charset="0"/>
              </a:rPr>
              <a:t> </a:t>
            </a:r>
            <a:r>
              <a:rPr lang="en-US" sz="1900" dirty="0" err="1">
                <a:latin typeface="Times" pitchFamily="18" charset="0"/>
              </a:rPr>
              <a:t>ini</a:t>
            </a:r>
            <a:r>
              <a:rPr lang="en-US" sz="1900" dirty="0">
                <a:latin typeface="Times" pitchFamily="18" charset="0"/>
              </a:rPr>
              <a:t> </a:t>
            </a:r>
            <a:r>
              <a:rPr lang="en-US" sz="1900" dirty="0" err="1">
                <a:latin typeface="Times" pitchFamily="18" charset="0"/>
              </a:rPr>
              <a:t>adalah</a:t>
            </a:r>
            <a:r>
              <a:rPr lang="en-US" sz="1900" dirty="0">
                <a:latin typeface="Times" pitchFamily="18" charset="0"/>
              </a:rPr>
              <a:t> </a:t>
            </a:r>
            <a:r>
              <a:rPr lang="en-US" sz="1900" dirty="0" err="1">
                <a:latin typeface="Times" pitchFamily="18" charset="0"/>
              </a:rPr>
              <a:t>transaksi</a:t>
            </a:r>
            <a:r>
              <a:rPr lang="en-US" sz="1900" dirty="0">
                <a:latin typeface="Times" pitchFamily="18" charset="0"/>
              </a:rPr>
              <a:t> yang </a:t>
            </a:r>
            <a:r>
              <a:rPr lang="en-US" sz="1900" dirty="0" err="1">
                <a:latin typeface="Times" pitchFamily="18" charset="0"/>
              </a:rPr>
              <a:t>diselesaikan</a:t>
            </a:r>
            <a:r>
              <a:rPr lang="en-US" sz="1900" dirty="0">
                <a:latin typeface="Times" pitchFamily="18" charset="0"/>
              </a:rPr>
              <a:t> </a:t>
            </a:r>
            <a:r>
              <a:rPr lang="en-US" sz="1900" dirty="0" err="1">
                <a:latin typeface="Times" pitchFamily="18" charset="0"/>
              </a:rPr>
              <a:t>melalui</a:t>
            </a:r>
            <a:r>
              <a:rPr lang="en-US" sz="1900" dirty="0">
                <a:latin typeface="Times" pitchFamily="18" charset="0"/>
              </a:rPr>
              <a:t> </a:t>
            </a:r>
            <a:r>
              <a:rPr lang="en-US" sz="1900" dirty="0" err="1">
                <a:latin typeface="Times" pitchFamily="18" charset="0"/>
              </a:rPr>
              <a:t>kliring</a:t>
            </a:r>
            <a:r>
              <a:rPr lang="en-US" sz="1900" dirty="0">
                <a:latin typeface="Times" pitchFamily="18" charset="0"/>
              </a:rPr>
              <a:t>. </a:t>
            </a:r>
            <a:r>
              <a:rPr lang="en-US" sz="1900" dirty="0" err="1">
                <a:latin typeface="Times" pitchFamily="18" charset="0"/>
              </a:rPr>
              <a:t>Peserta</a:t>
            </a:r>
            <a:r>
              <a:rPr lang="en-US" sz="1900" dirty="0">
                <a:latin typeface="Times" pitchFamily="18" charset="0"/>
              </a:rPr>
              <a:t> </a:t>
            </a:r>
            <a:r>
              <a:rPr lang="en-US" sz="1900" dirty="0" err="1">
                <a:latin typeface="Times" pitchFamily="18" charset="0"/>
              </a:rPr>
              <a:t>kliring</a:t>
            </a:r>
            <a:r>
              <a:rPr lang="en-US" sz="1900" dirty="0">
                <a:latin typeface="Times" pitchFamily="18" charset="0"/>
              </a:rPr>
              <a:t> </a:t>
            </a:r>
            <a:r>
              <a:rPr lang="en-US" sz="1900" dirty="0" err="1">
                <a:latin typeface="Times" pitchFamily="18" charset="0"/>
              </a:rPr>
              <a:t>misalnya</a:t>
            </a:r>
            <a:r>
              <a:rPr lang="en-US" sz="1900" dirty="0">
                <a:latin typeface="Times" pitchFamily="18" charset="0"/>
              </a:rPr>
              <a:t> Bank </a:t>
            </a:r>
            <a:r>
              <a:rPr lang="en-US" sz="1900" dirty="0" err="1">
                <a:latin typeface="Times" pitchFamily="18" charset="0"/>
              </a:rPr>
              <a:t>Cahay</a:t>
            </a:r>
            <a:r>
              <a:rPr lang="en-US" sz="1900" dirty="0">
                <a:latin typeface="Times" pitchFamily="18" charset="0"/>
              </a:rPr>
              <a:t> </a:t>
            </a:r>
            <a:r>
              <a:rPr lang="en-US" sz="1900" dirty="0" err="1">
                <a:latin typeface="Times" pitchFamily="18" charset="0"/>
              </a:rPr>
              <a:t>Artha</a:t>
            </a:r>
            <a:r>
              <a:rPr lang="en-US" sz="1900" dirty="0">
                <a:latin typeface="Times" pitchFamily="18" charset="0"/>
              </a:rPr>
              <a:t> </a:t>
            </a:r>
            <a:r>
              <a:rPr lang="en-US" sz="1900" dirty="0" err="1">
                <a:latin typeface="Times" pitchFamily="18" charset="0"/>
              </a:rPr>
              <a:t>Sentosa</a:t>
            </a:r>
            <a:r>
              <a:rPr lang="en-US" sz="1900" dirty="0">
                <a:latin typeface="Times" pitchFamily="18" charset="0"/>
              </a:rPr>
              <a:t> (Bank </a:t>
            </a:r>
            <a:r>
              <a:rPr lang="en-US" sz="1900" dirty="0" err="1">
                <a:latin typeface="Times" pitchFamily="18" charset="0"/>
              </a:rPr>
              <a:t>Cas</a:t>
            </a:r>
            <a:r>
              <a:rPr lang="en-US" sz="1900" dirty="0">
                <a:latin typeface="Times" pitchFamily="18" charset="0"/>
              </a:rPr>
              <a:t>), Bank </a:t>
            </a:r>
            <a:r>
              <a:rPr lang="en-US" sz="1900" dirty="0" err="1">
                <a:latin typeface="Times" pitchFamily="18" charset="0"/>
              </a:rPr>
              <a:t>Caraka</a:t>
            </a:r>
            <a:r>
              <a:rPr lang="en-US" sz="1900" dirty="0">
                <a:latin typeface="Times" pitchFamily="18" charset="0"/>
              </a:rPr>
              <a:t> </a:t>
            </a:r>
            <a:r>
              <a:rPr lang="en-US" sz="1900" dirty="0" err="1">
                <a:latin typeface="Times" pitchFamily="18" charset="0"/>
              </a:rPr>
              <a:t>Investama</a:t>
            </a:r>
            <a:r>
              <a:rPr lang="en-US" sz="1900" dirty="0">
                <a:latin typeface="Times" pitchFamily="18" charset="0"/>
              </a:rPr>
              <a:t> </a:t>
            </a:r>
            <a:r>
              <a:rPr lang="en-US" sz="1900" dirty="0" err="1">
                <a:latin typeface="Times" pitchFamily="18" charset="0"/>
              </a:rPr>
              <a:t>Sejati</a:t>
            </a:r>
            <a:r>
              <a:rPr lang="en-US" sz="1900" dirty="0">
                <a:latin typeface="Times" pitchFamily="18" charset="0"/>
              </a:rPr>
              <a:t> (CAS), Bank ceria Usaha </a:t>
            </a:r>
            <a:r>
              <a:rPr lang="en-US" sz="1900" dirty="0" err="1">
                <a:latin typeface="Times" pitchFamily="18" charset="0"/>
              </a:rPr>
              <a:t>Sejati</a:t>
            </a:r>
            <a:r>
              <a:rPr lang="en-US" sz="1900" dirty="0">
                <a:latin typeface="Times" pitchFamily="18" charset="0"/>
              </a:rPr>
              <a:t> (Bank </a:t>
            </a:r>
            <a:r>
              <a:rPr lang="en-US" sz="1900" dirty="0" err="1">
                <a:latin typeface="Times" pitchFamily="18" charset="0"/>
              </a:rPr>
              <a:t>Cus</a:t>
            </a:r>
            <a:r>
              <a:rPr lang="en-US" sz="1900" dirty="0">
                <a:latin typeface="Times" pitchFamily="18" charset="0"/>
              </a:rPr>
              <a:t> Semarang.</a:t>
            </a:r>
          </a:p>
          <a:p>
            <a:pPr marL="514350" indent="-514350">
              <a:buAutoNum type="alphaLcPeriod"/>
            </a:pPr>
            <a:r>
              <a:rPr lang="en-US" sz="1900" dirty="0" err="1">
                <a:latin typeface="Times" pitchFamily="18" charset="0"/>
              </a:rPr>
              <a:t>Kirana</a:t>
            </a:r>
            <a:r>
              <a:rPr lang="en-US" sz="1900" dirty="0">
                <a:latin typeface="Times" pitchFamily="18" charset="0"/>
              </a:rPr>
              <a:t> </a:t>
            </a:r>
            <a:r>
              <a:rPr lang="en-US" sz="1900" dirty="0" err="1">
                <a:latin typeface="Times" pitchFamily="18" charset="0"/>
              </a:rPr>
              <a:t>Nastiti</a:t>
            </a:r>
            <a:r>
              <a:rPr lang="en-US" sz="1900" dirty="0">
                <a:latin typeface="Times" pitchFamily="18" charset="0"/>
              </a:rPr>
              <a:t> </a:t>
            </a:r>
            <a:r>
              <a:rPr lang="en-US" sz="1900" dirty="0" err="1">
                <a:latin typeface="Times" pitchFamily="18" charset="0"/>
              </a:rPr>
              <a:t>nasabah</a:t>
            </a:r>
            <a:r>
              <a:rPr lang="en-US" sz="1900" dirty="0">
                <a:latin typeface="Times" pitchFamily="18" charset="0"/>
              </a:rPr>
              <a:t> Bank CAS Semarang </a:t>
            </a:r>
            <a:r>
              <a:rPr lang="en-US" sz="1900" dirty="0" err="1">
                <a:latin typeface="Times" pitchFamily="18" charset="0"/>
              </a:rPr>
              <a:t>telah</a:t>
            </a:r>
            <a:r>
              <a:rPr lang="en-US" sz="1900" dirty="0">
                <a:latin typeface="Times" pitchFamily="18" charset="0"/>
              </a:rPr>
              <a:t> </a:t>
            </a:r>
            <a:r>
              <a:rPr lang="en-US" sz="1900" dirty="0" err="1">
                <a:latin typeface="Times" pitchFamily="18" charset="0"/>
              </a:rPr>
              <a:t>menarik</a:t>
            </a:r>
            <a:r>
              <a:rPr lang="en-US" sz="1900" dirty="0">
                <a:latin typeface="Times" pitchFamily="18" charset="0"/>
              </a:rPr>
              <a:t> </a:t>
            </a:r>
            <a:r>
              <a:rPr lang="en-US" sz="1900" dirty="0" err="1">
                <a:latin typeface="Times" pitchFamily="18" charset="0"/>
              </a:rPr>
              <a:t>cek.no</a:t>
            </a:r>
            <a:r>
              <a:rPr lang="en-US" sz="1900" dirty="0">
                <a:latin typeface="Times" pitchFamily="18" charset="0"/>
              </a:rPr>
              <a:t> 011.000.4 </a:t>
            </a:r>
            <a:r>
              <a:rPr lang="en-US" sz="1900" dirty="0" err="1">
                <a:latin typeface="Times" pitchFamily="18" charset="0"/>
              </a:rPr>
              <a:t>sbesar</a:t>
            </a:r>
            <a:r>
              <a:rPr lang="en-US" sz="1900" dirty="0">
                <a:latin typeface="Times" pitchFamily="18" charset="0"/>
              </a:rPr>
              <a:t> Rp25.000.000 </a:t>
            </a:r>
            <a:r>
              <a:rPr lang="en-US" sz="1900" dirty="0" err="1">
                <a:latin typeface="Times" pitchFamily="18" charset="0"/>
              </a:rPr>
              <a:t>dan</a:t>
            </a:r>
            <a:r>
              <a:rPr lang="en-US" sz="1900" dirty="0">
                <a:latin typeface="Times" pitchFamily="18" charset="0"/>
              </a:rPr>
              <a:t> </a:t>
            </a:r>
            <a:r>
              <a:rPr lang="en-US" sz="1900" dirty="0" err="1">
                <a:latin typeface="Times" pitchFamily="18" charset="0"/>
              </a:rPr>
              <a:t>cek.no</a:t>
            </a:r>
            <a:r>
              <a:rPr lang="en-US" sz="1900" dirty="0">
                <a:latin typeface="Times" pitchFamily="18" charset="0"/>
              </a:rPr>
              <a:t> 011.000.5 </a:t>
            </a:r>
            <a:r>
              <a:rPr lang="en-US" sz="1900" dirty="0" err="1">
                <a:latin typeface="Times" pitchFamily="18" charset="0"/>
              </a:rPr>
              <a:t>sebesar</a:t>
            </a:r>
            <a:r>
              <a:rPr lang="en-US" sz="1900" dirty="0">
                <a:latin typeface="Times" pitchFamily="18" charset="0"/>
              </a:rPr>
              <a:t> Rp20.000.000 </a:t>
            </a:r>
            <a:r>
              <a:rPr lang="en-US" sz="1900" dirty="0" err="1">
                <a:latin typeface="Times" pitchFamily="18" charset="0"/>
              </a:rPr>
              <a:t>untuk</a:t>
            </a:r>
            <a:r>
              <a:rPr lang="en-US" sz="1900" dirty="0">
                <a:latin typeface="Times" pitchFamily="18" charset="0"/>
              </a:rPr>
              <a:t> </a:t>
            </a:r>
            <a:r>
              <a:rPr lang="en-US" sz="1900" dirty="0" err="1">
                <a:latin typeface="Times" pitchFamily="18" charset="0"/>
              </a:rPr>
              <a:t>membayar</a:t>
            </a:r>
            <a:r>
              <a:rPr lang="en-US" sz="1900" dirty="0">
                <a:latin typeface="Times" pitchFamily="18" charset="0"/>
              </a:rPr>
              <a:t> </a:t>
            </a:r>
            <a:r>
              <a:rPr lang="en-US" sz="1900" dirty="0" err="1">
                <a:latin typeface="Times" pitchFamily="18" charset="0"/>
              </a:rPr>
              <a:t>hutang</a:t>
            </a:r>
            <a:r>
              <a:rPr lang="en-US" sz="1900" dirty="0">
                <a:latin typeface="Times" pitchFamily="18" charset="0"/>
              </a:rPr>
              <a:t> </a:t>
            </a:r>
            <a:r>
              <a:rPr lang="en-US" sz="1900" dirty="0" err="1">
                <a:latin typeface="Times" pitchFamily="18" charset="0"/>
              </a:rPr>
              <a:t>kepada</a:t>
            </a:r>
            <a:r>
              <a:rPr lang="en-US" sz="1900" dirty="0">
                <a:latin typeface="Times" pitchFamily="18" charset="0"/>
              </a:rPr>
              <a:t> </a:t>
            </a:r>
            <a:r>
              <a:rPr lang="en-US" sz="1900" dirty="0" err="1">
                <a:latin typeface="Times" pitchFamily="18" charset="0"/>
              </a:rPr>
              <a:t>Anggi</a:t>
            </a:r>
            <a:r>
              <a:rPr lang="en-US" sz="1900" dirty="0">
                <a:latin typeface="Times" pitchFamily="18" charset="0"/>
              </a:rPr>
              <a:t> </a:t>
            </a:r>
            <a:r>
              <a:rPr lang="en-US" sz="1900" dirty="0" err="1">
                <a:latin typeface="Times" pitchFamily="18" charset="0"/>
              </a:rPr>
              <a:t>Waskita</a:t>
            </a:r>
            <a:r>
              <a:rPr lang="en-US" sz="1900" dirty="0">
                <a:latin typeface="Times" pitchFamily="18" charset="0"/>
              </a:rPr>
              <a:t> </a:t>
            </a:r>
            <a:r>
              <a:rPr lang="en-US" sz="1900" dirty="0" err="1">
                <a:latin typeface="Times" pitchFamily="18" charset="0"/>
              </a:rPr>
              <a:t>nasabah</a:t>
            </a:r>
            <a:r>
              <a:rPr lang="en-US" sz="1900" dirty="0">
                <a:latin typeface="Times" pitchFamily="18" charset="0"/>
              </a:rPr>
              <a:t> </a:t>
            </a:r>
            <a:r>
              <a:rPr lang="en-US" sz="1900" dirty="0" err="1">
                <a:latin typeface="Times" pitchFamily="18" charset="0"/>
              </a:rPr>
              <a:t>Giro</a:t>
            </a:r>
            <a:r>
              <a:rPr lang="en-US" sz="1900" dirty="0">
                <a:latin typeface="Times" pitchFamily="18" charset="0"/>
              </a:rPr>
              <a:t> (Bank CIS) Semarang.</a:t>
            </a:r>
          </a:p>
          <a:p>
            <a:pPr marL="514350" indent="-514350">
              <a:buAutoNum type="alphaLcPeriod"/>
            </a:pPr>
            <a:r>
              <a:rPr lang="en-US" sz="1900" dirty="0" err="1">
                <a:latin typeface="Times" pitchFamily="18" charset="0"/>
              </a:rPr>
              <a:t>Pada</a:t>
            </a:r>
            <a:r>
              <a:rPr lang="en-US" sz="1900" dirty="0">
                <a:latin typeface="Times" pitchFamily="18" charset="0"/>
              </a:rPr>
              <a:t> </a:t>
            </a:r>
            <a:r>
              <a:rPr lang="en-US" sz="1900" dirty="0" err="1">
                <a:latin typeface="Times" pitchFamily="18" charset="0"/>
              </a:rPr>
              <a:t>hari</a:t>
            </a:r>
            <a:r>
              <a:rPr lang="en-US" sz="1900" dirty="0">
                <a:latin typeface="Times" pitchFamily="18" charset="0"/>
              </a:rPr>
              <a:t> yang </a:t>
            </a:r>
            <a:r>
              <a:rPr lang="en-US" sz="1900" dirty="0" err="1">
                <a:latin typeface="Times" pitchFamily="18" charset="0"/>
              </a:rPr>
              <a:t>sama</a:t>
            </a:r>
            <a:r>
              <a:rPr lang="en-US" sz="1900" dirty="0">
                <a:latin typeface="Times" pitchFamily="18" charset="0"/>
              </a:rPr>
              <a:t>, Bank CIS </a:t>
            </a:r>
            <a:r>
              <a:rPr lang="en-US" sz="1900" dirty="0" err="1">
                <a:latin typeface="Times" pitchFamily="18" charset="0"/>
              </a:rPr>
              <a:t>menerima</a:t>
            </a:r>
            <a:r>
              <a:rPr lang="en-US" sz="1900" dirty="0">
                <a:latin typeface="Times" pitchFamily="18" charset="0"/>
              </a:rPr>
              <a:t> </a:t>
            </a:r>
            <a:r>
              <a:rPr lang="en-US" sz="1900" dirty="0" err="1">
                <a:latin typeface="Times" pitchFamily="18" charset="0"/>
              </a:rPr>
              <a:t>bilyet</a:t>
            </a:r>
            <a:r>
              <a:rPr lang="en-US" sz="1900" dirty="0">
                <a:latin typeface="Times" pitchFamily="18" charset="0"/>
              </a:rPr>
              <a:t> </a:t>
            </a:r>
            <a:r>
              <a:rPr lang="en-US" sz="1900" dirty="0" err="1">
                <a:latin typeface="Times" pitchFamily="18" charset="0"/>
              </a:rPr>
              <a:t>giro</a:t>
            </a:r>
            <a:r>
              <a:rPr lang="en-US" sz="1900" dirty="0">
                <a:latin typeface="Times" pitchFamily="18" charset="0"/>
              </a:rPr>
              <a:t> </a:t>
            </a:r>
            <a:r>
              <a:rPr lang="en-US" sz="1900" dirty="0" err="1">
                <a:latin typeface="Times" pitchFamily="18" charset="0"/>
              </a:rPr>
              <a:t>dari</a:t>
            </a:r>
            <a:r>
              <a:rPr lang="en-US" sz="1900" dirty="0">
                <a:latin typeface="Times" pitchFamily="18" charset="0"/>
              </a:rPr>
              <a:t> Rudi </a:t>
            </a:r>
            <a:r>
              <a:rPr lang="en-US" sz="1900" dirty="0" err="1">
                <a:latin typeface="Times" pitchFamily="18" charset="0"/>
              </a:rPr>
              <a:t>Kempot</a:t>
            </a:r>
            <a:r>
              <a:rPr lang="en-US" sz="1900" dirty="0">
                <a:latin typeface="Times" pitchFamily="18" charset="0"/>
              </a:rPr>
              <a:t> (</a:t>
            </a:r>
            <a:r>
              <a:rPr lang="en-US" sz="1900" dirty="0" err="1">
                <a:latin typeface="Times" pitchFamily="18" charset="0"/>
              </a:rPr>
              <a:t>nasabah</a:t>
            </a:r>
            <a:r>
              <a:rPr lang="en-US" sz="1900" dirty="0">
                <a:latin typeface="Times" pitchFamily="18" charset="0"/>
              </a:rPr>
              <a:t> </a:t>
            </a:r>
            <a:r>
              <a:rPr lang="en-US" sz="1900" dirty="0" err="1">
                <a:latin typeface="Times" pitchFamily="18" charset="0"/>
              </a:rPr>
              <a:t>giro</a:t>
            </a:r>
            <a:r>
              <a:rPr lang="en-US" sz="1900" dirty="0">
                <a:latin typeface="Times" pitchFamily="18" charset="0"/>
              </a:rPr>
              <a:t>) </a:t>
            </a:r>
            <a:r>
              <a:rPr lang="en-US" sz="1900" dirty="0" err="1">
                <a:latin typeface="Times" pitchFamily="18" charset="0"/>
              </a:rPr>
              <a:t>untuk</a:t>
            </a:r>
            <a:r>
              <a:rPr lang="en-US" sz="1900" dirty="0">
                <a:latin typeface="Times" pitchFamily="18" charset="0"/>
              </a:rPr>
              <a:t> </a:t>
            </a:r>
            <a:r>
              <a:rPr lang="en-US" sz="1900" dirty="0" err="1">
                <a:latin typeface="Times" pitchFamily="18" charset="0"/>
              </a:rPr>
              <a:t>keuntungan</a:t>
            </a:r>
            <a:r>
              <a:rPr lang="en-US" sz="1900" dirty="0">
                <a:latin typeface="Times" pitchFamily="18" charset="0"/>
              </a:rPr>
              <a:t> </a:t>
            </a:r>
            <a:r>
              <a:rPr lang="en-US" sz="1900" dirty="0" err="1">
                <a:latin typeface="Times" pitchFamily="18" charset="0"/>
              </a:rPr>
              <a:t>sdr</a:t>
            </a:r>
            <a:r>
              <a:rPr lang="en-US" sz="1900" dirty="0">
                <a:latin typeface="Times" pitchFamily="18" charset="0"/>
              </a:rPr>
              <a:t>. </a:t>
            </a:r>
            <a:r>
              <a:rPr lang="en-US" sz="1900" dirty="0" err="1">
                <a:latin typeface="Times" pitchFamily="18" charset="0"/>
              </a:rPr>
              <a:t>Dalimin</a:t>
            </a:r>
            <a:r>
              <a:rPr lang="en-US" sz="1900" dirty="0">
                <a:latin typeface="Times" pitchFamily="18" charset="0"/>
              </a:rPr>
              <a:t> </a:t>
            </a:r>
            <a:r>
              <a:rPr lang="en-US" sz="1900" dirty="0" err="1">
                <a:latin typeface="Times" pitchFamily="18" charset="0"/>
              </a:rPr>
              <a:t>nasabah</a:t>
            </a:r>
            <a:r>
              <a:rPr lang="en-US" sz="1900" dirty="0">
                <a:latin typeface="Times" pitchFamily="18" charset="0"/>
              </a:rPr>
              <a:t> </a:t>
            </a:r>
            <a:r>
              <a:rPr lang="en-US" sz="1900" dirty="0" err="1">
                <a:latin typeface="Times" pitchFamily="18" charset="0"/>
              </a:rPr>
              <a:t>giro</a:t>
            </a:r>
            <a:r>
              <a:rPr lang="en-US" sz="1900" dirty="0">
                <a:latin typeface="Times" pitchFamily="18" charset="0"/>
              </a:rPr>
              <a:t> Bank CUS Semarang </a:t>
            </a:r>
            <a:r>
              <a:rPr lang="en-US" sz="1900" dirty="0" err="1">
                <a:latin typeface="Times" pitchFamily="18" charset="0"/>
              </a:rPr>
              <a:t>sebesar</a:t>
            </a:r>
            <a:r>
              <a:rPr lang="en-US" sz="1900" dirty="0">
                <a:latin typeface="Times" pitchFamily="18" charset="0"/>
              </a:rPr>
              <a:t> Rp.15.000.000</a:t>
            </a:r>
          </a:p>
          <a:p>
            <a:pPr marL="514350" indent="-514350">
              <a:buAutoNum type="alphaLcPeriod"/>
            </a:pPr>
            <a:r>
              <a:rPr lang="en-US" sz="1900" dirty="0" err="1">
                <a:latin typeface="Times" pitchFamily="18" charset="0"/>
              </a:rPr>
              <a:t>Astuti</a:t>
            </a:r>
            <a:r>
              <a:rPr lang="en-US" sz="1900" dirty="0">
                <a:latin typeface="Times" pitchFamily="18" charset="0"/>
              </a:rPr>
              <a:t> </a:t>
            </a:r>
            <a:r>
              <a:rPr lang="en-US" sz="1900" dirty="0" err="1">
                <a:latin typeface="Times" pitchFamily="18" charset="0"/>
              </a:rPr>
              <a:t>nasabah</a:t>
            </a:r>
            <a:r>
              <a:rPr lang="en-US" sz="1900" dirty="0">
                <a:latin typeface="Times" pitchFamily="18" charset="0"/>
              </a:rPr>
              <a:t> Bank CUS </a:t>
            </a:r>
            <a:r>
              <a:rPr lang="en-US" sz="1900" dirty="0" err="1">
                <a:latin typeface="Times" pitchFamily="18" charset="0"/>
              </a:rPr>
              <a:t>menarik</a:t>
            </a:r>
            <a:r>
              <a:rPr lang="en-US" sz="1900" dirty="0">
                <a:latin typeface="Times" pitchFamily="18" charset="0"/>
              </a:rPr>
              <a:t> </a:t>
            </a:r>
            <a:r>
              <a:rPr lang="en-US" sz="1900" dirty="0" err="1">
                <a:latin typeface="Times" pitchFamily="18" charset="0"/>
              </a:rPr>
              <a:t>cek</a:t>
            </a:r>
            <a:r>
              <a:rPr lang="en-US" sz="1900" dirty="0">
                <a:latin typeface="Times" pitchFamily="18" charset="0"/>
              </a:rPr>
              <a:t> </a:t>
            </a:r>
            <a:r>
              <a:rPr lang="en-US" sz="1900" dirty="0" err="1">
                <a:latin typeface="Times" pitchFamily="18" charset="0"/>
              </a:rPr>
              <a:t>untuk</a:t>
            </a:r>
            <a:r>
              <a:rPr lang="en-US" sz="1900" dirty="0">
                <a:latin typeface="Times" pitchFamily="18" charset="0"/>
              </a:rPr>
              <a:t> </a:t>
            </a:r>
            <a:r>
              <a:rPr lang="en-US" sz="1900" dirty="0" err="1">
                <a:latin typeface="Times" pitchFamily="18" charset="0"/>
              </a:rPr>
              <a:t>membyara</a:t>
            </a:r>
            <a:r>
              <a:rPr lang="en-US" sz="1900" dirty="0">
                <a:latin typeface="Times" pitchFamily="18" charset="0"/>
              </a:rPr>
              <a:t> </a:t>
            </a:r>
            <a:r>
              <a:rPr lang="en-US" sz="1900" dirty="0" err="1">
                <a:latin typeface="Times" pitchFamily="18" charset="0"/>
              </a:rPr>
              <a:t>barang</a:t>
            </a:r>
            <a:r>
              <a:rPr lang="en-US" sz="1900" dirty="0">
                <a:latin typeface="Times" pitchFamily="18" charset="0"/>
              </a:rPr>
              <a:t> </a:t>
            </a:r>
            <a:r>
              <a:rPr lang="en-US" sz="1900" dirty="0" err="1">
                <a:latin typeface="Times" pitchFamily="18" charset="0"/>
              </a:rPr>
              <a:t>dagangan</a:t>
            </a:r>
            <a:r>
              <a:rPr lang="en-US" sz="1900" dirty="0">
                <a:latin typeface="Times" pitchFamily="18" charset="0"/>
              </a:rPr>
              <a:t> </a:t>
            </a:r>
            <a:r>
              <a:rPr lang="en-US" sz="1900" dirty="0" err="1">
                <a:latin typeface="Times" pitchFamily="18" charset="0"/>
              </a:rPr>
              <a:t>kepada</a:t>
            </a:r>
            <a:r>
              <a:rPr lang="en-US" sz="1900" dirty="0">
                <a:latin typeface="Times" pitchFamily="18" charset="0"/>
              </a:rPr>
              <a:t> Abdullah </a:t>
            </a:r>
            <a:r>
              <a:rPr lang="en-US" sz="1900" dirty="0" err="1">
                <a:latin typeface="Times" pitchFamily="18" charset="0"/>
              </a:rPr>
              <a:t>nasabah</a:t>
            </a:r>
            <a:r>
              <a:rPr lang="en-US" sz="1900" dirty="0">
                <a:latin typeface="Times" pitchFamily="18" charset="0"/>
              </a:rPr>
              <a:t> Bank CIS Semarang </a:t>
            </a:r>
            <a:r>
              <a:rPr lang="en-US" sz="1900" dirty="0" err="1">
                <a:latin typeface="Times" pitchFamily="18" charset="0"/>
              </a:rPr>
              <a:t>sebesar</a:t>
            </a:r>
            <a:r>
              <a:rPr lang="en-US" sz="1900" dirty="0">
                <a:latin typeface="Times" pitchFamily="18" charset="0"/>
              </a:rPr>
              <a:t> Rp20.000.000</a:t>
            </a:r>
          </a:p>
          <a:p>
            <a:pPr marL="514350" indent="-514350">
              <a:buAutoNum type="alphaLcPeriod"/>
            </a:pPr>
            <a:r>
              <a:rPr lang="en-US" sz="1900" dirty="0">
                <a:latin typeface="Times" pitchFamily="18" charset="0"/>
              </a:rPr>
              <a:t>Bank CAS Semarang </a:t>
            </a:r>
            <a:r>
              <a:rPr lang="en-US" sz="1900" dirty="0" err="1">
                <a:latin typeface="Times" pitchFamily="18" charset="0"/>
              </a:rPr>
              <a:t>menerima</a:t>
            </a:r>
            <a:r>
              <a:rPr lang="en-US" sz="1900" dirty="0">
                <a:latin typeface="Times" pitchFamily="18" charset="0"/>
              </a:rPr>
              <a:t> </a:t>
            </a:r>
            <a:r>
              <a:rPr lang="en-US" sz="1900" dirty="0" err="1">
                <a:latin typeface="Times" pitchFamily="18" charset="0"/>
              </a:rPr>
              <a:t>warkat</a:t>
            </a:r>
            <a:r>
              <a:rPr lang="en-US" sz="1900" dirty="0">
                <a:latin typeface="Times" pitchFamily="18" charset="0"/>
              </a:rPr>
              <a:t> </a:t>
            </a:r>
            <a:r>
              <a:rPr lang="en-US" sz="1900" dirty="0" err="1">
                <a:latin typeface="Times" pitchFamily="18" charset="0"/>
              </a:rPr>
              <a:t>debet</a:t>
            </a:r>
            <a:r>
              <a:rPr lang="en-US" sz="1900" dirty="0">
                <a:latin typeface="Times" pitchFamily="18" charset="0"/>
              </a:rPr>
              <a:t> </a:t>
            </a:r>
            <a:r>
              <a:rPr lang="en-US" sz="1900" dirty="0" err="1">
                <a:latin typeface="Times" pitchFamily="18" charset="0"/>
              </a:rPr>
              <a:t>masuk</a:t>
            </a:r>
            <a:r>
              <a:rPr lang="en-US" sz="1900" dirty="0">
                <a:latin typeface="Times" pitchFamily="18" charset="0"/>
              </a:rPr>
              <a:t> </a:t>
            </a:r>
            <a:r>
              <a:rPr lang="en-US" sz="1900" dirty="0" err="1">
                <a:latin typeface="Times" pitchFamily="18" charset="0"/>
              </a:rPr>
              <a:t>untuk</a:t>
            </a:r>
            <a:r>
              <a:rPr lang="en-US" sz="1900" dirty="0">
                <a:latin typeface="Times" pitchFamily="18" charset="0"/>
              </a:rPr>
              <a:t> </a:t>
            </a:r>
            <a:r>
              <a:rPr lang="en-US" sz="1900" dirty="0" err="1">
                <a:latin typeface="Times" pitchFamily="18" charset="0"/>
              </a:rPr>
              <a:t>beban</a:t>
            </a:r>
            <a:r>
              <a:rPr lang="en-US" sz="1900" dirty="0">
                <a:latin typeface="Times" pitchFamily="18" charset="0"/>
              </a:rPr>
              <a:t> </a:t>
            </a:r>
            <a:r>
              <a:rPr lang="en-US" sz="1900" dirty="0" err="1">
                <a:latin typeface="Times" pitchFamily="18" charset="0"/>
              </a:rPr>
              <a:t>nasabah</a:t>
            </a:r>
            <a:r>
              <a:rPr lang="en-US" sz="1900" dirty="0">
                <a:latin typeface="Times" pitchFamily="18" charset="0"/>
              </a:rPr>
              <a:t> </a:t>
            </a:r>
            <a:r>
              <a:rPr lang="en-US" sz="1900" dirty="0" err="1">
                <a:latin typeface="Times" pitchFamily="18" charset="0"/>
              </a:rPr>
              <a:t>giro</a:t>
            </a:r>
            <a:r>
              <a:rPr lang="en-US" sz="1900" dirty="0">
                <a:latin typeface="Times" pitchFamily="18" charset="0"/>
              </a:rPr>
              <a:t> </a:t>
            </a:r>
            <a:r>
              <a:rPr lang="en-US" sz="1900" dirty="0" err="1">
                <a:latin typeface="Times" pitchFamily="18" charset="0"/>
              </a:rPr>
              <a:t>sdr</a:t>
            </a:r>
            <a:r>
              <a:rPr lang="en-US" sz="1900" dirty="0">
                <a:latin typeface="Times" pitchFamily="18" charset="0"/>
              </a:rPr>
              <a:t>. </a:t>
            </a:r>
            <a:r>
              <a:rPr lang="en-US" sz="1900" dirty="0" err="1">
                <a:latin typeface="Times" pitchFamily="18" charset="0"/>
              </a:rPr>
              <a:t>Dwi</a:t>
            </a:r>
            <a:r>
              <a:rPr lang="en-US" sz="1900" dirty="0">
                <a:latin typeface="Times" pitchFamily="18" charset="0"/>
              </a:rPr>
              <a:t> </a:t>
            </a:r>
            <a:r>
              <a:rPr lang="en-US" sz="1900" dirty="0" err="1">
                <a:latin typeface="Times" pitchFamily="18" charset="0"/>
              </a:rPr>
              <a:t>Rahayu</a:t>
            </a:r>
            <a:r>
              <a:rPr lang="en-US" sz="1900" dirty="0">
                <a:latin typeface="Times" pitchFamily="18" charset="0"/>
              </a:rPr>
              <a:t> </a:t>
            </a:r>
            <a:r>
              <a:rPr lang="en-US" sz="1900" dirty="0" err="1">
                <a:latin typeface="Times" pitchFamily="18" charset="0"/>
              </a:rPr>
              <a:t>sebesar</a:t>
            </a:r>
            <a:r>
              <a:rPr lang="en-US" sz="1900" dirty="0">
                <a:latin typeface="Times" pitchFamily="18" charset="0"/>
              </a:rPr>
              <a:t> Rp30.000.000. </a:t>
            </a:r>
            <a:r>
              <a:rPr lang="en-US" sz="1900" dirty="0" err="1">
                <a:latin typeface="Times" pitchFamily="18" charset="0"/>
              </a:rPr>
              <a:t>warkat</a:t>
            </a:r>
            <a:r>
              <a:rPr lang="en-US" sz="1900" dirty="0">
                <a:latin typeface="Times" pitchFamily="18" charset="0"/>
              </a:rPr>
              <a:t> </a:t>
            </a:r>
            <a:r>
              <a:rPr lang="en-US" sz="1900" dirty="0" err="1">
                <a:latin typeface="Times" pitchFamily="18" charset="0"/>
              </a:rPr>
              <a:t>ini</a:t>
            </a:r>
            <a:r>
              <a:rPr lang="en-US" sz="1900" dirty="0">
                <a:latin typeface="Times" pitchFamily="18" charset="0"/>
              </a:rPr>
              <a:t> </a:t>
            </a:r>
            <a:r>
              <a:rPr lang="en-US" sz="1900" dirty="0" err="1">
                <a:latin typeface="Times" pitchFamily="18" charset="0"/>
              </a:rPr>
              <a:t>diterima</a:t>
            </a:r>
            <a:r>
              <a:rPr lang="en-US" sz="1900" dirty="0">
                <a:latin typeface="Times" pitchFamily="18" charset="0"/>
              </a:rPr>
              <a:t> </a:t>
            </a:r>
            <a:r>
              <a:rPr lang="en-US" sz="1900" dirty="0" err="1">
                <a:latin typeface="Times" pitchFamily="18" charset="0"/>
              </a:rPr>
              <a:t>dari</a:t>
            </a:r>
            <a:r>
              <a:rPr lang="en-US" sz="1900" dirty="0">
                <a:latin typeface="Times" pitchFamily="18" charset="0"/>
              </a:rPr>
              <a:t> Bank CUS Semarang </a:t>
            </a:r>
            <a:r>
              <a:rPr lang="en-US" sz="1900" dirty="0" err="1">
                <a:latin typeface="Times" pitchFamily="18" charset="0"/>
              </a:rPr>
              <a:t>melalui</a:t>
            </a:r>
            <a:r>
              <a:rPr lang="en-US" sz="1900" dirty="0">
                <a:latin typeface="Times" pitchFamily="18" charset="0"/>
              </a:rPr>
              <a:t> </a:t>
            </a:r>
            <a:r>
              <a:rPr lang="en-US" sz="1900" dirty="0" err="1">
                <a:latin typeface="Times" pitchFamily="18" charset="0"/>
              </a:rPr>
              <a:t>lembaga</a:t>
            </a:r>
            <a:r>
              <a:rPr lang="en-US" sz="1900" dirty="0">
                <a:latin typeface="Times" pitchFamily="18" charset="0"/>
              </a:rPr>
              <a:t> </a:t>
            </a:r>
            <a:r>
              <a:rPr lang="en-US" sz="1900" dirty="0" err="1">
                <a:latin typeface="Times" pitchFamily="18" charset="0"/>
              </a:rPr>
              <a:t>kliring</a:t>
            </a:r>
            <a:r>
              <a:rPr lang="en-US" sz="1900" dirty="0">
                <a:latin typeface="Times" pitchFamily="18" charset="0"/>
              </a:rPr>
              <a:t> (Bank Indonesia) Semarang </a:t>
            </a:r>
            <a:r>
              <a:rPr lang="en-US" sz="1900" dirty="0" err="1">
                <a:latin typeface="Times" pitchFamily="18" charset="0"/>
              </a:rPr>
              <a:t>untuk</a:t>
            </a:r>
            <a:r>
              <a:rPr lang="en-US" sz="1900" dirty="0">
                <a:latin typeface="Times" pitchFamily="18" charset="0"/>
              </a:rPr>
              <a:t> </a:t>
            </a:r>
            <a:r>
              <a:rPr lang="en-US" sz="1900" dirty="0" err="1">
                <a:latin typeface="Times" pitchFamily="18" charset="0"/>
              </a:rPr>
              <a:t>keuntungan</a:t>
            </a:r>
            <a:r>
              <a:rPr lang="en-US" sz="1900" dirty="0">
                <a:latin typeface="Times" pitchFamily="18" charset="0"/>
              </a:rPr>
              <a:t> </a:t>
            </a:r>
            <a:r>
              <a:rPr lang="en-US" sz="1900" dirty="0" err="1">
                <a:latin typeface="Times" pitchFamily="18" charset="0"/>
              </a:rPr>
              <a:t>giro</a:t>
            </a:r>
            <a:r>
              <a:rPr lang="en-US" sz="1900" dirty="0">
                <a:latin typeface="Times" pitchFamily="18" charset="0"/>
              </a:rPr>
              <a:t> </a:t>
            </a:r>
            <a:r>
              <a:rPr lang="en-US" sz="1900" dirty="0" err="1">
                <a:latin typeface="Times" pitchFamily="18" charset="0"/>
              </a:rPr>
              <a:t>sdr</a:t>
            </a:r>
            <a:r>
              <a:rPr lang="en-US" sz="1900" dirty="0">
                <a:latin typeface="Times" pitchFamily="18" charset="0"/>
              </a:rPr>
              <a:t>. </a:t>
            </a:r>
            <a:r>
              <a:rPr lang="en-US" sz="1900" dirty="0" err="1">
                <a:latin typeface="Times" pitchFamily="18" charset="0"/>
              </a:rPr>
              <a:t>Andika</a:t>
            </a:r>
            <a:r>
              <a:rPr lang="en-US" sz="1900" dirty="0">
                <a:latin typeface="Times" pitchFamily="18" charset="0"/>
              </a:rPr>
              <a:t>.</a:t>
            </a:r>
          </a:p>
          <a:p>
            <a:pPr marL="514350" indent="-514350">
              <a:buNone/>
            </a:pPr>
            <a:r>
              <a:rPr lang="en-US" sz="1900" dirty="0" err="1">
                <a:latin typeface="Times" pitchFamily="18" charset="0"/>
              </a:rPr>
              <a:t>Bila</a:t>
            </a:r>
            <a:r>
              <a:rPr lang="en-US" sz="1900" dirty="0">
                <a:latin typeface="Times" pitchFamily="18" charset="0"/>
              </a:rPr>
              <a:t> </a:t>
            </a:r>
            <a:r>
              <a:rPr lang="en-US" sz="1900" dirty="0" err="1">
                <a:latin typeface="Times" pitchFamily="18" charset="0"/>
              </a:rPr>
              <a:t>seluruh</a:t>
            </a:r>
            <a:r>
              <a:rPr lang="en-US" sz="1900" dirty="0">
                <a:latin typeface="Times" pitchFamily="18" charset="0"/>
              </a:rPr>
              <a:t> </a:t>
            </a:r>
            <a:r>
              <a:rPr lang="en-US" sz="1900" dirty="0" err="1">
                <a:latin typeface="Times" pitchFamily="18" charset="0"/>
              </a:rPr>
              <a:t>transaksi</a:t>
            </a:r>
            <a:r>
              <a:rPr lang="en-US" sz="1900" dirty="0">
                <a:latin typeface="Times" pitchFamily="18" charset="0"/>
              </a:rPr>
              <a:t> </a:t>
            </a:r>
            <a:r>
              <a:rPr lang="en-US" sz="1900" dirty="0" err="1">
                <a:latin typeface="Times" pitchFamily="18" charset="0"/>
              </a:rPr>
              <a:t>diselesaikan</a:t>
            </a:r>
            <a:r>
              <a:rPr lang="en-US" sz="1900" dirty="0">
                <a:latin typeface="Times" pitchFamily="18" charset="0"/>
              </a:rPr>
              <a:t> </a:t>
            </a:r>
            <a:r>
              <a:rPr lang="en-US" sz="1900" dirty="0" err="1">
                <a:latin typeface="Times" pitchFamily="18" charset="0"/>
              </a:rPr>
              <a:t>melalui</a:t>
            </a:r>
            <a:r>
              <a:rPr lang="en-US" sz="1900" dirty="0">
                <a:latin typeface="Times" pitchFamily="18" charset="0"/>
              </a:rPr>
              <a:t> </a:t>
            </a:r>
            <a:r>
              <a:rPr lang="en-US" sz="1900" dirty="0" err="1">
                <a:latin typeface="Times" pitchFamily="18" charset="0"/>
              </a:rPr>
              <a:t>kliring</a:t>
            </a:r>
            <a:r>
              <a:rPr lang="en-US" sz="1900" dirty="0">
                <a:latin typeface="Times" pitchFamily="18" charset="0"/>
              </a:rPr>
              <a:t> </a:t>
            </a:r>
            <a:r>
              <a:rPr lang="en-US" sz="1900" dirty="0" err="1">
                <a:latin typeface="Times" pitchFamily="18" charset="0"/>
              </a:rPr>
              <a:t>di</a:t>
            </a:r>
            <a:r>
              <a:rPr lang="en-US" sz="1900" dirty="0">
                <a:latin typeface="Times" pitchFamily="18" charset="0"/>
              </a:rPr>
              <a:t> Bank Indonesia Semarang, </a:t>
            </a:r>
            <a:r>
              <a:rPr lang="en-US" sz="1900" dirty="0" err="1">
                <a:latin typeface="Times" pitchFamily="18" charset="0"/>
              </a:rPr>
              <a:t>maka</a:t>
            </a:r>
            <a:r>
              <a:rPr lang="en-US" sz="1900" dirty="0">
                <a:latin typeface="Times" pitchFamily="18" charset="0"/>
              </a:rPr>
              <a:t> </a:t>
            </a:r>
            <a:r>
              <a:rPr lang="en-US" sz="1900" dirty="0" err="1">
                <a:latin typeface="Times" pitchFamily="18" charset="0"/>
              </a:rPr>
              <a:t>diminta</a:t>
            </a:r>
            <a:r>
              <a:rPr lang="en-US" sz="1900" dirty="0">
                <a:latin typeface="Times" pitchFamily="18" charset="0"/>
              </a:rPr>
              <a:t>:</a:t>
            </a:r>
          </a:p>
          <a:p>
            <a:pPr marL="514350" indent="-514350">
              <a:buAutoNum type="alphaLcPeriod"/>
            </a:pPr>
            <a:r>
              <a:rPr lang="en-US" sz="1900" dirty="0" err="1">
                <a:latin typeface="Times" pitchFamily="18" charset="0"/>
              </a:rPr>
              <a:t>Pencatatan</a:t>
            </a:r>
            <a:r>
              <a:rPr lang="en-US" sz="1900" dirty="0">
                <a:latin typeface="Times" pitchFamily="18" charset="0"/>
              </a:rPr>
              <a:t> </a:t>
            </a:r>
            <a:r>
              <a:rPr lang="en-US" sz="1900" dirty="0" err="1">
                <a:latin typeface="Times" pitchFamily="18" charset="0"/>
              </a:rPr>
              <a:t>jurnal</a:t>
            </a:r>
            <a:r>
              <a:rPr lang="en-US" sz="1900" dirty="0">
                <a:latin typeface="Times" pitchFamily="18" charset="0"/>
              </a:rPr>
              <a:t> </a:t>
            </a:r>
            <a:r>
              <a:rPr lang="en-US" sz="1900" dirty="0" err="1">
                <a:latin typeface="Times" pitchFamily="18" charset="0"/>
              </a:rPr>
              <a:t>pada</a:t>
            </a:r>
            <a:r>
              <a:rPr lang="en-US" sz="1900" dirty="0">
                <a:latin typeface="Times" pitchFamily="18" charset="0"/>
              </a:rPr>
              <a:t> </a:t>
            </a:r>
            <a:r>
              <a:rPr lang="en-US" sz="1900" dirty="0" err="1">
                <a:latin typeface="Times" pitchFamily="18" charset="0"/>
              </a:rPr>
              <a:t>masing-masing</a:t>
            </a:r>
            <a:r>
              <a:rPr lang="en-US" sz="1900" dirty="0">
                <a:latin typeface="Times" pitchFamily="18" charset="0"/>
              </a:rPr>
              <a:t> </a:t>
            </a:r>
            <a:r>
              <a:rPr lang="en-US" sz="1900" dirty="0" err="1">
                <a:latin typeface="Times" pitchFamily="18" charset="0"/>
              </a:rPr>
              <a:t>peserta</a:t>
            </a:r>
            <a:r>
              <a:rPr lang="en-US" sz="1900" dirty="0">
                <a:latin typeface="Times" pitchFamily="18" charset="0"/>
              </a:rPr>
              <a:t> </a:t>
            </a:r>
            <a:r>
              <a:rPr lang="en-US" sz="1900" dirty="0" err="1">
                <a:latin typeface="Times" pitchFamily="18" charset="0"/>
              </a:rPr>
              <a:t>kliring</a:t>
            </a:r>
            <a:r>
              <a:rPr lang="en-US" sz="1900" dirty="0">
                <a:latin typeface="Times" pitchFamily="18" charset="0"/>
              </a:rPr>
              <a:t>.</a:t>
            </a:r>
          </a:p>
          <a:p>
            <a:pPr marL="514350" indent="-514350">
              <a:buAutoNum type="alphaLcPeriod"/>
            </a:pPr>
            <a:r>
              <a:rPr lang="en-US" sz="1900" dirty="0" err="1">
                <a:latin typeface="Times" pitchFamily="18" charset="0"/>
              </a:rPr>
              <a:t>Neraca</a:t>
            </a:r>
            <a:r>
              <a:rPr lang="en-US" sz="1900" dirty="0">
                <a:latin typeface="Times" pitchFamily="18" charset="0"/>
              </a:rPr>
              <a:t> </a:t>
            </a:r>
            <a:r>
              <a:rPr lang="en-US" sz="1900" dirty="0" err="1">
                <a:latin typeface="Times" pitchFamily="18" charset="0"/>
              </a:rPr>
              <a:t>kliring</a:t>
            </a:r>
            <a:r>
              <a:rPr lang="en-US" sz="1900" dirty="0">
                <a:latin typeface="Times" pitchFamily="18" charset="0"/>
              </a:rPr>
              <a:t> </a:t>
            </a:r>
            <a:r>
              <a:rPr lang="en-US" sz="1900" dirty="0" err="1">
                <a:latin typeface="Times" pitchFamily="18" charset="0"/>
              </a:rPr>
              <a:t>pada</a:t>
            </a:r>
            <a:r>
              <a:rPr lang="en-US" sz="1900" dirty="0">
                <a:latin typeface="Times" pitchFamily="18" charset="0"/>
              </a:rPr>
              <a:t> </a:t>
            </a:r>
            <a:r>
              <a:rPr lang="en-US" sz="1900" dirty="0" err="1">
                <a:latin typeface="Times" pitchFamily="18" charset="0"/>
              </a:rPr>
              <a:t>masing-masing</a:t>
            </a:r>
            <a:r>
              <a:rPr lang="en-US" sz="1900" dirty="0">
                <a:latin typeface="Times" pitchFamily="18" charset="0"/>
              </a:rPr>
              <a:t> Bank </a:t>
            </a:r>
            <a:r>
              <a:rPr lang="en-US" sz="1900" dirty="0" err="1">
                <a:latin typeface="Times" pitchFamily="18" charset="0"/>
              </a:rPr>
              <a:t>Peserta</a:t>
            </a:r>
            <a:r>
              <a:rPr lang="en-US" sz="1900" dirty="0">
                <a:latin typeface="Times" pitchFamily="18" charset="0"/>
              </a:rPr>
              <a:t> </a:t>
            </a:r>
            <a:r>
              <a:rPr lang="en-US" sz="1900" dirty="0" err="1">
                <a:latin typeface="Times" pitchFamily="18" charset="0"/>
              </a:rPr>
              <a:t>Kliring</a:t>
            </a:r>
            <a:endParaRPr lang="en-US" sz="1900" dirty="0">
              <a:latin typeface="Times" pitchFamily="18" charset="0"/>
            </a:endParaRPr>
          </a:p>
          <a:p>
            <a:pPr marL="514350" indent="-514350">
              <a:buAutoNum type="alphaLcPeriod"/>
            </a:pPr>
            <a:r>
              <a:rPr lang="en-US" sz="1900" dirty="0" err="1">
                <a:latin typeface="Times" pitchFamily="18" charset="0"/>
              </a:rPr>
              <a:t>Neraca</a:t>
            </a:r>
            <a:r>
              <a:rPr lang="en-US" sz="1900" dirty="0">
                <a:latin typeface="Times" pitchFamily="18" charset="0"/>
              </a:rPr>
              <a:t> </a:t>
            </a:r>
            <a:r>
              <a:rPr lang="en-US" sz="1900" dirty="0" err="1">
                <a:latin typeface="Times" pitchFamily="18" charset="0"/>
              </a:rPr>
              <a:t>kliring</a:t>
            </a:r>
            <a:r>
              <a:rPr lang="en-US" sz="1900" dirty="0">
                <a:latin typeface="Times" pitchFamily="18" charset="0"/>
              </a:rPr>
              <a:t> yang </a:t>
            </a:r>
            <a:r>
              <a:rPr lang="en-US" sz="1900" dirty="0" err="1">
                <a:latin typeface="Times" pitchFamily="18" charset="0"/>
              </a:rPr>
              <a:t>perlu</a:t>
            </a:r>
            <a:r>
              <a:rPr lang="en-US" sz="1900" dirty="0">
                <a:latin typeface="Times" pitchFamily="18" charset="0"/>
              </a:rPr>
              <a:t> </a:t>
            </a:r>
            <a:r>
              <a:rPr lang="en-US" sz="1900" dirty="0" err="1">
                <a:latin typeface="Times" pitchFamily="18" charset="0"/>
              </a:rPr>
              <a:t>disajikan</a:t>
            </a:r>
            <a:r>
              <a:rPr lang="en-US" sz="1900" dirty="0">
                <a:latin typeface="Times" pitchFamily="18" charset="0"/>
              </a:rPr>
              <a:t> </a:t>
            </a:r>
            <a:r>
              <a:rPr lang="en-US" sz="1900" dirty="0" err="1">
                <a:latin typeface="Times" pitchFamily="18" charset="0"/>
              </a:rPr>
              <a:t>oleh</a:t>
            </a:r>
            <a:r>
              <a:rPr lang="en-US" sz="1900" dirty="0">
                <a:latin typeface="Times" pitchFamily="18" charset="0"/>
              </a:rPr>
              <a:t> Bank Indonesia </a:t>
            </a:r>
            <a:r>
              <a:rPr lang="en-US" sz="1900" dirty="0" err="1">
                <a:latin typeface="Times" pitchFamily="18" charset="0"/>
              </a:rPr>
              <a:t>selaku</a:t>
            </a:r>
            <a:r>
              <a:rPr lang="en-US" sz="1900" dirty="0">
                <a:latin typeface="Times" pitchFamily="18" charset="0"/>
              </a:rPr>
              <a:t> </a:t>
            </a:r>
            <a:r>
              <a:rPr lang="en-US" sz="1900" dirty="0" err="1">
                <a:latin typeface="Times" pitchFamily="18" charset="0"/>
              </a:rPr>
              <a:t>Laembaga</a:t>
            </a:r>
            <a:r>
              <a:rPr lang="en-US" sz="1900" dirty="0">
                <a:latin typeface="Times" pitchFamily="18" charset="0"/>
              </a:rPr>
              <a:t> </a:t>
            </a:r>
            <a:r>
              <a:rPr lang="en-US" sz="1900" dirty="0" err="1">
                <a:latin typeface="Times" pitchFamily="18" charset="0"/>
              </a:rPr>
              <a:t>Kliring</a:t>
            </a:r>
            <a:r>
              <a:rPr lang="en-US" sz="1900" dirty="0">
                <a:latin typeface="Times" pitchFamily="18" charset="0"/>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126163"/>
          </a:xfrm>
        </p:spPr>
        <p:txBody>
          <a:bodyPr>
            <a:normAutofit/>
          </a:bodyPr>
          <a:lstStyle/>
          <a:p>
            <a:pPr>
              <a:buNone/>
            </a:pPr>
            <a:r>
              <a:rPr lang="en-US" sz="2000" dirty="0" err="1">
                <a:latin typeface="Times" pitchFamily="18" charset="0"/>
              </a:rPr>
              <a:t>Jawaban</a:t>
            </a:r>
            <a:r>
              <a:rPr lang="en-US" sz="2000" dirty="0">
                <a:latin typeface="Times" pitchFamily="18" charset="0"/>
              </a:rPr>
              <a:t> :</a:t>
            </a:r>
          </a:p>
          <a:p>
            <a:pPr>
              <a:buNone/>
            </a:pPr>
            <a:r>
              <a:rPr lang="en-US" sz="2000" dirty="0" err="1">
                <a:latin typeface="Times" pitchFamily="18" charset="0"/>
              </a:rPr>
              <a:t>Pencatatan</a:t>
            </a:r>
            <a:r>
              <a:rPr lang="en-US" sz="2000" dirty="0">
                <a:latin typeface="Times" pitchFamily="18" charset="0"/>
              </a:rPr>
              <a:t> </a:t>
            </a:r>
            <a:r>
              <a:rPr lang="en-US" sz="2000" dirty="0" err="1">
                <a:latin typeface="Times" pitchFamily="18" charset="0"/>
              </a:rPr>
              <a:t>jurnal</a:t>
            </a:r>
            <a:r>
              <a:rPr lang="en-US" sz="2000" dirty="0">
                <a:latin typeface="Times" pitchFamily="18" charset="0"/>
              </a:rPr>
              <a:t> </a:t>
            </a:r>
            <a:r>
              <a:rPr lang="en-US" sz="2000" dirty="0" err="1">
                <a:latin typeface="Times" pitchFamily="18" charset="0"/>
              </a:rPr>
              <a:t>di</a:t>
            </a:r>
            <a:r>
              <a:rPr lang="en-US" sz="2000" dirty="0">
                <a:latin typeface="Times" pitchFamily="18" charset="0"/>
              </a:rPr>
              <a:t> Bank </a:t>
            </a:r>
            <a:r>
              <a:rPr lang="en-US" sz="2000" dirty="0" err="1">
                <a:latin typeface="Times" pitchFamily="18" charset="0"/>
              </a:rPr>
              <a:t>Caraka</a:t>
            </a:r>
            <a:r>
              <a:rPr lang="en-US" sz="2000" dirty="0">
                <a:latin typeface="Times" pitchFamily="18" charset="0"/>
              </a:rPr>
              <a:t> </a:t>
            </a:r>
            <a:r>
              <a:rPr lang="en-US" sz="2000" dirty="0" err="1">
                <a:latin typeface="Times" pitchFamily="18" charset="0"/>
              </a:rPr>
              <a:t>Investama</a:t>
            </a:r>
            <a:r>
              <a:rPr lang="en-US" sz="2000" dirty="0">
                <a:latin typeface="Times" pitchFamily="18" charset="0"/>
              </a:rPr>
              <a:t> </a:t>
            </a:r>
            <a:r>
              <a:rPr lang="en-US" sz="2000" dirty="0" err="1">
                <a:latin typeface="Times" pitchFamily="18" charset="0"/>
              </a:rPr>
              <a:t>Sejati</a:t>
            </a:r>
            <a:r>
              <a:rPr lang="en-US" sz="2000" dirty="0">
                <a:latin typeface="Times" pitchFamily="18" charset="0"/>
              </a:rPr>
              <a:t> (Bank CIS)</a:t>
            </a:r>
          </a:p>
          <a:p>
            <a:pPr>
              <a:buNone/>
            </a:pPr>
            <a:endParaRPr lang="en-US" sz="2000" dirty="0">
              <a:latin typeface="Times" pitchFamily="18" charset="0"/>
            </a:endParaRPr>
          </a:p>
        </p:txBody>
      </p:sp>
      <p:graphicFrame>
        <p:nvGraphicFramePr>
          <p:cNvPr id="4" name="Table 3"/>
          <p:cNvGraphicFramePr>
            <a:graphicFrameLocks noGrp="1"/>
          </p:cNvGraphicFramePr>
          <p:nvPr/>
        </p:nvGraphicFramePr>
        <p:xfrm>
          <a:off x="228600" y="838200"/>
          <a:ext cx="8686800" cy="573024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340360">
                <a:tc>
                  <a:txBody>
                    <a:bodyPr/>
                    <a:lstStyle/>
                    <a:p>
                      <a:r>
                        <a:rPr lang="en-US" sz="1750" dirty="0" err="1">
                          <a:latin typeface="Times" pitchFamily="18" charset="0"/>
                        </a:rPr>
                        <a:t>Transaksi</a:t>
                      </a:r>
                      <a:r>
                        <a:rPr lang="en-US" sz="1750" dirty="0">
                          <a:latin typeface="Times" pitchFamily="18" charset="0"/>
                        </a:rPr>
                        <a:t> </a:t>
                      </a:r>
                    </a:p>
                  </a:txBody>
                  <a:tcPr/>
                </a:tc>
                <a:tc>
                  <a:txBody>
                    <a:bodyPr/>
                    <a:lstStyle/>
                    <a:p>
                      <a:r>
                        <a:rPr lang="en-US" sz="1750" dirty="0" err="1">
                          <a:latin typeface="Times" pitchFamily="18" charset="0"/>
                        </a:rPr>
                        <a:t>Keterangan</a:t>
                      </a:r>
                      <a:r>
                        <a:rPr lang="en-US" sz="1750" dirty="0">
                          <a:latin typeface="Times" pitchFamily="18" charset="0"/>
                        </a:rPr>
                        <a:t> </a:t>
                      </a:r>
                    </a:p>
                  </a:txBody>
                  <a:tcPr/>
                </a:tc>
                <a:tc>
                  <a:txBody>
                    <a:bodyPr/>
                    <a:lstStyle/>
                    <a:p>
                      <a:r>
                        <a:rPr lang="en-US" sz="1750" dirty="0" err="1">
                          <a:latin typeface="Times" pitchFamily="18" charset="0"/>
                        </a:rPr>
                        <a:t>T</a:t>
                      </a:r>
                      <a:r>
                        <a:rPr lang="en-US" sz="1750">
                          <a:latin typeface="Times" pitchFamily="18" charset="0"/>
                        </a:rPr>
                        <a:t>anggal</a:t>
                      </a:r>
                      <a:endParaRPr lang="en-US" sz="1750" dirty="0">
                        <a:latin typeface="Times" pitchFamily="18" charset="0"/>
                      </a:endParaRPr>
                    </a:p>
                  </a:txBody>
                  <a:tcPr/>
                </a:tc>
                <a:tc>
                  <a:txBody>
                    <a:bodyPr/>
                    <a:lstStyle/>
                    <a:p>
                      <a:r>
                        <a:rPr lang="en-US" sz="1750" dirty="0" err="1">
                          <a:latin typeface="Times" pitchFamily="18" charset="0"/>
                        </a:rPr>
                        <a:t>R</a:t>
                      </a:r>
                      <a:r>
                        <a:rPr lang="en-US" sz="1750">
                          <a:latin typeface="Times" pitchFamily="18" charset="0"/>
                        </a:rPr>
                        <a:t>ekening</a:t>
                      </a:r>
                      <a:endParaRPr lang="en-US" sz="1750" dirty="0">
                        <a:latin typeface="Times" pitchFamily="18" charset="0"/>
                      </a:endParaRPr>
                    </a:p>
                  </a:txBody>
                  <a:tcPr/>
                </a:tc>
                <a:tc>
                  <a:txBody>
                    <a:bodyPr/>
                    <a:lstStyle/>
                    <a:p>
                      <a:r>
                        <a:rPr lang="en-US" sz="1750" dirty="0" err="1">
                          <a:latin typeface="Times" pitchFamily="18" charset="0"/>
                        </a:rPr>
                        <a:t>Debet</a:t>
                      </a:r>
                      <a:r>
                        <a:rPr lang="en-US" sz="1750" baseline="0" dirty="0">
                          <a:latin typeface="Times" pitchFamily="18" charset="0"/>
                        </a:rPr>
                        <a:t> (</a:t>
                      </a:r>
                      <a:r>
                        <a:rPr lang="en-US" sz="1750" baseline="0" dirty="0" err="1">
                          <a:latin typeface="Times" pitchFamily="18" charset="0"/>
                        </a:rPr>
                        <a:t>Rp</a:t>
                      </a:r>
                      <a:r>
                        <a:rPr lang="en-US" sz="1750" baseline="0" dirty="0">
                          <a:latin typeface="Times" pitchFamily="18" charset="0"/>
                        </a:rPr>
                        <a:t>)</a:t>
                      </a:r>
                      <a:endParaRPr lang="en-US" sz="1750" dirty="0">
                        <a:latin typeface="Times" pitchFamily="18" charset="0"/>
                      </a:endParaRPr>
                    </a:p>
                  </a:txBody>
                  <a:tcPr/>
                </a:tc>
                <a:tc>
                  <a:txBody>
                    <a:bodyPr/>
                    <a:lstStyle/>
                    <a:p>
                      <a:r>
                        <a:rPr lang="en-US" sz="1750" dirty="0" err="1">
                          <a:latin typeface="Times" pitchFamily="18" charset="0"/>
                        </a:rPr>
                        <a:t>Kredit</a:t>
                      </a:r>
                      <a:r>
                        <a:rPr lang="en-US" sz="1750" dirty="0">
                          <a:latin typeface="Times" pitchFamily="18" charset="0"/>
                        </a:rPr>
                        <a:t>(</a:t>
                      </a:r>
                      <a:r>
                        <a:rPr lang="en-US" sz="1750" dirty="0" err="1">
                          <a:latin typeface="Times" pitchFamily="18" charset="0"/>
                        </a:rPr>
                        <a:t>Rp</a:t>
                      </a:r>
                      <a:r>
                        <a:rPr lang="en-US" sz="1750" dirty="0">
                          <a:latin typeface="Times" pitchFamily="18" charset="0"/>
                        </a:rPr>
                        <a:t>)</a:t>
                      </a:r>
                    </a:p>
                  </a:txBody>
                  <a:tcPr/>
                </a:tc>
                <a:extLst>
                  <a:ext uri="{0D108BD9-81ED-4DB2-BD59-A6C34878D82A}">
                    <a16:rowId xmlns:a16="http://schemas.microsoft.com/office/drawing/2014/main" val="10000"/>
                  </a:ext>
                </a:extLst>
              </a:tr>
              <a:tr h="340360">
                <a:tc>
                  <a:txBody>
                    <a:bodyPr/>
                    <a:lstStyle/>
                    <a:p>
                      <a:r>
                        <a:rPr lang="en-US" sz="1750" dirty="0">
                          <a:latin typeface="Times" pitchFamily="18" charset="0"/>
                        </a:rPr>
                        <a:t>a.</a:t>
                      </a:r>
                    </a:p>
                  </a:txBody>
                  <a:tcPr/>
                </a:tc>
                <a:tc>
                  <a:txBody>
                    <a:bodyPr/>
                    <a:lstStyle/>
                    <a:p>
                      <a:r>
                        <a:rPr lang="en-US" sz="1750" dirty="0" err="1">
                          <a:latin typeface="Times" pitchFamily="18" charset="0"/>
                        </a:rPr>
                        <a:t>Kliring</a:t>
                      </a:r>
                      <a:r>
                        <a:rPr lang="en-US" sz="1750" dirty="0">
                          <a:latin typeface="Times" pitchFamily="18" charset="0"/>
                        </a:rPr>
                        <a:t> 1</a:t>
                      </a:r>
                    </a:p>
                  </a:txBody>
                  <a:tcPr/>
                </a:tc>
                <a:tc>
                  <a:txBody>
                    <a:bodyPr/>
                    <a:lstStyle/>
                    <a:p>
                      <a:endParaRPr lang="en-US" sz="1750">
                        <a:latin typeface="Times" pitchFamily="18" charset="0"/>
                      </a:endParaRPr>
                    </a:p>
                  </a:txBody>
                  <a:tcPr/>
                </a:tc>
                <a:tc>
                  <a:txBody>
                    <a:bodyPr/>
                    <a:lstStyle/>
                    <a:p>
                      <a:r>
                        <a:rPr lang="en-US" sz="1750" dirty="0">
                          <a:latin typeface="Times" pitchFamily="18" charset="0"/>
                        </a:rPr>
                        <a:t>Dr. RAR </a:t>
                      </a:r>
                      <a:r>
                        <a:rPr lang="en-US" sz="1750" dirty="0" err="1">
                          <a:latin typeface="Times" pitchFamily="18" charset="0"/>
                        </a:rPr>
                        <a:t>Kliring</a:t>
                      </a:r>
                      <a:endParaRPr lang="en-US" sz="1750" dirty="0">
                        <a:latin typeface="Times" pitchFamily="18" charset="0"/>
                      </a:endParaRPr>
                    </a:p>
                  </a:txBody>
                  <a:tcPr/>
                </a:tc>
                <a:tc>
                  <a:txBody>
                    <a:bodyPr/>
                    <a:lstStyle/>
                    <a:p>
                      <a:r>
                        <a:rPr lang="en-US" sz="1750" dirty="0">
                          <a:latin typeface="Times" pitchFamily="18" charset="0"/>
                        </a:rPr>
                        <a:t>45.000.000</a:t>
                      </a:r>
                    </a:p>
                  </a:txBody>
                  <a:tcPr/>
                </a:tc>
                <a:tc>
                  <a:txBody>
                    <a:bodyPr/>
                    <a:lstStyle/>
                    <a:p>
                      <a:endParaRPr lang="en-US" sz="1750">
                        <a:latin typeface="Times" pitchFamily="18" charset="0"/>
                      </a:endParaRPr>
                    </a:p>
                  </a:txBody>
                  <a:tcPr/>
                </a:tc>
                <a:extLst>
                  <a:ext uri="{0D108BD9-81ED-4DB2-BD59-A6C34878D82A}">
                    <a16:rowId xmlns:a16="http://schemas.microsoft.com/office/drawing/2014/main" val="10001"/>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extLst>
                  <a:ext uri="{0D108BD9-81ED-4DB2-BD59-A6C34878D82A}">
                    <a16:rowId xmlns:a16="http://schemas.microsoft.com/office/drawing/2014/main" val="10002"/>
                  </a:ext>
                </a:extLst>
              </a:tr>
              <a:tr h="340360">
                <a:tc>
                  <a:txBody>
                    <a:bodyPr/>
                    <a:lstStyle/>
                    <a:p>
                      <a:r>
                        <a:rPr lang="en-US" sz="1750" dirty="0">
                          <a:latin typeface="Times" pitchFamily="18" charset="0"/>
                        </a:rPr>
                        <a:t>a.</a:t>
                      </a:r>
                    </a:p>
                  </a:txBody>
                  <a:tcPr/>
                </a:tc>
                <a:tc>
                  <a:txBody>
                    <a:bodyPr/>
                    <a:lstStyle/>
                    <a:p>
                      <a:r>
                        <a:rPr lang="en-US" sz="1750" dirty="0" err="1">
                          <a:latin typeface="Times" pitchFamily="18" charset="0"/>
                        </a:rPr>
                        <a:t>Kliring</a:t>
                      </a:r>
                      <a:r>
                        <a:rPr lang="en-US" sz="1750" dirty="0">
                          <a:latin typeface="Times" pitchFamily="18" charset="0"/>
                        </a:rPr>
                        <a:t> 2</a:t>
                      </a:r>
                    </a:p>
                  </a:txBody>
                  <a:tcPr/>
                </a:tc>
                <a:tc>
                  <a:txBody>
                    <a:bodyPr/>
                    <a:lstStyle/>
                    <a:p>
                      <a:endParaRPr lang="en-US" sz="1750">
                        <a:latin typeface="Times" pitchFamily="18" charset="0"/>
                      </a:endParaRPr>
                    </a:p>
                  </a:txBody>
                  <a:tcPr/>
                </a:tc>
                <a:tc>
                  <a:txBody>
                    <a:bodyPr/>
                    <a:lstStyle/>
                    <a:p>
                      <a:pPr algn="r"/>
                      <a:r>
                        <a:rPr lang="en-US" sz="1750" dirty="0">
                          <a:latin typeface="Times" pitchFamily="18" charset="0"/>
                        </a:rPr>
                        <a:t>Cr. RAR </a:t>
                      </a:r>
                      <a:r>
                        <a:rPr lang="en-US" sz="1750" dirty="0" err="1">
                          <a:latin typeface="Times" pitchFamily="18" charset="0"/>
                        </a:rPr>
                        <a:t>Kliring</a:t>
                      </a:r>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r>
                        <a:rPr lang="en-US" sz="1750" dirty="0">
                          <a:latin typeface="Times" pitchFamily="18" charset="0"/>
                        </a:rPr>
                        <a:t>45.000.000</a:t>
                      </a:r>
                    </a:p>
                  </a:txBody>
                  <a:tcPr/>
                </a:tc>
                <a:extLst>
                  <a:ext uri="{0D108BD9-81ED-4DB2-BD59-A6C34878D82A}">
                    <a16:rowId xmlns:a16="http://schemas.microsoft.com/office/drawing/2014/main" val="10003"/>
                  </a:ext>
                </a:extLst>
              </a:tr>
              <a:tr h="340360">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extLst>
                  <a:ext uri="{0D108BD9-81ED-4DB2-BD59-A6C34878D82A}">
                    <a16:rowId xmlns:a16="http://schemas.microsoft.com/office/drawing/2014/main" val="10004"/>
                  </a:ext>
                </a:extLst>
              </a:tr>
              <a:tr h="340360">
                <a:tc>
                  <a:txBody>
                    <a:bodyPr/>
                    <a:lstStyle/>
                    <a:p>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r>
                        <a:rPr lang="en-US" sz="1750" dirty="0">
                          <a:latin typeface="Times" pitchFamily="18" charset="0"/>
                        </a:rPr>
                        <a:t>Dr. </a:t>
                      </a:r>
                      <a:r>
                        <a:rPr lang="en-US" sz="1750" dirty="0" err="1">
                          <a:latin typeface="Times" pitchFamily="18" charset="0"/>
                        </a:rPr>
                        <a:t>Giro</a:t>
                      </a:r>
                      <a:r>
                        <a:rPr lang="en-US" sz="1750" dirty="0">
                          <a:latin typeface="Times" pitchFamily="18" charset="0"/>
                        </a:rPr>
                        <a:t> BI</a:t>
                      </a:r>
                    </a:p>
                  </a:txBody>
                  <a:tcPr/>
                </a:tc>
                <a:tc>
                  <a:txBody>
                    <a:bodyPr/>
                    <a:lstStyle/>
                    <a:p>
                      <a:r>
                        <a:rPr lang="en-US" sz="1750" dirty="0">
                          <a:latin typeface="Times" pitchFamily="18" charset="0"/>
                        </a:rPr>
                        <a:t>45.000.000</a:t>
                      </a:r>
                    </a:p>
                  </a:txBody>
                  <a:tcPr/>
                </a:tc>
                <a:tc>
                  <a:txBody>
                    <a:bodyPr/>
                    <a:lstStyle/>
                    <a:p>
                      <a:endParaRPr lang="en-US" sz="1750">
                        <a:latin typeface="Times" pitchFamily="18" charset="0"/>
                      </a:endParaRPr>
                    </a:p>
                  </a:txBody>
                  <a:tcPr/>
                </a:tc>
                <a:extLst>
                  <a:ext uri="{0D108BD9-81ED-4DB2-BD59-A6C34878D82A}">
                    <a16:rowId xmlns:a16="http://schemas.microsoft.com/office/drawing/2014/main" val="10005"/>
                  </a:ext>
                </a:extLst>
              </a:tr>
              <a:tr h="340360">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pPr algn="r"/>
                      <a:r>
                        <a:rPr lang="en-US" sz="1750" dirty="0">
                          <a:latin typeface="Times" pitchFamily="18" charset="0"/>
                        </a:rPr>
                        <a:t>Cr.</a:t>
                      </a:r>
                      <a:r>
                        <a:rPr lang="en-US" sz="1750" baseline="0" dirty="0">
                          <a:latin typeface="Times" pitchFamily="18" charset="0"/>
                        </a:rPr>
                        <a:t> </a:t>
                      </a:r>
                      <a:r>
                        <a:rPr lang="en-US" sz="1750" baseline="0" dirty="0" err="1">
                          <a:latin typeface="Times" pitchFamily="18" charset="0"/>
                        </a:rPr>
                        <a:t>Giro</a:t>
                      </a:r>
                      <a:r>
                        <a:rPr lang="en-US" sz="1750" baseline="0" dirty="0">
                          <a:latin typeface="Times" pitchFamily="18" charset="0"/>
                        </a:rPr>
                        <a:t> </a:t>
                      </a:r>
                      <a:r>
                        <a:rPr lang="en-US" sz="1750" baseline="0" dirty="0" err="1">
                          <a:latin typeface="Times" pitchFamily="18" charset="0"/>
                        </a:rPr>
                        <a:t>Anggi</a:t>
                      </a:r>
                      <a:r>
                        <a:rPr lang="en-US" sz="1750" baseline="0" dirty="0">
                          <a:latin typeface="Times" pitchFamily="18" charset="0"/>
                        </a:rPr>
                        <a:t> </a:t>
                      </a:r>
                      <a:r>
                        <a:rPr lang="en-US" sz="1750" baseline="0" dirty="0" err="1">
                          <a:latin typeface="Times" pitchFamily="18" charset="0"/>
                        </a:rPr>
                        <a:t>Waskita</a:t>
                      </a:r>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r>
                        <a:rPr lang="en-US" sz="1750" dirty="0">
                          <a:latin typeface="Times" pitchFamily="18" charset="0"/>
                        </a:rPr>
                        <a:t>45.000.000</a:t>
                      </a:r>
                    </a:p>
                  </a:txBody>
                  <a:tcPr/>
                </a:tc>
                <a:extLst>
                  <a:ext uri="{0D108BD9-81ED-4DB2-BD59-A6C34878D82A}">
                    <a16:rowId xmlns:a16="http://schemas.microsoft.com/office/drawing/2014/main" val="10006"/>
                  </a:ext>
                </a:extLst>
              </a:tr>
              <a:tr h="340360">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endParaRPr lang="en-US" sz="175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a:latin typeface="Times" pitchFamily="18" charset="0"/>
                      </a:endParaRP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07"/>
                  </a:ext>
                </a:extLst>
              </a:tr>
              <a:tr h="340360">
                <a:tc>
                  <a:txBody>
                    <a:bodyPr/>
                    <a:lstStyle/>
                    <a:p>
                      <a:r>
                        <a:rPr lang="en-US" sz="1750" dirty="0">
                          <a:latin typeface="Times" pitchFamily="18" charset="0"/>
                        </a:rPr>
                        <a:t>b.</a:t>
                      </a:r>
                    </a:p>
                  </a:txBody>
                  <a:tcPr/>
                </a:tc>
                <a:tc>
                  <a:txBody>
                    <a:bodyPr/>
                    <a:lstStyle/>
                    <a:p>
                      <a:r>
                        <a:rPr lang="en-US" sz="1750" dirty="0" err="1">
                          <a:latin typeface="Times" pitchFamily="18" charset="0"/>
                        </a:rPr>
                        <a:t>Kliring</a:t>
                      </a:r>
                      <a:r>
                        <a:rPr lang="en-US" sz="1750" dirty="0">
                          <a:latin typeface="Times" pitchFamily="18" charset="0"/>
                        </a:rPr>
                        <a:t>  1</a:t>
                      </a: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Dr. </a:t>
                      </a:r>
                      <a:r>
                        <a:rPr lang="en-US" sz="1750" dirty="0" err="1">
                          <a:latin typeface="Times" pitchFamily="18" charset="0"/>
                        </a:rPr>
                        <a:t>Giro</a:t>
                      </a:r>
                      <a:r>
                        <a:rPr lang="en-US" sz="1750" baseline="0" dirty="0">
                          <a:latin typeface="Times" pitchFamily="18" charset="0"/>
                        </a:rPr>
                        <a:t> Rudi </a:t>
                      </a:r>
                      <a:r>
                        <a:rPr lang="en-US" sz="1750" baseline="0" dirty="0" err="1">
                          <a:latin typeface="Times" pitchFamily="18" charset="0"/>
                        </a:rPr>
                        <a:t>Kempot</a:t>
                      </a:r>
                      <a:endParaRPr lang="en-US" sz="1750" dirty="0">
                        <a:latin typeface="Times" pitchFamily="18" charset="0"/>
                      </a:endParaRPr>
                    </a:p>
                  </a:txBody>
                  <a:tcPr/>
                </a:tc>
                <a:tc>
                  <a:txBody>
                    <a:bodyPr/>
                    <a:lstStyle/>
                    <a:p>
                      <a:r>
                        <a:rPr lang="en-US" sz="1750" dirty="0">
                          <a:latin typeface="Times" pitchFamily="18" charset="0"/>
                        </a:rPr>
                        <a:t>15.000.000</a:t>
                      </a: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08"/>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pPr algn="r"/>
                      <a:r>
                        <a:rPr lang="en-US" sz="1750" dirty="0">
                          <a:latin typeface="Times" pitchFamily="18" charset="0"/>
                        </a:rPr>
                        <a:t>Cr. </a:t>
                      </a:r>
                      <a:r>
                        <a:rPr lang="en-US" sz="1750" dirty="0" err="1">
                          <a:latin typeface="Times" pitchFamily="18" charset="0"/>
                        </a:rPr>
                        <a:t>Giro</a:t>
                      </a:r>
                      <a:r>
                        <a:rPr lang="en-US" sz="1750" dirty="0">
                          <a:latin typeface="Times" pitchFamily="18" charset="0"/>
                        </a:rPr>
                        <a:t> BI</a:t>
                      </a: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15.000.000</a:t>
                      </a:r>
                    </a:p>
                  </a:txBody>
                  <a:tcPr/>
                </a:tc>
                <a:extLst>
                  <a:ext uri="{0D108BD9-81ED-4DB2-BD59-A6C34878D82A}">
                    <a16:rowId xmlns:a16="http://schemas.microsoft.com/office/drawing/2014/main" val="10009"/>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10"/>
                  </a:ext>
                </a:extLst>
              </a:tr>
              <a:tr h="340360">
                <a:tc>
                  <a:txBody>
                    <a:bodyPr/>
                    <a:lstStyle/>
                    <a:p>
                      <a:r>
                        <a:rPr lang="en-US" sz="1750" dirty="0">
                          <a:latin typeface="Times" pitchFamily="18" charset="0"/>
                        </a:rPr>
                        <a:t>c.</a:t>
                      </a:r>
                    </a:p>
                  </a:txBody>
                  <a:tcPr/>
                </a:tc>
                <a:tc>
                  <a:txBody>
                    <a:bodyPr/>
                    <a:lstStyle/>
                    <a:p>
                      <a:r>
                        <a:rPr lang="en-US" sz="1750" dirty="0" err="1">
                          <a:latin typeface="Times" pitchFamily="18" charset="0"/>
                        </a:rPr>
                        <a:t>Kliring</a:t>
                      </a:r>
                      <a:r>
                        <a:rPr lang="en-US" sz="1750" dirty="0">
                          <a:latin typeface="Times" pitchFamily="18" charset="0"/>
                        </a:rPr>
                        <a:t> 1</a:t>
                      </a: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Dr.</a:t>
                      </a:r>
                      <a:r>
                        <a:rPr lang="en-US" sz="1750" baseline="0" dirty="0">
                          <a:latin typeface="Times" pitchFamily="18" charset="0"/>
                        </a:rPr>
                        <a:t> RAR </a:t>
                      </a:r>
                      <a:r>
                        <a:rPr lang="en-US" sz="1750" baseline="0" dirty="0" err="1">
                          <a:latin typeface="Times" pitchFamily="18" charset="0"/>
                        </a:rPr>
                        <a:t>Kliring</a:t>
                      </a:r>
                      <a:endParaRPr lang="en-US" sz="1750" dirty="0">
                        <a:latin typeface="Times" pitchFamily="18" charset="0"/>
                      </a:endParaRPr>
                    </a:p>
                  </a:txBody>
                  <a:tcPr/>
                </a:tc>
                <a:tc>
                  <a:txBody>
                    <a:bodyPr/>
                    <a:lstStyle/>
                    <a:p>
                      <a:r>
                        <a:rPr lang="en-US" sz="1750" dirty="0">
                          <a:latin typeface="Times" pitchFamily="18" charset="0"/>
                        </a:rPr>
                        <a:t>20.000.000</a:t>
                      </a: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11"/>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12"/>
                  </a:ext>
                </a:extLst>
              </a:tr>
              <a:tr h="340360">
                <a:tc>
                  <a:txBody>
                    <a:bodyPr/>
                    <a:lstStyle/>
                    <a:p>
                      <a:r>
                        <a:rPr lang="en-US" sz="1750" dirty="0">
                          <a:latin typeface="Times" pitchFamily="18" charset="0"/>
                        </a:rPr>
                        <a:t>c.</a:t>
                      </a:r>
                    </a:p>
                  </a:txBody>
                  <a:tcPr/>
                </a:tc>
                <a:tc>
                  <a:txBody>
                    <a:bodyPr/>
                    <a:lstStyle/>
                    <a:p>
                      <a:r>
                        <a:rPr lang="en-US" sz="1750" dirty="0" err="1">
                          <a:latin typeface="Times" pitchFamily="18" charset="0"/>
                        </a:rPr>
                        <a:t>Kliring</a:t>
                      </a:r>
                      <a:r>
                        <a:rPr lang="en-US" sz="1750" dirty="0">
                          <a:latin typeface="Times" pitchFamily="18" charset="0"/>
                        </a:rPr>
                        <a:t> 2</a:t>
                      </a:r>
                    </a:p>
                  </a:txBody>
                  <a:tcPr/>
                </a:tc>
                <a:tc>
                  <a:txBody>
                    <a:bodyPr/>
                    <a:lstStyle/>
                    <a:p>
                      <a:endParaRPr lang="en-US" sz="1750" dirty="0">
                        <a:latin typeface="Times" pitchFamily="18" charset="0"/>
                      </a:endParaRPr>
                    </a:p>
                  </a:txBody>
                  <a:tcPr/>
                </a:tc>
                <a:tc>
                  <a:txBody>
                    <a:bodyPr/>
                    <a:lstStyle/>
                    <a:p>
                      <a:pPr algn="r"/>
                      <a:r>
                        <a:rPr lang="en-US" sz="1750" dirty="0">
                          <a:latin typeface="Times" pitchFamily="18" charset="0"/>
                        </a:rPr>
                        <a:t>Cr. RAR </a:t>
                      </a:r>
                      <a:r>
                        <a:rPr lang="en-US" sz="1750" dirty="0" err="1">
                          <a:latin typeface="Times" pitchFamily="18" charset="0"/>
                        </a:rPr>
                        <a:t>Kliring</a:t>
                      </a:r>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20.000.000</a:t>
                      </a:r>
                    </a:p>
                  </a:txBody>
                  <a:tcPr/>
                </a:tc>
                <a:extLst>
                  <a:ext uri="{0D108BD9-81ED-4DB2-BD59-A6C34878D82A}">
                    <a16:rowId xmlns:a16="http://schemas.microsoft.com/office/drawing/2014/main" val="10013"/>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Dr. </a:t>
                      </a:r>
                      <a:r>
                        <a:rPr lang="en-US" sz="1750" dirty="0" err="1">
                          <a:latin typeface="Times" pitchFamily="18" charset="0"/>
                        </a:rPr>
                        <a:t>Giro</a:t>
                      </a:r>
                      <a:r>
                        <a:rPr lang="en-US" sz="1750" dirty="0">
                          <a:latin typeface="Times" pitchFamily="18" charset="0"/>
                        </a:rPr>
                        <a:t> BI</a:t>
                      </a:r>
                    </a:p>
                  </a:txBody>
                  <a:tcPr/>
                </a:tc>
                <a:tc>
                  <a:txBody>
                    <a:bodyPr/>
                    <a:lstStyle/>
                    <a:p>
                      <a:r>
                        <a:rPr lang="en-US" sz="1750" dirty="0">
                          <a:latin typeface="Times" pitchFamily="18" charset="0"/>
                        </a:rPr>
                        <a:t>20.000.000</a:t>
                      </a:r>
                    </a:p>
                  </a:txBody>
                  <a:tcPr/>
                </a:tc>
                <a:tc>
                  <a:txBody>
                    <a:bodyPr/>
                    <a:lstStyle/>
                    <a:p>
                      <a:endParaRPr lang="en-US" sz="1750" dirty="0">
                        <a:latin typeface="Times" pitchFamily="18" charset="0"/>
                      </a:endParaRPr>
                    </a:p>
                  </a:txBody>
                  <a:tcPr/>
                </a:tc>
                <a:extLst>
                  <a:ext uri="{0D108BD9-81ED-4DB2-BD59-A6C34878D82A}">
                    <a16:rowId xmlns:a16="http://schemas.microsoft.com/office/drawing/2014/main" val="10014"/>
                  </a:ext>
                </a:extLst>
              </a:tr>
              <a:tr h="340360">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endParaRPr lang="en-US" sz="1750" dirty="0">
                        <a:latin typeface="Times" pitchFamily="18" charset="0"/>
                      </a:endParaRPr>
                    </a:p>
                  </a:txBody>
                  <a:tcPr/>
                </a:tc>
                <a:tc>
                  <a:txBody>
                    <a:bodyPr/>
                    <a:lstStyle/>
                    <a:p>
                      <a:pPr algn="r"/>
                      <a:r>
                        <a:rPr lang="en-US" sz="1750" dirty="0">
                          <a:latin typeface="Times" pitchFamily="18" charset="0"/>
                        </a:rPr>
                        <a:t>Cr. </a:t>
                      </a:r>
                      <a:r>
                        <a:rPr lang="en-US" sz="1750" dirty="0" err="1">
                          <a:latin typeface="Times" pitchFamily="18" charset="0"/>
                        </a:rPr>
                        <a:t>Giro</a:t>
                      </a:r>
                      <a:r>
                        <a:rPr lang="en-US" sz="1750" dirty="0">
                          <a:latin typeface="Times" pitchFamily="18" charset="0"/>
                        </a:rPr>
                        <a:t> Abdullah</a:t>
                      </a:r>
                    </a:p>
                  </a:txBody>
                  <a:tcPr/>
                </a:tc>
                <a:tc>
                  <a:txBody>
                    <a:bodyPr/>
                    <a:lstStyle/>
                    <a:p>
                      <a:endParaRPr lang="en-US" sz="1750" dirty="0">
                        <a:latin typeface="Times" pitchFamily="18" charset="0"/>
                      </a:endParaRPr>
                    </a:p>
                  </a:txBody>
                  <a:tcPr/>
                </a:tc>
                <a:tc>
                  <a:txBody>
                    <a:bodyPr/>
                    <a:lstStyle/>
                    <a:p>
                      <a:r>
                        <a:rPr lang="en-US" sz="1750" dirty="0">
                          <a:latin typeface="Times" pitchFamily="18" charset="0"/>
                        </a:rPr>
                        <a:t>20.000.000</a:t>
                      </a:r>
                    </a:p>
                  </a:txBody>
                  <a:tcPr/>
                </a:tc>
                <a:extLst>
                  <a:ext uri="{0D108BD9-81ED-4DB2-BD59-A6C34878D82A}">
                    <a16:rowId xmlns:a16="http://schemas.microsoft.com/office/drawing/2014/main" val="10015"/>
                  </a:ext>
                </a:extLst>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836712"/>
            <a:ext cx="6859488" cy="851354"/>
          </a:xfrm>
        </p:spPr>
        <p:txBody>
          <a:bodyPr>
            <a:normAutofit/>
          </a:bodyPr>
          <a:lstStyle/>
          <a:p>
            <a:pPr algn="ctr"/>
            <a:r>
              <a:rPr lang="id-ID" dirty="0"/>
              <a:t>A. </a:t>
            </a:r>
            <a:r>
              <a:rPr lang="id-ID" sz="4900" dirty="0"/>
              <a:t>SISTEM KLIRING</a:t>
            </a:r>
          </a:p>
        </p:txBody>
      </p:sp>
      <p:sp>
        <p:nvSpPr>
          <p:cNvPr id="3" name="Subtitle 2"/>
          <p:cNvSpPr>
            <a:spLocks noGrp="1"/>
          </p:cNvSpPr>
          <p:nvPr>
            <p:ph type="subTitle" idx="1"/>
          </p:nvPr>
        </p:nvSpPr>
        <p:spPr>
          <a:xfrm>
            <a:off x="2339752" y="2780928"/>
            <a:ext cx="4680520" cy="2808312"/>
          </a:xfrm>
        </p:spPr>
        <p:txBody>
          <a:bodyPr>
            <a:normAutofit/>
          </a:bodyPr>
          <a:lstStyle/>
          <a:p>
            <a:r>
              <a:rPr lang="id-ID" sz="3200" dirty="0"/>
              <a:t>Sistem Kliring</a:t>
            </a:r>
          </a:p>
          <a:p>
            <a:pPr marL="541782" indent="-514350">
              <a:buAutoNum type="alphaLcPeriod"/>
            </a:pPr>
            <a:r>
              <a:rPr lang="id-ID" sz="3200" dirty="0"/>
              <a:t>Sistem Manual</a:t>
            </a:r>
          </a:p>
          <a:p>
            <a:pPr marL="541782" indent="-514350">
              <a:buAutoNum type="alphaLcPeriod"/>
            </a:pPr>
            <a:r>
              <a:rPr lang="id-ID" sz="3200" dirty="0"/>
              <a:t>Sistem Semi Otomasi</a:t>
            </a:r>
          </a:p>
          <a:p>
            <a:pPr marL="541782" indent="-514350">
              <a:buAutoNum type="alphaLcPeriod"/>
            </a:pPr>
            <a:r>
              <a:rPr lang="id-ID" sz="3200" dirty="0"/>
              <a:t>Sistem Otomasi</a:t>
            </a:r>
          </a:p>
          <a:p>
            <a:pPr marL="541782" indent="-514350">
              <a:buAutoNum type="alphaLcPeriod"/>
            </a:pPr>
            <a:r>
              <a:rPr lang="id-ID" sz="3200" dirty="0"/>
              <a:t>Sistem Elektronik</a:t>
            </a:r>
          </a:p>
        </p:txBody>
      </p:sp>
    </p:spTree>
    <p:extLst>
      <p:ext uri="{BB962C8B-B14F-4D97-AF65-F5344CB8AC3E}">
        <p14:creationId xmlns:p14="http://schemas.microsoft.com/office/powerpoint/2010/main" val="453009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763000" cy="6705600"/>
          </a:xfrm>
        </p:spPr>
        <p:txBody>
          <a:bodyPr>
            <a:normAutofit/>
          </a:bodyPr>
          <a:lstStyle/>
          <a:p>
            <a:pPr>
              <a:buNone/>
            </a:pPr>
            <a:r>
              <a:rPr lang="en-US" sz="2200" dirty="0" err="1">
                <a:latin typeface="Times" pitchFamily="18" charset="0"/>
              </a:rPr>
              <a:t>Dengan</a:t>
            </a:r>
            <a:r>
              <a:rPr lang="en-US" sz="2200" dirty="0">
                <a:latin typeface="Times" pitchFamily="18" charset="0"/>
              </a:rPr>
              <a:t> </a:t>
            </a:r>
            <a:r>
              <a:rPr lang="en-US" sz="2200" dirty="0" err="1">
                <a:latin typeface="Times" pitchFamily="18" charset="0"/>
              </a:rPr>
              <a:t>memperhatikan</a:t>
            </a:r>
            <a:r>
              <a:rPr lang="en-US" sz="2200" dirty="0">
                <a:latin typeface="Times" pitchFamily="18" charset="0"/>
              </a:rPr>
              <a:t> </a:t>
            </a:r>
            <a:r>
              <a:rPr lang="en-US" sz="2200" dirty="0" err="1">
                <a:latin typeface="Times" pitchFamily="18" charset="0"/>
              </a:rPr>
              <a:t>transaksi</a:t>
            </a:r>
            <a:r>
              <a:rPr lang="en-US" sz="2200" dirty="0">
                <a:latin typeface="Times" pitchFamily="18" charset="0"/>
              </a:rPr>
              <a:t> </a:t>
            </a:r>
            <a:r>
              <a:rPr lang="en-US" sz="2200" dirty="0" err="1">
                <a:latin typeface="Times" pitchFamily="18" charset="0"/>
              </a:rPr>
              <a:t>dan</a:t>
            </a:r>
            <a:r>
              <a:rPr lang="en-US" sz="2200" dirty="0">
                <a:latin typeface="Times" pitchFamily="18" charset="0"/>
              </a:rPr>
              <a:t> </a:t>
            </a:r>
            <a:r>
              <a:rPr lang="en-US" sz="2200" dirty="0" err="1">
                <a:latin typeface="Times" pitchFamily="18" charset="0"/>
              </a:rPr>
              <a:t>jurnal</a:t>
            </a:r>
            <a:r>
              <a:rPr lang="en-US" sz="2200" dirty="0">
                <a:latin typeface="Times" pitchFamily="18" charset="0"/>
              </a:rPr>
              <a:t> </a:t>
            </a:r>
            <a:r>
              <a:rPr lang="en-US" sz="2200" dirty="0" err="1">
                <a:latin typeface="Times" pitchFamily="18" charset="0"/>
              </a:rPr>
              <a:t>di</a:t>
            </a:r>
            <a:r>
              <a:rPr lang="en-US" sz="2200" dirty="0">
                <a:latin typeface="Times" pitchFamily="18" charset="0"/>
              </a:rPr>
              <a:t> </a:t>
            </a:r>
            <a:r>
              <a:rPr lang="en-US" sz="2200" dirty="0" err="1">
                <a:latin typeface="Times" pitchFamily="18" charset="0"/>
              </a:rPr>
              <a:t>masing-masing</a:t>
            </a:r>
            <a:r>
              <a:rPr lang="en-US" sz="2200" dirty="0">
                <a:latin typeface="Times" pitchFamily="18" charset="0"/>
              </a:rPr>
              <a:t> bank </a:t>
            </a:r>
            <a:r>
              <a:rPr lang="en-US" sz="2200" dirty="0" err="1">
                <a:latin typeface="Times" pitchFamily="18" charset="0"/>
              </a:rPr>
              <a:t>peserta</a:t>
            </a:r>
            <a:r>
              <a:rPr lang="en-US" sz="2200" dirty="0">
                <a:latin typeface="Times" pitchFamily="18" charset="0"/>
              </a:rPr>
              <a:t>, </a:t>
            </a:r>
            <a:r>
              <a:rPr lang="en-US" sz="2200" dirty="0" err="1">
                <a:latin typeface="Times" pitchFamily="18" charset="0"/>
              </a:rPr>
              <a:t>maka</a:t>
            </a:r>
            <a:r>
              <a:rPr lang="en-US" sz="2200" dirty="0">
                <a:latin typeface="Times" pitchFamily="18" charset="0"/>
              </a:rPr>
              <a:t> </a:t>
            </a:r>
            <a:r>
              <a:rPr lang="en-US" sz="2200" dirty="0" err="1">
                <a:latin typeface="Times" pitchFamily="18" charset="0"/>
              </a:rPr>
              <a:t>dapat</a:t>
            </a:r>
            <a:r>
              <a:rPr lang="en-US" sz="2200" dirty="0">
                <a:latin typeface="Times" pitchFamily="18" charset="0"/>
              </a:rPr>
              <a:t> </a:t>
            </a:r>
            <a:r>
              <a:rPr lang="en-US" sz="2200" dirty="0" err="1">
                <a:latin typeface="Times" pitchFamily="18" charset="0"/>
              </a:rPr>
              <a:t>disusun</a:t>
            </a:r>
            <a:r>
              <a:rPr lang="en-US" sz="2200" dirty="0">
                <a:latin typeface="Times" pitchFamily="18" charset="0"/>
              </a:rPr>
              <a:t> </a:t>
            </a:r>
            <a:r>
              <a:rPr lang="en-US" sz="2200" dirty="0" err="1">
                <a:latin typeface="Times" pitchFamily="18" charset="0"/>
              </a:rPr>
              <a:t>neraca</a:t>
            </a:r>
            <a:r>
              <a:rPr lang="en-US" sz="2200" dirty="0">
                <a:latin typeface="Times" pitchFamily="18" charset="0"/>
              </a:rPr>
              <a:t> </a:t>
            </a:r>
            <a:r>
              <a:rPr lang="en-US" sz="2200" dirty="0" err="1">
                <a:latin typeface="Times" pitchFamily="18" charset="0"/>
              </a:rPr>
              <a:t>kliring</a:t>
            </a:r>
            <a:r>
              <a:rPr lang="en-US" sz="2200" dirty="0">
                <a:latin typeface="Times" pitchFamily="18" charset="0"/>
              </a:rPr>
              <a:t> </a:t>
            </a:r>
            <a:r>
              <a:rPr lang="en-US" sz="2200" dirty="0" err="1">
                <a:latin typeface="Times" pitchFamily="18" charset="0"/>
              </a:rPr>
              <a:t>untuk</a:t>
            </a:r>
            <a:r>
              <a:rPr lang="en-US" sz="2200" dirty="0">
                <a:latin typeface="Times" pitchFamily="18" charset="0"/>
              </a:rPr>
              <a:t> </a:t>
            </a:r>
            <a:r>
              <a:rPr lang="en-US" sz="2200" dirty="0" err="1">
                <a:latin typeface="Times" pitchFamily="18" charset="0"/>
              </a:rPr>
              <a:t>masing-masing</a:t>
            </a:r>
            <a:r>
              <a:rPr lang="en-US" sz="2200" dirty="0">
                <a:latin typeface="Times" pitchFamily="18" charset="0"/>
              </a:rPr>
              <a:t> bank </a:t>
            </a:r>
            <a:r>
              <a:rPr lang="en-US" sz="2200" dirty="0" err="1">
                <a:latin typeface="Times" pitchFamily="18" charset="0"/>
              </a:rPr>
              <a:t>sebagai</a:t>
            </a:r>
            <a:r>
              <a:rPr lang="en-US" sz="2200" dirty="0">
                <a:latin typeface="Times" pitchFamily="18" charset="0"/>
              </a:rPr>
              <a:t> </a:t>
            </a:r>
            <a:r>
              <a:rPr lang="en-US" sz="2200" dirty="0" err="1">
                <a:latin typeface="Times" pitchFamily="18" charset="0"/>
              </a:rPr>
              <a:t>berikut</a:t>
            </a:r>
            <a:r>
              <a:rPr lang="en-US" sz="2200" dirty="0">
                <a:latin typeface="Times" pitchFamily="18" charset="0"/>
              </a:rPr>
              <a:t>:</a:t>
            </a:r>
          </a:p>
          <a:p>
            <a:pPr algn="ctr">
              <a:buNone/>
            </a:pPr>
            <a:r>
              <a:rPr lang="en-US" sz="2200" dirty="0">
                <a:latin typeface="Times" pitchFamily="18" charset="0"/>
              </a:rPr>
              <a:t>Bank CIS</a:t>
            </a:r>
          </a:p>
          <a:p>
            <a:pPr algn="ctr">
              <a:buNone/>
            </a:pPr>
            <a:r>
              <a:rPr lang="en-US" sz="2200" dirty="0" err="1">
                <a:latin typeface="Times" pitchFamily="18" charset="0"/>
              </a:rPr>
              <a:t>Neraca</a:t>
            </a:r>
            <a:r>
              <a:rPr lang="en-US" sz="2200" dirty="0">
                <a:latin typeface="Times" pitchFamily="18" charset="0"/>
              </a:rPr>
              <a:t> </a:t>
            </a:r>
            <a:r>
              <a:rPr lang="en-US" sz="2200" dirty="0" err="1">
                <a:latin typeface="Times" pitchFamily="18" charset="0"/>
              </a:rPr>
              <a:t>Kliring</a:t>
            </a:r>
            <a:endParaRPr lang="en-US" sz="2200" dirty="0">
              <a:latin typeface="Times" pitchFamily="18" charset="0"/>
            </a:endParaRPr>
          </a:p>
          <a:p>
            <a:pPr algn="ctr">
              <a:buNone/>
            </a:pPr>
            <a:endParaRPr lang="en-US" sz="2200" dirty="0">
              <a:latin typeface="Times" pitchFamily="18" charset="0"/>
            </a:endParaRPr>
          </a:p>
        </p:txBody>
      </p:sp>
      <p:graphicFrame>
        <p:nvGraphicFramePr>
          <p:cNvPr id="4" name="Table 3"/>
          <p:cNvGraphicFramePr>
            <a:graphicFrameLocks noGrp="1"/>
          </p:cNvGraphicFramePr>
          <p:nvPr/>
        </p:nvGraphicFramePr>
        <p:xfrm>
          <a:off x="152400" y="2118360"/>
          <a:ext cx="8762999" cy="2453640"/>
        </p:xfrm>
        <a:graphic>
          <a:graphicData uri="http://schemas.openxmlformats.org/drawingml/2006/table">
            <a:tbl>
              <a:tblPr firstRow="1" bandRow="1">
                <a:tableStyleId>{5C22544A-7EE6-4342-B048-85BDC9FD1C3A}</a:tableStyleId>
              </a:tblPr>
              <a:tblGrid>
                <a:gridCol w="6858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1616192">
                  <a:extLst>
                    <a:ext uri="{9D8B030D-6E8A-4147-A177-3AD203B41FA5}">
                      <a16:colId xmlns:a16="http://schemas.microsoft.com/office/drawing/2014/main" val="20002"/>
                    </a:ext>
                  </a:extLst>
                </a:gridCol>
                <a:gridCol w="593608">
                  <a:extLst>
                    <a:ext uri="{9D8B030D-6E8A-4147-A177-3AD203B41FA5}">
                      <a16:colId xmlns:a16="http://schemas.microsoft.com/office/drawing/2014/main" val="20003"/>
                    </a:ext>
                  </a:extLst>
                </a:gridCol>
                <a:gridCol w="2291330">
                  <a:extLst>
                    <a:ext uri="{9D8B030D-6E8A-4147-A177-3AD203B41FA5}">
                      <a16:colId xmlns:a16="http://schemas.microsoft.com/office/drawing/2014/main" val="20004"/>
                    </a:ext>
                  </a:extLst>
                </a:gridCol>
                <a:gridCol w="1442469">
                  <a:extLst>
                    <a:ext uri="{9D8B030D-6E8A-4147-A177-3AD203B41FA5}">
                      <a16:colId xmlns:a16="http://schemas.microsoft.com/office/drawing/2014/main" val="20005"/>
                    </a:ext>
                  </a:extLst>
                </a:gridCol>
              </a:tblGrid>
              <a:tr h="408940">
                <a:tc>
                  <a:txBody>
                    <a:bodyPr/>
                    <a:lstStyle/>
                    <a:p>
                      <a:pPr algn="ctr"/>
                      <a:r>
                        <a:rPr lang="en-US" dirty="0" err="1">
                          <a:latin typeface="Times" pitchFamily="18" charset="0"/>
                        </a:rPr>
                        <a:t>Tgl</a:t>
                      </a:r>
                      <a:r>
                        <a:rPr lang="en-US" dirty="0">
                          <a:latin typeface="Times" pitchFamily="18" charset="0"/>
                        </a:rPr>
                        <a:t> </a:t>
                      </a:r>
                    </a:p>
                  </a:txBody>
                  <a:tcPr/>
                </a:tc>
                <a:tc>
                  <a:txBody>
                    <a:bodyPr/>
                    <a:lstStyle/>
                    <a:p>
                      <a:pPr algn="ctr"/>
                      <a:r>
                        <a:rPr lang="en-US" dirty="0" err="1">
                          <a:latin typeface="Times" pitchFamily="18" charset="0"/>
                        </a:rPr>
                        <a:t>Keterangan</a:t>
                      </a:r>
                      <a:r>
                        <a:rPr lang="en-US" dirty="0">
                          <a:latin typeface="Times" pitchFamily="18" charset="0"/>
                        </a:rPr>
                        <a:t> </a:t>
                      </a:r>
                    </a:p>
                  </a:txBody>
                  <a:tcPr/>
                </a:tc>
                <a:tc>
                  <a:txBody>
                    <a:bodyPr/>
                    <a:lstStyle/>
                    <a:p>
                      <a:pPr algn="ctr"/>
                      <a:r>
                        <a:rPr lang="en-US" dirty="0" err="1">
                          <a:latin typeface="Times" pitchFamily="18" charset="0"/>
                        </a:rPr>
                        <a:t>Saldo</a:t>
                      </a:r>
                      <a:r>
                        <a:rPr lang="en-US" dirty="0">
                          <a:latin typeface="Times" pitchFamily="18" charset="0"/>
                        </a:rPr>
                        <a:t> (</a:t>
                      </a:r>
                      <a:r>
                        <a:rPr lang="en-US" dirty="0" err="1">
                          <a:latin typeface="Times" pitchFamily="18" charset="0"/>
                        </a:rPr>
                        <a:t>Rp</a:t>
                      </a:r>
                      <a:r>
                        <a:rPr lang="en-US" dirty="0">
                          <a:latin typeface="Times" pitchFamily="18" charset="0"/>
                        </a:rPr>
                        <a:t>)</a:t>
                      </a:r>
                    </a:p>
                  </a:txBody>
                  <a:tcPr/>
                </a:tc>
                <a:tc>
                  <a:txBody>
                    <a:bodyPr/>
                    <a:lstStyle/>
                    <a:p>
                      <a:pPr algn="ctr"/>
                      <a:r>
                        <a:rPr lang="en-US" dirty="0" err="1">
                          <a:latin typeface="Times" pitchFamily="18" charset="0"/>
                        </a:rPr>
                        <a:t>Tgl</a:t>
                      </a:r>
                      <a:r>
                        <a:rPr lang="en-US" dirty="0">
                          <a:latin typeface="Times" pitchFamily="18" charset="0"/>
                        </a:rPr>
                        <a:t> </a:t>
                      </a:r>
                    </a:p>
                  </a:txBody>
                  <a:tcPr/>
                </a:tc>
                <a:tc>
                  <a:txBody>
                    <a:bodyPr/>
                    <a:lstStyle/>
                    <a:p>
                      <a:pPr algn="ctr"/>
                      <a:r>
                        <a:rPr lang="en-US" dirty="0" err="1">
                          <a:latin typeface="Times" pitchFamily="18" charset="0"/>
                        </a:rPr>
                        <a:t>Keterangan</a:t>
                      </a:r>
                      <a:r>
                        <a:rPr lang="en-US" dirty="0">
                          <a:latin typeface="Times" pitchFamily="18" charset="0"/>
                        </a:rPr>
                        <a:t> </a:t>
                      </a:r>
                    </a:p>
                  </a:txBody>
                  <a:tcPr/>
                </a:tc>
                <a:tc>
                  <a:txBody>
                    <a:bodyPr/>
                    <a:lstStyle/>
                    <a:p>
                      <a:pPr algn="ctr"/>
                      <a:r>
                        <a:rPr lang="en-US" dirty="0" err="1">
                          <a:latin typeface="Times" pitchFamily="18" charset="0"/>
                        </a:rPr>
                        <a:t>Saldo</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408940">
                <a:tc>
                  <a:txBody>
                    <a:bodyPr/>
                    <a:lstStyle/>
                    <a:p>
                      <a:pPr algn="ctr"/>
                      <a:endParaRPr lang="en-US" dirty="0">
                        <a:latin typeface="Times" pitchFamily="18" charset="0"/>
                      </a:endParaRPr>
                    </a:p>
                  </a:txBody>
                  <a:tcPr/>
                </a:tc>
                <a:tc>
                  <a:txBody>
                    <a:bodyPr/>
                    <a:lstStyle/>
                    <a:p>
                      <a:pPr algn="ctr"/>
                      <a:r>
                        <a:rPr lang="en-US" dirty="0">
                          <a:latin typeface="Times" pitchFamily="18" charset="0"/>
                        </a:rPr>
                        <a:t>a).</a:t>
                      </a:r>
                      <a:r>
                        <a:rPr lang="en-US" baseline="0" dirty="0">
                          <a:latin typeface="Times" pitchFamily="18" charset="0"/>
                        </a:rPr>
                        <a:t> WDK</a:t>
                      </a:r>
                      <a:endParaRPr lang="en-US" dirty="0">
                        <a:latin typeface="Times" pitchFamily="18" charset="0"/>
                      </a:endParaRPr>
                    </a:p>
                  </a:txBody>
                  <a:tcPr/>
                </a:tc>
                <a:tc>
                  <a:txBody>
                    <a:bodyPr/>
                    <a:lstStyle/>
                    <a:p>
                      <a:pPr algn="ctr"/>
                      <a:r>
                        <a:rPr lang="en-US" dirty="0">
                          <a:latin typeface="Times" pitchFamily="18" charset="0"/>
                        </a:rPr>
                        <a:t>45.000.000</a:t>
                      </a:r>
                    </a:p>
                  </a:txBody>
                  <a:tcPr/>
                </a:tc>
                <a:tc>
                  <a:txBody>
                    <a:bodyPr/>
                    <a:lstStyle/>
                    <a:p>
                      <a:pPr algn="ctr"/>
                      <a:endParaRPr lang="en-US">
                        <a:latin typeface="Times" pitchFamily="18" charset="0"/>
                      </a:endParaRPr>
                    </a:p>
                  </a:txBody>
                  <a:tcPr/>
                </a:tc>
                <a:tc>
                  <a:txBody>
                    <a:bodyPr/>
                    <a:lstStyle/>
                    <a:p>
                      <a:pPr algn="ctr"/>
                      <a:r>
                        <a:rPr lang="en-US" dirty="0">
                          <a:latin typeface="Times" pitchFamily="18" charset="0"/>
                        </a:rPr>
                        <a:t>b. WKK</a:t>
                      </a:r>
                    </a:p>
                  </a:txBody>
                  <a:tcPr/>
                </a:tc>
                <a:tc>
                  <a:txBody>
                    <a:bodyPr/>
                    <a:lstStyle/>
                    <a:p>
                      <a:pPr algn="ctr"/>
                      <a:r>
                        <a:rPr lang="en-US" dirty="0">
                          <a:latin typeface="Times" pitchFamily="18" charset="0"/>
                        </a:rPr>
                        <a:t>15.000.000</a:t>
                      </a:r>
                    </a:p>
                  </a:txBody>
                  <a:tcPr/>
                </a:tc>
                <a:extLst>
                  <a:ext uri="{0D108BD9-81ED-4DB2-BD59-A6C34878D82A}">
                    <a16:rowId xmlns:a16="http://schemas.microsoft.com/office/drawing/2014/main" val="10001"/>
                  </a:ext>
                </a:extLst>
              </a:tr>
              <a:tr h="408940">
                <a:tc>
                  <a:txBody>
                    <a:bodyPr/>
                    <a:lstStyle/>
                    <a:p>
                      <a:pPr algn="ctr"/>
                      <a:endParaRPr lang="en-US">
                        <a:latin typeface="Times" pitchFamily="18" charset="0"/>
                      </a:endParaRPr>
                    </a:p>
                  </a:txBody>
                  <a:tcPr/>
                </a:tc>
                <a:tc>
                  <a:txBody>
                    <a:bodyPr/>
                    <a:lstStyle/>
                    <a:p>
                      <a:pPr algn="ctr"/>
                      <a:r>
                        <a:rPr lang="en-US" dirty="0">
                          <a:latin typeface="Times" pitchFamily="18" charset="0"/>
                        </a:rPr>
                        <a:t>c).</a:t>
                      </a:r>
                      <a:r>
                        <a:rPr lang="en-US" baseline="0" dirty="0">
                          <a:latin typeface="Times" pitchFamily="18" charset="0"/>
                        </a:rPr>
                        <a:t> WDK</a:t>
                      </a:r>
                      <a:endParaRPr lang="en-US" dirty="0">
                        <a:latin typeface="Times" pitchFamily="18" charset="0"/>
                      </a:endParaRPr>
                    </a:p>
                  </a:txBody>
                  <a:tcPr/>
                </a:tc>
                <a:tc>
                  <a:txBody>
                    <a:bodyPr/>
                    <a:lstStyle/>
                    <a:p>
                      <a:pPr algn="ctr"/>
                      <a:r>
                        <a:rPr lang="en-US" dirty="0">
                          <a:latin typeface="Times" pitchFamily="18" charset="0"/>
                        </a:rPr>
                        <a:t>20.000.000</a:t>
                      </a:r>
                    </a:p>
                  </a:txBody>
                  <a:tcPr/>
                </a:tc>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2"/>
                  </a:ext>
                </a:extLst>
              </a:tr>
              <a:tr h="408940">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r>
                        <a:rPr lang="en-US" dirty="0" err="1">
                          <a:latin typeface="Times" pitchFamily="18" charset="0"/>
                        </a:rPr>
                        <a:t>Menang</a:t>
                      </a:r>
                      <a:r>
                        <a:rPr lang="en-US" baseline="0" dirty="0">
                          <a:latin typeface="Times" pitchFamily="18" charset="0"/>
                        </a:rPr>
                        <a:t> </a:t>
                      </a:r>
                      <a:r>
                        <a:rPr lang="en-US" baseline="0" dirty="0" err="1">
                          <a:latin typeface="Times" pitchFamily="18" charset="0"/>
                        </a:rPr>
                        <a:t>Kliring</a:t>
                      </a:r>
                      <a:endParaRPr lang="en-US" dirty="0">
                        <a:latin typeface="Times" pitchFamily="18" charset="0"/>
                      </a:endParaRPr>
                    </a:p>
                  </a:txBody>
                  <a:tcPr/>
                </a:tc>
                <a:tc>
                  <a:txBody>
                    <a:bodyPr/>
                    <a:lstStyle/>
                    <a:p>
                      <a:pPr algn="ctr"/>
                      <a:r>
                        <a:rPr lang="en-US" dirty="0">
                          <a:latin typeface="Times" pitchFamily="18" charset="0"/>
                        </a:rPr>
                        <a:t>50.000.000</a:t>
                      </a:r>
                    </a:p>
                  </a:txBody>
                  <a:tcPr/>
                </a:tc>
                <a:extLst>
                  <a:ext uri="{0D108BD9-81ED-4DB2-BD59-A6C34878D82A}">
                    <a16:rowId xmlns:a16="http://schemas.microsoft.com/office/drawing/2014/main" val="10003"/>
                  </a:ext>
                </a:extLst>
              </a:tr>
              <a:tr h="408940">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a:latin typeface="Times" pitchFamily="18" charset="0"/>
                      </a:endParaRPr>
                    </a:p>
                  </a:txBody>
                  <a:tcPr/>
                </a:tc>
                <a:tc>
                  <a:txBody>
                    <a:bodyPr/>
                    <a:lstStyle/>
                    <a:p>
                      <a:pPr algn="ctr"/>
                      <a:endParaRPr lang="en-US" dirty="0">
                        <a:latin typeface="Times" pitchFamily="18" charset="0"/>
                      </a:endParaRPr>
                    </a:p>
                  </a:txBody>
                  <a:tcPr/>
                </a:tc>
                <a:tc>
                  <a:txBody>
                    <a:bodyPr/>
                    <a:lstStyle/>
                    <a:p>
                      <a:pPr algn="ctr"/>
                      <a:endParaRPr lang="en-US" dirty="0">
                        <a:latin typeface="Times" pitchFamily="18" charset="0"/>
                      </a:endParaRPr>
                    </a:p>
                  </a:txBody>
                  <a:tcPr/>
                </a:tc>
                <a:extLst>
                  <a:ext uri="{0D108BD9-81ED-4DB2-BD59-A6C34878D82A}">
                    <a16:rowId xmlns:a16="http://schemas.microsoft.com/office/drawing/2014/main" val="10004"/>
                  </a:ext>
                </a:extLst>
              </a:tr>
              <a:tr h="408940">
                <a:tc>
                  <a:txBody>
                    <a:bodyPr/>
                    <a:lstStyle/>
                    <a:p>
                      <a:pPr algn="ctr"/>
                      <a:endParaRPr lang="en-US">
                        <a:latin typeface="Times" pitchFamily="18" charset="0"/>
                      </a:endParaRPr>
                    </a:p>
                  </a:txBody>
                  <a:tcPr/>
                </a:tc>
                <a:tc>
                  <a:txBody>
                    <a:bodyPr/>
                    <a:lstStyle/>
                    <a:p>
                      <a:pPr algn="ctr"/>
                      <a:r>
                        <a:rPr lang="en-US" dirty="0" err="1">
                          <a:latin typeface="Times" pitchFamily="18" charset="0"/>
                        </a:rPr>
                        <a:t>Jumlah</a:t>
                      </a:r>
                      <a:endParaRPr lang="en-US" dirty="0">
                        <a:latin typeface="Times" pitchFamily="18" charset="0"/>
                      </a:endParaRPr>
                    </a:p>
                  </a:txBody>
                  <a:tcPr/>
                </a:tc>
                <a:tc>
                  <a:txBody>
                    <a:bodyPr/>
                    <a:lstStyle/>
                    <a:p>
                      <a:pPr algn="ctr"/>
                      <a:r>
                        <a:rPr lang="en-US" dirty="0">
                          <a:latin typeface="Times" pitchFamily="18" charset="0"/>
                        </a:rPr>
                        <a:t>65.000.000</a:t>
                      </a:r>
                    </a:p>
                  </a:txBody>
                  <a:tcPr/>
                </a:tc>
                <a:tc>
                  <a:txBody>
                    <a:bodyPr/>
                    <a:lstStyle/>
                    <a:p>
                      <a:pPr algn="ctr"/>
                      <a:endParaRPr lang="en-US">
                        <a:latin typeface="Times" pitchFamily="18" charset="0"/>
                      </a:endParaRPr>
                    </a:p>
                  </a:txBody>
                  <a:tcPr/>
                </a:tc>
                <a:tc>
                  <a:txBody>
                    <a:bodyPr/>
                    <a:lstStyle/>
                    <a:p>
                      <a:pPr algn="ctr"/>
                      <a:r>
                        <a:rPr lang="en-US" dirty="0" err="1">
                          <a:latin typeface="Times" pitchFamily="18" charset="0"/>
                        </a:rPr>
                        <a:t>Jumlah</a:t>
                      </a:r>
                      <a:r>
                        <a:rPr lang="en-US" dirty="0">
                          <a:latin typeface="Times" pitchFamily="18" charset="0"/>
                        </a:rPr>
                        <a:t> </a:t>
                      </a:r>
                    </a:p>
                  </a:txBody>
                  <a:tcPr/>
                </a:tc>
                <a:tc>
                  <a:txBody>
                    <a:bodyPr/>
                    <a:lstStyle/>
                    <a:p>
                      <a:pPr algn="ctr"/>
                      <a:r>
                        <a:rPr lang="en-US" dirty="0">
                          <a:latin typeface="Times" pitchFamily="18" charset="0"/>
                        </a:rPr>
                        <a:t>65.000.000</a:t>
                      </a:r>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629400"/>
          </a:xfrm>
        </p:spPr>
        <p:txBody>
          <a:bodyPr/>
          <a:lstStyle/>
          <a:p>
            <a:pPr algn="ctr">
              <a:buNone/>
            </a:pPr>
            <a:r>
              <a:rPr lang="en-US" sz="2200" dirty="0">
                <a:latin typeface="Times" pitchFamily="18" charset="0"/>
              </a:rPr>
              <a:t>Bank CAS</a:t>
            </a:r>
          </a:p>
          <a:p>
            <a:pPr algn="ctr">
              <a:buNone/>
            </a:pPr>
            <a:r>
              <a:rPr lang="en-US" sz="2200" dirty="0" err="1">
                <a:latin typeface="Times" pitchFamily="18" charset="0"/>
              </a:rPr>
              <a:t>Neraca</a:t>
            </a:r>
            <a:r>
              <a:rPr lang="en-US" sz="2200" dirty="0">
                <a:latin typeface="Times" pitchFamily="18" charset="0"/>
              </a:rPr>
              <a:t> </a:t>
            </a:r>
            <a:r>
              <a:rPr lang="en-US" sz="2200" dirty="0" err="1">
                <a:latin typeface="Times" pitchFamily="18" charset="0"/>
              </a:rPr>
              <a:t>Kliring</a:t>
            </a:r>
            <a:endParaRPr lang="en-US" sz="2200" dirty="0">
              <a:latin typeface="Times" pitchFamily="18" charset="0"/>
            </a:endParaRPr>
          </a:p>
          <a:p>
            <a:pPr algn="ctr">
              <a:buNone/>
            </a:pPr>
            <a:endParaRPr lang="en-US" sz="2200" dirty="0">
              <a:latin typeface="Times" pitchFamily="18" charset="0"/>
            </a:endParaRPr>
          </a:p>
          <a:p>
            <a:pPr algn="ctr">
              <a:buNone/>
            </a:pPr>
            <a:endParaRPr lang="en-US" sz="2200" dirty="0">
              <a:latin typeface="Times" pitchFamily="18" charset="0"/>
            </a:endParaRPr>
          </a:p>
          <a:p>
            <a:pPr algn="ctr">
              <a:buNone/>
            </a:pPr>
            <a:endParaRPr lang="en-US" sz="2200" dirty="0">
              <a:latin typeface="Times" pitchFamily="18" charset="0"/>
            </a:endParaRPr>
          </a:p>
          <a:p>
            <a:pPr algn="ctr">
              <a:buNone/>
            </a:pPr>
            <a:endParaRPr lang="en-US" sz="2200" dirty="0">
              <a:latin typeface="Times" pitchFamily="18" charset="0"/>
            </a:endParaRPr>
          </a:p>
          <a:p>
            <a:pPr algn="ctr">
              <a:buNone/>
            </a:pPr>
            <a:endParaRPr lang="en-US" sz="2200" dirty="0">
              <a:latin typeface="Times" pitchFamily="18" charset="0"/>
            </a:endParaRPr>
          </a:p>
          <a:p>
            <a:pPr algn="ctr">
              <a:buNone/>
            </a:pPr>
            <a:r>
              <a:rPr lang="en-US" sz="2200" dirty="0">
                <a:latin typeface="Times" pitchFamily="18" charset="0"/>
              </a:rPr>
              <a:t>Bank CUS</a:t>
            </a:r>
          </a:p>
          <a:p>
            <a:pPr algn="ctr">
              <a:buNone/>
            </a:pPr>
            <a:r>
              <a:rPr lang="en-US" sz="2200" dirty="0" err="1">
                <a:latin typeface="Times" pitchFamily="18" charset="0"/>
              </a:rPr>
              <a:t>Neraca</a:t>
            </a:r>
            <a:r>
              <a:rPr lang="en-US" sz="2200" dirty="0">
                <a:latin typeface="Times" pitchFamily="18" charset="0"/>
              </a:rPr>
              <a:t> </a:t>
            </a:r>
            <a:r>
              <a:rPr lang="en-US" sz="2200" dirty="0" err="1">
                <a:latin typeface="Times" pitchFamily="18" charset="0"/>
              </a:rPr>
              <a:t>Kliring</a:t>
            </a:r>
            <a:endParaRPr lang="en-US" sz="2200" dirty="0">
              <a:latin typeface="Times" pitchFamily="18" charset="0"/>
            </a:endParaRPr>
          </a:p>
          <a:p>
            <a:pPr algn="ctr">
              <a:buNone/>
            </a:pPr>
            <a:endParaRPr lang="en-US" sz="2200" dirty="0">
              <a:latin typeface="Times" pitchFamily="18" charset="0"/>
            </a:endParaRPr>
          </a:p>
          <a:p>
            <a:pPr algn="ctr">
              <a:buNone/>
            </a:pPr>
            <a:endParaRPr lang="en-US" dirty="0">
              <a:latin typeface="Times" pitchFamily="18" charset="0"/>
            </a:endParaRPr>
          </a:p>
          <a:p>
            <a:pPr algn="ctr">
              <a:buNone/>
            </a:pPr>
            <a:endParaRPr lang="en-US" dirty="0">
              <a:latin typeface="Times" pitchFamily="18" charset="0"/>
            </a:endParaRPr>
          </a:p>
          <a:p>
            <a:pPr algn="ctr">
              <a:buNone/>
            </a:pPr>
            <a:endParaRPr lang="en-US" dirty="0">
              <a:latin typeface="Times" pitchFamily="18" charset="0"/>
            </a:endParaRPr>
          </a:p>
          <a:p>
            <a:pPr>
              <a:buNone/>
            </a:pPr>
            <a:endParaRPr lang="en-US" dirty="0"/>
          </a:p>
        </p:txBody>
      </p:sp>
      <p:graphicFrame>
        <p:nvGraphicFramePr>
          <p:cNvPr id="6" name="Table 5"/>
          <p:cNvGraphicFramePr>
            <a:graphicFrameLocks noGrp="1"/>
          </p:cNvGraphicFramePr>
          <p:nvPr/>
        </p:nvGraphicFramePr>
        <p:xfrm>
          <a:off x="152400" y="914400"/>
          <a:ext cx="8763000" cy="18288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1333500">
                  <a:extLst>
                    <a:ext uri="{9D8B030D-6E8A-4147-A177-3AD203B41FA5}">
                      <a16:colId xmlns:a16="http://schemas.microsoft.com/office/drawing/2014/main" val="20002"/>
                    </a:ext>
                  </a:extLst>
                </a:gridCol>
                <a:gridCol w="647700">
                  <a:extLst>
                    <a:ext uri="{9D8B030D-6E8A-4147-A177-3AD203B41FA5}">
                      <a16:colId xmlns:a16="http://schemas.microsoft.com/office/drawing/2014/main" val="20003"/>
                    </a:ext>
                  </a:extLst>
                </a:gridCol>
                <a:gridCol w="24384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457200">
                <a:tc>
                  <a:txBody>
                    <a:bodyPr/>
                    <a:lstStyle/>
                    <a:p>
                      <a:r>
                        <a:rPr lang="en-US" dirty="0" err="1">
                          <a:latin typeface="Times" pitchFamily="18" charset="0"/>
                        </a:rPr>
                        <a:t>Tgl</a:t>
                      </a:r>
                      <a:r>
                        <a:rPr lang="en-US" dirty="0">
                          <a:latin typeface="Times" pitchFamily="18" charset="0"/>
                        </a:rPr>
                        <a:t> </a:t>
                      </a:r>
                    </a:p>
                  </a:txBody>
                  <a:tcPr/>
                </a:tc>
                <a:tc>
                  <a:txBody>
                    <a:bodyPr/>
                    <a:lstStyle/>
                    <a:p>
                      <a:r>
                        <a:rPr lang="en-US" dirty="0" err="1">
                          <a:latin typeface="Times" pitchFamily="18" charset="0"/>
                        </a:rPr>
                        <a:t>Keterangan</a:t>
                      </a:r>
                      <a:r>
                        <a:rPr lang="en-US" dirty="0">
                          <a:latin typeface="Times" pitchFamily="18" charset="0"/>
                        </a:rPr>
                        <a:t> </a:t>
                      </a:r>
                    </a:p>
                  </a:txBody>
                  <a:tcPr/>
                </a:tc>
                <a:tc>
                  <a:txBody>
                    <a:bodyPr/>
                    <a:lstStyle/>
                    <a:p>
                      <a:r>
                        <a:rPr lang="en-US" dirty="0" err="1">
                          <a:latin typeface="Times" pitchFamily="18" charset="0"/>
                        </a:rPr>
                        <a:t>Saldo</a:t>
                      </a:r>
                      <a:r>
                        <a:rPr lang="en-US" dirty="0">
                          <a:latin typeface="Times" pitchFamily="18" charset="0"/>
                        </a:rPr>
                        <a:t> (</a:t>
                      </a:r>
                      <a:r>
                        <a:rPr lang="en-US" dirty="0" err="1">
                          <a:latin typeface="Times" pitchFamily="18" charset="0"/>
                        </a:rPr>
                        <a:t>Rp</a:t>
                      </a:r>
                      <a:r>
                        <a:rPr lang="en-US" dirty="0">
                          <a:latin typeface="Times" pitchFamily="18" charset="0"/>
                        </a:rPr>
                        <a:t>)</a:t>
                      </a:r>
                    </a:p>
                  </a:txBody>
                  <a:tcPr/>
                </a:tc>
                <a:tc>
                  <a:txBody>
                    <a:bodyPr/>
                    <a:lstStyle/>
                    <a:p>
                      <a:r>
                        <a:rPr lang="en-US" dirty="0" err="1">
                          <a:latin typeface="Times" pitchFamily="18" charset="0"/>
                        </a:rPr>
                        <a:t>Tgl</a:t>
                      </a:r>
                      <a:r>
                        <a:rPr lang="en-US" dirty="0">
                          <a:latin typeface="Times" pitchFamily="18" charset="0"/>
                        </a:rPr>
                        <a:t> </a:t>
                      </a:r>
                    </a:p>
                  </a:txBody>
                  <a:tcPr/>
                </a:tc>
                <a:tc>
                  <a:txBody>
                    <a:bodyPr/>
                    <a:lstStyle/>
                    <a:p>
                      <a:r>
                        <a:rPr lang="en-US" dirty="0" err="1">
                          <a:latin typeface="Times" pitchFamily="18" charset="0"/>
                        </a:rPr>
                        <a:t>Keterangan</a:t>
                      </a:r>
                      <a:r>
                        <a:rPr lang="en-US" dirty="0">
                          <a:latin typeface="Times" pitchFamily="18" charset="0"/>
                        </a:rPr>
                        <a:t> </a:t>
                      </a:r>
                    </a:p>
                  </a:txBody>
                  <a:tcPr/>
                </a:tc>
                <a:tc>
                  <a:txBody>
                    <a:bodyPr/>
                    <a:lstStyle/>
                    <a:p>
                      <a:r>
                        <a:rPr lang="en-US" dirty="0" err="1">
                          <a:latin typeface="Times" pitchFamily="18" charset="0"/>
                        </a:rPr>
                        <a:t>Saldo</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457200">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r>
                        <a:rPr lang="en-US" dirty="0">
                          <a:latin typeface="Times" pitchFamily="18" charset="0"/>
                        </a:rPr>
                        <a:t>a).</a:t>
                      </a:r>
                      <a:r>
                        <a:rPr lang="en-US" baseline="0" dirty="0">
                          <a:latin typeface="Times" pitchFamily="18" charset="0"/>
                        </a:rPr>
                        <a:t> WDM</a:t>
                      </a:r>
                      <a:endParaRPr lang="en-US" dirty="0">
                        <a:latin typeface="Times" pitchFamily="18" charset="0"/>
                      </a:endParaRPr>
                    </a:p>
                  </a:txBody>
                  <a:tcPr/>
                </a:tc>
                <a:tc>
                  <a:txBody>
                    <a:bodyPr/>
                    <a:lstStyle/>
                    <a:p>
                      <a:r>
                        <a:rPr lang="en-US" dirty="0">
                          <a:latin typeface="Times" pitchFamily="18" charset="0"/>
                        </a:rPr>
                        <a:t>45.000.000</a:t>
                      </a:r>
                    </a:p>
                  </a:txBody>
                  <a:tcPr/>
                </a:tc>
                <a:extLst>
                  <a:ext uri="{0D108BD9-81ED-4DB2-BD59-A6C34878D82A}">
                    <a16:rowId xmlns:a16="http://schemas.microsoft.com/office/drawing/2014/main" val="10001"/>
                  </a:ext>
                </a:extLst>
              </a:tr>
              <a:tr h="457200">
                <a:tc>
                  <a:txBody>
                    <a:bodyPr/>
                    <a:lstStyle/>
                    <a:p>
                      <a:endParaRPr lang="en-US">
                        <a:latin typeface="Times" pitchFamily="18" charset="0"/>
                      </a:endParaRPr>
                    </a:p>
                  </a:txBody>
                  <a:tcPr/>
                </a:tc>
                <a:tc>
                  <a:txBody>
                    <a:bodyPr/>
                    <a:lstStyle/>
                    <a:p>
                      <a:r>
                        <a:rPr lang="en-US" dirty="0" err="1">
                          <a:latin typeface="Times" pitchFamily="18" charset="0"/>
                        </a:rPr>
                        <a:t>Kalah</a:t>
                      </a:r>
                      <a:r>
                        <a:rPr lang="en-US" dirty="0">
                          <a:latin typeface="Times" pitchFamily="18" charset="0"/>
                        </a:rPr>
                        <a:t> </a:t>
                      </a:r>
                      <a:r>
                        <a:rPr lang="en-US" dirty="0" err="1">
                          <a:latin typeface="Times" pitchFamily="18" charset="0"/>
                        </a:rPr>
                        <a:t>kliring</a:t>
                      </a:r>
                      <a:endParaRPr lang="en-US" dirty="0">
                        <a:latin typeface="Times" pitchFamily="18" charset="0"/>
                      </a:endParaRPr>
                    </a:p>
                  </a:txBody>
                  <a:tcPr/>
                </a:tc>
                <a:tc>
                  <a:txBody>
                    <a:bodyPr/>
                    <a:lstStyle/>
                    <a:p>
                      <a:r>
                        <a:rPr lang="en-US" dirty="0">
                          <a:latin typeface="Times" pitchFamily="18" charset="0"/>
                        </a:rPr>
                        <a:t>75.000.000</a:t>
                      </a:r>
                    </a:p>
                  </a:txBody>
                  <a:tcPr/>
                </a:tc>
                <a:tc>
                  <a:txBody>
                    <a:bodyPr/>
                    <a:lstStyle/>
                    <a:p>
                      <a:endParaRPr lang="en-US">
                        <a:latin typeface="Times" pitchFamily="18" charset="0"/>
                      </a:endParaRPr>
                    </a:p>
                  </a:txBody>
                  <a:tcPr/>
                </a:tc>
                <a:tc>
                  <a:txBody>
                    <a:bodyPr/>
                    <a:lstStyle/>
                    <a:p>
                      <a:r>
                        <a:rPr lang="en-US" dirty="0">
                          <a:latin typeface="Times" pitchFamily="18" charset="0"/>
                        </a:rPr>
                        <a:t>d).</a:t>
                      </a:r>
                      <a:r>
                        <a:rPr lang="en-US" baseline="0" dirty="0">
                          <a:latin typeface="Times" pitchFamily="18" charset="0"/>
                        </a:rPr>
                        <a:t> WDM</a:t>
                      </a:r>
                      <a:endParaRPr lang="en-US" dirty="0">
                        <a:latin typeface="Times" pitchFamily="18" charset="0"/>
                      </a:endParaRPr>
                    </a:p>
                  </a:txBody>
                  <a:tcPr/>
                </a:tc>
                <a:tc>
                  <a:txBody>
                    <a:bodyPr/>
                    <a:lstStyle/>
                    <a:p>
                      <a:r>
                        <a:rPr lang="en-US" dirty="0">
                          <a:latin typeface="Times" pitchFamily="18" charset="0"/>
                        </a:rPr>
                        <a:t>30.000.000</a:t>
                      </a:r>
                    </a:p>
                  </a:txBody>
                  <a:tcPr/>
                </a:tc>
                <a:extLst>
                  <a:ext uri="{0D108BD9-81ED-4DB2-BD59-A6C34878D82A}">
                    <a16:rowId xmlns:a16="http://schemas.microsoft.com/office/drawing/2014/main" val="10002"/>
                  </a:ext>
                </a:extLst>
              </a:tr>
              <a:tr h="457200">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r>
                        <a:rPr lang="en-US" dirty="0">
                          <a:latin typeface="Times" pitchFamily="18" charset="0"/>
                        </a:rPr>
                        <a:t>75.000.000</a:t>
                      </a:r>
                    </a:p>
                  </a:txBody>
                  <a:tcPr/>
                </a:tc>
                <a:tc>
                  <a:txBody>
                    <a:bodyPr/>
                    <a:lstStyle/>
                    <a:p>
                      <a:endParaRPr lang="en-US">
                        <a:latin typeface="Times" pitchFamily="18" charset="0"/>
                      </a:endParaRPr>
                    </a:p>
                  </a:txBody>
                  <a:tcPr/>
                </a:tc>
                <a:tc>
                  <a:txBody>
                    <a:bodyPr/>
                    <a:lstStyle/>
                    <a:p>
                      <a:endParaRPr lang="en-US" dirty="0">
                        <a:latin typeface="Times" pitchFamily="18" charset="0"/>
                      </a:endParaRPr>
                    </a:p>
                  </a:txBody>
                  <a:tcPr/>
                </a:tc>
                <a:tc>
                  <a:txBody>
                    <a:bodyPr/>
                    <a:lstStyle/>
                    <a:p>
                      <a:r>
                        <a:rPr lang="en-US" dirty="0">
                          <a:latin typeface="Times" pitchFamily="18" charset="0"/>
                        </a:rPr>
                        <a:t>75.000.000</a:t>
                      </a:r>
                    </a:p>
                  </a:txBody>
                  <a:tcPr/>
                </a:tc>
                <a:extLst>
                  <a:ext uri="{0D108BD9-81ED-4DB2-BD59-A6C34878D82A}">
                    <a16:rowId xmlns:a16="http://schemas.microsoft.com/office/drawing/2014/main" val="10003"/>
                  </a:ext>
                </a:extLst>
              </a:tr>
            </a:tbl>
          </a:graphicData>
        </a:graphic>
      </p:graphicFrame>
      <p:graphicFrame>
        <p:nvGraphicFramePr>
          <p:cNvPr id="7" name="Table 6"/>
          <p:cNvGraphicFramePr>
            <a:graphicFrameLocks noGrp="1"/>
          </p:cNvGraphicFramePr>
          <p:nvPr/>
        </p:nvGraphicFramePr>
        <p:xfrm>
          <a:off x="228600" y="3886200"/>
          <a:ext cx="8763000" cy="2209800"/>
        </p:xfrm>
        <a:graphic>
          <a:graphicData uri="http://schemas.openxmlformats.org/drawingml/2006/table">
            <a:tbl>
              <a:tblPr firstRow="1" bandRow="1">
                <a:tableStyleId>{5C22544A-7EE6-4342-B048-85BDC9FD1C3A}</a:tableStyleId>
              </a:tblPr>
              <a:tblGrid>
                <a:gridCol w="685800">
                  <a:extLst>
                    <a:ext uri="{9D8B030D-6E8A-4147-A177-3AD203B41FA5}">
                      <a16:colId xmlns:a16="http://schemas.microsoft.com/office/drawing/2014/main" val="20000"/>
                    </a:ext>
                  </a:extLst>
                </a:gridCol>
                <a:gridCol w="22352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723900">
                  <a:extLst>
                    <a:ext uri="{9D8B030D-6E8A-4147-A177-3AD203B41FA5}">
                      <a16:colId xmlns:a16="http://schemas.microsoft.com/office/drawing/2014/main" val="20003"/>
                    </a:ext>
                  </a:extLst>
                </a:gridCol>
                <a:gridCol w="2197100">
                  <a:extLst>
                    <a:ext uri="{9D8B030D-6E8A-4147-A177-3AD203B41FA5}">
                      <a16:colId xmlns:a16="http://schemas.microsoft.com/office/drawing/2014/main" val="20004"/>
                    </a:ext>
                  </a:extLst>
                </a:gridCol>
                <a:gridCol w="1460500">
                  <a:extLst>
                    <a:ext uri="{9D8B030D-6E8A-4147-A177-3AD203B41FA5}">
                      <a16:colId xmlns:a16="http://schemas.microsoft.com/office/drawing/2014/main" val="20005"/>
                    </a:ext>
                  </a:extLst>
                </a:gridCol>
              </a:tblGrid>
              <a:tr h="552450">
                <a:tc>
                  <a:txBody>
                    <a:bodyPr/>
                    <a:lstStyle/>
                    <a:p>
                      <a:r>
                        <a:rPr lang="en-US" dirty="0" err="1">
                          <a:latin typeface="Times" pitchFamily="18" charset="0"/>
                        </a:rPr>
                        <a:t>Tgl</a:t>
                      </a:r>
                      <a:r>
                        <a:rPr lang="en-US" dirty="0">
                          <a:latin typeface="Times" pitchFamily="18" charset="0"/>
                        </a:rPr>
                        <a:t> </a:t>
                      </a:r>
                    </a:p>
                  </a:txBody>
                  <a:tcPr/>
                </a:tc>
                <a:tc>
                  <a:txBody>
                    <a:bodyPr/>
                    <a:lstStyle/>
                    <a:p>
                      <a:r>
                        <a:rPr lang="en-US" dirty="0" err="1">
                          <a:latin typeface="Times" pitchFamily="18" charset="0"/>
                        </a:rPr>
                        <a:t>Keterangan</a:t>
                      </a:r>
                      <a:r>
                        <a:rPr lang="en-US" dirty="0">
                          <a:latin typeface="Times" pitchFamily="18" charset="0"/>
                        </a:rPr>
                        <a:t> </a:t>
                      </a:r>
                    </a:p>
                  </a:txBody>
                  <a:tcPr/>
                </a:tc>
                <a:tc>
                  <a:txBody>
                    <a:bodyPr/>
                    <a:lstStyle/>
                    <a:p>
                      <a:r>
                        <a:rPr lang="en-US" dirty="0" err="1">
                          <a:latin typeface="Times" pitchFamily="18" charset="0"/>
                        </a:rPr>
                        <a:t>Saldo</a:t>
                      </a:r>
                      <a:r>
                        <a:rPr lang="en-US" baseline="0" dirty="0">
                          <a:latin typeface="Times" pitchFamily="18" charset="0"/>
                        </a:rPr>
                        <a:t> (</a:t>
                      </a:r>
                      <a:r>
                        <a:rPr lang="en-US" baseline="0" dirty="0" err="1">
                          <a:latin typeface="Times" pitchFamily="18" charset="0"/>
                        </a:rPr>
                        <a:t>Rp</a:t>
                      </a:r>
                      <a:r>
                        <a:rPr lang="en-US" baseline="0" dirty="0">
                          <a:latin typeface="Times" pitchFamily="18" charset="0"/>
                        </a:rPr>
                        <a:t>)</a:t>
                      </a:r>
                      <a:endParaRPr lang="en-US" dirty="0">
                        <a:latin typeface="Times" pitchFamily="18" charset="0"/>
                      </a:endParaRPr>
                    </a:p>
                  </a:txBody>
                  <a:tcPr/>
                </a:tc>
                <a:tc>
                  <a:txBody>
                    <a:bodyPr/>
                    <a:lstStyle/>
                    <a:p>
                      <a:r>
                        <a:rPr lang="en-US" dirty="0" err="1">
                          <a:latin typeface="Times" pitchFamily="18" charset="0"/>
                        </a:rPr>
                        <a:t>Tgl</a:t>
                      </a:r>
                      <a:r>
                        <a:rPr lang="en-US" dirty="0">
                          <a:latin typeface="Times" pitchFamily="18" charset="0"/>
                        </a:rPr>
                        <a:t> </a:t>
                      </a:r>
                    </a:p>
                  </a:txBody>
                  <a:tcPr/>
                </a:tc>
                <a:tc>
                  <a:txBody>
                    <a:bodyPr/>
                    <a:lstStyle/>
                    <a:p>
                      <a:r>
                        <a:rPr lang="en-US" dirty="0" err="1">
                          <a:latin typeface="Times" pitchFamily="18" charset="0"/>
                        </a:rPr>
                        <a:t>Keterangan</a:t>
                      </a:r>
                      <a:r>
                        <a:rPr lang="en-US" baseline="0" dirty="0">
                          <a:latin typeface="Times" pitchFamily="18" charset="0"/>
                        </a:rPr>
                        <a:t> </a:t>
                      </a:r>
                      <a:endParaRPr lang="en-US" dirty="0">
                        <a:latin typeface="Times" pitchFamily="18" charset="0"/>
                      </a:endParaRPr>
                    </a:p>
                  </a:txBody>
                  <a:tcPr/>
                </a:tc>
                <a:tc>
                  <a:txBody>
                    <a:bodyPr/>
                    <a:lstStyle/>
                    <a:p>
                      <a:r>
                        <a:rPr lang="en-US" dirty="0" err="1">
                          <a:latin typeface="Times" pitchFamily="18" charset="0"/>
                        </a:rPr>
                        <a:t>Saldo</a:t>
                      </a:r>
                      <a:r>
                        <a:rPr lang="en-US" dirty="0">
                          <a:latin typeface="Times" pitchFamily="18" charset="0"/>
                        </a:rPr>
                        <a:t> (</a:t>
                      </a:r>
                      <a:r>
                        <a:rPr lang="en-US" dirty="0" err="1">
                          <a:latin typeface="Times" pitchFamily="18" charset="0"/>
                        </a:rPr>
                        <a:t>Rp</a:t>
                      </a:r>
                      <a:r>
                        <a:rPr lang="en-US" dirty="0">
                          <a:latin typeface="Times" pitchFamily="18" charset="0"/>
                        </a:rPr>
                        <a:t>)</a:t>
                      </a:r>
                    </a:p>
                  </a:txBody>
                  <a:tcPr/>
                </a:tc>
                <a:extLst>
                  <a:ext uri="{0D108BD9-81ED-4DB2-BD59-A6C34878D82A}">
                    <a16:rowId xmlns:a16="http://schemas.microsoft.com/office/drawing/2014/main" val="10000"/>
                  </a:ext>
                </a:extLst>
              </a:tr>
              <a:tr h="552450">
                <a:tc>
                  <a:txBody>
                    <a:bodyPr/>
                    <a:lstStyle/>
                    <a:p>
                      <a:endParaRPr lang="en-US">
                        <a:latin typeface="Times" pitchFamily="18" charset="0"/>
                      </a:endParaRPr>
                    </a:p>
                  </a:txBody>
                  <a:tcPr/>
                </a:tc>
                <a:tc>
                  <a:txBody>
                    <a:bodyPr/>
                    <a:lstStyle/>
                    <a:p>
                      <a:r>
                        <a:rPr lang="en-US" dirty="0">
                          <a:latin typeface="Times" pitchFamily="18" charset="0"/>
                        </a:rPr>
                        <a:t>b).WKM</a:t>
                      </a:r>
                    </a:p>
                  </a:txBody>
                  <a:tcPr/>
                </a:tc>
                <a:tc>
                  <a:txBody>
                    <a:bodyPr/>
                    <a:lstStyle/>
                    <a:p>
                      <a:r>
                        <a:rPr lang="en-US" dirty="0">
                          <a:latin typeface="Times" pitchFamily="18" charset="0"/>
                        </a:rPr>
                        <a:t>15.000.000</a:t>
                      </a:r>
                    </a:p>
                  </a:txBody>
                  <a:tcPr/>
                </a:tc>
                <a:tc>
                  <a:txBody>
                    <a:bodyPr/>
                    <a:lstStyle/>
                    <a:p>
                      <a:endParaRPr lang="en-US">
                        <a:latin typeface="Times" pitchFamily="18" charset="0"/>
                      </a:endParaRPr>
                    </a:p>
                  </a:txBody>
                  <a:tcPr/>
                </a:tc>
                <a:tc>
                  <a:txBody>
                    <a:bodyPr/>
                    <a:lstStyle/>
                    <a:p>
                      <a:r>
                        <a:rPr lang="en-US" dirty="0">
                          <a:latin typeface="Times" pitchFamily="18" charset="0"/>
                        </a:rPr>
                        <a:t>c).</a:t>
                      </a:r>
                      <a:r>
                        <a:rPr lang="en-US" baseline="0" dirty="0">
                          <a:latin typeface="Times" pitchFamily="18" charset="0"/>
                        </a:rPr>
                        <a:t> WDM</a:t>
                      </a:r>
                      <a:endParaRPr lang="en-US" dirty="0">
                        <a:latin typeface="Times" pitchFamily="18" charset="0"/>
                      </a:endParaRPr>
                    </a:p>
                  </a:txBody>
                  <a:tcPr/>
                </a:tc>
                <a:tc>
                  <a:txBody>
                    <a:bodyPr/>
                    <a:lstStyle/>
                    <a:p>
                      <a:r>
                        <a:rPr lang="en-US" dirty="0">
                          <a:latin typeface="Times" pitchFamily="18" charset="0"/>
                        </a:rPr>
                        <a:t>20.000.000</a:t>
                      </a:r>
                    </a:p>
                  </a:txBody>
                  <a:tcPr/>
                </a:tc>
                <a:extLst>
                  <a:ext uri="{0D108BD9-81ED-4DB2-BD59-A6C34878D82A}">
                    <a16:rowId xmlns:a16="http://schemas.microsoft.com/office/drawing/2014/main" val="10001"/>
                  </a:ext>
                </a:extLst>
              </a:tr>
              <a:tr h="552450">
                <a:tc>
                  <a:txBody>
                    <a:bodyPr/>
                    <a:lstStyle/>
                    <a:p>
                      <a:endParaRPr lang="en-US">
                        <a:latin typeface="Times" pitchFamily="18" charset="0"/>
                      </a:endParaRPr>
                    </a:p>
                  </a:txBody>
                  <a:tcPr/>
                </a:tc>
                <a:tc>
                  <a:txBody>
                    <a:bodyPr/>
                    <a:lstStyle/>
                    <a:p>
                      <a:r>
                        <a:rPr lang="en-US" dirty="0">
                          <a:latin typeface="Times" pitchFamily="18" charset="0"/>
                        </a:rPr>
                        <a:t>d). WDK</a:t>
                      </a:r>
                    </a:p>
                  </a:txBody>
                  <a:tcPr/>
                </a:tc>
                <a:tc>
                  <a:txBody>
                    <a:bodyPr/>
                    <a:lstStyle/>
                    <a:p>
                      <a:r>
                        <a:rPr lang="en-US" dirty="0">
                          <a:latin typeface="Times" pitchFamily="18" charset="0"/>
                        </a:rPr>
                        <a:t>30.000.000</a:t>
                      </a:r>
                    </a:p>
                  </a:txBody>
                  <a:tcPr/>
                </a:tc>
                <a:tc>
                  <a:txBody>
                    <a:bodyPr/>
                    <a:lstStyle/>
                    <a:p>
                      <a:endParaRPr lang="en-US">
                        <a:latin typeface="Times" pitchFamily="18" charset="0"/>
                      </a:endParaRPr>
                    </a:p>
                  </a:txBody>
                  <a:tcPr/>
                </a:tc>
                <a:tc>
                  <a:txBody>
                    <a:bodyPr/>
                    <a:lstStyle/>
                    <a:p>
                      <a:r>
                        <a:rPr lang="en-US" dirty="0" err="1">
                          <a:latin typeface="Times" pitchFamily="18" charset="0"/>
                        </a:rPr>
                        <a:t>Menang</a:t>
                      </a:r>
                      <a:r>
                        <a:rPr lang="en-US" dirty="0">
                          <a:latin typeface="Times" pitchFamily="18" charset="0"/>
                        </a:rPr>
                        <a:t> </a:t>
                      </a:r>
                      <a:r>
                        <a:rPr lang="en-US" dirty="0" err="1">
                          <a:latin typeface="Times" pitchFamily="18" charset="0"/>
                        </a:rPr>
                        <a:t>Kliring</a:t>
                      </a:r>
                      <a:endParaRPr lang="en-US" dirty="0">
                        <a:latin typeface="Times" pitchFamily="18" charset="0"/>
                      </a:endParaRPr>
                    </a:p>
                  </a:txBody>
                  <a:tcPr/>
                </a:tc>
                <a:tc>
                  <a:txBody>
                    <a:bodyPr/>
                    <a:lstStyle/>
                    <a:p>
                      <a:r>
                        <a:rPr lang="en-US" dirty="0">
                          <a:latin typeface="Times" pitchFamily="18" charset="0"/>
                        </a:rPr>
                        <a:t>25.000.000</a:t>
                      </a:r>
                    </a:p>
                  </a:txBody>
                  <a:tcPr/>
                </a:tc>
                <a:extLst>
                  <a:ext uri="{0D108BD9-81ED-4DB2-BD59-A6C34878D82A}">
                    <a16:rowId xmlns:a16="http://schemas.microsoft.com/office/drawing/2014/main" val="10002"/>
                  </a:ext>
                </a:extLst>
              </a:tr>
              <a:tr h="552450">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r>
                        <a:rPr lang="en-US" dirty="0">
                          <a:latin typeface="Times" pitchFamily="18" charset="0"/>
                        </a:rPr>
                        <a:t>45.000.000</a:t>
                      </a:r>
                    </a:p>
                  </a:txBody>
                  <a:tcPr/>
                </a:tc>
                <a:tc>
                  <a:txBody>
                    <a:bodyPr/>
                    <a:lstStyle/>
                    <a:p>
                      <a:endParaRPr lang="en-US">
                        <a:latin typeface="Times" pitchFamily="18" charset="0"/>
                      </a:endParaRPr>
                    </a:p>
                  </a:txBody>
                  <a:tcPr/>
                </a:tc>
                <a:tc>
                  <a:txBody>
                    <a:bodyPr/>
                    <a:lstStyle/>
                    <a:p>
                      <a:endParaRPr lang="en-US">
                        <a:latin typeface="Times" pitchFamily="18" charset="0"/>
                      </a:endParaRPr>
                    </a:p>
                  </a:txBody>
                  <a:tcPr/>
                </a:tc>
                <a:tc>
                  <a:txBody>
                    <a:bodyPr/>
                    <a:lstStyle/>
                    <a:p>
                      <a:r>
                        <a:rPr lang="en-US" dirty="0">
                          <a:latin typeface="Times" pitchFamily="18" charset="0"/>
                        </a:rPr>
                        <a:t>45.000.000</a:t>
                      </a:r>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8256"/>
            <a:ext cx="6512511" cy="1143000"/>
          </a:xfrm>
        </p:spPr>
        <p:txBody>
          <a:bodyPr>
            <a:normAutofit fontScale="90000"/>
          </a:bodyPr>
          <a:lstStyle/>
          <a:p>
            <a:pPr marL="0" indent="0">
              <a:buNone/>
            </a:pPr>
            <a:r>
              <a:rPr lang="id-ID" dirty="0" smtClean="0"/>
              <a:t> </a:t>
            </a:r>
            <a:r>
              <a:rPr lang="id-ID" dirty="0"/>
              <a:t>Sistem Kliring Warkat Luar Wilayah</a:t>
            </a:r>
          </a:p>
        </p:txBody>
      </p:sp>
      <p:sp>
        <p:nvSpPr>
          <p:cNvPr id="3" name="Content Placeholder 2"/>
          <p:cNvSpPr>
            <a:spLocks noGrp="1"/>
          </p:cNvSpPr>
          <p:nvPr>
            <p:ph sz="quarter" idx="13"/>
          </p:nvPr>
        </p:nvSpPr>
        <p:spPr>
          <a:xfrm>
            <a:off x="3526971" y="1992527"/>
            <a:ext cx="5133704" cy="1726679"/>
          </a:xfrm>
        </p:spPr>
        <p:txBody>
          <a:bodyPr>
            <a:normAutofit fontScale="92500"/>
          </a:bodyPr>
          <a:lstStyle/>
          <a:p>
            <a:pPr marL="0" indent="0" algn="just">
              <a:buNone/>
            </a:pPr>
            <a:r>
              <a:rPr lang="id-ID" dirty="0"/>
              <a:t>	</a:t>
            </a:r>
            <a:r>
              <a:rPr lang="en-US" dirty="0" err="1"/>
              <a:t>Kliring</a:t>
            </a:r>
            <a:r>
              <a:rPr lang="en-US" dirty="0"/>
              <a:t> </a:t>
            </a:r>
            <a:r>
              <a:rPr lang="en-US" dirty="0" err="1"/>
              <a:t>warkat</a:t>
            </a:r>
            <a:r>
              <a:rPr lang="en-US" dirty="0"/>
              <a:t> </a:t>
            </a:r>
            <a:r>
              <a:rPr lang="en-US" dirty="0" err="1"/>
              <a:t>luar</a:t>
            </a:r>
            <a:r>
              <a:rPr lang="en-US" dirty="0"/>
              <a:t> </a:t>
            </a:r>
            <a:r>
              <a:rPr lang="en-US" dirty="0" err="1"/>
              <a:t>wilayah</a:t>
            </a:r>
            <a:r>
              <a:rPr lang="en-US" dirty="0"/>
              <a:t> </a:t>
            </a:r>
            <a:r>
              <a:rPr lang="en-US" dirty="0" err="1"/>
              <a:t>adalah</a:t>
            </a:r>
            <a:r>
              <a:rPr lang="en-US" dirty="0"/>
              <a:t> </a:t>
            </a:r>
            <a:r>
              <a:rPr lang="en-US" dirty="0" err="1"/>
              <a:t>penyelenggaraan</a:t>
            </a:r>
            <a:r>
              <a:rPr lang="en-US" dirty="0"/>
              <a:t> </a:t>
            </a:r>
            <a:r>
              <a:rPr lang="en-US" dirty="0" err="1"/>
              <a:t>kliring</a:t>
            </a:r>
            <a:r>
              <a:rPr lang="en-US" dirty="0"/>
              <a:t> </a:t>
            </a:r>
            <a:r>
              <a:rPr lang="en-US" dirty="0" err="1"/>
              <a:t>atas</a:t>
            </a:r>
            <a:r>
              <a:rPr lang="en-US" dirty="0"/>
              <a:t> </a:t>
            </a:r>
            <a:r>
              <a:rPr lang="en-US" dirty="0" err="1"/>
              <a:t>cek</a:t>
            </a:r>
            <a:r>
              <a:rPr lang="en-US" dirty="0"/>
              <a:t> </a:t>
            </a:r>
            <a:r>
              <a:rPr lang="en-US" dirty="0" err="1"/>
              <a:t>dan</a:t>
            </a:r>
            <a:r>
              <a:rPr lang="en-US" dirty="0"/>
              <a:t> BG yang </a:t>
            </a:r>
            <a:r>
              <a:rPr lang="en-US" dirty="0" err="1"/>
              <a:t>diterbitkan</a:t>
            </a:r>
            <a:r>
              <a:rPr lang="en-US" dirty="0"/>
              <a:t> </a:t>
            </a:r>
            <a:r>
              <a:rPr lang="en-US" dirty="0" err="1"/>
              <a:t>oleh</a:t>
            </a:r>
            <a:r>
              <a:rPr lang="en-US" dirty="0"/>
              <a:t> </a:t>
            </a:r>
            <a:r>
              <a:rPr lang="en-US" dirty="0" err="1"/>
              <a:t>kantor</a:t>
            </a:r>
            <a:r>
              <a:rPr lang="en-US" dirty="0"/>
              <a:t> bank yang </a:t>
            </a:r>
            <a:r>
              <a:rPr lang="en-US" dirty="0" err="1"/>
              <a:t>bukan</a:t>
            </a:r>
            <a:r>
              <a:rPr lang="en-US" dirty="0"/>
              <a:t> </a:t>
            </a:r>
            <a:r>
              <a:rPr lang="en-US" dirty="0" err="1"/>
              <a:t>peserta</a:t>
            </a:r>
            <a:r>
              <a:rPr lang="en-US" dirty="0"/>
              <a:t> di </a:t>
            </a:r>
            <a:r>
              <a:rPr lang="en-US" dirty="0" err="1"/>
              <a:t>wilayah</a:t>
            </a:r>
            <a:r>
              <a:rPr lang="en-US" dirty="0"/>
              <a:t> </a:t>
            </a:r>
            <a:r>
              <a:rPr lang="en-US" dirty="0" err="1"/>
              <a:t>kliring</a:t>
            </a:r>
            <a:r>
              <a:rPr lang="en-US" dirty="0"/>
              <a:t> di </a:t>
            </a:r>
            <a:r>
              <a:rPr lang="en-US" dirty="0" err="1"/>
              <a:t>mana</a:t>
            </a:r>
            <a:r>
              <a:rPr lang="en-US" dirty="0"/>
              <a:t> </a:t>
            </a:r>
            <a:r>
              <a:rPr lang="en-US" dirty="0" err="1"/>
              <a:t>cek</a:t>
            </a:r>
            <a:r>
              <a:rPr lang="en-US" dirty="0"/>
              <a:t> </a:t>
            </a:r>
            <a:r>
              <a:rPr lang="en-US" dirty="0" err="1"/>
              <a:t>dan</a:t>
            </a:r>
            <a:r>
              <a:rPr lang="en-US" dirty="0"/>
              <a:t> BG </a:t>
            </a:r>
            <a:r>
              <a:rPr lang="en-US" dirty="0" err="1"/>
              <a:t>tersebut</a:t>
            </a:r>
            <a:r>
              <a:rPr lang="en-US" dirty="0"/>
              <a:t> </a:t>
            </a:r>
            <a:r>
              <a:rPr lang="en-US" dirty="0" err="1"/>
              <a:t>dikliringkan</a:t>
            </a:r>
            <a:r>
              <a:rPr lang="en-US" dirty="0"/>
              <a:t>.</a:t>
            </a:r>
            <a:endParaRPr lang="id-ID" dirty="0"/>
          </a:p>
        </p:txBody>
      </p:sp>
      <p:pic>
        <p:nvPicPr>
          <p:cNvPr id="1026" name="Picture 2" descr="Hasil gambar untuk gambar orang bingu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6712" y="2594608"/>
            <a:ext cx="4572000" cy="2286001"/>
          </a:xfrm>
          <a:prstGeom prst="rect">
            <a:avLst/>
          </a:prstGeom>
          <a:noFill/>
          <a:extLst>
            <a:ext uri="{909E8E84-426E-40DD-AFC4-6F175D3DCCD1}">
              <a14:hiddenFill xmlns:a14="http://schemas.microsoft.com/office/drawing/2010/main">
                <a:solidFill>
                  <a:srgbClr val="FFFFFF"/>
                </a:solidFill>
              </a14:hiddenFill>
            </a:ext>
          </a:extLst>
        </p:spPr>
      </p:pic>
      <p:sp>
        <p:nvSpPr>
          <p:cNvPr id="6" name="Cloud Callout 5"/>
          <p:cNvSpPr/>
          <p:nvPr/>
        </p:nvSpPr>
        <p:spPr>
          <a:xfrm>
            <a:off x="217171" y="1992528"/>
            <a:ext cx="3100795" cy="1745081"/>
          </a:xfrm>
          <a:prstGeom prst="cloudCallout">
            <a:avLst>
              <a:gd name="adj1" fmla="val -3139"/>
              <a:gd name="adj2" fmla="val 83834"/>
            </a:avLst>
          </a:prstGeom>
        </p:spPr>
        <p:style>
          <a:lnRef idx="2">
            <a:schemeClr val="dk1"/>
          </a:lnRef>
          <a:fillRef idx="1">
            <a:schemeClr val="lt1"/>
          </a:fillRef>
          <a:effectRef idx="0">
            <a:schemeClr val="dk1"/>
          </a:effectRef>
          <a:fontRef idx="minor">
            <a:schemeClr val="dk1"/>
          </a:fontRef>
        </p:style>
        <p:txBody>
          <a:bodyPr rtlCol="0" anchor="ctr"/>
          <a:lstStyle/>
          <a:p>
            <a:pPr algn="ctr" defTabSz="685800"/>
            <a:r>
              <a:rPr lang="id-ID" sz="2100" dirty="0">
                <a:solidFill>
                  <a:prstClr val="black"/>
                </a:solidFill>
                <a:latin typeface="Calibri" panose="020F0502020204030204"/>
              </a:rPr>
              <a:t>APA ITU KLIRING WARKAT LUAR WILAYAH?</a:t>
            </a:r>
          </a:p>
        </p:txBody>
      </p:sp>
      <p:sp>
        <p:nvSpPr>
          <p:cNvPr id="8" name="Content Placeholder 2"/>
          <p:cNvSpPr txBox="1">
            <a:spLocks/>
          </p:cNvSpPr>
          <p:nvPr/>
        </p:nvSpPr>
        <p:spPr>
          <a:xfrm>
            <a:off x="1767568" y="4005064"/>
            <a:ext cx="6270172" cy="2410385"/>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685800">
              <a:lnSpc>
                <a:spcPct val="120000"/>
              </a:lnSpc>
              <a:spcBef>
                <a:spcPts val="750"/>
              </a:spcBef>
              <a:buNone/>
            </a:pPr>
            <a:r>
              <a:rPr lang="id-ID" sz="1350" dirty="0">
                <a:solidFill>
                  <a:prstClr val="black"/>
                </a:solidFill>
                <a:latin typeface="Calibri" panose="020F0502020204030204"/>
              </a:rPr>
              <a:t>	</a:t>
            </a:r>
            <a:r>
              <a:rPr lang="en-US" sz="1350" dirty="0" err="1">
                <a:solidFill>
                  <a:prstClr val="black"/>
                </a:solidFill>
                <a:latin typeface="Calibri" panose="020F0502020204030204"/>
              </a:rPr>
              <a:t>Penerapan</a:t>
            </a:r>
            <a:r>
              <a:rPr lang="en-US" sz="1350" dirty="0">
                <a:solidFill>
                  <a:prstClr val="black"/>
                </a:solidFill>
                <a:latin typeface="Calibri" panose="020F0502020204030204"/>
              </a:rPr>
              <a:t> </a:t>
            </a:r>
            <a:r>
              <a:rPr lang="en-US" sz="1350" dirty="0" err="1">
                <a:solidFill>
                  <a:prstClr val="black"/>
                </a:solidFill>
                <a:latin typeface="Calibri" panose="020F0502020204030204"/>
              </a:rPr>
              <a:t>kliring</a:t>
            </a:r>
            <a:r>
              <a:rPr lang="en-US" sz="1350" dirty="0">
                <a:solidFill>
                  <a:prstClr val="black"/>
                </a:solidFill>
                <a:latin typeface="Calibri" panose="020F0502020204030204"/>
              </a:rPr>
              <a:t> </a:t>
            </a:r>
            <a:r>
              <a:rPr lang="en-US" sz="1350" dirty="0" err="1">
                <a:solidFill>
                  <a:prstClr val="black"/>
                </a:solidFill>
                <a:latin typeface="Calibri" panose="020F0502020204030204"/>
              </a:rPr>
              <a:t>warkat</a:t>
            </a:r>
            <a:r>
              <a:rPr lang="en-US" sz="1350" dirty="0">
                <a:solidFill>
                  <a:prstClr val="black"/>
                </a:solidFill>
                <a:latin typeface="Calibri" panose="020F0502020204030204"/>
              </a:rPr>
              <a:t> </a:t>
            </a:r>
            <a:r>
              <a:rPr lang="en-US" sz="1350" dirty="0" err="1">
                <a:solidFill>
                  <a:prstClr val="black"/>
                </a:solidFill>
                <a:latin typeface="Calibri" panose="020F0502020204030204"/>
              </a:rPr>
              <a:t>luar</a:t>
            </a:r>
            <a:r>
              <a:rPr lang="en-US" sz="1350" dirty="0">
                <a:solidFill>
                  <a:prstClr val="black"/>
                </a:solidFill>
                <a:latin typeface="Calibri" panose="020F0502020204030204"/>
              </a:rPr>
              <a:t> </a:t>
            </a:r>
            <a:r>
              <a:rPr lang="en-US" sz="1350" dirty="0" err="1">
                <a:solidFill>
                  <a:prstClr val="black"/>
                </a:solidFill>
                <a:latin typeface="Calibri" panose="020F0502020204030204"/>
              </a:rPr>
              <a:t>wilayah</a:t>
            </a:r>
            <a:r>
              <a:rPr lang="en-US" sz="1350" dirty="0">
                <a:solidFill>
                  <a:prstClr val="black"/>
                </a:solidFill>
                <a:latin typeface="Calibri" panose="020F0502020204030204"/>
              </a:rPr>
              <a:t> </a:t>
            </a:r>
            <a:r>
              <a:rPr lang="en-US" sz="1350" dirty="0" err="1">
                <a:solidFill>
                  <a:prstClr val="black"/>
                </a:solidFill>
                <a:latin typeface="Calibri" panose="020F0502020204030204"/>
              </a:rPr>
              <a:t>akan</a:t>
            </a:r>
            <a:r>
              <a:rPr lang="en-US" sz="1350" dirty="0">
                <a:solidFill>
                  <a:prstClr val="black"/>
                </a:solidFill>
                <a:latin typeface="Calibri" panose="020F0502020204030204"/>
              </a:rPr>
              <a:t> </a:t>
            </a:r>
            <a:r>
              <a:rPr lang="en-US" sz="1350" dirty="0" err="1">
                <a:solidFill>
                  <a:prstClr val="black"/>
                </a:solidFill>
                <a:latin typeface="Calibri" panose="020F0502020204030204"/>
              </a:rPr>
              <a:t>memberikan</a:t>
            </a:r>
            <a:r>
              <a:rPr lang="en-US" sz="1350" dirty="0">
                <a:solidFill>
                  <a:prstClr val="black"/>
                </a:solidFill>
                <a:latin typeface="Calibri" panose="020F0502020204030204"/>
              </a:rPr>
              <a:t> </a:t>
            </a:r>
            <a:r>
              <a:rPr lang="en-US" sz="1350" dirty="0" err="1">
                <a:solidFill>
                  <a:prstClr val="black"/>
                </a:solidFill>
                <a:latin typeface="Calibri" panose="020F0502020204030204"/>
              </a:rPr>
              <a:t>manfaat</a:t>
            </a:r>
            <a:r>
              <a:rPr lang="en-US" sz="1350" dirty="0">
                <a:solidFill>
                  <a:prstClr val="black"/>
                </a:solidFill>
                <a:latin typeface="Calibri" panose="020F0502020204030204"/>
              </a:rPr>
              <a:t> </a:t>
            </a:r>
            <a:r>
              <a:rPr lang="en-US" sz="1350" dirty="0" err="1">
                <a:solidFill>
                  <a:prstClr val="black"/>
                </a:solidFill>
                <a:latin typeface="Calibri" panose="020F0502020204030204"/>
              </a:rPr>
              <a:t>berupa</a:t>
            </a:r>
            <a:r>
              <a:rPr lang="en-US" sz="1350" dirty="0">
                <a:solidFill>
                  <a:prstClr val="black"/>
                </a:solidFill>
                <a:latin typeface="Calibri" panose="020F0502020204030204"/>
              </a:rPr>
              <a:t> </a:t>
            </a:r>
            <a:r>
              <a:rPr lang="en-US" sz="1350" dirty="0" err="1">
                <a:solidFill>
                  <a:prstClr val="black"/>
                </a:solidFill>
                <a:latin typeface="Calibri" panose="020F0502020204030204"/>
              </a:rPr>
              <a:t>efisiensi</a:t>
            </a:r>
            <a:r>
              <a:rPr lang="en-US" sz="1350" dirty="0">
                <a:solidFill>
                  <a:prstClr val="black"/>
                </a:solidFill>
                <a:latin typeface="Calibri" panose="020F0502020204030204"/>
              </a:rPr>
              <a:t> </a:t>
            </a:r>
            <a:r>
              <a:rPr lang="en-US" sz="1350" dirty="0" err="1">
                <a:solidFill>
                  <a:prstClr val="black"/>
                </a:solidFill>
                <a:latin typeface="Calibri" panose="020F0502020204030204"/>
              </a:rPr>
              <a:t>dalam</a:t>
            </a:r>
            <a:r>
              <a:rPr lang="en-US" sz="1350" dirty="0">
                <a:solidFill>
                  <a:prstClr val="black"/>
                </a:solidFill>
                <a:latin typeface="Calibri" panose="020F0502020204030204"/>
              </a:rPr>
              <a:t> </a:t>
            </a:r>
            <a:r>
              <a:rPr lang="en-US" sz="1350" dirty="0" err="1">
                <a:solidFill>
                  <a:prstClr val="black"/>
                </a:solidFill>
                <a:latin typeface="Calibri" panose="020F0502020204030204"/>
              </a:rPr>
              <a:t>penyelesaian</a:t>
            </a:r>
            <a:r>
              <a:rPr lang="en-US" sz="1350" dirty="0">
                <a:solidFill>
                  <a:prstClr val="black"/>
                </a:solidFill>
                <a:latin typeface="Calibri" panose="020F0502020204030204"/>
              </a:rPr>
              <a:t> </a:t>
            </a:r>
            <a:r>
              <a:rPr lang="en-US" sz="1350" dirty="0" err="1">
                <a:solidFill>
                  <a:prstClr val="black"/>
                </a:solidFill>
                <a:latin typeface="Calibri" panose="020F0502020204030204"/>
              </a:rPr>
              <a:t>pembayaran</a:t>
            </a:r>
            <a:r>
              <a:rPr lang="en-US" sz="1350" dirty="0">
                <a:solidFill>
                  <a:prstClr val="black"/>
                </a:solidFill>
                <a:latin typeface="Calibri" panose="020F0502020204030204"/>
              </a:rPr>
              <a:t> </a:t>
            </a:r>
            <a:r>
              <a:rPr lang="en-US" sz="1350" dirty="0" err="1">
                <a:solidFill>
                  <a:prstClr val="black"/>
                </a:solidFill>
                <a:latin typeface="Calibri" panose="020F0502020204030204"/>
              </a:rPr>
              <a:t>cek</a:t>
            </a:r>
            <a:r>
              <a:rPr lang="en-US" sz="1350" dirty="0">
                <a:solidFill>
                  <a:prstClr val="black"/>
                </a:solidFill>
                <a:latin typeface="Calibri" panose="020F0502020204030204"/>
              </a:rPr>
              <a:t>/BG </a:t>
            </a:r>
            <a:r>
              <a:rPr lang="en-US" sz="1350" dirty="0" err="1">
                <a:solidFill>
                  <a:prstClr val="black"/>
                </a:solidFill>
                <a:latin typeface="Calibri" panose="020F0502020204030204"/>
              </a:rPr>
              <a:t>luar</a:t>
            </a:r>
            <a:r>
              <a:rPr lang="en-US" sz="1350" dirty="0">
                <a:solidFill>
                  <a:prstClr val="black"/>
                </a:solidFill>
                <a:latin typeface="Calibri" panose="020F0502020204030204"/>
              </a:rPr>
              <a:t> </a:t>
            </a:r>
            <a:r>
              <a:rPr lang="en-US" sz="1350" dirty="0" err="1">
                <a:solidFill>
                  <a:prstClr val="black"/>
                </a:solidFill>
                <a:latin typeface="Calibri" panose="020F0502020204030204"/>
              </a:rPr>
              <a:t>kota</a:t>
            </a:r>
            <a:r>
              <a:rPr lang="en-US" sz="1350" dirty="0">
                <a:solidFill>
                  <a:prstClr val="black"/>
                </a:solidFill>
                <a:latin typeface="Calibri" panose="020F0502020204030204"/>
              </a:rPr>
              <a:t>, </a:t>
            </a:r>
            <a:r>
              <a:rPr lang="en-US" sz="1350" dirty="0" err="1">
                <a:solidFill>
                  <a:prstClr val="black"/>
                </a:solidFill>
                <a:latin typeface="Calibri" panose="020F0502020204030204"/>
              </a:rPr>
              <a:t>baik</a:t>
            </a:r>
            <a:r>
              <a:rPr lang="en-US" sz="1350" dirty="0">
                <a:solidFill>
                  <a:prstClr val="black"/>
                </a:solidFill>
                <a:latin typeface="Calibri" panose="020F0502020204030204"/>
              </a:rPr>
              <a:t> </a:t>
            </a:r>
            <a:r>
              <a:rPr lang="en-US" sz="1350" dirty="0" err="1">
                <a:solidFill>
                  <a:prstClr val="black"/>
                </a:solidFill>
                <a:latin typeface="Calibri" panose="020F0502020204030204"/>
              </a:rPr>
              <a:t>efisiensi</a:t>
            </a:r>
            <a:r>
              <a:rPr lang="en-US" sz="1350" dirty="0">
                <a:solidFill>
                  <a:prstClr val="black"/>
                </a:solidFill>
                <a:latin typeface="Calibri" panose="020F0502020204030204"/>
              </a:rPr>
              <a:t> </a:t>
            </a:r>
            <a:r>
              <a:rPr lang="en-US" sz="1350" dirty="0" err="1">
                <a:solidFill>
                  <a:prstClr val="black"/>
                </a:solidFill>
                <a:latin typeface="Calibri" panose="020F0502020204030204"/>
              </a:rPr>
              <a:t>waktu</a:t>
            </a:r>
            <a:r>
              <a:rPr lang="en-US" sz="1350" dirty="0">
                <a:solidFill>
                  <a:prstClr val="black"/>
                </a:solidFill>
                <a:latin typeface="Calibri" panose="020F0502020204030204"/>
              </a:rPr>
              <a:t> </a:t>
            </a:r>
            <a:r>
              <a:rPr lang="en-US" sz="1350" dirty="0" err="1">
                <a:solidFill>
                  <a:prstClr val="black"/>
                </a:solidFill>
                <a:latin typeface="Calibri" panose="020F0502020204030204"/>
              </a:rPr>
              <a:t>maupun</a:t>
            </a:r>
            <a:r>
              <a:rPr lang="en-US" sz="1350" dirty="0">
                <a:solidFill>
                  <a:prstClr val="black"/>
                </a:solidFill>
                <a:latin typeface="Calibri" panose="020F0502020204030204"/>
              </a:rPr>
              <a:t> </a:t>
            </a:r>
            <a:r>
              <a:rPr lang="en-US" sz="1350" dirty="0" err="1">
                <a:solidFill>
                  <a:prstClr val="black"/>
                </a:solidFill>
                <a:latin typeface="Calibri" panose="020F0502020204030204"/>
              </a:rPr>
              <a:t>biaya</a:t>
            </a:r>
            <a:r>
              <a:rPr lang="en-US" sz="1350" dirty="0">
                <a:solidFill>
                  <a:prstClr val="black"/>
                </a:solidFill>
                <a:latin typeface="Calibri" panose="020F0502020204030204"/>
              </a:rPr>
              <a:t>, </a:t>
            </a:r>
            <a:r>
              <a:rPr lang="en-US" sz="1350" dirty="0" err="1">
                <a:solidFill>
                  <a:prstClr val="black"/>
                </a:solidFill>
                <a:latin typeface="Calibri" panose="020F0502020204030204"/>
              </a:rPr>
              <a:t>sebab</a:t>
            </a:r>
            <a:r>
              <a:rPr lang="en-US" sz="1350" dirty="0">
                <a:solidFill>
                  <a:prstClr val="black"/>
                </a:solidFill>
                <a:latin typeface="Calibri" panose="020F0502020204030204"/>
              </a:rPr>
              <a:t>:</a:t>
            </a:r>
            <a:endParaRPr lang="id-ID" sz="1350" dirty="0">
              <a:solidFill>
                <a:prstClr val="black"/>
              </a:solidFill>
              <a:latin typeface="Calibri" panose="020F0502020204030204"/>
            </a:endParaRPr>
          </a:p>
          <a:p>
            <a:pPr marL="342900" indent="-342900" algn="just" defTabSz="685800">
              <a:lnSpc>
                <a:spcPct val="120000"/>
              </a:lnSpc>
              <a:spcBef>
                <a:spcPts val="750"/>
              </a:spcBef>
              <a:buFont typeface="+mj-lt"/>
              <a:buAutoNum type="alphaLcPeriod"/>
            </a:pPr>
            <a:r>
              <a:rPr lang="en-US" sz="1350" dirty="0" err="1">
                <a:solidFill>
                  <a:prstClr val="black"/>
                </a:solidFill>
                <a:latin typeface="Calibri" panose="020F0502020204030204"/>
              </a:rPr>
              <a:t>Efektivitas</a:t>
            </a:r>
            <a:r>
              <a:rPr lang="en-US" sz="1350" dirty="0">
                <a:solidFill>
                  <a:prstClr val="black"/>
                </a:solidFill>
                <a:latin typeface="Calibri" panose="020F0502020204030204"/>
              </a:rPr>
              <a:t> </a:t>
            </a:r>
            <a:r>
              <a:rPr lang="en-US" sz="1350" dirty="0" err="1">
                <a:solidFill>
                  <a:prstClr val="black"/>
                </a:solidFill>
                <a:latin typeface="Calibri" panose="020F0502020204030204"/>
              </a:rPr>
              <a:t>dana</a:t>
            </a:r>
            <a:r>
              <a:rPr lang="en-US" sz="1350" dirty="0">
                <a:solidFill>
                  <a:prstClr val="black"/>
                </a:solidFill>
                <a:latin typeface="Calibri" panose="020F0502020204030204"/>
              </a:rPr>
              <a:t> </a:t>
            </a:r>
            <a:r>
              <a:rPr lang="en-US" sz="1350" dirty="0" err="1">
                <a:solidFill>
                  <a:prstClr val="black"/>
                </a:solidFill>
                <a:latin typeface="Calibri" panose="020F0502020204030204"/>
              </a:rPr>
              <a:t>cek</a:t>
            </a:r>
            <a:r>
              <a:rPr lang="en-US" sz="1350" dirty="0">
                <a:solidFill>
                  <a:prstClr val="black"/>
                </a:solidFill>
                <a:latin typeface="Calibri" panose="020F0502020204030204"/>
              </a:rPr>
              <a:t>/BG </a:t>
            </a:r>
            <a:r>
              <a:rPr lang="en-US" sz="1350" dirty="0" err="1">
                <a:solidFill>
                  <a:prstClr val="black"/>
                </a:solidFill>
                <a:latin typeface="Calibri" panose="020F0502020204030204"/>
              </a:rPr>
              <a:t>sesuai</a:t>
            </a:r>
            <a:r>
              <a:rPr lang="en-US" sz="1350" dirty="0">
                <a:solidFill>
                  <a:prstClr val="black"/>
                </a:solidFill>
                <a:latin typeface="Calibri" panose="020F0502020204030204"/>
              </a:rPr>
              <a:t> </a:t>
            </a:r>
            <a:r>
              <a:rPr lang="en-US" sz="1350" dirty="0" err="1">
                <a:solidFill>
                  <a:prstClr val="black"/>
                </a:solidFill>
                <a:latin typeface="Calibri" panose="020F0502020204030204"/>
              </a:rPr>
              <a:t>jadwal</a:t>
            </a:r>
            <a:r>
              <a:rPr lang="en-US" sz="1350" dirty="0">
                <a:solidFill>
                  <a:prstClr val="black"/>
                </a:solidFill>
                <a:latin typeface="Calibri" panose="020F0502020204030204"/>
              </a:rPr>
              <a:t> </a:t>
            </a:r>
            <a:r>
              <a:rPr lang="en-US" sz="1350" dirty="0" err="1">
                <a:solidFill>
                  <a:prstClr val="black"/>
                </a:solidFill>
                <a:latin typeface="Calibri" panose="020F0502020204030204"/>
              </a:rPr>
              <a:t>kliring</a:t>
            </a:r>
            <a:r>
              <a:rPr lang="en-US" sz="1350" dirty="0">
                <a:solidFill>
                  <a:prstClr val="black"/>
                </a:solidFill>
                <a:latin typeface="Calibri" panose="020F0502020204030204"/>
              </a:rPr>
              <a:t> </a:t>
            </a:r>
            <a:r>
              <a:rPr lang="en-US" sz="1350" dirty="0" err="1">
                <a:solidFill>
                  <a:prstClr val="black"/>
                </a:solidFill>
                <a:latin typeface="Calibri" panose="020F0502020204030204"/>
              </a:rPr>
              <a:t>lokal</a:t>
            </a:r>
            <a:r>
              <a:rPr lang="en-US" sz="1350" dirty="0">
                <a:solidFill>
                  <a:prstClr val="black"/>
                </a:solidFill>
                <a:latin typeface="Calibri" panose="020F0502020204030204"/>
              </a:rPr>
              <a:t> di </a:t>
            </a:r>
            <a:r>
              <a:rPr lang="en-US" sz="1350" dirty="0" err="1">
                <a:solidFill>
                  <a:prstClr val="black"/>
                </a:solidFill>
                <a:latin typeface="Calibri" panose="020F0502020204030204"/>
              </a:rPr>
              <a:t>mana</a:t>
            </a:r>
            <a:r>
              <a:rPr lang="en-US" sz="1350" dirty="0">
                <a:solidFill>
                  <a:prstClr val="black"/>
                </a:solidFill>
                <a:latin typeface="Calibri" panose="020F0502020204030204"/>
              </a:rPr>
              <a:t> </a:t>
            </a:r>
            <a:r>
              <a:rPr lang="en-US" sz="1350" dirty="0" err="1">
                <a:solidFill>
                  <a:prstClr val="black"/>
                </a:solidFill>
                <a:latin typeface="Calibri" panose="020F0502020204030204"/>
              </a:rPr>
              <a:t>warkat</a:t>
            </a:r>
            <a:r>
              <a:rPr lang="en-US" sz="1350" dirty="0">
                <a:solidFill>
                  <a:prstClr val="black"/>
                </a:solidFill>
                <a:latin typeface="Calibri" panose="020F0502020204030204"/>
              </a:rPr>
              <a:t> </a:t>
            </a:r>
            <a:r>
              <a:rPr lang="en-US" sz="1350" dirty="0" err="1">
                <a:solidFill>
                  <a:prstClr val="black"/>
                </a:solidFill>
                <a:latin typeface="Calibri" panose="020F0502020204030204"/>
              </a:rPr>
              <a:t>dikliringkan</a:t>
            </a:r>
            <a:r>
              <a:rPr lang="en-US" sz="1350" dirty="0">
                <a:solidFill>
                  <a:prstClr val="black"/>
                </a:solidFill>
                <a:latin typeface="Calibri" panose="020F0502020204030204"/>
              </a:rPr>
              <a:t/>
            </a:r>
            <a:br>
              <a:rPr lang="en-US" sz="1350" dirty="0">
                <a:solidFill>
                  <a:prstClr val="black"/>
                </a:solidFill>
                <a:latin typeface="Calibri" panose="020F0502020204030204"/>
              </a:rPr>
            </a:br>
            <a:r>
              <a:rPr lang="en-US" sz="1350" dirty="0">
                <a:solidFill>
                  <a:prstClr val="black"/>
                </a:solidFill>
                <a:latin typeface="Calibri" panose="020F0502020204030204"/>
              </a:rPr>
              <a:t>(same day settlement).</a:t>
            </a:r>
            <a:endParaRPr lang="id-ID" sz="1350" dirty="0">
              <a:solidFill>
                <a:prstClr val="black"/>
              </a:solidFill>
              <a:latin typeface="Calibri" panose="020F0502020204030204"/>
            </a:endParaRPr>
          </a:p>
          <a:p>
            <a:pPr marL="342900" indent="-342900" algn="just" defTabSz="685800">
              <a:lnSpc>
                <a:spcPct val="120000"/>
              </a:lnSpc>
              <a:spcBef>
                <a:spcPts val="750"/>
              </a:spcBef>
              <a:buFont typeface="+mj-lt"/>
              <a:buAutoNum type="alphaLcPeriod"/>
            </a:pPr>
            <a:r>
              <a:rPr lang="en-US" sz="1350" dirty="0" err="1">
                <a:solidFill>
                  <a:prstClr val="black"/>
                </a:solidFill>
                <a:latin typeface="Calibri" panose="020F0502020204030204"/>
              </a:rPr>
              <a:t>Biaya</a:t>
            </a:r>
            <a:r>
              <a:rPr lang="en-US" sz="1350" dirty="0">
                <a:solidFill>
                  <a:prstClr val="black"/>
                </a:solidFill>
                <a:latin typeface="Calibri" panose="020F0502020204030204"/>
              </a:rPr>
              <a:t> proses </a:t>
            </a:r>
            <a:r>
              <a:rPr lang="en-US" sz="1350" dirty="0" err="1">
                <a:solidFill>
                  <a:prstClr val="black"/>
                </a:solidFill>
                <a:latin typeface="Calibri" panose="020F0502020204030204"/>
              </a:rPr>
              <a:t>oleh</a:t>
            </a:r>
            <a:r>
              <a:rPr lang="en-US" sz="1350" dirty="0">
                <a:solidFill>
                  <a:prstClr val="black"/>
                </a:solidFill>
                <a:latin typeface="Calibri" panose="020F0502020204030204"/>
              </a:rPr>
              <a:t> Bank Indonesia </a:t>
            </a:r>
            <a:r>
              <a:rPr lang="en-US" sz="1350" dirty="0" err="1">
                <a:solidFill>
                  <a:prstClr val="black"/>
                </a:solidFill>
                <a:latin typeface="Calibri" panose="020F0502020204030204"/>
              </a:rPr>
              <a:t>sama</a:t>
            </a:r>
            <a:r>
              <a:rPr lang="en-US" sz="1350" dirty="0">
                <a:solidFill>
                  <a:prstClr val="black"/>
                </a:solidFill>
                <a:latin typeface="Calibri" panose="020F0502020204030204"/>
              </a:rPr>
              <a:t> </a:t>
            </a:r>
            <a:r>
              <a:rPr lang="en-US" sz="1350" dirty="0" err="1">
                <a:solidFill>
                  <a:prstClr val="black"/>
                </a:solidFill>
                <a:latin typeface="Calibri" panose="020F0502020204030204"/>
              </a:rPr>
              <a:t>dengan</a:t>
            </a:r>
            <a:r>
              <a:rPr lang="en-US" sz="1350" dirty="0">
                <a:solidFill>
                  <a:prstClr val="black"/>
                </a:solidFill>
                <a:latin typeface="Calibri" panose="020F0502020204030204"/>
              </a:rPr>
              <a:t> </a:t>
            </a:r>
            <a:r>
              <a:rPr lang="en-US" sz="1350" dirty="0" err="1">
                <a:solidFill>
                  <a:prstClr val="black"/>
                </a:solidFill>
                <a:latin typeface="Calibri" panose="020F0502020204030204"/>
              </a:rPr>
              <a:t>warkat</a:t>
            </a:r>
            <a:r>
              <a:rPr lang="en-US" sz="1350" dirty="0">
                <a:solidFill>
                  <a:prstClr val="black"/>
                </a:solidFill>
                <a:latin typeface="Calibri" panose="020F0502020204030204"/>
              </a:rPr>
              <a:t> </a:t>
            </a:r>
            <a:r>
              <a:rPr lang="en-US" sz="1350" dirty="0" err="1">
                <a:solidFill>
                  <a:prstClr val="black"/>
                </a:solidFill>
                <a:latin typeface="Calibri" panose="020F0502020204030204"/>
              </a:rPr>
              <a:t>lokal</a:t>
            </a:r>
            <a:r>
              <a:rPr lang="en-US" sz="1350" dirty="0">
                <a:solidFill>
                  <a:prstClr val="black"/>
                </a:solidFill>
                <a:latin typeface="Calibri" panose="020F0502020204030204"/>
              </a:rPr>
              <a:t> </a:t>
            </a:r>
            <a:r>
              <a:rPr lang="en-US" sz="1350" dirty="0" err="1">
                <a:solidFill>
                  <a:prstClr val="black"/>
                </a:solidFill>
                <a:latin typeface="Calibri" panose="020F0502020204030204"/>
              </a:rPr>
              <a:t>lainnya</a:t>
            </a:r>
            <a:r>
              <a:rPr lang="en-US" sz="1350" dirty="0">
                <a:solidFill>
                  <a:prstClr val="black"/>
                </a:solidFill>
                <a:latin typeface="Calibri" panose="020F0502020204030204"/>
              </a:rPr>
              <a:t> (</a:t>
            </a:r>
            <a:r>
              <a:rPr lang="en-US" sz="1350" dirty="0" err="1">
                <a:solidFill>
                  <a:prstClr val="black"/>
                </a:solidFill>
                <a:latin typeface="Calibri" panose="020F0502020204030204"/>
              </a:rPr>
              <a:t>tidak</a:t>
            </a:r>
            <a:r>
              <a:rPr lang="en-US" sz="1350" dirty="0">
                <a:solidFill>
                  <a:prstClr val="black"/>
                </a:solidFill>
                <a:latin typeface="Calibri" panose="020F0502020204030204"/>
              </a:rPr>
              <a:t> </a:t>
            </a:r>
            <a:r>
              <a:rPr lang="en-US" sz="1350" dirty="0" err="1">
                <a:solidFill>
                  <a:prstClr val="black"/>
                </a:solidFill>
                <a:latin typeface="Calibri" panose="020F0502020204030204"/>
              </a:rPr>
              <a:t>ada</a:t>
            </a:r>
            <a:r>
              <a:rPr lang="en-US" sz="1350" dirty="0">
                <a:solidFill>
                  <a:prstClr val="black"/>
                </a:solidFill>
                <a:latin typeface="Calibri" panose="020F0502020204030204"/>
              </a:rPr>
              <a:t/>
            </a:r>
            <a:br>
              <a:rPr lang="en-US" sz="1350" dirty="0">
                <a:solidFill>
                  <a:prstClr val="black"/>
                </a:solidFill>
                <a:latin typeface="Calibri" panose="020F0502020204030204"/>
              </a:rPr>
            </a:br>
            <a:r>
              <a:rPr lang="en-US" sz="1350" dirty="0" err="1">
                <a:solidFill>
                  <a:prstClr val="black"/>
                </a:solidFill>
                <a:latin typeface="Calibri" panose="020F0502020204030204"/>
              </a:rPr>
              <a:t>biaya</a:t>
            </a:r>
            <a:r>
              <a:rPr lang="en-US" sz="1350" dirty="0">
                <a:solidFill>
                  <a:prstClr val="black"/>
                </a:solidFill>
                <a:latin typeface="Calibri" panose="020F0502020204030204"/>
              </a:rPr>
              <a:t> </a:t>
            </a:r>
            <a:r>
              <a:rPr lang="en-US" sz="1350" dirty="0" err="1">
                <a:solidFill>
                  <a:prstClr val="black"/>
                </a:solidFill>
                <a:latin typeface="Calibri" panose="020F0502020204030204"/>
              </a:rPr>
              <a:t>tambahan</a:t>
            </a:r>
            <a:r>
              <a:rPr lang="en-US" sz="1350" dirty="0">
                <a:solidFill>
                  <a:prstClr val="black"/>
                </a:solidFill>
                <a:latin typeface="Calibri" panose="020F0502020204030204"/>
              </a:rPr>
              <a:t> </a:t>
            </a:r>
            <a:r>
              <a:rPr lang="en-US" sz="1350" dirty="0" err="1">
                <a:solidFill>
                  <a:prstClr val="black"/>
                </a:solidFill>
                <a:latin typeface="Calibri" panose="020F0502020204030204"/>
              </a:rPr>
              <a:t>oleh</a:t>
            </a:r>
            <a:r>
              <a:rPr lang="en-US" sz="1350" dirty="0">
                <a:solidFill>
                  <a:prstClr val="black"/>
                </a:solidFill>
                <a:latin typeface="Calibri" panose="020F0502020204030204"/>
              </a:rPr>
              <a:t> Bank Indonesia). </a:t>
            </a:r>
            <a:r>
              <a:rPr lang="en-US" sz="1350" dirty="0" err="1">
                <a:solidFill>
                  <a:prstClr val="black"/>
                </a:solidFill>
                <a:latin typeface="Calibri" panose="020F0502020204030204"/>
              </a:rPr>
              <a:t>Dengan</a:t>
            </a:r>
            <a:r>
              <a:rPr lang="en-US" sz="1350" dirty="0">
                <a:solidFill>
                  <a:prstClr val="black"/>
                </a:solidFill>
                <a:latin typeface="Calibri" panose="020F0502020204030204"/>
              </a:rPr>
              <a:t> </a:t>
            </a:r>
            <a:r>
              <a:rPr lang="en-US" sz="1350" dirty="0" err="1">
                <a:solidFill>
                  <a:prstClr val="black"/>
                </a:solidFill>
                <a:latin typeface="Calibri" panose="020F0502020204030204"/>
              </a:rPr>
              <a:t>manfaat</a:t>
            </a:r>
            <a:r>
              <a:rPr lang="en-US" sz="1350" dirty="0">
                <a:solidFill>
                  <a:prstClr val="black"/>
                </a:solidFill>
                <a:latin typeface="Calibri" panose="020F0502020204030204"/>
              </a:rPr>
              <a:t> </a:t>
            </a:r>
            <a:r>
              <a:rPr lang="en-US" sz="1350" dirty="0" err="1">
                <a:solidFill>
                  <a:prstClr val="black"/>
                </a:solidFill>
                <a:latin typeface="Calibri" panose="020F0502020204030204"/>
              </a:rPr>
              <a:t>tersebut</a:t>
            </a:r>
            <a:r>
              <a:rPr lang="en-US" sz="1350" dirty="0">
                <a:solidFill>
                  <a:prstClr val="black"/>
                </a:solidFill>
                <a:latin typeface="Calibri" panose="020F0502020204030204"/>
              </a:rPr>
              <a:t> </a:t>
            </a:r>
            <a:r>
              <a:rPr lang="en-US" sz="1350" dirty="0" err="1">
                <a:solidFill>
                  <a:prstClr val="black"/>
                </a:solidFill>
                <a:latin typeface="Calibri" panose="020F0502020204030204"/>
              </a:rPr>
              <a:t>diharapkan</a:t>
            </a:r>
            <a:r>
              <a:rPr lang="en-US" sz="1350" dirty="0">
                <a:solidFill>
                  <a:prstClr val="black"/>
                </a:solidFill>
                <a:latin typeface="Calibri" panose="020F0502020204030204"/>
              </a:rPr>
              <a:t/>
            </a:r>
            <a:br>
              <a:rPr lang="en-US" sz="1350" dirty="0">
                <a:solidFill>
                  <a:prstClr val="black"/>
                </a:solidFill>
                <a:latin typeface="Calibri" panose="020F0502020204030204"/>
              </a:rPr>
            </a:br>
            <a:r>
              <a:rPr lang="en-US" sz="1350" dirty="0" err="1">
                <a:solidFill>
                  <a:prstClr val="black"/>
                </a:solidFill>
                <a:latin typeface="Calibri" panose="020F0502020204030204"/>
              </a:rPr>
              <a:t>dapat</a:t>
            </a:r>
            <a:r>
              <a:rPr lang="en-US" sz="1350" dirty="0">
                <a:solidFill>
                  <a:prstClr val="black"/>
                </a:solidFill>
                <a:latin typeface="Calibri" panose="020F0502020204030204"/>
              </a:rPr>
              <a:t> </a:t>
            </a:r>
            <a:r>
              <a:rPr lang="en-US" sz="1350" dirty="0" err="1">
                <a:solidFill>
                  <a:prstClr val="black"/>
                </a:solidFill>
                <a:latin typeface="Calibri" panose="020F0502020204030204"/>
              </a:rPr>
              <a:t>meningkatkan</a:t>
            </a:r>
            <a:r>
              <a:rPr lang="en-US" sz="1350" dirty="0">
                <a:solidFill>
                  <a:prstClr val="black"/>
                </a:solidFill>
                <a:latin typeface="Calibri" panose="020F0502020204030204"/>
              </a:rPr>
              <a:t> </a:t>
            </a:r>
            <a:r>
              <a:rPr lang="en-US" sz="1350" dirty="0" err="1">
                <a:solidFill>
                  <a:prstClr val="black"/>
                </a:solidFill>
                <a:latin typeface="Calibri" panose="020F0502020204030204"/>
              </a:rPr>
              <a:t>kelancaran</a:t>
            </a:r>
            <a:r>
              <a:rPr lang="en-US" sz="1350" dirty="0">
                <a:solidFill>
                  <a:prstClr val="black"/>
                </a:solidFill>
                <a:latin typeface="Calibri" panose="020F0502020204030204"/>
              </a:rPr>
              <a:t> </a:t>
            </a:r>
            <a:r>
              <a:rPr lang="en-US" sz="1350" dirty="0" err="1">
                <a:solidFill>
                  <a:prstClr val="black"/>
                </a:solidFill>
                <a:latin typeface="Calibri" panose="020F0502020204030204"/>
              </a:rPr>
              <a:t>lalu</a:t>
            </a:r>
            <a:r>
              <a:rPr lang="en-US" sz="1350" dirty="0">
                <a:solidFill>
                  <a:prstClr val="black"/>
                </a:solidFill>
                <a:latin typeface="Calibri" panose="020F0502020204030204"/>
              </a:rPr>
              <a:t> </a:t>
            </a:r>
            <a:r>
              <a:rPr lang="en-US" sz="1350" dirty="0" err="1">
                <a:solidFill>
                  <a:prstClr val="black"/>
                </a:solidFill>
                <a:latin typeface="Calibri" panose="020F0502020204030204"/>
              </a:rPr>
              <a:t>lintas</a:t>
            </a:r>
            <a:r>
              <a:rPr lang="en-US" sz="1350" dirty="0">
                <a:solidFill>
                  <a:prstClr val="black"/>
                </a:solidFill>
                <a:latin typeface="Calibri" panose="020F0502020204030204"/>
              </a:rPr>
              <a:t> </a:t>
            </a:r>
            <a:r>
              <a:rPr lang="en-US" sz="1350" dirty="0" err="1">
                <a:solidFill>
                  <a:prstClr val="black"/>
                </a:solidFill>
                <a:latin typeface="Calibri" panose="020F0502020204030204"/>
              </a:rPr>
              <a:t>pembayaran</a:t>
            </a:r>
            <a:r>
              <a:rPr lang="en-US" sz="1350" dirty="0">
                <a:solidFill>
                  <a:prstClr val="black"/>
                </a:solidFill>
                <a:latin typeface="Calibri" panose="020F0502020204030204"/>
              </a:rPr>
              <a:t> </a:t>
            </a:r>
            <a:r>
              <a:rPr lang="en-US" sz="1350" dirty="0" err="1">
                <a:solidFill>
                  <a:prstClr val="black"/>
                </a:solidFill>
                <a:latin typeface="Calibri" panose="020F0502020204030204"/>
              </a:rPr>
              <a:t>giral</a:t>
            </a:r>
            <a:r>
              <a:rPr lang="en-US" sz="1350" dirty="0">
                <a:solidFill>
                  <a:prstClr val="black"/>
                </a:solidFill>
                <a:latin typeface="Calibri" panose="020F0502020204030204"/>
              </a:rPr>
              <a:t> </a:t>
            </a:r>
            <a:r>
              <a:rPr lang="en-US" sz="1350" dirty="0" err="1">
                <a:solidFill>
                  <a:prstClr val="black"/>
                </a:solidFill>
                <a:latin typeface="Calibri" panose="020F0502020204030204"/>
              </a:rPr>
              <a:t>antardaerah</a:t>
            </a:r>
            <a:r>
              <a:rPr lang="en-US" sz="1350" dirty="0">
                <a:solidFill>
                  <a:prstClr val="black"/>
                </a:solidFill>
                <a:latin typeface="Calibri" panose="020F0502020204030204"/>
              </a:rPr>
              <a:t>.</a:t>
            </a:r>
            <a:endParaRPr lang="id-ID" sz="1350" dirty="0">
              <a:solidFill>
                <a:prstClr val="black"/>
              </a:solidFill>
              <a:latin typeface="Calibri" panose="020F0502020204030204"/>
            </a:endParaRPr>
          </a:p>
        </p:txBody>
      </p:sp>
    </p:spTree>
    <p:extLst>
      <p:ext uri="{BB962C8B-B14F-4D97-AF65-F5344CB8AC3E}">
        <p14:creationId xmlns:p14="http://schemas.microsoft.com/office/powerpoint/2010/main" val="308547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fade">
                                      <p:cBhvr>
                                        <p:cTn id="19" dur="1000"/>
                                        <p:tgtEl>
                                          <p:spTgt spid="1026"/>
                                        </p:tgtEl>
                                      </p:cBhvr>
                                    </p:animEffect>
                                    <p:anim calcmode="lin" valueType="num">
                                      <p:cBhvr>
                                        <p:cTn id="20" dur="1000" fill="hold"/>
                                        <p:tgtEl>
                                          <p:spTgt spid="1026"/>
                                        </p:tgtEl>
                                        <p:attrNameLst>
                                          <p:attrName>ppt_x</p:attrName>
                                        </p:attrNameLst>
                                      </p:cBhvr>
                                      <p:tavLst>
                                        <p:tav tm="0">
                                          <p:val>
                                            <p:strVal val="#ppt_x"/>
                                          </p:val>
                                        </p:tav>
                                        <p:tav tm="100000">
                                          <p:val>
                                            <p:strVal val="#ppt_x"/>
                                          </p:val>
                                        </p:tav>
                                      </p:tavLst>
                                    </p:anim>
                                    <p:anim calcmode="lin" valueType="num">
                                      <p:cBhvr>
                                        <p:cTn id="21"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500" fill="hold"/>
                                        <p:tgtEl>
                                          <p:spTgt spid="8"/>
                                        </p:tgtEl>
                                        <p:attrNameLst>
                                          <p:attrName>ppt_w</p:attrName>
                                        </p:attrNameLst>
                                      </p:cBhvr>
                                      <p:tavLst>
                                        <p:tav tm="0">
                                          <p:val>
                                            <p:fltVal val="0"/>
                                          </p:val>
                                        </p:tav>
                                        <p:tav tm="100000">
                                          <p:val>
                                            <p:strVal val="#ppt_w"/>
                                          </p:val>
                                        </p:tav>
                                      </p:tavLst>
                                    </p:anim>
                                    <p:anim calcmode="lin" valueType="num">
                                      <p:cBhvr>
                                        <p:cTn id="33" dur="500" fill="hold"/>
                                        <p:tgtEl>
                                          <p:spTgt spid="8"/>
                                        </p:tgtEl>
                                        <p:attrNameLst>
                                          <p:attrName>ppt_h</p:attrName>
                                        </p:attrNameLst>
                                      </p:cBhvr>
                                      <p:tavLst>
                                        <p:tav tm="0">
                                          <p:val>
                                            <p:fltVal val="0"/>
                                          </p:val>
                                        </p:tav>
                                        <p:tav tm="100000">
                                          <p:val>
                                            <p:strVal val="#ppt_h"/>
                                          </p:val>
                                        </p:tav>
                                      </p:tavLst>
                                    </p:anim>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animBg="1"/>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0327"/>
            <a:ext cx="7886700" cy="994172"/>
          </a:xfrm>
        </p:spPr>
        <p:txBody>
          <a:bodyPr>
            <a:normAutofit fontScale="90000"/>
          </a:bodyPr>
          <a:lstStyle/>
          <a:p>
            <a:pPr marL="0" indent="0">
              <a:buNone/>
            </a:pPr>
            <a:r>
              <a:rPr lang="id-ID" dirty="0"/>
              <a:t>Mekanisme Kliring Warkat Luar Wilayah</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541369" y="1854679"/>
            <a:ext cx="6061263" cy="3904025"/>
          </a:xfrm>
          <a:prstGeom prst="rect">
            <a:avLst/>
          </a:prstGeom>
          <a:noFill/>
          <a:ln>
            <a:noFill/>
          </a:ln>
        </p:spPr>
      </p:pic>
      <p:sp>
        <p:nvSpPr>
          <p:cNvPr id="5" name="TextBox 4"/>
          <p:cNvSpPr txBox="1"/>
          <p:nvPr/>
        </p:nvSpPr>
        <p:spPr>
          <a:xfrm>
            <a:off x="2279278" y="5300170"/>
            <a:ext cx="1301003" cy="784830"/>
          </a:xfrm>
          <a:prstGeom prst="rect">
            <a:avLst/>
          </a:prstGeom>
          <a:noFill/>
        </p:spPr>
        <p:txBody>
          <a:bodyPr wrap="square" rtlCol="0">
            <a:spAutoFit/>
          </a:bodyPr>
          <a:lstStyle/>
          <a:p>
            <a:pPr defTabSz="685800"/>
            <a:r>
              <a:rPr lang="id-ID" sz="1500" dirty="0">
                <a:solidFill>
                  <a:prstClr val="black"/>
                </a:solidFill>
                <a:latin typeface="Calibri" panose="020F0502020204030204"/>
              </a:rPr>
              <a:t>FLOW WARKAT</a:t>
            </a:r>
          </a:p>
          <a:p>
            <a:pPr defTabSz="685800"/>
            <a:r>
              <a:rPr lang="id-ID" sz="1500" dirty="0">
                <a:solidFill>
                  <a:prstClr val="black"/>
                </a:solidFill>
                <a:latin typeface="Calibri" panose="020F0502020204030204"/>
              </a:rPr>
              <a:t>FLOW DANA</a:t>
            </a:r>
          </a:p>
        </p:txBody>
      </p:sp>
    </p:spTree>
    <p:extLst>
      <p:ext uri="{BB962C8B-B14F-4D97-AF65-F5344CB8AC3E}">
        <p14:creationId xmlns:p14="http://schemas.microsoft.com/office/powerpoint/2010/main" val="5371877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673" y="188640"/>
            <a:ext cx="5795682" cy="842262"/>
          </a:xfrm>
        </p:spPr>
        <p:txBody>
          <a:bodyPr>
            <a:noAutofit/>
          </a:bodyPr>
          <a:lstStyle/>
          <a:p>
            <a:pPr marL="0" indent="0" algn="ctr">
              <a:buNone/>
            </a:pPr>
            <a:r>
              <a:rPr lang="id-ID" sz="2400" dirty="0"/>
              <a:t>CONTOH TRANSAKSI DAN PENCATATANNYA</a:t>
            </a:r>
          </a:p>
        </p:txBody>
      </p:sp>
      <p:sp>
        <p:nvSpPr>
          <p:cNvPr id="3" name="Content Placeholder 2"/>
          <p:cNvSpPr>
            <a:spLocks noGrp="1"/>
          </p:cNvSpPr>
          <p:nvPr>
            <p:ph sz="quarter" idx="13"/>
          </p:nvPr>
        </p:nvSpPr>
        <p:spPr>
          <a:xfrm>
            <a:off x="205068" y="1573307"/>
            <a:ext cx="4514851" cy="2057399"/>
          </a:xfrm>
        </p:spPr>
        <p:txBody>
          <a:bodyPr>
            <a:normAutofit fontScale="85000" lnSpcReduction="10000"/>
          </a:bodyPr>
          <a:lstStyle/>
          <a:p>
            <a:pPr marL="0" indent="0" algn="just">
              <a:buNone/>
            </a:pPr>
            <a:r>
              <a:rPr lang="id-ID" sz="1500" dirty="0"/>
              <a:t>	</a:t>
            </a:r>
            <a:r>
              <a:rPr lang="en-US" sz="1500" dirty="0" err="1"/>
              <a:t>Pada</a:t>
            </a:r>
            <a:r>
              <a:rPr lang="en-US" sz="1500" dirty="0"/>
              <a:t> 12 </a:t>
            </a:r>
            <a:r>
              <a:rPr lang="en-US" sz="1500" dirty="0" err="1"/>
              <a:t>Juni</a:t>
            </a:r>
            <a:r>
              <a:rPr lang="en-US" sz="1500" dirty="0"/>
              <a:t> 2013 </a:t>
            </a:r>
            <a:r>
              <a:rPr lang="en-US" sz="1500" dirty="0" err="1"/>
              <a:t>Sdr</a:t>
            </a:r>
            <a:r>
              <a:rPr lang="en-US" sz="1500" dirty="0"/>
              <a:t>. X </a:t>
            </a:r>
            <a:r>
              <a:rPr lang="en-US" sz="1500" dirty="0" err="1"/>
              <a:t>telah</a:t>
            </a:r>
            <a:r>
              <a:rPr lang="en-US" sz="1500" dirty="0"/>
              <a:t> </a:t>
            </a:r>
            <a:r>
              <a:rPr lang="en-US" sz="1500" dirty="0" err="1"/>
              <a:t>membeli</a:t>
            </a:r>
            <a:r>
              <a:rPr lang="en-US" sz="1500" dirty="0"/>
              <a:t> </a:t>
            </a:r>
            <a:r>
              <a:rPr lang="en-US" sz="1500" dirty="0" err="1"/>
              <a:t>barang</a:t>
            </a:r>
            <a:r>
              <a:rPr lang="en-US" sz="1500" dirty="0"/>
              <a:t> </a:t>
            </a:r>
            <a:r>
              <a:rPr lang="en-US" sz="1500" dirty="0" err="1"/>
              <a:t>kepada</a:t>
            </a:r>
            <a:r>
              <a:rPr lang="en-US" sz="1500" dirty="0"/>
              <a:t> </a:t>
            </a:r>
            <a:r>
              <a:rPr lang="en-US" sz="1500" dirty="0" err="1"/>
              <a:t>Sdr</a:t>
            </a:r>
            <a:r>
              <a:rPr lang="en-US" sz="1500" dirty="0"/>
              <a:t>. Y </a:t>
            </a:r>
            <a:r>
              <a:rPr lang="en-US" sz="1500" dirty="0" err="1"/>
              <a:t>senilai</a:t>
            </a:r>
            <a:r>
              <a:rPr lang="en-US" sz="1500" dirty="0"/>
              <a:t> Rp100.000.000. </a:t>
            </a:r>
            <a:r>
              <a:rPr lang="en-US" sz="1500" dirty="0" err="1"/>
              <a:t>Sdr</a:t>
            </a:r>
            <a:r>
              <a:rPr lang="en-US" sz="1500" dirty="0"/>
              <a:t>. X </a:t>
            </a:r>
            <a:r>
              <a:rPr lang="en-US" sz="1500" dirty="0" err="1"/>
              <a:t>adalah</a:t>
            </a:r>
            <a:r>
              <a:rPr lang="en-US" sz="1500" dirty="0"/>
              <a:t> </a:t>
            </a:r>
            <a:r>
              <a:rPr lang="en-US" sz="1500" dirty="0" err="1"/>
              <a:t>nasabah</a:t>
            </a:r>
            <a:r>
              <a:rPr lang="en-US" sz="1500" dirty="0"/>
              <a:t> Bank B Surabaya </a:t>
            </a:r>
            <a:r>
              <a:rPr lang="en-US" sz="1500" dirty="0" err="1"/>
              <a:t>sehingga</a:t>
            </a:r>
            <a:r>
              <a:rPr lang="en-US" sz="1500" dirty="0"/>
              <a:t> </a:t>
            </a:r>
            <a:r>
              <a:rPr lang="en-US" sz="1500" dirty="0" err="1"/>
              <a:t>melakukan</a:t>
            </a:r>
            <a:r>
              <a:rPr lang="en-US" sz="1500" dirty="0"/>
              <a:t> </a:t>
            </a:r>
            <a:r>
              <a:rPr lang="en-US" sz="1500" dirty="0" err="1"/>
              <a:t>pembayaran</a:t>
            </a:r>
            <a:r>
              <a:rPr lang="en-US" sz="1500" dirty="0"/>
              <a:t> </a:t>
            </a:r>
            <a:r>
              <a:rPr lang="en-US" sz="1500" dirty="0" err="1"/>
              <a:t>dengan</a:t>
            </a:r>
            <a:r>
              <a:rPr lang="en-US" sz="1500" dirty="0"/>
              <a:t> </a:t>
            </a:r>
            <a:r>
              <a:rPr lang="en-US" sz="1500" dirty="0" err="1"/>
              <a:t>menarik</a:t>
            </a:r>
            <a:r>
              <a:rPr lang="en-US" sz="1500" dirty="0"/>
              <a:t> </a:t>
            </a:r>
            <a:r>
              <a:rPr lang="en-US" sz="1500" dirty="0" err="1"/>
              <a:t>cek</a:t>
            </a:r>
            <a:r>
              <a:rPr lang="en-US" sz="1500" dirty="0"/>
              <a:t> bank </a:t>
            </a:r>
            <a:r>
              <a:rPr lang="en-US" sz="1500" dirty="0" err="1"/>
              <a:t>tersebut</a:t>
            </a:r>
            <a:r>
              <a:rPr lang="en-US" sz="1500" dirty="0"/>
              <a:t> </a:t>
            </a:r>
            <a:r>
              <a:rPr lang="en-US" sz="1500" dirty="0" err="1"/>
              <a:t>sebesar</a:t>
            </a:r>
            <a:r>
              <a:rPr lang="en-US" sz="1500" dirty="0"/>
              <a:t> Rp100.000.000 </a:t>
            </a:r>
            <a:r>
              <a:rPr lang="en-US" sz="1500" dirty="0" err="1"/>
              <a:t>dan</a:t>
            </a:r>
            <a:r>
              <a:rPr lang="en-US" sz="1500" dirty="0"/>
              <a:t> </a:t>
            </a:r>
            <a:r>
              <a:rPr lang="en-US" sz="1500" dirty="0" err="1"/>
              <a:t>diserahkan</a:t>
            </a:r>
            <a:r>
              <a:rPr lang="en-US" sz="1500" dirty="0"/>
              <a:t> </a:t>
            </a:r>
            <a:r>
              <a:rPr lang="en-US" sz="1500" dirty="0" err="1"/>
              <a:t>kepada</a:t>
            </a:r>
            <a:r>
              <a:rPr lang="en-US" sz="1500" dirty="0"/>
              <a:t> </a:t>
            </a:r>
            <a:r>
              <a:rPr lang="en-US" sz="1500" dirty="0" err="1"/>
              <a:t>Sdr</a:t>
            </a:r>
            <a:r>
              <a:rPr lang="en-US" sz="1500" dirty="0"/>
              <a:t>. Y </a:t>
            </a:r>
            <a:r>
              <a:rPr lang="en-US" sz="1500" dirty="0" err="1"/>
              <a:t>nasabah</a:t>
            </a:r>
            <a:r>
              <a:rPr lang="en-US" sz="1500" dirty="0"/>
              <a:t> Bank A Jakarta. </a:t>
            </a:r>
            <a:r>
              <a:rPr lang="en-US" sz="1500" dirty="0" err="1"/>
              <a:t>Tgl</a:t>
            </a:r>
            <a:r>
              <a:rPr lang="en-US" sz="1500" dirty="0"/>
              <a:t> 14 </a:t>
            </a:r>
            <a:r>
              <a:rPr lang="en-US" sz="1500" dirty="0" err="1"/>
              <a:t>Juni</a:t>
            </a:r>
            <a:r>
              <a:rPr lang="en-US" sz="1500" dirty="0"/>
              <a:t> 2013 </a:t>
            </a:r>
            <a:r>
              <a:rPr lang="en-US" sz="1500" dirty="0" err="1"/>
              <a:t>Sdr</a:t>
            </a:r>
            <a:r>
              <a:rPr lang="en-US" sz="1500" dirty="0"/>
              <a:t>. Y </a:t>
            </a:r>
            <a:r>
              <a:rPr lang="en-US" sz="1500" dirty="0" err="1"/>
              <a:t>melakukan</a:t>
            </a:r>
            <a:r>
              <a:rPr lang="en-US" sz="1500" dirty="0"/>
              <a:t> </a:t>
            </a:r>
            <a:r>
              <a:rPr lang="en-US" sz="1500" dirty="0" err="1"/>
              <a:t>penyetoran</a:t>
            </a:r>
            <a:r>
              <a:rPr lang="en-US" sz="1500" dirty="0"/>
              <a:t> </a:t>
            </a:r>
            <a:r>
              <a:rPr lang="en-US" sz="1500" dirty="0" err="1"/>
              <a:t>untuk</a:t>
            </a:r>
            <a:r>
              <a:rPr lang="en-US" sz="1500" dirty="0"/>
              <a:t> </a:t>
            </a:r>
            <a:r>
              <a:rPr lang="en-US" sz="1500" dirty="0" err="1"/>
              <a:t>rekening</a:t>
            </a:r>
            <a:r>
              <a:rPr lang="en-US" sz="1500" dirty="0"/>
              <a:t> </a:t>
            </a:r>
            <a:r>
              <a:rPr lang="en-US" sz="1500" dirty="0" err="1"/>
              <a:t>gironya</a:t>
            </a:r>
            <a:r>
              <a:rPr lang="en-US" sz="1500" dirty="0"/>
              <a:t> </a:t>
            </a:r>
            <a:r>
              <a:rPr lang="en-US" sz="1500" dirty="0" err="1"/>
              <a:t>dengan</a:t>
            </a:r>
            <a:r>
              <a:rPr lang="en-US" sz="1500" dirty="0"/>
              <a:t> </a:t>
            </a:r>
            <a:r>
              <a:rPr lang="en-US" sz="1500" dirty="0" err="1"/>
              <a:t>cek</a:t>
            </a:r>
            <a:r>
              <a:rPr lang="en-US" sz="1500" dirty="0"/>
              <a:t> </a:t>
            </a:r>
            <a:r>
              <a:rPr lang="en-US" sz="1500" dirty="0" err="1"/>
              <a:t>tersebut</a:t>
            </a:r>
            <a:r>
              <a:rPr lang="en-US" sz="1500" dirty="0"/>
              <a:t> yang </a:t>
            </a:r>
            <a:r>
              <a:rPr lang="en-US" sz="1500" dirty="0" err="1"/>
              <a:t>telah</a:t>
            </a:r>
            <a:r>
              <a:rPr lang="en-US" sz="1500" dirty="0"/>
              <a:t> </a:t>
            </a:r>
            <a:r>
              <a:rPr lang="en-US" sz="1500" dirty="0" err="1"/>
              <a:t>diterima</a:t>
            </a:r>
            <a:r>
              <a:rPr lang="en-US" sz="1500" dirty="0"/>
              <a:t> </a:t>
            </a:r>
            <a:r>
              <a:rPr lang="en-US" sz="1500" dirty="0" err="1"/>
              <a:t>dari</a:t>
            </a:r>
            <a:r>
              <a:rPr lang="en-US" sz="1500" dirty="0"/>
              <a:t> </a:t>
            </a:r>
            <a:r>
              <a:rPr lang="en-US" sz="1500" dirty="0" err="1"/>
              <a:t>Sdr</a:t>
            </a:r>
            <a:r>
              <a:rPr lang="en-US" sz="1500" dirty="0"/>
              <a:t>. X. </a:t>
            </a:r>
            <a:r>
              <a:rPr lang="en-US" sz="1500" dirty="0" err="1"/>
              <a:t>Informasi</a:t>
            </a:r>
            <a:r>
              <a:rPr lang="en-US" sz="1500" dirty="0"/>
              <a:t> </a:t>
            </a:r>
            <a:r>
              <a:rPr lang="en-US" sz="1500" dirty="0" err="1"/>
              <a:t>dari</a:t>
            </a:r>
            <a:r>
              <a:rPr lang="en-US" sz="1500" dirty="0"/>
              <a:t> </a:t>
            </a:r>
            <a:r>
              <a:rPr lang="en-US" sz="1500" dirty="0" err="1"/>
              <a:t>lembagakliring</a:t>
            </a:r>
            <a:r>
              <a:rPr lang="en-US" sz="1500" dirty="0"/>
              <a:t> </a:t>
            </a:r>
            <a:r>
              <a:rPr lang="en-US" sz="1500" dirty="0" err="1"/>
              <a:t>bahwa</a:t>
            </a:r>
            <a:r>
              <a:rPr lang="en-US" sz="1500" dirty="0"/>
              <a:t> </a:t>
            </a:r>
            <a:r>
              <a:rPr lang="en-US" sz="1500" dirty="0" err="1"/>
              <a:t>cektersebut</a:t>
            </a:r>
            <a:r>
              <a:rPr lang="en-US" sz="1500" dirty="0"/>
              <a:t> </a:t>
            </a:r>
            <a:r>
              <a:rPr lang="en-US" sz="1500" dirty="0" err="1"/>
              <a:t>dinyatakan</a:t>
            </a:r>
            <a:r>
              <a:rPr lang="en-US" sz="1500" dirty="0"/>
              <a:t> </a:t>
            </a:r>
            <a:r>
              <a:rPr lang="en-US" sz="1500" dirty="0" err="1"/>
              <a:t>efektif</a:t>
            </a:r>
            <a:r>
              <a:rPr lang="en-US" sz="1500" dirty="0"/>
              <a:t> (</a:t>
            </a:r>
            <a:r>
              <a:rPr lang="en-US" sz="1500" dirty="0" err="1"/>
              <a:t>dana</a:t>
            </a:r>
            <a:r>
              <a:rPr lang="en-US" sz="1500" dirty="0"/>
              <a:t> </a:t>
            </a:r>
            <a:r>
              <a:rPr lang="en-US" sz="1500" dirty="0" err="1"/>
              <a:t>terpenuhi</a:t>
            </a:r>
            <a:r>
              <a:rPr lang="en-US" sz="1500" dirty="0"/>
              <a:t>). </a:t>
            </a:r>
            <a:r>
              <a:rPr lang="en-US" sz="1500" dirty="0" err="1"/>
              <a:t>Bagaimana</a:t>
            </a:r>
            <a:r>
              <a:rPr lang="en-US" sz="1500" dirty="0"/>
              <a:t> </a:t>
            </a:r>
            <a:r>
              <a:rPr lang="en-US" sz="1500" dirty="0" err="1"/>
              <a:t>pencatatan</a:t>
            </a:r>
            <a:r>
              <a:rPr lang="en-US" sz="1500" dirty="0"/>
              <a:t> di </a:t>
            </a:r>
            <a:r>
              <a:rPr lang="en-US" sz="1500" dirty="0" err="1"/>
              <a:t>masing-masing</a:t>
            </a:r>
            <a:r>
              <a:rPr lang="en-US" sz="1500" dirty="0"/>
              <a:t> bank yang </a:t>
            </a:r>
            <a:r>
              <a:rPr lang="en-US" sz="1500" dirty="0" err="1"/>
              <a:t>terlibat</a:t>
            </a:r>
            <a:r>
              <a:rPr lang="en-US" sz="1500" dirty="0"/>
              <a:t> </a:t>
            </a:r>
            <a:r>
              <a:rPr lang="en-US" sz="1500" dirty="0" err="1"/>
              <a:t>transaksi</a:t>
            </a:r>
            <a:r>
              <a:rPr lang="en-US" sz="1500" dirty="0"/>
              <a:t> </a:t>
            </a:r>
            <a:r>
              <a:rPr lang="en-US" sz="1500" dirty="0" err="1"/>
              <a:t>kliring</a:t>
            </a:r>
            <a:r>
              <a:rPr lang="en-US" sz="1500" dirty="0"/>
              <a:t> </a:t>
            </a:r>
            <a:r>
              <a:rPr lang="en-US" sz="1500" dirty="0" err="1"/>
              <a:t>ini</a:t>
            </a:r>
            <a:r>
              <a:rPr lang="en-US" sz="1500" dirty="0"/>
              <a:t>?</a:t>
            </a:r>
            <a:endParaRPr lang="id-ID" sz="1500" dirty="0"/>
          </a:p>
        </p:txBody>
      </p:sp>
      <p:graphicFrame>
        <p:nvGraphicFramePr>
          <p:cNvPr id="4" name="Table 3"/>
          <p:cNvGraphicFramePr>
            <a:graphicFrameLocks noGrp="1"/>
          </p:cNvGraphicFramePr>
          <p:nvPr>
            <p:extLst/>
          </p:nvPr>
        </p:nvGraphicFramePr>
        <p:xfrm>
          <a:off x="151336" y="4116404"/>
          <a:ext cx="4477814" cy="1642298"/>
        </p:xfrm>
        <a:graphic>
          <a:graphicData uri="http://schemas.openxmlformats.org/drawingml/2006/table">
            <a:tbl>
              <a:tblPr>
                <a:tableStyleId>{616DA210-FB5B-4158-B5E0-FEB733F419BA}</a:tableStyleId>
              </a:tblPr>
              <a:tblGrid>
                <a:gridCol w="847004">
                  <a:extLst>
                    <a:ext uri="{9D8B030D-6E8A-4147-A177-3AD203B41FA5}">
                      <a16:colId xmlns:a16="http://schemas.microsoft.com/office/drawing/2014/main" val="20000"/>
                    </a:ext>
                  </a:extLst>
                </a:gridCol>
                <a:gridCol w="827400">
                  <a:extLst>
                    <a:ext uri="{9D8B030D-6E8A-4147-A177-3AD203B41FA5}">
                      <a16:colId xmlns:a16="http://schemas.microsoft.com/office/drawing/2014/main" val="20001"/>
                    </a:ext>
                  </a:extLst>
                </a:gridCol>
                <a:gridCol w="1116941">
                  <a:extLst>
                    <a:ext uri="{9D8B030D-6E8A-4147-A177-3AD203B41FA5}">
                      <a16:colId xmlns:a16="http://schemas.microsoft.com/office/drawing/2014/main" val="20002"/>
                    </a:ext>
                  </a:extLst>
                </a:gridCol>
                <a:gridCol w="827400">
                  <a:extLst>
                    <a:ext uri="{9D8B030D-6E8A-4147-A177-3AD203B41FA5}">
                      <a16:colId xmlns:a16="http://schemas.microsoft.com/office/drawing/2014/main" val="20003"/>
                    </a:ext>
                  </a:extLst>
                </a:gridCol>
                <a:gridCol w="859069">
                  <a:extLst>
                    <a:ext uri="{9D8B030D-6E8A-4147-A177-3AD203B41FA5}">
                      <a16:colId xmlns:a16="http://schemas.microsoft.com/office/drawing/2014/main" val="20004"/>
                    </a:ext>
                  </a:extLst>
                </a:gridCol>
              </a:tblGrid>
              <a:tr h="234614">
                <a:tc>
                  <a:txBody>
                    <a:bodyPr/>
                    <a:lstStyle/>
                    <a:p>
                      <a:pPr marL="152400" algn="just">
                        <a:lnSpc>
                          <a:spcPct val="150000"/>
                        </a:lnSpc>
                        <a:spcAft>
                          <a:spcPts val="0"/>
                        </a:spcAft>
                      </a:pPr>
                      <a:r>
                        <a:rPr lang="en-US" sz="900" dirty="0" err="1">
                          <a:effectLst/>
                        </a:rPr>
                        <a:t>Keterangan</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Tgl</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374650" algn="just">
                        <a:lnSpc>
                          <a:spcPct val="150000"/>
                        </a:lnSpc>
                        <a:spcAft>
                          <a:spcPts val="0"/>
                        </a:spcAft>
                      </a:pPr>
                      <a:r>
                        <a:rPr lang="en-US" sz="900">
                          <a:effectLst/>
                        </a:rPr>
                        <a:t>Rekening</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70815" algn="just">
                        <a:lnSpc>
                          <a:spcPct val="150000"/>
                        </a:lnSpc>
                        <a:spcAft>
                          <a:spcPts val="0"/>
                        </a:spcAft>
                      </a:pPr>
                      <a:r>
                        <a:rPr lang="en-US" sz="900">
                          <a:effectLst/>
                        </a:rPr>
                        <a:t>Debit (Rp)</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46050" algn="just">
                        <a:lnSpc>
                          <a:spcPct val="150000"/>
                        </a:lnSpc>
                        <a:spcAft>
                          <a:spcPts val="0"/>
                        </a:spcAft>
                      </a:pPr>
                      <a:r>
                        <a:rPr lang="en-US" sz="900" dirty="0" err="1">
                          <a:effectLst/>
                        </a:rPr>
                        <a:t>Kredit</a:t>
                      </a:r>
                      <a:r>
                        <a:rPr lang="en-US" sz="900" dirty="0">
                          <a:effectLst/>
                        </a:rPr>
                        <a:t> (</a:t>
                      </a:r>
                      <a:r>
                        <a:rPr lang="en-US" sz="900" dirty="0" err="1">
                          <a:effectLst/>
                        </a:rPr>
                        <a:t>Rp</a:t>
                      </a:r>
                      <a:r>
                        <a:rPr lang="en-US" sz="900" dirty="0">
                          <a:effectLst/>
                        </a:rPr>
                        <a:t>)</a:t>
                      </a:r>
                      <a:endParaRPr lang="id-ID" sz="800" dirty="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0"/>
                  </a:ext>
                </a:extLst>
              </a:tr>
              <a:tr h="234614">
                <a:tc>
                  <a:txBody>
                    <a:bodyPr/>
                    <a:lstStyle/>
                    <a:p>
                      <a:pPr marL="252730" algn="just">
                        <a:lnSpc>
                          <a:spcPct val="150000"/>
                        </a:lnSpc>
                        <a:spcAft>
                          <a:spcPts val="0"/>
                        </a:spcAft>
                      </a:pPr>
                      <a:r>
                        <a:rPr lang="en-US" sz="900">
                          <a:effectLst/>
                        </a:rPr>
                        <a:t>Kliring 1</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14/6-2013</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24130" algn="just">
                        <a:lnSpc>
                          <a:spcPct val="150000"/>
                        </a:lnSpc>
                        <a:spcAft>
                          <a:spcPts val="0"/>
                        </a:spcAft>
                      </a:pPr>
                      <a:r>
                        <a:rPr lang="en-US" sz="900">
                          <a:effectLst/>
                        </a:rPr>
                        <a:t>Dr. RAR. Kliring</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18745" algn="just">
                        <a:lnSpc>
                          <a:spcPct val="150000"/>
                        </a:lnSpc>
                        <a:spcAft>
                          <a:spcPts val="0"/>
                        </a:spcAft>
                      </a:pPr>
                      <a:r>
                        <a:rPr lang="en-US" sz="900">
                          <a:effectLst/>
                        </a:rPr>
                        <a:t>100.000.000</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1"/>
                  </a:ext>
                </a:extLst>
              </a:tr>
              <a:tr h="234614">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2"/>
                  </a:ext>
                </a:extLst>
              </a:tr>
              <a:tr h="234614">
                <a:tc>
                  <a:txBody>
                    <a:bodyPr/>
                    <a:lstStyle/>
                    <a:p>
                      <a:pPr marL="259080" algn="just">
                        <a:lnSpc>
                          <a:spcPct val="150000"/>
                        </a:lnSpc>
                        <a:spcAft>
                          <a:spcPts val="0"/>
                        </a:spcAft>
                      </a:pPr>
                      <a:r>
                        <a:rPr lang="en-US" sz="900">
                          <a:effectLst/>
                        </a:rPr>
                        <a:t>Kliring 2</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spc="55">
                          <a:effectLst/>
                        </a:rPr>
                        <a:t>14/6-2013</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207010" algn="just">
                        <a:lnSpc>
                          <a:spcPct val="150000"/>
                        </a:lnSpc>
                        <a:spcAft>
                          <a:spcPts val="0"/>
                        </a:spcAft>
                      </a:pPr>
                      <a:r>
                        <a:rPr lang="en-US" sz="900">
                          <a:effectLst/>
                        </a:rPr>
                        <a:t>Cr. RAR. Kliring</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28270" algn="just">
                        <a:lnSpc>
                          <a:spcPct val="150000"/>
                        </a:lnSpc>
                        <a:spcAft>
                          <a:spcPts val="0"/>
                        </a:spcAft>
                      </a:pPr>
                      <a:r>
                        <a:rPr lang="en-US" sz="900">
                          <a:effectLst/>
                        </a:rPr>
                        <a:t>100.000.000</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3"/>
                  </a:ext>
                </a:extLst>
              </a:tr>
              <a:tr h="234614">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4"/>
                  </a:ext>
                </a:extLst>
              </a:tr>
              <a:tr h="234614">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36830" algn="just">
                        <a:lnSpc>
                          <a:spcPct val="150000"/>
                        </a:lnSpc>
                        <a:spcAft>
                          <a:spcPts val="0"/>
                        </a:spcAft>
                      </a:pPr>
                      <a:r>
                        <a:rPr lang="en-US" sz="900">
                          <a:effectLst/>
                        </a:rPr>
                        <a:t>Dr. Giro Bl</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30810" algn="just">
                        <a:lnSpc>
                          <a:spcPct val="150000"/>
                        </a:lnSpc>
                        <a:spcAft>
                          <a:spcPts val="0"/>
                        </a:spcAft>
                      </a:pPr>
                      <a:r>
                        <a:rPr lang="en-US" sz="900">
                          <a:effectLst/>
                        </a:rPr>
                        <a:t>100.000.000</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5"/>
                  </a:ext>
                </a:extLst>
              </a:tr>
              <a:tr h="234614">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216535" algn="just">
                        <a:lnSpc>
                          <a:spcPct val="150000"/>
                        </a:lnSpc>
                        <a:spcAft>
                          <a:spcPts val="0"/>
                        </a:spcAft>
                      </a:pPr>
                      <a:r>
                        <a:rPr lang="en-US" sz="900">
                          <a:effectLst/>
                        </a:rPr>
                        <a:t>Cr. GiroY</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33985" algn="just">
                        <a:lnSpc>
                          <a:spcPct val="150000"/>
                        </a:lnSpc>
                        <a:spcAft>
                          <a:spcPts val="0"/>
                        </a:spcAft>
                      </a:pPr>
                      <a:r>
                        <a:rPr lang="en-US" sz="900" dirty="0">
                          <a:effectLst/>
                        </a:rPr>
                        <a:t>100.000.000</a:t>
                      </a:r>
                      <a:endParaRPr lang="id-ID" sz="800" dirty="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6"/>
                  </a:ext>
                </a:extLst>
              </a:tr>
            </a:tbl>
          </a:graphicData>
        </a:graphic>
      </p:graphicFrame>
      <p:sp>
        <p:nvSpPr>
          <p:cNvPr id="5" name="TextBox 4"/>
          <p:cNvSpPr txBox="1"/>
          <p:nvPr/>
        </p:nvSpPr>
        <p:spPr>
          <a:xfrm>
            <a:off x="342900" y="3761815"/>
            <a:ext cx="1359090" cy="300082"/>
          </a:xfrm>
          <a:prstGeom prst="rect">
            <a:avLst/>
          </a:prstGeom>
          <a:noFill/>
        </p:spPr>
        <p:txBody>
          <a:bodyPr wrap="none" rtlCol="0">
            <a:spAutoFit/>
          </a:bodyPr>
          <a:lstStyle/>
          <a:p>
            <a:pPr defTabSz="685800"/>
            <a:r>
              <a:rPr lang="id-ID" sz="1350" u="sng" dirty="0">
                <a:solidFill>
                  <a:prstClr val="black"/>
                </a:solidFill>
                <a:latin typeface="Calibri" panose="020F0502020204030204"/>
              </a:rPr>
              <a:t>BANK A JAKARTA</a:t>
            </a:r>
          </a:p>
        </p:txBody>
      </p:sp>
      <p:graphicFrame>
        <p:nvGraphicFramePr>
          <p:cNvPr id="6" name="Table 5"/>
          <p:cNvGraphicFramePr>
            <a:graphicFrameLocks noGrp="1"/>
          </p:cNvGraphicFramePr>
          <p:nvPr>
            <p:extLst/>
          </p:nvPr>
        </p:nvGraphicFramePr>
        <p:xfrm>
          <a:off x="4820771" y="2326615"/>
          <a:ext cx="4236063" cy="1092931"/>
        </p:xfrm>
        <a:graphic>
          <a:graphicData uri="http://schemas.openxmlformats.org/drawingml/2006/table">
            <a:tbl>
              <a:tblPr>
                <a:tableStyleId>{616DA210-FB5B-4158-B5E0-FEB733F419BA}</a:tableStyleId>
              </a:tblPr>
              <a:tblGrid>
                <a:gridCol w="764600">
                  <a:extLst>
                    <a:ext uri="{9D8B030D-6E8A-4147-A177-3AD203B41FA5}">
                      <a16:colId xmlns:a16="http://schemas.microsoft.com/office/drawing/2014/main" val="20000"/>
                    </a:ext>
                  </a:extLst>
                </a:gridCol>
                <a:gridCol w="760307">
                  <a:extLst>
                    <a:ext uri="{9D8B030D-6E8A-4147-A177-3AD203B41FA5}">
                      <a16:colId xmlns:a16="http://schemas.microsoft.com/office/drawing/2014/main" val="20001"/>
                    </a:ext>
                  </a:extLst>
                </a:gridCol>
                <a:gridCol w="1170032">
                  <a:extLst>
                    <a:ext uri="{9D8B030D-6E8A-4147-A177-3AD203B41FA5}">
                      <a16:colId xmlns:a16="http://schemas.microsoft.com/office/drawing/2014/main" val="20002"/>
                    </a:ext>
                  </a:extLst>
                </a:gridCol>
                <a:gridCol w="760307">
                  <a:extLst>
                    <a:ext uri="{9D8B030D-6E8A-4147-A177-3AD203B41FA5}">
                      <a16:colId xmlns:a16="http://schemas.microsoft.com/office/drawing/2014/main" val="20003"/>
                    </a:ext>
                  </a:extLst>
                </a:gridCol>
                <a:gridCol w="780817">
                  <a:extLst>
                    <a:ext uri="{9D8B030D-6E8A-4147-A177-3AD203B41FA5}">
                      <a16:colId xmlns:a16="http://schemas.microsoft.com/office/drawing/2014/main" val="20004"/>
                    </a:ext>
                  </a:extLst>
                </a:gridCol>
              </a:tblGrid>
              <a:tr h="269971">
                <a:tc>
                  <a:txBody>
                    <a:bodyPr/>
                    <a:lstStyle/>
                    <a:p>
                      <a:pPr marL="140335" algn="just">
                        <a:lnSpc>
                          <a:spcPct val="150000"/>
                        </a:lnSpc>
                        <a:spcAft>
                          <a:spcPts val="0"/>
                        </a:spcAft>
                      </a:pPr>
                      <a:r>
                        <a:rPr lang="en-US" sz="900">
                          <a:effectLst/>
                        </a:rPr>
                        <a:t>Keterangan</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344170" algn="just">
                        <a:lnSpc>
                          <a:spcPct val="150000"/>
                        </a:lnSpc>
                        <a:spcAft>
                          <a:spcPts val="0"/>
                        </a:spcAft>
                      </a:pPr>
                      <a:r>
                        <a:rPr lang="en-US" sz="900">
                          <a:effectLst/>
                        </a:rPr>
                        <a:t>Tgl</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463550" algn="just">
                        <a:lnSpc>
                          <a:spcPct val="150000"/>
                        </a:lnSpc>
                        <a:spcAft>
                          <a:spcPts val="0"/>
                        </a:spcAft>
                      </a:pPr>
                      <a:r>
                        <a:rPr lang="en-US" sz="900">
                          <a:effectLst/>
                        </a:rPr>
                        <a:t>Rekening</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67640" algn="just">
                        <a:lnSpc>
                          <a:spcPct val="150000"/>
                        </a:lnSpc>
                        <a:spcAft>
                          <a:spcPts val="0"/>
                        </a:spcAft>
                      </a:pPr>
                      <a:r>
                        <a:rPr lang="en-US" sz="900" dirty="0">
                          <a:effectLst/>
                        </a:rPr>
                        <a:t>Debit (</a:t>
                      </a:r>
                      <a:r>
                        <a:rPr lang="en-US" sz="900" dirty="0" err="1">
                          <a:effectLst/>
                        </a:rPr>
                        <a:t>Rp</a:t>
                      </a:r>
                      <a:r>
                        <a:rPr lang="en-US" sz="900" dirty="0">
                          <a:effectLst/>
                        </a:rPr>
                        <a:t>)</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marL="140335" algn="just">
                        <a:lnSpc>
                          <a:spcPct val="150000"/>
                        </a:lnSpc>
                        <a:spcAft>
                          <a:spcPts val="0"/>
                        </a:spcAft>
                      </a:pPr>
                      <a:r>
                        <a:rPr lang="en-US" sz="900">
                          <a:effectLst/>
                        </a:rPr>
                        <a:t>Kredit (Rp)</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0"/>
                  </a:ext>
                </a:extLst>
              </a:tr>
              <a:tr h="269971">
                <a:tc>
                  <a:txBody>
                    <a:bodyPr/>
                    <a:lstStyle/>
                    <a:p>
                      <a:pPr marL="237490" algn="just">
                        <a:lnSpc>
                          <a:spcPct val="150000"/>
                        </a:lnSpc>
                        <a:spcAft>
                          <a:spcPts val="0"/>
                        </a:spcAft>
                      </a:pPr>
                      <a:r>
                        <a:rPr lang="en-US" sz="900">
                          <a:effectLst/>
                        </a:rPr>
                        <a:t>Kliring 2</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73990" algn="just">
                        <a:lnSpc>
                          <a:spcPct val="150000"/>
                        </a:lnSpc>
                        <a:spcAft>
                          <a:spcPts val="0"/>
                        </a:spcAft>
                      </a:pPr>
                      <a:r>
                        <a:rPr lang="en-US" sz="900" spc="50">
                          <a:effectLst/>
                        </a:rPr>
                        <a:t>14/6-2013</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27305" algn="just">
                        <a:lnSpc>
                          <a:spcPct val="150000"/>
                        </a:lnSpc>
                        <a:spcAft>
                          <a:spcPts val="0"/>
                        </a:spcAft>
                      </a:pPr>
                      <a:r>
                        <a:rPr lang="en-US" sz="900" spc="-30">
                          <a:effectLst/>
                        </a:rPr>
                        <a:t>Dr, RAK Cab. Surabaya</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18745" algn="just">
                        <a:lnSpc>
                          <a:spcPct val="150000"/>
                        </a:lnSpc>
                        <a:spcAft>
                          <a:spcPts val="0"/>
                        </a:spcAft>
                      </a:pPr>
                      <a:r>
                        <a:rPr lang="en-US" sz="900" spc="-15">
                          <a:effectLst/>
                        </a:rPr>
                        <a:t>100.000.000</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1"/>
                  </a:ext>
                </a:extLst>
              </a:tr>
              <a:tr h="269971">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204470" algn="just">
                        <a:lnSpc>
                          <a:spcPct val="150000"/>
                        </a:lnSpc>
                        <a:spcAft>
                          <a:spcPts val="0"/>
                        </a:spcAft>
                      </a:pPr>
                      <a:r>
                        <a:rPr lang="en-US" sz="900">
                          <a:effectLst/>
                        </a:rPr>
                        <a:t>Cr. Giro Bl</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dirty="0">
                          <a:effectLst/>
                        </a:rPr>
                        <a:t> </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marL="118745" algn="just">
                        <a:lnSpc>
                          <a:spcPct val="150000"/>
                        </a:lnSpc>
                        <a:spcAft>
                          <a:spcPts val="0"/>
                        </a:spcAft>
                      </a:pPr>
                      <a:r>
                        <a:rPr lang="en-US" sz="900" dirty="0">
                          <a:effectLst/>
                        </a:rPr>
                        <a:t>100.000.000</a:t>
                      </a:r>
                      <a:endParaRPr lang="id-ID" sz="800" dirty="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2"/>
                  </a:ext>
                </a:extLst>
              </a:tr>
            </a:tbl>
          </a:graphicData>
        </a:graphic>
      </p:graphicFrame>
      <p:sp>
        <p:nvSpPr>
          <p:cNvPr id="7" name="TextBox 6"/>
          <p:cNvSpPr txBox="1"/>
          <p:nvPr/>
        </p:nvSpPr>
        <p:spPr>
          <a:xfrm>
            <a:off x="5093073" y="3484816"/>
            <a:ext cx="1486304" cy="300082"/>
          </a:xfrm>
          <a:prstGeom prst="rect">
            <a:avLst/>
          </a:prstGeom>
          <a:noFill/>
        </p:spPr>
        <p:txBody>
          <a:bodyPr wrap="none" rtlCol="0">
            <a:spAutoFit/>
          </a:bodyPr>
          <a:lstStyle/>
          <a:p>
            <a:pPr defTabSz="685800"/>
            <a:r>
              <a:rPr lang="id-ID" sz="1350" u="sng" dirty="0">
                <a:solidFill>
                  <a:prstClr val="black"/>
                </a:solidFill>
                <a:latin typeface="Calibri" panose="020F0502020204030204"/>
              </a:rPr>
              <a:t>BANK B SURABAYA</a:t>
            </a:r>
          </a:p>
        </p:txBody>
      </p:sp>
      <p:sp>
        <p:nvSpPr>
          <p:cNvPr id="8" name="TextBox 7"/>
          <p:cNvSpPr txBox="1"/>
          <p:nvPr/>
        </p:nvSpPr>
        <p:spPr>
          <a:xfrm>
            <a:off x="5093073" y="1973357"/>
            <a:ext cx="1354282" cy="300082"/>
          </a:xfrm>
          <a:prstGeom prst="rect">
            <a:avLst/>
          </a:prstGeom>
          <a:noFill/>
        </p:spPr>
        <p:txBody>
          <a:bodyPr wrap="none" rtlCol="0">
            <a:spAutoFit/>
          </a:bodyPr>
          <a:lstStyle/>
          <a:p>
            <a:pPr defTabSz="685800"/>
            <a:r>
              <a:rPr lang="id-ID" sz="1350" u="sng" dirty="0">
                <a:solidFill>
                  <a:prstClr val="black"/>
                </a:solidFill>
                <a:latin typeface="Calibri" panose="020F0502020204030204"/>
              </a:rPr>
              <a:t>BANK B JAKARTA</a:t>
            </a:r>
          </a:p>
        </p:txBody>
      </p:sp>
      <p:graphicFrame>
        <p:nvGraphicFramePr>
          <p:cNvPr id="9" name="Table 8"/>
          <p:cNvGraphicFramePr>
            <a:graphicFrameLocks noGrp="1"/>
          </p:cNvGraphicFramePr>
          <p:nvPr>
            <p:extLst>
              <p:ext uri="{D42A27DB-BD31-4B8C-83A1-F6EECF244321}">
                <p14:modId xmlns:p14="http://schemas.microsoft.com/office/powerpoint/2010/main" val="2660610656"/>
              </p:ext>
            </p:extLst>
          </p:nvPr>
        </p:nvGraphicFramePr>
        <p:xfrm>
          <a:off x="4719918" y="3974497"/>
          <a:ext cx="4336678" cy="1094966"/>
        </p:xfrm>
        <a:graphic>
          <a:graphicData uri="http://schemas.openxmlformats.org/drawingml/2006/table">
            <a:tbl>
              <a:tblPr>
                <a:tableStyleId>{616DA210-FB5B-4158-B5E0-FEB733F419BA}</a:tableStyleId>
              </a:tblPr>
              <a:tblGrid>
                <a:gridCol w="847165">
                  <a:extLst>
                    <a:ext uri="{9D8B030D-6E8A-4147-A177-3AD203B41FA5}">
                      <a16:colId xmlns:a16="http://schemas.microsoft.com/office/drawing/2014/main" val="20000"/>
                    </a:ext>
                  </a:extLst>
                </a:gridCol>
                <a:gridCol w="674819">
                  <a:extLst>
                    <a:ext uri="{9D8B030D-6E8A-4147-A177-3AD203B41FA5}">
                      <a16:colId xmlns:a16="http://schemas.microsoft.com/office/drawing/2014/main" val="20001"/>
                    </a:ext>
                  </a:extLst>
                </a:gridCol>
                <a:gridCol w="1259539">
                  <a:extLst>
                    <a:ext uri="{9D8B030D-6E8A-4147-A177-3AD203B41FA5}">
                      <a16:colId xmlns:a16="http://schemas.microsoft.com/office/drawing/2014/main" val="20002"/>
                    </a:ext>
                  </a:extLst>
                </a:gridCol>
                <a:gridCol w="765870">
                  <a:extLst>
                    <a:ext uri="{9D8B030D-6E8A-4147-A177-3AD203B41FA5}">
                      <a16:colId xmlns:a16="http://schemas.microsoft.com/office/drawing/2014/main" val="20003"/>
                    </a:ext>
                  </a:extLst>
                </a:gridCol>
                <a:gridCol w="789285">
                  <a:extLst>
                    <a:ext uri="{9D8B030D-6E8A-4147-A177-3AD203B41FA5}">
                      <a16:colId xmlns:a16="http://schemas.microsoft.com/office/drawing/2014/main" val="20004"/>
                    </a:ext>
                  </a:extLst>
                </a:gridCol>
              </a:tblGrid>
              <a:tr h="272006">
                <a:tc>
                  <a:txBody>
                    <a:bodyPr/>
                    <a:lstStyle/>
                    <a:p>
                      <a:pPr marL="115570" algn="just">
                        <a:lnSpc>
                          <a:spcPct val="150000"/>
                        </a:lnSpc>
                        <a:spcAft>
                          <a:spcPts val="0"/>
                        </a:spcAft>
                      </a:pPr>
                      <a:r>
                        <a:rPr lang="en-US" sz="900" dirty="0" err="1">
                          <a:effectLst/>
                        </a:rPr>
                        <a:t>Keterangan</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marL="313690" algn="just">
                        <a:lnSpc>
                          <a:spcPct val="150000"/>
                        </a:lnSpc>
                        <a:spcAft>
                          <a:spcPts val="0"/>
                        </a:spcAft>
                      </a:pPr>
                      <a:r>
                        <a:rPr lang="en-US" sz="900">
                          <a:effectLst/>
                        </a:rPr>
                        <a:t>Tgl</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490855" algn="just">
                        <a:lnSpc>
                          <a:spcPct val="150000"/>
                        </a:lnSpc>
                        <a:spcAft>
                          <a:spcPts val="0"/>
                        </a:spcAft>
                      </a:pPr>
                      <a:r>
                        <a:rPr lang="en-US" sz="900">
                          <a:effectLst/>
                        </a:rPr>
                        <a:t>Rekening</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33985" algn="just">
                        <a:lnSpc>
                          <a:spcPct val="150000"/>
                        </a:lnSpc>
                        <a:spcAft>
                          <a:spcPts val="0"/>
                        </a:spcAft>
                      </a:pPr>
                      <a:r>
                        <a:rPr lang="en-US" sz="900">
                          <a:effectLst/>
                        </a:rPr>
                        <a:t>Debit (Rp)</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106680" algn="just">
                        <a:lnSpc>
                          <a:spcPct val="150000"/>
                        </a:lnSpc>
                        <a:spcAft>
                          <a:spcPts val="0"/>
                        </a:spcAft>
                      </a:pPr>
                      <a:r>
                        <a:rPr lang="en-US" sz="900" dirty="0" err="1">
                          <a:effectLst/>
                        </a:rPr>
                        <a:t>Kredit</a:t>
                      </a:r>
                      <a:r>
                        <a:rPr lang="en-US" sz="900" dirty="0">
                          <a:effectLst/>
                        </a:rPr>
                        <a:t> (</a:t>
                      </a:r>
                      <a:r>
                        <a:rPr lang="en-US" sz="900" dirty="0" err="1">
                          <a:effectLst/>
                        </a:rPr>
                        <a:t>Rp</a:t>
                      </a:r>
                      <a:r>
                        <a:rPr lang="en-US" sz="900" dirty="0">
                          <a:effectLst/>
                        </a:rPr>
                        <a:t>)</a:t>
                      </a:r>
                      <a:endParaRPr lang="id-ID" sz="800" dirty="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0"/>
                  </a:ext>
                </a:extLst>
              </a:tr>
              <a:tr h="272006">
                <a:tc>
                  <a:txBody>
                    <a:bodyPr/>
                    <a:lstStyle/>
                    <a:p>
                      <a:pPr algn="just">
                        <a:lnSpc>
                          <a:spcPct val="150000"/>
                        </a:lnSpc>
                        <a:spcAft>
                          <a:spcPts val="0"/>
                        </a:spcAft>
                      </a:pPr>
                      <a:r>
                        <a:rPr lang="id-ID" sz="900" dirty="0">
                          <a:effectLst/>
                          <a:latin typeface="+mn-lt"/>
                          <a:ea typeface="+mn-ea"/>
                        </a:rPr>
                        <a:t>Transaksi</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marL="130810" algn="just">
                        <a:lnSpc>
                          <a:spcPct val="150000"/>
                        </a:lnSpc>
                        <a:spcAft>
                          <a:spcPts val="0"/>
                        </a:spcAft>
                      </a:pPr>
                      <a:r>
                        <a:rPr lang="en-US" sz="900">
                          <a:effectLst/>
                        </a:rPr>
                        <a:t>14/6-2013</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33655" algn="just">
                        <a:lnSpc>
                          <a:spcPct val="150000"/>
                        </a:lnSpc>
                        <a:spcAft>
                          <a:spcPts val="0"/>
                        </a:spcAft>
                      </a:pPr>
                      <a:r>
                        <a:rPr lang="en-US" sz="900">
                          <a:effectLst/>
                        </a:rPr>
                        <a:t>Dr. Giro X</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91440" algn="just">
                        <a:lnSpc>
                          <a:spcPct val="150000"/>
                        </a:lnSpc>
                        <a:spcAft>
                          <a:spcPts val="0"/>
                        </a:spcAft>
                      </a:pPr>
                      <a:r>
                        <a:rPr lang="en-US" sz="900">
                          <a:effectLst/>
                        </a:rPr>
                        <a:t>100.000.000</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1"/>
                  </a:ext>
                </a:extLst>
              </a:tr>
              <a:tr h="272006">
                <a:tc>
                  <a:txBody>
                    <a:bodyPr/>
                    <a:lstStyle/>
                    <a:p>
                      <a:pPr algn="just">
                        <a:lnSpc>
                          <a:spcPct val="150000"/>
                        </a:lnSpc>
                        <a:spcAft>
                          <a:spcPts val="0"/>
                        </a:spcAft>
                      </a:pPr>
                      <a:r>
                        <a:rPr lang="id-ID" sz="900" dirty="0">
                          <a:effectLst/>
                        </a:rPr>
                        <a:t>An</a:t>
                      </a:r>
                      <a:r>
                        <a:rPr lang="en-US" sz="900" dirty="0">
                          <a:effectLst/>
                        </a:rPr>
                        <a:t>tar</a:t>
                      </a:r>
                      <a:r>
                        <a:rPr lang="id-ID" sz="900" dirty="0">
                          <a:effectLst/>
                        </a:rPr>
                        <a:t> </a:t>
                      </a:r>
                      <a:r>
                        <a:rPr lang="en-US" sz="900" dirty="0" err="1">
                          <a:effectLst/>
                        </a:rPr>
                        <a:t>cabang</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algn="just">
                        <a:lnSpc>
                          <a:spcPct val="150000"/>
                        </a:lnSpc>
                        <a:spcAft>
                          <a:spcPts val="0"/>
                        </a:spcAft>
                      </a:pPr>
                      <a:r>
                        <a:rPr lang="en-US" sz="900" dirty="0">
                          <a:effectLst/>
                        </a:rPr>
                        <a:t> </a:t>
                      </a:r>
                      <a:endParaRPr lang="id-ID" sz="800" dirty="0">
                        <a:effectLst/>
                        <a:latin typeface="Arial" panose="020B0604020202020204" pitchFamily="34" charset="0"/>
                        <a:ea typeface="Times New Roman" panose="02020603050405020304" pitchFamily="18" charset="0"/>
                      </a:endParaRPr>
                    </a:p>
                  </a:txBody>
                  <a:tcPr marL="19050" marR="19050" marT="0" marB="0"/>
                </a:tc>
                <a:tc>
                  <a:txBody>
                    <a:bodyPr/>
                    <a:lstStyle/>
                    <a:p>
                      <a:pPr marL="262255" algn="just">
                        <a:lnSpc>
                          <a:spcPct val="150000"/>
                        </a:lnSpc>
                        <a:spcAft>
                          <a:spcPts val="0"/>
                        </a:spcAft>
                      </a:pPr>
                      <a:r>
                        <a:rPr lang="en-US" sz="900">
                          <a:effectLst/>
                        </a:rPr>
                        <a:t>Cr. RAK Cab. Jakarta</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822960" algn="just">
                        <a:lnSpc>
                          <a:spcPct val="150000"/>
                        </a:lnSpc>
                        <a:spcAft>
                          <a:spcPts val="0"/>
                        </a:spcAft>
                        <a:tabLst>
                          <a:tab pos="972185" algn="l"/>
                        </a:tabLst>
                      </a:pPr>
                      <a:r>
                        <a:rPr lang="en-US" sz="900">
                          <a:effectLst/>
                        </a:rPr>
                        <a:t>	</a:t>
                      </a:r>
                      <a:endParaRPr lang="id-ID" sz="800">
                        <a:effectLst/>
                        <a:latin typeface="Arial" panose="020B0604020202020204" pitchFamily="34" charset="0"/>
                        <a:ea typeface="Times New Roman" panose="02020603050405020304" pitchFamily="18" charset="0"/>
                      </a:endParaRPr>
                    </a:p>
                  </a:txBody>
                  <a:tcPr marL="19050" marR="19050" marT="0" marB="0"/>
                </a:tc>
                <a:tc>
                  <a:txBody>
                    <a:bodyPr/>
                    <a:lstStyle/>
                    <a:p>
                      <a:pPr marL="97790" algn="just">
                        <a:lnSpc>
                          <a:spcPct val="150000"/>
                        </a:lnSpc>
                        <a:spcAft>
                          <a:spcPts val="0"/>
                        </a:spcAft>
                      </a:pPr>
                      <a:r>
                        <a:rPr lang="en-US" sz="900" dirty="0">
                          <a:effectLst/>
                        </a:rPr>
                        <a:t>100.000.000</a:t>
                      </a:r>
                      <a:endParaRPr lang="id-ID" sz="800" dirty="0">
                        <a:effectLst/>
                        <a:latin typeface="Arial" panose="020B0604020202020204" pitchFamily="34" charset="0"/>
                        <a:ea typeface="Times New Roman" panose="02020603050405020304" pitchFamily="18" charset="0"/>
                      </a:endParaRPr>
                    </a:p>
                  </a:txBody>
                  <a:tcPr marL="19050" marR="190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0836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ppt_x"/>
                                          </p:val>
                                        </p:tav>
                                        <p:tav tm="100000">
                                          <p:val>
                                            <p:strVal val="#ppt_x"/>
                                          </p:val>
                                        </p:tav>
                                      </p:tavLst>
                                    </p:anim>
                                    <p:anim calcmode="lin" valueType="num">
                                      <p:cBhvr additive="base">
                                        <p:cTn id="4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7"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886700" cy="994172"/>
          </a:xfrm>
        </p:spPr>
        <p:txBody>
          <a:bodyPr>
            <a:normAutofit/>
          </a:bodyPr>
          <a:lstStyle/>
          <a:p>
            <a:pPr marL="0" indent="0">
              <a:buNone/>
            </a:pPr>
            <a:r>
              <a:rPr lang="en-US" sz="2800" b="1" dirty="0" err="1"/>
              <a:t>Prinsip-Prinsip</a:t>
            </a:r>
            <a:r>
              <a:rPr lang="en-US" sz="2800" b="1" dirty="0"/>
              <a:t> </a:t>
            </a:r>
            <a:r>
              <a:rPr lang="en-US" sz="2800" b="1" dirty="0" err="1"/>
              <a:t>Umum</a:t>
            </a:r>
            <a:r>
              <a:rPr lang="en-US" sz="2800" b="1" dirty="0"/>
              <a:t> </a:t>
            </a:r>
            <a:r>
              <a:rPr lang="en-US" sz="2800" b="1" dirty="0" err="1"/>
              <a:t>Kliring</a:t>
            </a:r>
            <a:r>
              <a:rPr lang="en-US" sz="2800" b="1" dirty="0"/>
              <a:t> </a:t>
            </a:r>
            <a:r>
              <a:rPr lang="en-US" sz="2800" b="1" dirty="0" err="1"/>
              <a:t>Warkat</a:t>
            </a:r>
            <a:r>
              <a:rPr lang="en-US" sz="2800" b="1" dirty="0"/>
              <a:t> </a:t>
            </a:r>
            <a:r>
              <a:rPr lang="en-US" sz="2800" b="1" dirty="0" err="1"/>
              <a:t>Luar</a:t>
            </a:r>
            <a:r>
              <a:rPr lang="en-US" sz="2800" b="1" dirty="0"/>
              <a:t> Wilayah</a:t>
            </a:r>
            <a:endParaRPr lang="id-ID" sz="2800" dirty="0"/>
          </a:p>
        </p:txBody>
      </p:sp>
      <p:sp>
        <p:nvSpPr>
          <p:cNvPr id="3" name="Content Placeholder 2"/>
          <p:cNvSpPr>
            <a:spLocks noGrp="1"/>
          </p:cNvSpPr>
          <p:nvPr>
            <p:ph sz="quarter" idx="13"/>
          </p:nvPr>
        </p:nvSpPr>
        <p:spPr>
          <a:xfrm>
            <a:off x="107504" y="1124744"/>
            <a:ext cx="8871698" cy="5190615"/>
          </a:xfrm>
        </p:spPr>
        <p:txBody>
          <a:bodyPr>
            <a:noAutofit/>
          </a:bodyPr>
          <a:lstStyle/>
          <a:p>
            <a:pPr marL="0" indent="0" algn="just">
              <a:lnSpc>
                <a:spcPct val="120000"/>
              </a:lnSpc>
              <a:buNone/>
            </a:pPr>
            <a:r>
              <a:rPr lang="en-US" sz="1600" b="1" dirty="0" err="1"/>
              <a:t>Prinsip-prinsip</a:t>
            </a:r>
            <a:r>
              <a:rPr lang="en-US" sz="1600" b="1" dirty="0"/>
              <a:t> </a:t>
            </a:r>
            <a:r>
              <a:rPr lang="en-US" sz="1600" b="1" dirty="0" err="1"/>
              <a:t>umum</a:t>
            </a:r>
            <a:r>
              <a:rPr lang="en-US" sz="1600" b="1" dirty="0"/>
              <a:t> </a:t>
            </a:r>
            <a:r>
              <a:rPr lang="en-US" sz="1600" b="1" dirty="0" err="1"/>
              <a:t>dalam</a:t>
            </a:r>
            <a:r>
              <a:rPr lang="en-US" sz="1600" b="1" dirty="0"/>
              <a:t> </a:t>
            </a:r>
            <a:r>
              <a:rPr lang="en-US" sz="1600" b="1" dirty="0" err="1"/>
              <a:t>penyelenggaraan</a:t>
            </a:r>
            <a:r>
              <a:rPr lang="en-US" sz="1600" b="1" dirty="0"/>
              <a:t> </a:t>
            </a:r>
            <a:r>
              <a:rPr lang="en-US" sz="1600" b="1" dirty="0" err="1"/>
              <a:t>kliring</a:t>
            </a:r>
            <a:r>
              <a:rPr lang="en-US" sz="1600" b="1" dirty="0"/>
              <a:t> </a:t>
            </a:r>
            <a:r>
              <a:rPr lang="en-US" sz="1600" b="1" dirty="0" err="1"/>
              <a:t>warkat</a:t>
            </a:r>
            <a:r>
              <a:rPr lang="en-US" sz="1600" b="1" dirty="0"/>
              <a:t> </a:t>
            </a:r>
            <a:r>
              <a:rPr lang="en-US" sz="1600" b="1" dirty="0" err="1"/>
              <a:t>luar</a:t>
            </a:r>
            <a:r>
              <a:rPr lang="en-US" sz="1600" b="1" dirty="0"/>
              <a:t> </a:t>
            </a:r>
            <a:r>
              <a:rPr lang="en-US" sz="1600" b="1" dirty="0" err="1"/>
              <a:t>wilayah</a:t>
            </a:r>
            <a:r>
              <a:rPr lang="en-US" sz="1600" b="1" dirty="0"/>
              <a:t> </a:t>
            </a:r>
            <a:r>
              <a:rPr lang="en-US" sz="1600" b="1" dirty="0" err="1"/>
              <a:t>adalah</a:t>
            </a:r>
            <a:r>
              <a:rPr lang="en-US" sz="1600" b="1" dirty="0"/>
              <a:t> </a:t>
            </a:r>
            <a:r>
              <a:rPr lang="en-US" sz="1600" b="1" dirty="0" err="1"/>
              <a:t>sebagai</a:t>
            </a:r>
            <a:r>
              <a:rPr lang="en-US" sz="1600" b="1" dirty="0"/>
              <a:t> </a:t>
            </a:r>
            <a:r>
              <a:rPr lang="en-US" sz="1600" b="1" dirty="0" err="1"/>
              <a:t>berikut</a:t>
            </a:r>
            <a:r>
              <a:rPr lang="en-US" sz="1600" b="1" dirty="0"/>
              <a:t>:</a:t>
            </a:r>
            <a:endParaRPr lang="id-ID" sz="1600" b="1" dirty="0"/>
          </a:p>
          <a:p>
            <a:pPr marL="0" indent="0" algn="just">
              <a:lnSpc>
                <a:spcPct val="120000"/>
              </a:lnSpc>
              <a:buNone/>
            </a:pPr>
            <a:r>
              <a:rPr lang="en-US" sz="1400" b="1" dirty="0"/>
              <a:t>1.</a:t>
            </a:r>
            <a:r>
              <a:rPr lang="id-ID" sz="1400" b="1" dirty="0"/>
              <a:t> </a:t>
            </a:r>
            <a:r>
              <a:rPr lang="en-US" sz="1400" b="1" dirty="0" err="1"/>
              <a:t>Cek</a:t>
            </a:r>
            <a:r>
              <a:rPr lang="en-US" sz="1400" b="1" dirty="0"/>
              <a:t> </a:t>
            </a:r>
            <a:r>
              <a:rPr lang="en-US" sz="1400" b="1" dirty="0" err="1"/>
              <a:t>dan</a:t>
            </a:r>
            <a:r>
              <a:rPr lang="en-US" sz="1400" b="1" dirty="0"/>
              <a:t> BG yang </a:t>
            </a:r>
            <a:r>
              <a:rPr lang="en-US" sz="1400" b="1" dirty="0" err="1"/>
              <a:t>diterbitkan</a:t>
            </a:r>
            <a:r>
              <a:rPr lang="en-US" sz="1400" b="1" dirty="0"/>
              <a:t> </a:t>
            </a:r>
            <a:r>
              <a:rPr lang="en-US" sz="1400" b="1" dirty="0" err="1"/>
              <a:t>oleh</a:t>
            </a:r>
            <a:r>
              <a:rPr lang="en-US" sz="1400" b="1" dirty="0"/>
              <a:t> </a:t>
            </a:r>
            <a:r>
              <a:rPr lang="en-US" sz="1400" b="1" dirty="0" err="1"/>
              <a:t>suatu</a:t>
            </a:r>
            <a:r>
              <a:rPr lang="en-US" sz="1400" b="1" dirty="0"/>
              <a:t> </a:t>
            </a:r>
            <a:r>
              <a:rPr lang="en-US" sz="1400" b="1" dirty="0" err="1"/>
              <a:t>kantor</a:t>
            </a:r>
            <a:r>
              <a:rPr lang="en-US" sz="1400" b="1" dirty="0"/>
              <a:t> bank </a:t>
            </a:r>
            <a:r>
              <a:rPr lang="en-US" sz="1400" b="1" dirty="0" err="1"/>
              <a:t>dapat</a:t>
            </a:r>
            <a:r>
              <a:rPr lang="en-US" sz="1400" b="1" dirty="0"/>
              <a:t> </a:t>
            </a:r>
            <a:r>
              <a:rPr lang="en-US" sz="1400" b="1" dirty="0" err="1"/>
              <a:t>dikliringkan</a:t>
            </a:r>
            <a:r>
              <a:rPr lang="en-US" sz="1400" b="1" dirty="0"/>
              <a:t> di </a:t>
            </a:r>
            <a:r>
              <a:rPr lang="en-US" sz="1400" b="1" dirty="0" err="1"/>
              <a:t>wilayah</a:t>
            </a:r>
            <a:r>
              <a:rPr lang="en-US" sz="1400" b="1" dirty="0"/>
              <a:t> </a:t>
            </a:r>
            <a:r>
              <a:rPr lang="en-US" sz="1400" b="1" dirty="0" err="1"/>
              <a:t>kliring</a:t>
            </a:r>
            <a:r>
              <a:rPr lang="en-US" sz="1400" b="1" dirty="0"/>
              <a:t> </a:t>
            </a:r>
            <a:r>
              <a:rPr lang="en-US" sz="1400" b="1" dirty="0" err="1"/>
              <a:t>manapun</a:t>
            </a:r>
            <a:r>
              <a:rPr lang="en-US" sz="1400" b="1" dirty="0"/>
              <a:t> </a:t>
            </a:r>
            <a:r>
              <a:rPr lang="en-US" sz="1400" b="1" dirty="0" err="1"/>
              <a:t>sepanjang</a:t>
            </a:r>
            <a:r>
              <a:rPr lang="en-US" sz="1400" b="1" dirty="0"/>
              <a:t>:</a:t>
            </a:r>
            <a:endParaRPr lang="id-ID" sz="1400" b="1" dirty="0"/>
          </a:p>
          <a:p>
            <a:pPr marL="130969" indent="0" algn="just">
              <a:lnSpc>
                <a:spcPct val="120000"/>
              </a:lnSpc>
              <a:buNone/>
            </a:pPr>
            <a:r>
              <a:rPr lang="en-US" sz="1400" b="1" dirty="0"/>
              <a:t>a. </a:t>
            </a:r>
            <a:r>
              <a:rPr lang="en-US" sz="1400" b="1" dirty="0" err="1"/>
              <a:t>Cek</a:t>
            </a:r>
            <a:r>
              <a:rPr lang="en-US" sz="1400" b="1" dirty="0"/>
              <a:t> </a:t>
            </a:r>
            <a:r>
              <a:rPr lang="en-US" sz="1400" b="1" dirty="0" err="1"/>
              <a:t>dan</a:t>
            </a:r>
            <a:r>
              <a:rPr lang="en-US" sz="1400" b="1" dirty="0"/>
              <a:t> BG </a:t>
            </a:r>
            <a:r>
              <a:rPr lang="en-US" sz="1400" b="1" dirty="0" err="1"/>
              <a:t>tersebut</a:t>
            </a:r>
            <a:r>
              <a:rPr lang="en-US" sz="1400" b="1" dirty="0"/>
              <a:t> </a:t>
            </a:r>
            <a:r>
              <a:rPr lang="en-US" sz="1400" b="1" dirty="0" err="1"/>
              <a:t>diterbitkan</a:t>
            </a:r>
            <a:r>
              <a:rPr lang="en-US" sz="1400" b="1" dirty="0"/>
              <a:t> </a:t>
            </a:r>
            <a:r>
              <a:rPr lang="en-US" sz="1400" b="1" dirty="0" err="1"/>
              <a:t>oleh</a:t>
            </a:r>
            <a:r>
              <a:rPr lang="en-US" sz="1400" b="1" dirty="0"/>
              <a:t> bank yang </a:t>
            </a:r>
            <a:r>
              <a:rPr lang="en-US" sz="1400" b="1" dirty="0" err="1"/>
              <a:t>sudah</a:t>
            </a:r>
            <a:r>
              <a:rPr lang="en-US" sz="1400" b="1" dirty="0"/>
              <a:t> </a:t>
            </a:r>
            <a:r>
              <a:rPr lang="en-US" sz="1400" b="1" dirty="0" err="1"/>
              <a:t>terdaftar</a:t>
            </a:r>
            <a:r>
              <a:rPr lang="en-US" sz="1400" b="1" dirty="0"/>
              <a:t> </a:t>
            </a:r>
            <a:r>
              <a:rPr lang="en-US" sz="1400" b="1" dirty="0" err="1"/>
              <a:t>sebagai</a:t>
            </a:r>
            <a:r>
              <a:rPr lang="en-US" sz="1400" b="1" dirty="0"/>
              <a:t> </a:t>
            </a:r>
            <a:r>
              <a:rPr lang="en-US" sz="1400" b="1" dirty="0" err="1"/>
              <a:t>peserta</a:t>
            </a:r>
            <a:r>
              <a:rPr lang="en-US" sz="1400" b="1" dirty="0"/>
              <a:t> </a:t>
            </a:r>
            <a:r>
              <a:rPr lang="en-US" sz="1400" b="1" dirty="0" err="1"/>
              <a:t>kliring</a:t>
            </a:r>
            <a:r>
              <a:rPr lang="en-US" sz="1400" b="1" dirty="0"/>
              <a:t> </a:t>
            </a:r>
            <a:r>
              <a:rPr lang="en-US" sz="1400" b="1" dirty="0" err="1"/>
              <a:t>warkat</a:t>
            </a:r>
            <a:r>
              <a:rPr lang="en-US" sz="1400" b="1" dirty="0"/>
              <a:t> </a:t>
            </a:r>
            <a:r>
              <a:rPr lang="en-US" sz="1400" b="1" dirty="0" err="1"/>
              <a:t>luar</a:t>
            </a:r>
            <a:r>
              <a:rPr lang="en-US" sz="1400" b="1" dirty="0"/>
              <a:t> </a:t>
            </a:r>
            <a:r>
              <a:rPr lang="en-US" sz="1400" b="1" dirty="0" err="1"/>
              <a:t>wilayah</a:t>
            </a:r>
            <a:r>
              <a:rPr lang="en-US" sz="1400" b="1" dirty="0"/>
              <a:t>.</a:t>
            </a:r>
            <a:endParaRPr lang="id-ID" sz="1400" b="1" dirty="0"/>
          </a:p>
          <a:p>
            <a:pPr marL="130969" indent="0" algn="just">
              <a:lnSpc>
                <a:spcPct val="120000"/>
              </a:lnSpc>
              <a:buNone/>
            </a:pPr>
            <a:r>
              <a:rPr lang="en-US" sz="1400" b="1" dirty="0"/>
              <a:t>b.</a:t>
            </a:r>
            <a:r>
              <a:rPr lang="id-ID" sz="1400" b="1" dirty="0"/>
              <a:t> </a:t>
            </a:r>
            <a:r>
              <a:rPr lang="en-US" sz="1400" b="1" dirty="0"/>
              <a:t>Di </a:t>
            </a:r>
            <a:r>
              <a:rPr lang="en-US" sz="1400" b="1" dirty="0" err="1"/>
              <a:t>wilayah</a:t>
            </a:r>
            <a:r>
              <a:rPr lang="en-US" sz="1400" b="1" dirty="0"/>
              <a:t> </a:t>
            </a:r>
            <a:r>
              <a:rPr lang="en-US" sz="1400" b="1" dirty="0" err="1"/>
              <a:t>kliring</a:t>
            </a:r>
            <a:r>
              <a:rPr lang="en-US" sz="1400" b="1" dirty="0"/>
              <a:t> di </a:t>
            </a:r>
            <a:r>
              <a:rPr lang="en-US" sz="1400" b="1" dirty="0" err="1"/>
              <a:t>mana</a:t>
            </a:r>
            <a:r>
              <a:rPr lang="en-US" sz="1400" b="1" dirty="0"/>
              <a:t> </a:t>
            </a:r>
            <a:r>
              <a:rPr lang="en-US" sz="1400" b="1" dirty="0" err="1"/>
              <a:t>warkat</a:t>
            </a:r>
            <a:r>
              <a:rPr lang="en-US" sz="1400" b="1" dirty="0"/>
              <a:t> </a:t>
            </a:r>
            <a:r>
              <a:rPr lang="en-US" sz="1400" b="1" dirty="0" err="1"/>
              <a:t>tersebut</a:t>
            </a:r>
            <a:r>
              <a:rPr lang="en-US" sz="1400" b="1" dirty="0"/>
              <a:t> </a:t>
            </a:r>
            <a:r>
              <a:rPr lang="en-US" sz="1400" b="1" dirty="0" err="1"/>
              <a:t>dikliringkan</a:t>
            </a:r>
            <a:r>
              <a:rPr lang="en-US" sz="1400" b="1" dirty="0"/>
              <a:t> </a:t>
            </a:r>
            <a:r>
              <a:rPr lang="en-US" sz="1400" b="1" dirty="0" err="1"/>
              <a:t>terdapat</a:t>
            </a:r>
            <a:r>
              <a:rPr lang="en-US" sz="1400" b="1" dirty="0"/>
              <a:t> </a:t>
            </a:r>
            <a:r>
              <a:rPr lang="en-US" sz="1400" b="1" dirty="0" err="1"/>
              <a:t>kantor</a:t>
            </a:r>
            <a:r>
              <a:rPr lang="en-US" sz="1400" b="1" dirty="0"/>
              <a:t> </a:t>
            </a:r>
            <a:r>
              <a:rPr lang="en-US" sz="1400" b="1" dirty="0" err="1"/>
              <a:t>cabang</a:t>
            </a:r>
            <a:r>
              <a:rPr lang="en-US" sz="1400" b="1" dirty="0"/>
              <a:t> </a:t>
            </a:r>
            <a:r>
              <a:rPr lang="en-US" sz="1400" b="1" dirty="0" err="1"/>
              <a:t>dari</a:t>
            </a:r>
            <a:r>
              <a:rPr lang="en-US" sz="1400" b="1" dirty="0"/>
              <a:t> bank </a:t>
            </a:r>
            <a:r>
              <a:rPr lang="en-US" sz="1400" b="1" dirty="0" err="1"/>
              <a:t>penerbit</a:t>
            </a:r>
            <a:r>
              <a:rPr lang="en-US" sz="1400" b="1" dirty="0"/>
              <a:t> yang </a:t>
            </a:r>
            <a:r>
              <a:rPr lang="en-US" sz="1400" b="1" dirty="0" err="1"/>
              <a:t>menjadi</a:t>
            </a:r>
            <a:r>
              <a:rPr lang="en-US" sz="1400" b="1" dirty="0"/>
              <a:t> </a:t>
            </a:r>
            <a:r>
              <a:rPr lang="en-US" sz="1400" b="1" dirty="0" err="1"/>
              <a:t>peserta</a:t>
            </a:r>
            <a:r>
              <a:rPr lang="en-US" sz="1400" b="1" dirty="0"/>
              <a:t> </a:t>
            </a:r>
            <a:r>
              <a:rPr lang="en-US" sz="1400" b="1" dirty="0" err="1"/>
              <a:t>kliring</a:t>
            </a:r>
            <a:r>
              <a:rPr lang="en-US" sz="1400" b="1" dirty="0"/>
              <a:t>.</a:t>
            </a:r>
            <a:endParaRPr lang="id-ID" sz="1400" b="1" dirty="0"/>
          </a:p>
          <a:p>
            <a:pPr marL="0" indent="0" algn="just">
              <a:lnSpc>
                <a:spcPct val="120000"/>
              </a:lnSpc>
              <a:buNone/>
            </a:pPr>
            <a:r>
              <a:rPr lang="en-US" sz="1400" b="1" dirty="0"/>
              <a:t>2. </a:t>
            </a:r>
            <a:r>
              <a:rPr lang="en-US" sz="1400" b="1" dirty="0" err="1"/>
              <a:t>Kepesertaan</a:t>
            </a:r>
            <a:r>
              <a:rPr lang="en-US" sz="1400" b="1" dirty="0"/>
              <a:t>:</a:t>
            </a:r>
            <a:endParaRPr lang="id-ID" sz="1400" b="1" dirty="0"/>
          </a:p>
          <a:p>
            <a:pPr marL="130969" indent="0" algn="just">
              <a:lnSpc>
                <a:spcPct val="120000"/>
              </a:lnSpc>
              <a:buNone/>
            </a:pPr>
            <a:r>
              <a:rPr lang="en-US" sz="1400" b="1" dirty="0" err="1"/>
              <a:t>a.Saat</a:t>
            </a:r>
            <a:r>
              <a:rPr lang="en-US" sz="1400" b="1" dirty="0"/>
              <a:t> </a:t>
            </a:r>
            <a:r>
              <a:rPr lang="en-US" sz="1400" b="1" dirty="0" err="1"/>
              <a:t>ini</a:t>
            </a:r>
            <a:r>
              <a:rPr lang="en-US" sz="1400" b="1" dirty="0"/>
              <a:t> </a:t>
            </a:r>
            <a:r>
              <a:rPr lang="en-US" sz="1400" b="1" dirty="0" err="1"/>
              <a:t>kepesertaan</a:t>
            </a:r>
            <a:r>
              <a:rPr lang="en-US" sz="1400" b="1" dirty="0"/>
              <a:t> bank </a:t>
            </a:r>
            <a:r>
              <a:rPr lang="en-US" sz="1400" b="1" dirty="0" err="1"/>
              <a:t>dalam</a:t>
            </a:r>
            <a:r>
              <a:rPr lang="en-US" sz="1400" b="1" dirty="0"/>
              <a:t> </a:t>
            </a:r>
            <a:r>
              <a:rPr lang="en-US" sz="1400" b="1" dirty="0" err="1"/>
              <a:t>kliring</a:t>
            </a:r>
            <a:r>
              <a:rPr lang="en-US" sz="1400" b="1" dirty="0"/>
              <a:t> </a:t>
            </a:r>
            <a:r>
              <a:rPr lang="en-US" sz="1400" b="1" dirty="0" err="1"/>
              <a:t>warkat</a:t>
            </a:r>
            <a:r>
              <a:rPr lang="en-US" sz="1400" b="1" dirty="0"/>
              <a:t> </a:t>
            </a:r>
            <a:r>
              <a:rPr lang="en-US" sz="1400" b="1" dirty="0" err="1"/>
              <a:t>luar</a:t>
            </a:r>
            <a:r>
              <a:rPr lang="en-US" sz="1400" b="1" dirty="0"/>
              <a:t> </a:t>
            </a:r>
            <a:r>
              <a:rPr lang="en-US" sz="1400" b="1" dirty="0" err="1"/>
              <a:t>wilayah</a:t>
            </a:r>
            <a:r>
              <a:rPr lang="en-US" sz="1400" b="1" dirty="0"/>
              <a:t> </a:t>
            </a:r>
            <a:r>
              <a:rPr lang="en-US" sz="1400" b="1" dirty="0" err="1"/>
              <a:t>tidak</a:t>
            </a:r>
            <a:r>
              <a:rPr lang="en-US" sz="1400" b="1" dirty="0"/>
              <a:t> </a:t>
            </a:r>
            <a:r>
              <a:rPr lang="en-US" sz="1400" b="1" dirty="0" err="1"/>
              <a:t>bersifat</a:t>
            </a:r>
            <a:r>
              <a:rPr lang="en-US" sz="1400" b="1" dirty="0"/>
              <a:t> </a:t>
            </a:r>
            <a:r>
              <a:rPr lang="en-US" sz="1400" b="1" dirty="0" err="1"/>
              <a:t>wajib</a:t>
            </a:r>
            <a:r>
              <a:rPr lang="en-US" sz="1400" b="1" dirty="0"/>
              <a:t>, </a:t>
            </a:r>
            <a:r>
              <a:rPr lang="en-US" sz="1400" b="1" dirty="0" err="1"/>
              <a:t>tergantung</a:t>
            </a:r>
            <a:r>
              <a:rPr lang="en-US" sz="1400" b="1" dirty="0"/>
              <a:t> </a:t>
            </a:r>
            <a:r>
              <a:rPr lang="en-US" sz="1400" b="1" dirty="0" err="1"/>
              <a:t>pada</a:t>
            </a:r>
            <a:r>
              <a:rPr lang="en-US" sz="1400" b="1" dirty="0"/>
              <a:t> </a:t>
            </a:r>
            <a:r>
              <a:rPr lang="en-US" sz="1400" b="1" dirty="0" err="1"/>
              <a:t>kebutuhan</a:t>
            </a:r>
            <a:r>
              <a:rPr lang="en-US" sz="1400" b="1" dirty="0"/>
              <a:t> </a:t>
            </a:r>
            <a:r>
              <a:rPr lang="en-US" sz="1400" b="1" dirty="0" err="1"/>
              <a:t>dan</a:t>
            </a:r>
            <a:r>
              <a:rPr lang="en-US" sz="1400" b="1" dirty="0"/>
              <a:t> </a:t>
            </a:r>
            <a:r>
              <a:rPr lang="en-US" sz="1400" b="1" dirty="0" err="1"/>
              <a:t>kesiapan</a:t>
            </a:r>
            <a:r>
              <a:rPr lang="en-US" sz="1400" b="1" dirty="0"/>
              <a:t> </a:t>
            </a:r>
            <a:r>
              <a:rPr lang="en-US" sz="1400" b="1" dirty="0" err="1"/>
              <a:t>masing-masing</a:t>
            </a:r>
            <a:r>
              <a:rPr lang="en-US" sz="1400" b="1" dirty="0"/>
              <a:t> bank.</a:t>
            </a:r>
            <a:endParaRPr lang="id-ID" sz="1400" b="1" dirty="0"/>
          </a:p>
          <a:p>
            <a:pPr marL="130969" indent="0" algn="just">
              <a:lnSpc>
                <a:spcPct val="120000"/>
              </a:lnSpc>
              <a:buNone/>
            </a:pPr>
            <a:r>
              <a:rPr lang="en-US" sz="1400" b="1" dirty="0" err="1"/>
              <a:t>b.Pendaftaran</a:t>
            </a:r>
            <a:r>
              <a:rPr lang="en-US" sz="1400" b="1" dirty="0"/>
              <a:t> </a:t>
            </a:r>
            <a:r>
              <a:rPr lang="en-US" sz="1400" b="1" dirty="0" err="1"/>
              <a:t>untuk</a:t>
            </a:r>
            <a:r>
              <a:rPr lang="en-US" sz="1400" b="1" dirty="0"/>
              <a:t> </a:t>
            </a:r>
            <a:r>
              <a:rPr lang="en-US" sz="1400" b="1" dirty="0" err="1"/>
              <a:t>menjadi</a:t>
            </a:r>
            <a:r>
              <a:rPr lang="en-US" sz="1400" b="1" dirty="0"/>
              <a:t> </a:t>
            </a:r>
            <a:r>
              <a:rPr lang="en-US" sz="1400" b="1" dirty="0" err="1"/>
              <a:t>peserta</a:t>
            </a:r>
            <a:r>
              <a:rPr lang="en-US" sz="1400" b="1" dirty="0"/>
              <a:t> </a:t>
            </a:r>
            <a:r>
              <a:rPr lang="en-US" sz="1400" b="1" dirty="0" err="1"/>
              <a:t>kliring</a:t>
            </a:r>
            <a:r>
              <a:rPr lang="en-US" sz="1400" b="1" dirty="0"/>
              <a:t> </a:t>
            </a:r>
            <a:r>
              <a:rPr lang="en-US" sz="1400" b="1" dirty="0" err="1"/>
              <a:t>warkat</a:t>
            </a:r>
            <a:r>
              <a:rPr lang="en-US" sz="1400" b="1" dirty="0"/>
              <a:t> </a:t>
            </a:r>
            <a:r>
              <a:rPr lang="en-US" sz="1400" b="1" dirty="0" err="1"/>
              <a:t>luar</a:t>
            </a:r>
            <a:r>
              <a:rPr lang="en-US" sz="1400" b="1" dirty="0"/>
              <a:t> </a:t>
            </a:r>
            <a:r>
              <a:rPr lang="en-US" sz="1400" b="1" dirty="0" err="1"/>
              <a:t>wilayah</a:t>
            </a:r>
            <a:r>
              <a:rPr lang="en-US" sz="1400" b="1" dirty="0"/>
              <a:t> </a:t>
            </a:r>
            <a:r>
              <a:rPr lang="en-US" sz="1400" b="1" dirty="0" err="1"/>
              <a:t>cukup</a:t>
            </a:r>
            <a:r>
              <a:rPr lang="en-US" sz="1400" b="1" dirty="0"/>
              <a:t> </a:t>
            </a:r>
            <a:r>
              <a:rPr lang="en-US" sz="1400" b="1" dirty="0" err="1"/>
              <a:t>dilakukan</a:t>
            </a:r>
            <a:r>
              <a:rPr lang="en-US" sz="1400" b="1" dirty="0"/>
              <a:t> </a:t>
            </a:r>
            <a:r>
              <a:rPr lang="en-US" sz="1400" b="1" dirty="0" err="1"/>
              <a:t>oleh</a:t>
            </a:r>
            <a:r>
              <a:rPr lang="en-US" sz="1400" b="1" dirty="0"/>
              <a:t> </a:t>
            </a:r>
            <a:r>
              <a:rPr lang="en-US" sz="1400" b="1" dirty="0" err="1"/>
              <a:t>kantor</a:t>
            </a:r>
            <a:r>
              <a:rPr lang="en-US" sz="1400" b="1" dirty="0"/>
              <a:t> </a:t>
            </a:r>
            <a:r>
              <a:rPr lang="en-US" sz="1400" b="1" dirty="0" err="1"/>
              <a:t>pusat</a:t>
            </a:r>
            <a:r>
              <a:rPr lang="en-US" sz="1400" b="1" dirty="0"/>
              <a:t> bank </a:t>
            </a:r>
            <a:r>
              <a:rPr lang="en-US" sz="1400" b="1" dirty="0" err="1"/>
              <a:t>dan</a:t>
            </a:r>
            <a:r>
              <a:rPr lang="en-US" sz="1400" b="1" dirty="0"/>
              <a:t> </a:t>
            </a:r>
            <a:r>
              <a:rPr lang="en-US" sz="1400" b="1" dirty="0" err="1"/>
              <a:t>berlaku</a:t>
            </a:r>
            <a:r>
              <a:rPr lang="en-US" sz="1400" b="1" dirty="0"/>
              <a:t> </a:t>
            </a:r>
            <a:r>
              <a:rPr lang="en-US" sz="1400" b="1" dirty="0" err="1"/>
              <a:t>bagi</a:t>
            </a:r>
            <a:r>
              <a:rPr lang="en-US" sz="1400" b="1" dirty="0"/>
              <a:t> </a:t>
            </a:r>
            <a:r>
              <a:rPr lang="en-US" sz="1400" b="1" dirty="0" err="1"/>
              <a:t>seluruh</a:t>
            </a:r>
            <a:r>
              <a:rPr lang="en-US" sz="1400" b="1" dirty="0"/>
              <a:t> </a:t>
            </a:r>
            <a:r>
              <a:rPr lang="en-US" sz="1400" b="1" dirty="0" err="1"/>
              <a:t>kantor</a:t>
            </a:r>
            <a:r>
              <a:rPr lang="en-US" sz="1400" b="1" dirty="0"/>
              <a:t> bank yang </a:t>
            </a:r>
            <a:r>
              <a:rPr lang="en-US" sz="1400" b="1" dirty="0" err="1"/>
              <a:t>bersangkutan</a:t>
            </a:r>
            <a:r>
              <a:rPr lang="en-US" sz="1400" b="1" dirty="0"/>
              <a:t>.</a:t>
            </a:r>
            <a:endParaRPr lang="id-ID" sz="1400" b="1" dirty="0"/>
          </a:p>
          <a:p>
            <a:pPr marL="130969" indent="0" algn="just">
              <a:lnSpc>
                <a:spcPct val="120000"/>
              </a:lnSpc>
              <a:buNone/>
            </a:pPr>
            <a:r>
              <a:rPr lang="en-US" sz="1400" b="1" dirty="0" err="1"/>
              <a:t>c.Bank</a:t>
            </a:r>
            <a:r>
              <a:rPr lang="en-US" sz="1400" b="1" dirty="0"/>
              <a:t> </a:t>
            </a:r>
            <a:r>
              <a:rPr lang="en-US" sz="1400" b="1" dirty="0" err="1"/>
              <a:t>wajib</a:t>
            </a:r>
            <a:r>
              <a:rPr lang="en-US" sz="1400" b="1" dirty="0"/>
              <a:t> </a:t>
            </a:r>
            <a:r>
              <a:rPr lang="en-US" sz="1400" b="1" dirty="0" err="1"/>
              <a:t>menetapkan</a:t>
            </a:r>
            <a:r>
              <a:rPr lang="en-US" sz="1400" b="1" dirty="0"/>
              <a:t> </a:t>
            </a:r>
            <a:r>
              <a:rPr lang="en-US" sz="1400" b="1" dirty="0" err="1"/>
              <a:t>satu</a:t>
            </a:r>
            <a:r>
              <a:rPr lang="en-US" sz="1400" b="1" dirty="0"/>
              <a:t> </a:t>
            </a:r>
            <a:r>
              <a:rPr lang="en-US" sz="1400" b="1" dirty="0" err="1"/>
              <a:t>kantor</a:t>
            </a:r>
            <a:r>
              <a:rPr lang="en-US" sz="1400" b="1" dirty="0"/>
              <a:t> </a:t>
            </a:r>
            <a:r>
              <a:rPr lang="en-US" sz="1400" b="1" dirty="0" err="1"/>
              <a:t>koordinator</a:t>
            </a:r>
            <a:r>
              <a:rPr lang="en-US" sz="1400" b="1" dirty="0"/>
              <a:t> di </a:t>
            </a:r>
            <a:r>
              <a:rPr lang="en-US" sz="1400" b="1" dirty="0" err="1"/>
              <a:t>setiap</a:t>
            </a:r>
            <a:r>
              <a:rPr lang="en-US" sz="1400" b="1" dirty="0"/>
              <a:t> </a:t>
            </a:r>
            <a:r>
              <a:rPr lang="en-US" sz="1400" b="1" dirty="0" err="1"/>
              <a:t>wilayah</a:t>
            </a:r>
            <a:r>
              <a:rPr lang="en-US" sz="1400" b="1" dirty="0"/>
              <a:t> </a:t>
            </a:r>
            <a:r>
              <a:rPr lang="en-US" sz="1400" b="1" dirty="0" err="1"/>
              <a:t>kliringdi</a:t>
            </a:r>
            <a:r>
              <a:rPr lang="en-US" sz="1400" b="1" dirty="0"/>
              <a:t> </a:t>
            </a:r>
            <a:r>
              <a:rPr lang="en-US" sz="1400" b="1" dirty="0" err="1"/>
              <a:t>mana</a:t>
            </a:r>
            <a:r>
              <a:rPr lang="en-US" sz="1400" b="1" dirty="0"/>
              <a:t> bank </a:t>
            </a:r>
            <a:r>
              <a:rPr lang="en-US" sz="1400" b="1" dirty="0" err="1"/>
              <a:t>tersebut</a:t>
            </a:r>
            <a:r>
              <a:rPr lang="en-US" sz="1400" b="1" dirty="0"/>
              <a:t> </a:t>
            </a:r>
            <a:r>
              <a:rPr lang="en-US" sz="1400" b="1" dirty="0" err="1"/>
              <a:t>menjadi</a:t>
            </a:r>
            <a:r>
              <a:rPr lang="en-US" sz="1400" b="1" dirty="0"/>
              <a:t> </a:t>
            </a:r>
            <a:r>
              <a:rPr lang="en-US" sz="1400" b="1" dirty="0" err="1"/>
              <a:t>peserta</a:t>
            </a:r>
            <a:r>
              <a:rPr lang="en-US" sz="1400" b="1" dirty="0"/>
              <a:t>.</a:t>
            </a:r>
            <a:endParaRPr lang="id-ID" sz="1400" b="1" dirty="0"/>
          </a:p>
          <a:p>
            <a:pPr marL="0" indent="0" algn="just">
              <a:lnSpc>
                <a:spcPct val="120000"/>
              </a:lnSpc>
              <a:buNone/>
            </a:pPr>
            <a:r>
              <a:rPr lang="en-US" sz="1400" b="1" dirty="0"/>
              <a:t>3.</a:t>
            </a:r>
            <a:r>
              <a:rPr lang="id-ID" sz="1400" b="1" dirty="0"/>
              <a:t> </a:t>
            </a:r>
            <a:r>
              <a:rPr lang="en-US" sz="1400" b="1" dirty="0"/>
              <a:t>Bank Indonesia </a:t>
            </a:r>
            <a:r>
              <a:rPr lang="en-US" sz="1400" b="1" dirty="0" err="1"/>
              <a:t>tidak</a:t>
            </a:r>
            <a:r>
              <a:rPr lang="en-US" sz="1400" b="1" dirty="0"/>
              <a:t> </a:t>
            </a:r>
            <a:r>
              <a:rPr lang="en-US" sz="1400" b="1" dirty="0" err="1"/>
              <a:t>mengatur</a:t>
            </a:r>
            <a:r>
              <a:rPr lang="en-US" sz="1400" b="1" dirty="0"/>
              <a:t> </a:t>
            </a:r>
            <a:r>
              <a:rPr lang="en-US" sz="1400" b="1" dirty="0" err="1"/>
              <a:t>mekanisme</a:t>
            </a:r>
            <a:r>
              <a:rPr lang="en-US" sz="1400" b="1" dirty="0"/>
              <a:t> internal bank </a:t>
            </a:r>
            <a:r>
              <a:rPr lang="en-US" sz="1400" b="1" dirty="0" err="1"/>
              <a:t>dalam</a:t>
            </a:r>
            <a:r>
              <a:rPr lang="en-US" sz="1400" b="1" dirty="0"/>
              <a:t> </a:t>
            </a:r>
            <a:r>
              <a:rPr lang="en-US" sz="1400" b="1" dirty="0" err="1"/>
              <a:t>melakukan</a:t>
            </a:r>
            <a:r>
              <a:rPr lang="en-US" sz="1400" b="1" dirty="0"/>
              <a:t> </a:t>
            </a:r>
            <a:r>
              <a:rPr lang="en-US" sz="1400" b="1" dirty="0" err="1"/>
              <a:t>validasi</a:t>
            </a:r>
            <a:r>
              <a:rPr lang="en-US" sz="1400" b="1" dirty="0"/>
              <a:t> </a:t>
            </a:r>
            <a:r>
              <a:rPr lang="en-US" sz="1400" b="1" dirty="0" err="1"/>
              <a:t>cek</a:t>
            </a:r>
            <a:r>
              <a:rPr lang="en-US" sz="1400" b="1" dirty="0"/>
              <a:t> </a:t>
            </a:r>
            <a:r>
              <a:rPr lang="en-US" sz="1400" b="1" dirty="0" err="1"/>
              <a:t>dan</a:t>
            </a:r>
            <a:r>
              <a:rPr lang="en-US" sz="1400" b="1" dirty="0"/>
              <a:t> BG </a:t>
            </a:r>
            <a:r>
              <a:rPr lang="en-US" sz="1400" b="1" dirty="0" err="1"/>
              <a:t>luar</a:t>
            </a:r>
            <a:r>
              <a:rPr lang="en-US" sz="1400" b="1" dirty="0"/>
              <a:t> </a:t>
            </a:r>
            <a:r>
              <a:rPr lang="en-US" sz="1400" b="1" dirty="0" err="1"/>
              <a:t>kotanya</a:t>
            </a:r>
            <a:r>
              <a:rPr lang="en-US" sz="1400" b="1" dirty="0" smtClean="0"/>
              <a:t>.</a:t>
            </a:r>
            <a:endParaRPr lang="id-ID" sz="1400" b="1" dirty="0"/>
          </a:p>
        </p:txBody>
      </p:sp>
    </p:spTree>
    <p:extLst>
      <p:ext uri="{BB962C8B-B14F-4D97-AF65-F5344CB8AC3E}">
        <p14:creationId xmlns:p14="http://schemas.microsoft.com/office/powerpoint/2010/main" val="2366134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75665" y="332656"/>
            <a:ext cx="8669991" cy="6192688"/>
          </a:xfrm>
        </p:spPr>
        <p:txBody>
          <a:bodyPr numCol="2" spcCol="720000">
            <a:noAutofit/>
          </a:bodyPr>
          <a:lstStyle/>
          <a:p>
            <a:pPr marL="0" indent="0" algn="just">
              <a:buNone/>
            </a:pPr>
            <a:r>
              <a:rPr lang="en-US" sz="1350" dirty="0" err="1"/>
              <a:t>Penerapan</a:t>
            </a:r>
            <a:r>
              <a:rPr lang="en-US" sz="1350" dirty="0"/>
              <a:t> </a:t>
            </a:r>
            <a:r>
              <a:rPr lang="en-US" sz="1350" dirty="0" err="1"/>
              <a:t>kliring</a:t>
            </a:r>
            <a:r>
              <a:rPr lang="en-US" sz="1350" dirty="0"/>
              <a:t> </a:t>
            </a:r>
            <a:r>
              <a:rPr lang="en-US" sz="1350" dirty="0" err="1"/>
              <a:t>warkat</a:t>
            </a:r>
            <a:r>
              <a:rPr lang="en-US" sz="1350" dirty="0"/>
              <a:t> </a:t>
            </a:r>
            <a:r>
              <a:rPr lang="en-US" sz="1350" dirty="0" err="1"/>
              <a:t>luar</a:t>
            </a:r>
            <a:r>
              <a:rPr lang="en-US" sz="1350" dirty="0"/>
              <a:t> </a:t>
            </a:r>
            <a:r>
              <a:rPr lang="en-US" sz="1350" dirty="0" err="1"/>
              <a:t>wilayah</a:t>
            </a:r>
            <a:r>
              <a:rPr lang="en-US" sz="1350" dirty="0"/>
              <a:t> </a:t>
            </a:r>
            <a:r>
              <a:rPr lang="en-US" sz="1350" dirty="0" err="1"/>
              <a:t>memberi</a:t>
            </a:r>
            <a:r>
              <a:rPr lang="en-US" sz="1350" dirty="0"/>
              <a:t> </a:t>
            </a:r>
            <a:r>
              <a:rPr lang="en-US" sz="1350" dirty="0" err="1"/>
              <a:t>implikasi</a:t>
            </a:r>
            <a:r>
              <a:rPr lang="en-US" sz="1350" dirty="0"/>
              <a:t> </a:t>
            </a:r>
            <a:r>
              <a:rPr lang="en-US" sz="1350" dirty="0" err="1"/>
              <a:t>bagi</a:t>
            </a:r>
            <a:r>
              <a:rPr lang="en-US" sz="1350" dirty="0"/>
              <a:t> </a:t>
            </a:r>
            <a:r>
              <a:rPr lang="en-US" sz="1350" dirty="0" err="1"/>
              <a:t>seluruh</a:t>
            </a:r>
            <a:r>
              <a:rPr lang="en-US" sz="1350" dirty="0"/>
              <a:t> bank. </a:t>
            </a:r>
            <a:r>
              <a:rPr lang="en-US" sz="1350" dirty="0" err="1"/>
              <a:t>baik</a:t>
            </a:r>
            <a:r>
              <a:rPr lang="en-US" sz="1350" dirty="0"/>
              <a:t> yang </a:t>
            </a:r>
            <a:r>
              <a:rPr lang="en-US" sz="1350" dirty="0" err="1"/>
              <a:t>mendaftar</a:t>
            </a:r>
            <a:r>
              <a:rPr lang="en-US" sz="1350" dirty="0"/>
              <a:t> </a:t>
            </a:r>
            <a:r>
              <a:rPr lang="en-US" sz="1350" dirty="0" err="1"/>
              <a:t>maupun</a:t>
            </a:r>
            <a:r>
              <a:rPr lang="en-US" sz="1350" dirty="0"/>
              <a:t> yang </a:t>
            </a:r>
            <a:r>
              <a:rPr lang="en-US" sz="1350" dirty="0" err="1"/>
              <a:t>tidak</a:t>
            </a:r>
            <a:r>
              <a:rPr lang="en-US" sz="1350" dirty="0"/>
              <a:t> </a:t>
            </a:r>
            <a:r>
              <a:rPr lang="en-US" sz="1350" dirty="0" err="1"/>
              <a:t>mendaftar</a:t>
            </a:r>
            <a:r>
              <a:rPr lang="en-US" sz="1350" dirty="0"/>
              <a:t> </a:t>
            </a:r>
            <a:r>
              <a:rPr lang="en-US" sz="1350" dirty="0" err="1"/>
              <a:t>menjadi</a:t>
            </a:r>
            <a:r>
              <a:rPr lang="en-US" sz="1350" dirty="0"/>
              <a:t> </a:t>
            </a:r>
            <a:r>
              <a:rPr lang="en-US" sz="1350" dirty="0" err="1"/>
              <a:t>peserta</a:t>
            </a:r>
            <a:r>
              <a:rPr lang="en-US" sz="1350" dirty="0"/>
              <a:t> </a:t>
            </a:r>
            <a:r>
              <a:rPr lang="en-US" sz="1350" dirty="0" err="1"/>
              <a:t>kliring</a:t>
            </a:r>
            <a:r>
              <a:rPr lang="en-US" sz="1350" dirty="0"/>
              <a:t> </a:t>
            </a:r>
            <a:r>
              <a:rPr lang="en-US" sz="1350" dirty="0" err="1"/>
              <a:t>warkat</a:t>
            </a:r>
            <a:r>
              <a:rPr lang="en-US" sz="1350" dirty="0"/>
              <a:t> </a:t>
            </a:r>
            <a:r>
              <a:rPr lang="en-US" sz="1350" dirty="0" err="1"/>
              <a:t>luar</a:t>
            </a:r>
            <a:r>
              <a:rPr lang="en-US" sz="1350" dirty="0"/>
              <a:t> </a:t>
            </a:r>
            <a:r>
              <a:rPr lang="en-US" sz="1350" dirty="0" err="1"/>
              <a:t>wilayah</a:t>
            </a:r>
            <a:r>
              <a:rPr lang="en-US" sz="1350" dirty="0"/>
              <a:t>, </a:t>
            </a:r>
            <a:r>
              <a:rPr lang="en-US" sz="1350" dirty="0" err="1"/>
              <a:t>karena</a:t>
            </a:r>
            <a:r>
              <a:rPr lang="en-US" sz="1350" dirty="0"/>
              <a:t>:</a:t>
            </a:r>
            <a:endParaRPr lang="id-ID" sz="1350" dirty="0"/>
          </a:p>
          <a:p>
            <a:pPr marL="0" indent="0" algn="just">
              <a:buNone/>
            </a:pPr>
            <a:r>
              <a:rPr lang="en-US" sz="1050" dirty="0" smtClean="0"/>
              <a:t>1.Seluruh </a:t>
            </a:r>
            <a:r>
              <a:rPr lang="en-US" sz="1050" dirty="0"/>
              <a:t>bank, </a:t>
            </a:r>
            <a:r>
              <a:rPr lang="en-US" sz="1050" dirty="0" err="1"/>
              <a:t>baik</a:t>
            </a:r>
            <a:r>
              <a:rPr lang="en-US" sz="1050" dirty="0"/>
              <a:t> yang </a:t>
            </a:r>
            <a:r>
              <a:rPr lang="en-US" sz="1050" dirty="0" err="1"/>
              <a:t>mendaftar</a:t>
            </a:r>
            <a:r>
              <a:rPr lang="en-US" sz="1050" dirty="0"/>
              <a:t> </a:t>
            </a:r>
            <a:r>
              <a:rPr lang="en-US" sz="1050" dirty="0" err="1"/>
              <a:t>atau</a:t>
            </a:r>
            <a:r>
              <a:rPr lang="en-US" sz="1050" dirty="0"/>
              <a:t> </a:t>
            </a:r>
            <a:r>
              <a:rPr lang="en-US" sz="1050" dirty="0" err="1"/>
              <a:t>tidak</a:t>
            </a:r>
            <a:r>
              <a:rPr lang="en-US" sz="1050" dirty="0"/>
              <a:t> </a:t>
            </a:r>
            <a:r>
              <a:rPr lang="en-US" sz="1050" dirty="0" err="1"/>
              <a:t>mendaftar</a:t>
            </a:r>
            <a:r>
              <a:rPr lang="en-US" sz="1050" dirty="0"/>
              <a:t> </a:t>
            </a:r>
            <a:r>
              <a:rPr lang="en-US" sz="1050" dirty="0" err="1"/>
              <a:t>menjadi</a:t>
            </a:r>
            <a:r>
              <a:rPr lang="en-US" sz="1050" dirty="0"/>
              <a:t> </a:t>
            </a:r>
            <a:r>
              <a:rPr lang="en-US" sz="1050" dirty="0" err="1"/>
              <a:t>peserta</a:t>
            </a:r>
            <a:r>
              <a:rPr lang="en-US" sz="1050" dirty="0"/>
              <a:t> </a:t>
            </a:r>
            <a:r>
              <a:rPr lang="en-US" sz="1050" dirty="0" err="1"/>
              <a:t>kliring</a:t>
            </a:r>
            <a:r>
              <a:rPr lang="en-US" sz="1050" dirty="0"/>
              <a:t> </a:t>
            </a:r>
            <a:r>
              <a:rPr lang="en-US" sz="1050" dirty="0" err="1"/>
              <a:t>warkat</a:t>
            </a:r>
            <a:r>
              <a:rPr lang="en-US" sz="1050" dirty="0"/>
              <a:t> </a:t>
            </a:r>
            <a:r>
              <a:rPr lang="en-US" sz="1050" dirty="0" err="1"/>
              <a:t>luar</a:t>
            </a:r>
            <a:r>
              <a:rPr lang="en-US" sz="1050" dirty="0"/>
              <a:t> </a:t>
            </a:r>
            <a:r>
              <a:rPr lang="en-US" sz="1050" dirty="0" err="1"/>
              <a:t>wilayah</a:t>
            </a:r>
            <a:r>
              <a:rPr lang="en-US" sz="1050" dirty="0"/>
              <a:t> </a:t>
            </a:r>
            <a:r>
              <a:rPr lang="en-US" sz="1050" dirty="0" err="1"/>
              <a:t>dapat</a:t>
            </a:r>
            <a:r>
              <a:rPr lang="en-US" sz="1050" dirty="0"/>
              <a:t> </a:t>
            </a:r>
            <a:r>
              <a:rPr lang="en-US" sz="1050" dirty="0" err="1"/>
              <a:t>mengkliringkan</a:t>
            </a:r>
            <a:r>
              <a:rPr lang="en-US" sz="1050" dirty="0"/>
              <a:t> </a:t>
            </a:r>
            <a:r>
              <a:rPr lang="en-US" sz="1050" dirty="0" err="1"/>
              <a:t>cek</a:t>
            </a:r>
            <a:r>
              <a:rPr lang="en-US" sz="1050" dirty="0"/>
              <a:t>/BG yang </a:t>
            </a:r>
            <a:r>
              <a:rPr lang="en-US" sz="1050" dirty="0" err="1"/>
              <a:t>diterbitkan</a:t>
            </a:r>
            <a:r>
              <a:rPr lang="en-US" sz="1050" dirty="0"/>
              <a:t> </a:t>
            </a:r>
            <a:r>
              <a:rPr lang="en-US" sz="1050" dirty="0" err="1"/>
              <a:t>oleh</a:t>
            </a:r>
            <a:r>
              <a:rPr lang="en-US" sz="1050" dirty="0"/>
              <a:t> bank </a:t>
            </a:r>
            <a:r>
              <a:rPr lang="en-US" sz="1050" dirty="0" err="1"/>
              <a:t>peserta</a:t>
            </a:r>
            <a:r>
              <a:rPr lang="en-US" sz="1050" dirty="0"/>
              <a:t> </a:t>
            </a:r>
            <a:r>
              <a:rPr lang="en-US" sz="1050" dirty="0" err="1"/>
              <a:t>kliring</a:t>
            </a:r>
            <a:r>
              <a:rPr lang="en-US" sz="1050" dirty="0"/>
              <a:t> </a:t>
            </a:r>
            <a:r>
              <a:rPr lang="en-US" sz="1050" dirty="0" err="1"/>
              <a:t>warkat</a:t>
            </a:r>
            <a:r>
              <a:rPr lang="en-US" sz="1050" dirty="0"/>
              <a:t> </a:t>
            </a:r>
            <a:r>
              <a:rPr lang="en-US" sz="1050" dirty="0" err="1"/>
              <a:t>luar</a:t>
            </a:r>
            <a:r>
              <a:rPr lang="en-US" sz="1050" dirty="0"/>
              <a:t> </a:t>
            </a:r>
            <a:r>
              <a:rPr lang="en-US" sz="1050" dirty="0" err="1"/>
              <a:t>wilayah</a:t>
            </a:r>
            <a:r>
              <a:rPr lang="en-US" sz="1050" dirty="0"/>
              <a:t> di </a:t>
            </a:r>
            <a:r>
              <a:rPr lang="en-US" sz="1050" dirty="0" err="1"/>
              <a:t>wilayah</a:t>
            </a:r>
            <a:r>
              <a:rPr lang="en-US" sz="1050" dirty="0"/>
              <a:t> </a:t>
            </a:r>
            <a:r>
              <a:rPr lang="en-US" sz="1050" dirty="0" err="1"/>
              <a:t>kliring</a:t>
            </a:r>
            <a:r>
              <a:rPr lang="en-US" sz="1050" dirty="0"/>
              <a:t> </a:t>
            </a:r>
            <a:r>
              <a:rPr lang="en-US" sz="1050" dirty="0" err="1"/>
              <a:t>manapun</a:t>
            </a:r>
            <a:r>
              <a:rPr lang="en-US" sz="1050" dirty="0"/>
              <a:t> </a:t>
            </a:r>
            <a:r>
              <a:rPr lang="en-US" sz="1050" dirty="0" err="1"/>
              <a:t>sepanjang</a:t>
            </a:r>
            <a:r>
              <a:rPr lang="en-US" sz="1050" dirty="0"/>
              <a:t> di Wilayah </a:t>
            </a:r>
            <a:r>
              <a:rPr lang="en-US" sz="1050" dirty="0" err="1"/>
              <a:t>Kliring</a:t>
            </a:r>
            <a:r>
              <a:rPr lang="en-US" sz="1050" dirty="0"/>
              <a:t> </a:t>
            </a:r>
            <a:r>
              <a:rPr lang="en-US" sz="1050" dirty="0" err="1"/>
              <a:t>tersebut</a:t>
            </a:r>
            <a:r>
              <a:rPr lang="en-US" sz="1050" dirty="0"/>
              <a:t> </a:t>
            </a:r>
            <a:r>
              <a:rPr lang="en-US" sz="1050" dirty="0" err="1"/>
              <a:t>ada</a:t>
            </a:r>
            <a:r>
              <a:rPr lang="en-US" sz="1050" dirty="0"/>
              <a:t> </a:t>
            </a:r>
            <a:r>
              <a:rPr lang="en-US" sz="1050" dirty="0" err="1"/>
              <a:t>kantor</a:t>
            </a:r>
            <a:r>
              <a:rPr lang="en-US" sz="1050" dirty="0"/>
              <a:t> </a:t>
            </a:r>
            <a:r>
              <a:rPr lang="en-US" sz="1050" dirty="0" err="1"/>
              <a:t>cabang</a:t>
            </a:r>
            <a:r>
              <a:rPr lang="en-US" sz="1050" dirty="0"/>
              <a:t> </a:t>
            </a:r>
            <a:r>
              <a:rPr lang="en-US" sz="1050" dirty="0" err="1"/>
              <a:t>dari</a:t>
            </a:r>
            <a:r>
              <a:rPr lang="en-US" sz="1050" dirty="0"/>
              <a:t> bank </a:t>
            </a:r>
            <a:r>
              <a:rPr lang="en-US" sz="1050" dirty="0" err="1"/>
              <a:t>penerbit</a:t>
            </a:r>
            <a:r>
              <a:rPr lang="en-US" sz="1050" dirty="0"/>
              <a:t>.</a:t>
            </a:r>
            <a:endParaRPr lang="id-ID" sz="1050" dirty="0"/>
          </a:p>
          <a:p>
            <a:pPr marL="0" indent="0" algn="just">
              <a:buNone/>
            </a:pPr>
            <a:r>
              <a:rPr lang="en-US" sz="1050" dirty="0"/>
              <a:t>2.	</a:t>
            </a:r>
            <a:r>
              <a:rPr lang="en-US" sz="1050" dirty="0" err="1"/>
              <a:t>Nasabah</a:t>
            </a:r>
            <a:r>
              <a:rPr lang="en-US" sz="1050" dirty="0"/>
              <a:t> </a:t>
            </a:r>
            <a:r>
              <a:rPr lang="en-US" sz="1050" dirty="0" err="1"/>
              <a:t>tentu</a:t>
            </a:r>
            <a:r>
              <a:rPr lang="en-US" sz="1050" dirty="0"/>
              <a:t> </a:t>
            </a:r>
            <a:r>
              <a:rPr lang="en-US" sz="1050" dirty="0" err="1"/>
              <a:t>lebih</a:t>
            </a:r>
            <a:r>
              <a:rPr lang="en-US" sz="1050" dirty="0"/>
              <a:t> </a:t>
            </a:r>
            <a:r>
              <a:rPr lang="en-US" sz="1050" dirty="0" err="1"/>
              <a:t>memilih</a:t>
            </a:r>
            <a:r>
              <a:rPr lang="en-US" sz="1050" dirty="0"/>
              <a:t> agar </a:t>
            </a:r>
            <a:r>
              <a:rPr lang="en-US" sz="1050" dirty="0" err="1"/>
              <a:t>cek</a:t>
            </a:r>
            <a:r>
              <a:rPr lang="en-US" sz="1050" dirty="0"/>
              <a:t>/BG </a:t>
            </a:r>
            <a:r>
              <a:rPr lang="en-US" sz="1050" dirty="0" err="1"/>
              <a:t>luar</a:t>
            </a:r>
            <a:r>
              <a:rPr lang="en-US" sz="1050" dirty="0"/>
              <a:t> </a:t>
            </a:r>
            <a:r>
              <a:rPr lang="en-US" sz="1050" dirty="0" err="1"/>
              <a:t>kota</a:t>
            </a:r>
            <a:r>
              <a:rPr lang="en-US" sz="1050" dirty="0"/>
              <a:t> </a:t>
            </a:r>
            <a:r>
              <a:rPr lang="en-US" sz="1050" dirty="0" err="1"/>
              <a:t>dikliringkan</a:t>
            </a:r>
            <a:r>
              <a:rPr lang="en-US" sz="1050" dirty="0"/>
              <a:t> </a:t>
            </a:r>
            <a:r>
              <a:rPr lang="en-US" sz="1050" dirty="0" err="1"/>
              <a:t>melalui</a:t>
            </a:r>
            <a:r>
              <a:rPr lang="en-US" sz="1050" dirty="0"/>
              <a:t> </a:t>
            </a:r>
            <a:r>
              <a:rPr lang="en-US" sz="1050" dirty="0" err="1"/>
              <a:t>kliring</a:t>
            </a:r>
            <a:r>
              <a:rPr lang="en-US" sz="1050" dirty="0"/>
              <a:t> </a:t>
            </a:r>
            <a:r>
              <a:rPr lang="en-US" sz="1050" dirty="0" err="1"/>
              <a:t>lokal</a:t>
            </a:r>
            <a:r>
              <a:rPr lang="en-US" sz="1050" dirty="0"/>
              <a:t>, </a:t>
            </a:r>
            <a:r>
              <a:rPr lang="en-US" sz="1050" dirty="0" err="1"/>
              <a:t>karena</a:t>
            </a:r>
            <a:r>
              <a:rPr lang="en-US" sz="1050" dirty="0"/>
              <a:t> </a:t>
            </a:r>
            <a:r>
              <a:rPr lang="en-US" sz="1050" dirty="0" err="1"/>
              <a:t>akan</a:t>
            </a:r>
            <a:r>
              <a:rPr lang="en-US" sz="1050" dirty="0"/>
              <a:t> </a:t>
            </a:r>
            <a:r>
              <a:rPr lang="en-US" sz="1050" dirty="0" err="1"/>
              <a:t>lebih</a:t>
            </a:r>
            <a:r>
              <a:rPr lang="en-US" sz="1050" dirty="0"/>
              <a:t> </a:t>
            </a:r>
            <a:r>
              <a:rPr lang="en-US" sz="1050" dirty="0" err="1"/>
              <a:t>cepat</a:t>
            </a:r>
            <a:r>
              <a:rPr lang="en-US" sz="1050" dirty="0"/>
              <a:t> </a:t>
            </a:r>
            <a:r>
              <a:rPr lang="en-US" sz="1050" dirty="0" err="1"/>
              <a:t>dan</a:t>
            </a:r>
            <a:r>
              <a:rPr lang="en-US" sz="1050" dirty="0"/>
              <a:t> </a:t>
            </a:r>
            <a:r>
              <a:rPr lang="en-US" sz="1050" dirty="0" err="1"/>
              <a:t>efisien</a:t>
            </a:r>
            <a:r>
              <a:rPr lang="en-US" sz="1050" dirty="0"/>
              <a:t> </a:t>
            </a:r>
            <a:r>
              <a:rPr lang="en-US" sz="1050" dirty="0" err="1"/>
              <a:t>daripada</a:t>
            </a:r>
            <a:r>
              <a:rPr lang="en-US" sz="1050" dirty="0"/>
              <a:t> </a:t>
            </a:r>
            <a:r>
              <a:rPr lang="en-US" sz="1050" dirty="0" err="1"/>
              <a:t>harus</a:t>
            </a:r>
            <a:r>
              <a:rPr lang="en-US" sz="1050" dirty="0"/>
              <a:t> </a:t>
            </a:r>
            <a:r>
              <a:rPr lang="en-US" sz="1050" dirty="0" err="1"/>
              <a:t>melalui</a:t>
            </a:r>
            <a:r>
              <a:rPr lang="en-US" sz="1050" dirty="0"/>
              <a:t> </a:t>
            </a:r>
            <a:r>
              <a:rPr lang="en-US" sz="1050" dirty="0" err="1"/>
              <a:t>mekanisme</a:t>
            </a:r>
            <a:r>
              <a:rPr lang="en-US" sz="1050" dirty="0"/>
              <a:t> </a:t>
            </a:r>
            <a:r>
              <a:rPr lang="en-US" sz="1050" dirty="0" err="1"/>
              <a:t>inkaso</a:t>
            </a:r>
            <a:r>
              <a:rPr lang="en-US" sz="1050" dirty="0"/>
              <a:t>.</a:t>
            </a:r>
            <a:endParaRPr lang="id-ID" sz="10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endParaRPr lang="id-ID" sz="1350" dirty="0"/>
          </a:p>
          <a:p>
            <a:pPr marL="0" indent="0" algn="just">
              <a:buNone/>
            </a:pPr>
            <a:r>
              <a:rPr lang="en-US" sz="1350" dirty="0" err="1"/>
              <a:t>Implikasi</a:t>
            </a:r>
            <a:r>
              <a:rPr lang="en-US" sz="1350" dirty="0"/>
              <a:t> </a:t>
            </a:r>
            <a:r>
              <a:rPr lang="en-US" sz="1350" dirty="0" err="1"/>
              <a:t>bagi</a:t>
            </a:r>
            <a:r>
              <a:rPr lang="en-US" sz="1350" dirty="0"/>
              <a:t> bank </a:t>
            </a:r>
            <a:r>
              <a:rPr lang="en-US" sz="1350" dirty="0" err="1"/>
              <a:t>secara</a:t>
            </a:r>
            <a:r>
              <a:rPr lang="en-US" sz="1350" dirty="0"/>
              <a:t> </a:t>
            </a:r>
            <a:r>
              <a:rPr lang="en-US" sz="1350" dirty="0" err="1"/>
              <a:t>umum</a:t>
            </a:r>
            <a:r>
              <a:rPr lang="en-US" sz="1350" dirty="0"/>
              <a:t> </a:t>
            </a:r>
            <a:r>
              <a:rPr lang="en-US" sz="1350" dirty="0" err="1"/>
              <a:t>adalah</a:t>
            </a:r>
            <a:r>
              <a:rPr lang="en-US" sz="1350" dirty="0"/>
              <a:t> </a:t>
            </a:r>
            <a:r>
              <a:rPr lang="en-US" sz="1350" dirty="0" err="1"/>
              <a:t>sebagai</a:t>
            </a:r>
            <a:r>
              <a:rPr lang="en-US" sz="1350" dirty="0"/>
              <a:t> </a:t>
            </a:r>
            <a:r>
              <a:rPr lang="en-US" sz="1350" dirty="0" err="1"/>
              <a:t>berikut</a:t>
            </a:r>
            <a:r>
              <a:rPr lang="en-US" sz="1350" dirty="0"/>
              <a:t>:</a:t>
            </a:r>
            <a:endParaRPr lang="id-ID" sz="1350" dirty="0"/>
          </a:p>
          <a:p>
            <a:pPr marL="0" indent="0" algn="just">
              <a:buNone/>
            </a:pPr>
            <a:r>
              <a:rPr lang="en-US" sz="1050" dirty="0"/>
              <a:t>1.	</a:t>
            </a:r>
            <a:r>
              <a:rPr lang="en-US" sz="1050" dirty="0" err="1"/>
              <a:t>Sistem</a:t>
            </a:r>
            <a:r>
              <a:rPr lang="en-US" sz="1050" dirty="0"/>
              <a:t> </a:t>
            </a:r>
            <a:r>
              <a:rPr lang="en-US" sz="1050" dirty="0" err="1"/>
              <a:t>dan</a:t>
            </a:r>
            <a:r>
              <a:rPr lang="en-US" sz="1050" dirty="0"/>
              <a:t> </a:t>
            </a:r>
            <a:r>
              <a:rPr lang="en-US" sz="1050" dirty="0" err="1"/>
              <a:t>prosedur</a:t>
            </a:r>
            <a:r>
              <a:rPr lang="en-US" sz="1050" dirty="0"/>
              <a:t> </a:t>
            </a:r>
            <a:r>
              <a:rPr lang="en-US" sz="1050" dirty="0" err="1"/>
              <a:t>penerimaan</a:t>
            </a:r>
            <a:r>
              <a:rPr lang="en-US" sz="1050" dirty="0"/>
              <a:t> </a:t>
            </a:r>
            <a:r>
              <a:rPr lang="en-US" sz="1050" dirty="0" err="1"/>
              <a:t>dan</a:t>
            </a:r>
            <a:r>
              <a:rPr lang="en-US" sz="1050" dirty="0"/>
              <a:t> </a:t>
            </a:r>
            <a:r>
              <a:rPr lang="en-US" sz="1050" dirty="0" err="1"/>
              <a:t>pemrosesan</a:t>
            </a:r>
            <a:r>
              <a:rPr lang="en-US" sz="1050" dirty="0"/>
              <a:t> </a:t>
            </a:r>
            <a:r>
              <a:rPr lang="en-US" sz="1050" dirty="0" err="1"/>
              <a:t>cek</a:t>
            </a:r>
            <a:r>
              <a:rPr lang="en-US" sz="1050" dirty="0"/>
              <a:t>/BG </a:t>
            </a:r>
            <a:r>
              <a:rPr lang="en-US" sz="1050" dirty="0" err="1"/>
              <a:t>luar</a:t>
            </a:r>
            <a:r>
              <a:rPr lang="en-US" sz="1050" dirty="0"/>
              <a:t> </a:t>
            </a:r>
            <a:r>
              <a:rPr lang="en-US" sz="1050" dirty="0" err="1"/>
              <a:t>kota</a:t>
            </a:r>
            <a:r>
              <a:rPr lang="en-US" sz="1050" dirty="0"/>
              <a:t>, </a:t>
            </a:r>
            <a:r>
              <a:rPr lang="en-US" sz="1050" dirty="0" err="1"/>
              <a:t>untukmemilah</a:t>
            </a:r>
            <a:r>
              <a:rPr lang="en-US" sz="1050" dirty="0"/>
              <a:t> </a:t>
            </a:r>
            <a:r>
              <a:rPr lang="en-US" sz="1050" dirty="0" err="1"/>
              <a:t>mana</a:t>
            </a:r>
            <a:r>
              <a:rPr lang="en-US" sz="1050" dirty="0"/>
              <a:t> yang </a:t>
            </a:r>
            <a:r>
              <a:rPr lang="en-US" sz="1050" dirty="0" err="1"/>
              <a:t>sudah</a:t>
            </a:r>
            <a:r>
              <a:rPr lang="en-US" sz="1050" dirty="0"/>
              <a:t> </a:t>
            </a:r>
            <a:r>
              <a:rPr lang="en-US" sz="1050" dirty="0" err="1"/>
              <a:t>dapat</a:t>
            </a:r>
            <a:r>
              <a:rPr lang="en-US" sz="1050" dirty="0"/>
              <a:t> </a:t>
            </a:r>
            <a:r>
              <a:rPr lang="en-US" sz="1050" dirty="0" err="1"/>
              <a:t>dikliringkan</a:t>
            </a:r>
            <a:r>
              <a:rPr lang="en-US" sz="1050" dirty="0"/>
              <a:t> </a:t>
            </a:r>
            <a:r>
              <a:rPr lang="en-US" sz="1050" dirty="0" err="1"/>
              <a:t>lokal</a:t>
            </a:r>
            <a:r>
              <a:rPr lang="en-US" sz="1050" dirty="0"/>
              <a:t> </a:t>
            </a:r>
            <a:r>
              <a:rPr lang="en-US" sz="1050" dirty="0" err="1"/>
              <a:t>dan</a:t>
            </a:r>
            <a:r>
              <a:rPr lang="en-US" sz="1050" dirty="0"/>
              <a:t> </a:t>
            </a:r>
            <a:r>
              <a:rPr lang="en-US" sz="1050" dirty="0" err="1"/>
              <a:t>mana</a:t>
            </a:r>
            <a:r>
              <a:rPr lang="en-US" sz="1050" dirty="0"/>
              <a:t> yang </a:t>
            </a:r>
            <a:r>
              <a:rPr lang="en-US" sz="1050" dirty="0" err="1"/>
              <a:t>belum</a:t>
            </a:r>
            <a:r>
              <a:rPr lang="en-US" sz="1050" dirty="0"/>
              <a:t>.</a:t>
            </a:r>
            <a:endParaRPr lang="id-ID" sz="1050" dirty="0"/>
          </a:p>
          <a:p>
            <a:pPr marL="0" indent="0" algn="just">
              <a:buNone/>
            </a:pPr>
            <a:r>
              <a:rPr lang="en-US" sz="1050" dirty="0"/>
              <a:t>2.	</a:t>
            </a:r>
            <a:r>
              <a:rPr lang="en-US" sz="1050" dirty="0" err="1"/>
              <a:t>Terkait</a:t>
            </a:r>
            <a:r>
              <a:rPr lang="en-US" sz="1050" dirty="0"/>
              <a:t> </a:t>
            </a:r>
            <a:r>
              <a:rPr lang="en-US" sz="1050" dirty="0" err="1"/>
              <a:t>dengan</a:t>
            </a:r>
            <a:r>
              <a:rPr lang="en-US" sz="1050" dirty="0"/>
              <a:t> </a:t>
            </a:r>
            <a:r>
              <a:rPr lang="en-US" sz="1050" dirty="0" err="1"/>
              <a:t>sistem</a:t>
            </a:r>
            <a:r>
              <a:rPr lang="en-US" sz="1050" dirty="0"/>
              <a:t> </a:t>
            </a:r>
            <a:r>
              <a:rPr lang="en-US" sz="1050" dirty="0" err="1"/>
              <a:t>kliring</a:t>
            </a:r>
            <a:r>
              <a:rPr lang="en-US" sz="1050" dirty="0"/>
              <a:t> yang </a:t>
            </a:r>
            <a:r>
              <a:rPr lang="en-US" sz="1050" dirty="0" err="1"/>
              <a:t>digunakan</a:t>
            </a:r>
            <a:r>
              <a:rPr lang="en-US" sz="1050" dirty="0"/>
              <a:t> di </a:t>
            </a:r>
            <a:r>
              <a:rPr lang="en-US" sz="1050" dirty="0" err="1"/>
              <a:t>masing-masing</a:t>
            </a:r>
            <a:r>
              <a:rPr lang="en-US" sz="1050" dirty="0"/>
              <a:t> </a:t>
            </a:r>
            <a:r>
              <a:rPr lang="en-US" sz="1050" dirty="0" err="1"/>
              <a:t>wilayah</a:t>
            </a:r>
            <a:r>
              <a:rPr lang="en-US" sz="1050" dirty="0"/>
              <a:t> </a:t>
            </a:r>
            <a:r>
              <a:rPr lang="en-US" sz="1050" dirty="0" err="1"/>
              <a:t>kliring</a:t>
            </a:r>
            <a:r>
              <a:rPr lang="en-US" sz="1050" dirty="0"/>
              <a:t> </a:t>
            </a:r>
            <a:r>
              <a:rPr lang="en-US" sz="1050" dirty="0" err="1"/>
              <a:t>saat</a:t>
            </a:r>
            <a:r>
              <a:rPr lang="en-US" sz="1050" dirty="0"/>
              <a:t> </a:t>
            </a:r>
            <a:r>
              <a:rPr lang="en-US" sz="1050" dirty="0" err="1"/>
              <a:t>ini</a:t>
            </a:r>
            <a:r>
              <a:rPr lang="en-US" sz="1050" dirty="0"/>
              <a:t>, </a:t>
            </a:r>
            <a:r>
              <a:rPr lang="en-US" sz="1050" dirty="0" err="1"/>
              <a:t>terdapat</a:t>
            </a:r>
            <a:r>
              <a:rPr lang="en-US" sz="1050" dirty="0"/>
              <a:t> </a:t>
            </a:r>
            <a:r>
              <a:rPr lang="en-US" sz="1050" dirty="0" err="1"/>
              <a:t>implikasi</a:t>
            </a:r>
            <a:r>
              <a:rPr lang="en-US" sz="1050" dirty="0"/>
              <a:t> yang </a:t>
            </a:r>
            <a:r>
              <a:rPr lang="en-US" sz="1050" dirty="0" err="1"/>
              <a:t>berbeda</a:t>
            </a:r>
            <a:r>
              <a:rPr lang="en-US" sz="1050" dirty="0"/>
              <a:t> </a:t>
            </a:r>
            <a:r>
              <a:rPr lang="en-US" sz="1050" dirty="0" err="1"/>
              <a:t>bagi</a:t>
            </a:r>
            <a:r>
              <a:rPr lang="en-US" sz="1050" dirty="0"/>
              <a:t> bank-bank yang </a:t>
            </a:r>
            <a:r>
              <a:rPr lang="en-US" sz="1050" dirty="0" err="1"/>
              <a:t>menjadi</a:t>
            </a:r>
            <a:r>
              <a:rPr lang="en-US" sz="1050" dirty="0"/>
              <a:t> </a:t>
            </a:r>
            <a:r>
              <a:rPr lang="en-US" sz="1050" dirty="0" err="1"/>
              <a:t>peserta</a:t>
            </a:r>
            <a:r>
              <a:rPr lang="en-US" sz="1050" dirty="0"/>
              <a:t> </a:t>
            </a:r>
            <a:r>
              <a:rPr lang="en-US" sz="1050" dirty="0" err="1"/>
              <a:t>kliring</a:t>
            </a:r>
            <a:r>
              <a:rPr lang="en-US" sz="1050" dirty="0"/>
              <a:t> di </a:t>
            </a:r>
            <a:r>
              <a:rPr lang="en-US" sz="1050" dirty="0" err="1"/>
              <a:t>masing-masing</a:t>
            </a:r>
            <a:r>
              <a:rPr lang="en-US" sz="1050" dirty="0"/>
              <a:t> </a:t>
            </a:r>
            <a:r>
              <a:rPr lang="en-US" sz="1050" dirty="0" err="1"/>
              <a:t>wilayah</a:t>
            </a:r>
            <a:r>
              <a:rPr lang="en-US" sz="1050" dirty="0"/>
              <a:t> </a:t>
            </a:r>
            <a:r>
              <a:rPr lang="en-US" sz="1050" dirty="0" err="1"/>
              <a:t>kliring</a:t>
            </a:r>
            <a:r>
              <a:rPr lang="en-US" sz="1050" dirty="0"/>
              <a:t> </a:t>
            </a:r>
            <a:r>
              <a:rPr lang="en-US" sz="1050" dirty="0" err="1"/>
              <a:t>tersebut</a:t>
            </a:r>
            <a:r>
              <a:rPr lang="en-US" sz="1050" dirty="0"/>
              <a:t>, </a:t>
            </a:r>
            <a:r>
              <a:rPr lang="en-US" sz="1050" dirty="0" err="1"/>
              <a:t>yaitu</a:t>
            </a:r>
            <a:r>
              <a:rPr lang="en-US" sz="1050" dirty="0"/>
              <a:t>:</a:t>
            </a:r>
            <a:endParaRPr lang="id-ID" sz="1050" dirty="0"/>
          </a:p>
          <a:p>
            <a:pPr marL="0" indent="0" algn="just">
              <a:buNone/>
            </a:pPr>
            <a:r>
              <a:rPr lang="en-US" sz="1050" dirty="0"/>
              <a:t>a.	Bank </a:t>
            </a:r>
            <a:r>
              <a:rPr lang="en-US" sz="1050" dirty="0" err="1"/>
              <a:t>Peserta</a:t>
            </a:r>
            <a:r>
              <a:rPr lang="en-US" sz="1050" dirty="0"/>
              <a:t> </a:t>
            </a:r>
            <a:r>
              <a:rPr lang="en-US" sz="1050" dirty="0" err="1"/>
              <a:t>Kliring</a:t>
            </a:r>
            <a:r>
              <a:rPr lang="en-US" sz="1050" dirty="0"/>
              <a:t> </a:t>
            </a:r>
            <a:r>
              <a:rPr lang="en-US" sz="1050" dirty="0" err="1"/>
              <a:t>Elektronik</a:t>
            </a:r>
            <a:r>
              <a:rPr lang="en-US" sz="1050" dirty="0"/>
              <a:t>/</a:t>
            </a:r>
            <a:r>
              <a:rPr lang="en-US" sz="1050" dirty="0" err="1"/>
              <a:t>Otomasi</a:t>
            </a:r>
            <a:endParaRPr lang="id-ID" sz="1050" dirty="0"/>
          </a:p>
          <a:p>
            <a:pPr marL="0" indent="0" algn="just">
              <a:buNone/>
            </a:pPr>
            <a:r>
              <a:rPr lang="en-US" sz="1050" dirty="0" err="1"/>
              <a:t>Tidak</a:t>
            </a:r>
            <a:r>
              <a:rPr lang="en-US" sz="1050" dirty="0"/>
              <a:t> </a:t>
            </a:r>
            <a:r>
              <a:rPr lang="en-US" sz="1050" dirty="0" err="1"/>
              <a:t>ada</a:t>
            </a:r>
            <a:r>
              <a:rPr lang="en-US" sz="1050" dirty="0"/>
              <a:t> </a:t>
            </a:r>
            <a:r>
              <a:rPr lang="en-US" sz="1050" dirty="0" err="1"/>
              <a:t>perubahan</a:t>
            </a:r>
            <a:r>
              <a:rPr lang="en-US" sz="1050" dirty="0"/>
              <a:t> </a:t>
            </a:r>
            <a:r>
              <a:rPr lang="en-US" sz="1050" dirty="0" err="1"/>
              <a:t>pada</a:t>
            </a:r>
            <a:r>
              <a:rPr lang="en-US" sz="1050" dirty="0"/>
              <a:t> </a:t>
            </a:r>
            <a:r>
              <a:rPr lang="en-US" sz="1050" dirty="0" err="1"/>
              <a:t>aplikasi</a:t>
            </a:r>
            <a:r>
              <a:rPr lang="en-US" sz="1050" dirty="0"/>
              <a:t> </a:t>
            </a:r>
            <a:r>
              <a:rPr lang="en-US" sz="1050" dirty="0" err="1"/>
              <a:t>sistem</a:t>
            </a:r>
            <a:r>
              <a:rPr lang="en-US" sz="1050" dirty="0"/>
              <a:t> yang </a:t>
            </a:r>
            <a:r>
              <a:rPr lang="en-US" sz="1050" dirty="0" err="1"/>
              <a:t>ada</a:t>
            </a:r>
            <a:r>
              <a:rPr lang="en-US" sz="1050" dirty="0"/>
              <a:t> di </a:t>
            </a:r>
            <a:r>
              <a:rPr lang="en-US" sz="1050" dirty="0" err="1"/>
              <a:t>peserta</a:t>
            </a:r>
            <a:r>
              <a:rPr lang="en-US" sz="1050" dirty="0"/>
              <a:t>. </a:t>
            </a:r>
            <a:r>
              <a:rPr lang="en-US" sz="1050" dirty="0" err="1"/>
              <a:t>Namun</a:t>
            </a:r>
            <a:r>
              <a:rPr lang="en-US" sz="1050" dirty="0"/>
              <a:t>, bank </a:t>
            </a:r>
            <a:r>
              <a:rPr lang="en-US" sz="1050" dirty="0" err="1"/>
              <a:t>perlu</a:t>
            </a:r>
            <a:r>
              <a:rPr lang="en-US" sz="1050" dirty="0"/>
              <a:t> </a:t>
            </a:r>
            <a:r>
              <a:rPr lang="en-US" sz="1050" dirty="0" err="1"/>
              <a:t>melengkapi</a:t>
            </a:r>
            <a:r>
              <a:rPr lang="en-US" sz="1050" dirty="0"/>
              <a:t> MICR </a:t>
            </a:r>
            <a:r>
              <a:rPr lang="en-US" sz="1050" i="1" dirty="0"/>
              <a:t>code line, </a:t>
            </a:r>
            <a:r>
              <a:rPr lang="en-US" sz="1050" dirty="0" err="1"/>
              <a:t>apabila</a:t>
            </a:r>
            <a:r>
              <a:rPr lang="en-US" sz="1050" dirty="0"/>
              <a:t> </a:t>
            </a:r>
            <a:r>
              <a:rPr lang="en-US" sz="1050" dirty="0" err="1"/>
              <a:t>cek</a:t>
            </a:r>
            <a:r>
              <a:rPr lang="en-US" sz="1050" dirty="0"/>
              <a:t>/BG </a:t>
            </a:r>
            <a:r>
              <a:rPr lang="en-US" sz="1050" dirty="0" err="1"/>
              <a:t>tersebut</a:t>
            </a:r>
            <a:r>
              <a:rPr lang="en-US" sz="1050" dirty="0"/>
              <a:t> </a:t>
            </a:r>
            <a:r>
              <a:rPr lang="en-US" sz="1050" dirty="0" err="1"/>
              <a:t>berasal</a:t>
            </a:r>
            <a:r>
              <a:rPr lang="en-US" sz="1050" dirty="0"/>
              <a:t> </a:t>
            </a:r>
            <a:r>
              <a:rPr lang="en-US" sz="1050" dirty="0" err="1"/>
              <a:t>dari</a:t>
            </a:r>
            <a:r>
              <a:rPr lang="en-US" sz="1050" dirty="0"/>
              <a:t> </a:t>
            </a:r>
            <a:r>
              <a:rPr lang="en-US" sz="1050" dirty="0" err="1"/>
              <a:t>wilayah</a:t>
            </a:r>
            <a:r>
              <a:rPr lang="en-US" sz="1050" dirty="0"/>
              <a:t> </a:t>
            </a:r>
            <a:r>
              <a:rPr lang="en-US" sz="1050" dirty="0" err="1"/>
              <a:t>kliring</a:t>
            </a:r>
            <a:r>
              <a:rPr lang="en-US" sz="1050" dirty="0"/>
              <a:t> lain yang </a:t>
            </a:r>
            <a:r>
              <a:rPr lang="en-US" sz="1050" dirty="0" err="1"/>
              <a:t>belum</a:t>
            </a:r>
            <a:r>
              <a:rPr lang="en-US" sz="1050" dirty="0"/>
              <a:t> </a:t>
            </a:r>
            <a:r>
              <a:rPr lang="en-US" sz="1050" dirty="0" err="1"/>
              <a:t>otomasi</a:t>
            </a:r>
            <a:r>
              <a:rPr lang="en-US" sz="1050" dirty="0"/>
              <a:t>/</a:t>
            </a:r>
            <a:r>
              <a:rPr lang="en-US" sz="1050" dirty="0" err="1"/>
              <a:t>elektronik</a:t>
            </a:r>
            <a:r>
              <a:rPr lang="en-US" sz="1050" dirty="0"/>
              <a:t>.</a:t>
            </a:r>
            <a:endParaRPr lang="id-ID" sz="1050" dirty="0"/>
          </a:p>
          <a:p>
            <a:pPr marL="0" indent="0" algn="just">
              <a:buNone/>
            </a:pPr>
            <a:r>
              <a:rPr lang="en-US" sz="1050" dirty="0"/>
              <a:t>b.	Bank </a:t>
            </a:r>
            <a:r>
              <a:rPr lang="en-US" sz="1050" dirty="0" err="1"/>
              <a:t>Peserta</a:t>
            </a:r>
            <a:r>
              <a:rPr lang="en-US" sz="1050" dirty="0"/>
              <a:t> </a:t>
            </a:r>
            <a:r>
              <a:rPr lang="en-US" sz="1050" dirty="0" err="1"/>
              <a:t>Kliring</a:t>
            </a:r>
            <a:r>
              <a:rPr lang="en-US" sz="1050" dirty="0"/>
              <a:t> SOKL</a:t>
            </a:r>
            <a:endParaRPr lang="id-ID" sz="1050" dirty="0"/>
          </a:p>
          <a:p>
            <a:pPr marL="0" indent="0" algn="just">
              <a:buNone/>
            </a:pPr>
            <a:r>
              <a:rPr lang="en-US" sz="1050" dirty="0" err="1"/>
              <a:t>Melakukan</a:t>
            </a:r>
            <a:r>
              <a:rPr lang="en-US" sz="1050" dirty="0"/>
              <a:t> </a:t>
            </a:r>
            <a:r>
              <a:rPr lang="en-US" sz="1050" i="1" dirty="0"/>
              <a:t>updating </a:t>
            </a:r>
            <a:r>
              <a:rPr lang="en-US" sz="1050" dirty="0" err="1"/>
              <a:t>sandi</a:t>
            </a:r>
            <a:r>
              <a:rPr lang="en-US" sz="1050" dirty="0"/>
              <a:t> </a:t>
            </a:r>
            <a:r>
              <a:rPr lang="en-US" sz="1050" dirty="0" err="1"/>
              <a:t>peserta</a:t>
            </a:r>
            <a:r>
              <a:rPr lang="en-US" sz="1050" dirty="0"/>
              <a:t> </a:t>
            </a:r>
            <a:r>
              <a:rPr lang="en-US" sz="1050" dirty="0" err="1"/>
              <a:t>pada</a:t>
            </a:r>
            <a:r>
              <a:rPr lang="en-US" sz="1050" dirty="0"/>
              <a:t> </a:t>
            </a:r>
            <a:r>
              <a:rPr lang="en-US" sz="1050" dirty="0" err="1"/>
              <a:t>aplikasi</a:t>
            </a:r>
            <a:r>
              <a:rPr lang="en-US" sz="1050" dirty="0"/>
              <a:t> SOKL </a:t>
            </a:r>
            <a:r>
              <a:rPr lang="en-US" sz="1050" dirty="0" err="1"/>
              <a:t>setiap</a:t>
            </a:r>
            <a:r>
              <a:rPr lang="en-US" sz="1050" dirty="0"/>
              <a:t> kali </a:t>
            </a:r>
            <a:r>
              <a:rPr lang="en-US" sz="1050" dirty="0" err="1"/>
              <a:t>ada</a:t>
            </a:r>
            <a:r>
              <a:rPr lang="en-US" sz="1050" dirty="0"/>
              <a:t> bank </a:t>
            </a:r>
            <a:r>
              <a:rPr lang="en-US" sz="1050" dirty="0" err="1"/>
              <a:t>peserta</a:t>
            </a:r>
            <a:r>
              <a:rPr lang="en-US" sz="1050" dirty="0"/>
              <a:t> </a:t>
            </a:r>
            <a:r>
              <a:rPr lang="en-US" sz="1050" dirty="0" err="1"/>
              <a:t>kliring</a:t>
            </a:r>
            <a:r>
              <a:rPr lang="en-US" sz="1050" dirty="0"/>
              <a:t> </a:t>
            </a:r>
            <a:r>
              <a:rPr lang="en-US" sz="1050" dirty="0" err="1"/>
              <a:t>warkat</a:t>
            </a:r>
            <a:r>
              <a:rPr lang="en-US" sz="1050" dirty="0"/>
              <a:t> </a:t>
            </a:r>
            <a:r>
              <a:rPr lang="en-US" sz="1050" dirty="0" err="1"/>
              <a:t>luar</a:t>
            </a:r>
            <a:r>
              <a:rPr lang="en-US" sz="1050" dirty="0"/>
              <a:t> </a:t>
            </a:r>
            <a:r>
              <a:rPr lang="en-US" sz="1050" dirty="0" err="1"/>
              <a:t>wilayah</a:t>
            </a:r>
            <a:r>
              <a:rPr lang="en-US" sz="1050" dirty="0"/>
              <a:t> yang </a:t>
            </a:r>
            <a:r>
              <a:rPr lang="en-US" sz="1050" dirty="0" err="1"/>
              <a:t>baru</a:t>
            </a:r>
            <a:r>
              <a:rPr lang="en-US" sz="1050" dirty="0"/>
              <a:t> </a:t>
            </a:r>
            <a:r>
              <a:rPr lang="en-US" sz="1050" dirty="0" err="1"/>
              <a:t>atau</a:t>
            </a:r>
            <a:r>
              <a:rPr lang="en-US" sz="1050" dirty="0"/>
              <a:t> </a:t>
            </a:r>
            <a:r>
              <a:rPr lang="en-US" sz="1050" dirty="0" err="1"/>
              <a:t>setiap</a:t>
            </a:r>
            <a:r>
              <a:rPr lang="en-US" sz="1050" dirty="0"/>
              <a:t> kali </a:t>
            </a:r>
            <a:r>
              <a:rPr lang="en-US" sz="1050" dirty="0" err="1"/>
              <a:t>ada</a:t>
            </a:r>
            <a:r>
              <a:rPr lang="en-US" sz="1050" dirty="0"/>
              <a:t> </a:t>
            </a:r>
            <a:r>
              <a:rPr lang="en-US" sz="1050" dirty="0" err="1"/>
              <a:t>penambahan</a:t>
            </a:r>
            <a:r>
              <a:rPr lang="en-US" sz="1050" dirty="0"/>
              <a:t>/</a:t>
            </a:r>
            <a:r>
              <a:rPr lang="en-US" sz="1050" dirty="0" err="1"/>
              <a:t>pengurangan</a:t>
            </a:r>
            <a:r>
              <a:rPr lang="en-US" sz="1050" dirty="0"/>
              <a:t> </a:t>
            </a:r>
            <a:r>
              <a:rPr lang="en-US" sz="1050" dirty="0" err="1"/>
              <a:t>peserta</a:t>
            </a:r>
            <a:r>
              <a:rPr lang="en-US" sz="1050" dirty="0"/>
              <a:t> </a:t>
            </a:r>
            <a:r>
              <a:rPr lang="en-US" sz="1050" dirty="0" err="1"/>
              <a:t>langsung</a:t>
            </a:r>
            <a:r>
              <a:rPr lang="en-US" sz="1050" dirty="0"/>
              <a:t> </a:t>
            </a:r>
            <a:r>
              <a:rPr lang="en-US" sz="1050" dirty="0" err="1"/>
              <a:t>dari</a:t>
            </a:r>
            <a:r>
              <a:rPr lang="en-US" sz="1050" dirty="0"/>
              <a:t> </a:t>
            </a:r>
            <a:r>
              <a:rPr lang="en-US" sz="1050" dirty="0" err="1"/>
              <a:t>kantor</a:t>
            </a:r>
            <a:r>
              <a:rPr lang="en-US" sz="1050" dirty="0"/>
              <a:t> bank </a:t>
            </a:r>
            <a:r>
              <a:rPr lang="en-US" sz="1050" dirty="0" err="1"/>
              <a:t>peserta</a:t>
            </a:r>
            <a:r>
              <a:rPr lang="en-US" sz="1050" dirty="0"/>
              <a:t> </a:t>
            </a:r>
            <a:r>
              <a:rPr lang="en-US" sz="1050" dirty="0" err="1"/>
              <a:t>kliringwarkat</a:t>
            </a:r>
            <a:r>
              <a:rPr lang="en-US" sz="1050" dirty="0"/>
              <a:t> </a:t>
            </a:r>
            <a:r>
              <a:rPr lang="en-US" sz="1050" dirty="0" err="1"/>
              <a:t>luar</a:t>
            </a:r>
            <a:r>
              <a:rPr lang="en-US" sz="1050" dirty="0"/>
              <a:t> </a:t>
            </a:r>
            <a:r>
              <a:rPr lang="en-US" sz="1050" dirty="0" err="1"/>
              <a:t>wilayah</a:t>
            </a:r>
            <a:r>
              <a:rPr lang="en-US" sz="1050" dirty="0"/>
              <a:t>. Proses </a:t>
            </a:r>
            <a:r>
              <a:rPr lang="en-US" sz="1050" i="1" dirty="0"/>
              <a:t>updating </a:t>
            </a:r>
            <a:r>
              <a:rPr lang="en-US" sz="1050" dirty="0" err="1"/>
              <a:t>dilakukan</a:t>
            </a:r>
            <a:r>
              <a:rPr lang="en-US" sz="1050" dirty="0"/>
              <a:t> agar </a:t>
            </a:r>
            <a:r>
              <a:rPr lang="en-US" sz="1050" dirty="0" err="1"/>
              <a:t>cek</a:t>
            </a:r>
            <a:r>
              <a:rPr lang="en-US" sz="1050" dirty="0"/>
              <a:t>/BG </a:t>
            </a:r>
            <a:r>
              <a:rPr lang="en-US" sz="1050" dirty="0" err="1"/>
              <a:t>luar</a:t>
            </a:r>
            <a:r>
              <a:rPr lang="en-US" sz="1050" dirty="0"/>
              <a:t> </a:t>
            </a:r>
            <a:r>
              <a:rPr lang="en-US" sz="1050" dirty="0" err="1"/>
              <a:t>kota</a:t>
            </a:r>
            <a:r>
              <a:rPr lang="en-US" sz="1050" dirty="0"/>
              <a:t> </a:t>
            </a:r>
            <a:r>
              <a:rPr lang="en-US" sz="1050" dirty="0" err="1"/>
              <a:t>dapat</a:t>
            </a:r>
            <a:r>
              <a:rPr lang="en-US" sz="1050" dirty="0"/>
              <a:t> </a:t>
            </a:r>
            <a:r>
              <a:rPr lang="en-US" sz="1050" dirty="0" err="1"/>
              <a:t>dikenal</a:t>
            </a:r>
            <a:r>
              <a:rPr lang="en-US" sz="1050" dirty="0"/>
              <a:t> </a:t>
            </a:r>
            <a:r>
              <a:rPr lang="en-US" sz="1050" dirty="0" err="1"/>
              <a:t>oleh</a:t>
            </a:r>
            <a:r>
              <a:rPr lang="en-US" sz="1050" dirty="0"/>
              <a:t> </a:t>
            </a:r>
            <a:r>
              <a:rPr lang="en-US" sz="1050" dirty="0" err="1"/>
              <a:t>sistem</a:t>
            </a:r>
            <a:r>
              <a:rPr lang="en-US" sz="1050" dirty="0"/>
              <a:t> </a:t>
            </a:r>
            <a:r>
              <a:rPr lang="en-US" sz="1050" dirty="0" err="1"/>
              <a:t>pada</a:t>
            </a:r>
            <a:r>
              <a:rPr lang="en-US" sz="1050" dirty="0"/>
              <a:t> </a:t>
            </a:r>
            <a:r>
              <a:rPr lang="en-US" sz="1050" dirty="0" err="1"/>
              <a:t>saat</a:t>
            </a:r>
            <a:r>
              <a:rPr lang="en-US" sz="1050" dirty="0"/>
              <a:t> bank </a:t>
            </a:r>
            <a:r>
              <a:rPr lang="en-US" sz="1050" dirty="0" err="1"/>
              <a:t>melakukan</a:t>
            </a:r>
            <a:r>
              <a:rPr lang="en-US" sz="1050" dirty="0"/>
              <a:t> </a:t>
            </a:r>
            <a:r>
              <a:rPr lang="en-US" sz="1050" dirty="0" err="1"/>
              <a:t>rekam</a:t>
            </a:r>
            <a:r>
              <a:rPr lang="en-US" sz="1050" dirty="0"/>
              <a:t> data SOKL.</a:t>
            </a:r>
            <a:endParaRPr lang="id-ID" sz="1050" dirty="0"/>
          </a:p>
          <a:p>
            <a:pPr marL="0" indent="0" algn="just">
              <a:buNone/>
            </a:pPr>
            <a:r>
              <a:rPr lang="en-US" sz="1050" dirty="0"/>
              <a:t>c.     Bank </a:t>
            </a:r>
            <a:r>
              <a:rPr lang="en-US" sz="1050" dirty="0" err="1"/>
              <a:t>Peserta</a:t>
            </a:r>
            <a:r>
              <a:rPr lang="en-US" sz="1050" dirty="0"/>
              <a:t> </a:t>
            </a:r>
            <a:r>
              <a:rPr lang="en-US" sz="1050" dirty="0" err="1"/>
              <a:t>Kliring</a:t>
            </a:r>
            <a:r>
              <a:rPr lang="en-US" sz="1050" dirty="0"/>
              <a:t> Manual</a:t>
            </a:r>
            <a:endParaRPr lang="id-ID" sz="1050" dirty="0"/>
          </a:p>
          <a:p>
            <a:pPr marL="0" indent="0" algn="just">
              <a:buNone/>
            </a:pPr>
            <a:r>
              <a:rPr lang="en-US" sz="1050" dirty="0" err="1"/>
              <a:t>Tidak</a:t>
            </a:r>
            <a:r>
              <a:rPr lang="en-US" sz="1050" dirty="0"/>
              <a:t> </a:t>
            </a:r>
            <a:r>
              <a:rPr lang="en-US" sz="1050" dirty="0" err="1"/>
              <a:t>terdapat</a:t>
            </a:r>
            <a:r>
              <a:rPr lang="en-US" sz="1050" dirty="0"/>
              <a:t> </a:t>
            </a:r>
            <a:r>
              <a:rPr lang="en-US" sz="1050" dirty="0" err="1"/>
              <a:t>implikasi</a:t>
            </a:r>
            <a:r>
              <a:rPr lang="en-US" sz="1050" dirty="0"/>
              <a:t> </a:t>
            </a:r>
            <a:r>
              <a:rPr lang="en-US" sz="1050" dirty="0" err="1"/>
              <a:t>tekrris</a:t>
            </a:r>
            <a:r>
              <a:rPr lang="en-US" sz="1050" dirty="0"/>
              <a:t> </a:t>
            </a:r>
            <a:r>
              <a:rPr lang="en-US" sz="1050" dirty="0" err="1"/>
              <a:t>bagi</a:t>
            </a:r>
            <a:r>
              <a:rPr lang="en-US" sz="1050" dirty="0"/>
              <a:t> </a:t>
            </a:r>
            <a:r>
              <a:rPr lang="en-US" sz="1050" dirty="0" err="1"/>
              <a:t>kantor</a:t>
            </a:r>
            <a:r>
              <a:rPr lang="en-US" sz="1050" dirty="0"/>
              <a:t> bank yang </a:t>
            </a:r>
            <a:r>
              <a:rPr lang="en-US" sz="1050" dirty="0" err="1"/>
              <a:t>menjadi</a:t>
            </a:r>
            <a:r>
              <a:rPr lang="en-US" sz="1050" dirty="0"/>
              <a:t> </a:t>
            </a:r>
            <a:r>
              <a:rPr lang="en-US" sz="1050" dirty="0" err="1"/>
              <a:t>peserta</a:t>
            </a:r>
            <a:r>
              <a:rPr lang="en-US" sz="1050" dirty="0"/>
              <a:t> </a:t>
            </a:r>
            <a:r>
              <a:rPr lang="en-US" sz="1050" dirty="0" err="1"/>
              <a:t>kliring</a:t>
            </a:r>
            <a:r>
              <a:rPr lang="en-US" sz="1050" dirty="0"/>
              <a:t> </a:t>
            </a:r>
            <a:r>
              <a:rPr lang="en-US" sz="1050" dirty="0" err="1"/>
              <a:t>lokal</a:t>
            </a:r>
            <a:r>
              <a:rPr lang="en-US" sz="1050" dirty="0"/>
              <a:t> </a:t>
            </a:r>
            <a:r>
              <a:rPr lang="en-US" sz="1050" dirty="0" err="1"/>
              <a:t>dengan</a:t>
            </a:r>
            <a:r>
              <a:rPr lang="en-US" sz="1050" dirty="0"/>
              <a:t> </a:t>
            </a:r>
            <a:r>
              <a:rPr lang="en-US" sz="1050" dirty="0" err="1"/>
              <a:t>sistem</a:t>
            </a:r>
            <a:r>
              <a:rPr lang="en-US" sz="1050" dirty="0"/>
              <a:t> manual, </a:t>
            </a:r>
            <a:r>
              <a:rPr lang="en-US" sz="1050" dirty="0" err="1"/>
              <a:t>mengingat</a:t>
            </a:r>
            <a:r>
              <a:rPr lang="en-US" sz="1050" dirty="0"/>
              <a:t> </a:t>
            </a:r>
            <a:r>
              <a:rPr lang="en-US" sz="1050" dirty="0" err="1"/>
              <a:t>semua</a:t>
            </a:r>
            <a:r>
              <a:rPr lang="en-US" sz="1050" dirty="0"/>
              <a:t> </a:t>
            </a:r>
            <a:r>
              <a:rPr lang="en-US" sz="1050" dirty="0" err="1"/>
              <a:t>kegiatan</a:t>
            </a:r>
            <a:r>
              <a:rPr lang="en-US" sz="1050" dirty="0"/>
              <a:t> </a:t>
            </a:r>
            <a:r>
              <a:rPr lang="en-US" sz="1050" dirty="0" err="1"/>
              <a:t>masih</a:t>
            </a:r>
            <a:r>
              <a:rPr lang="en-US" sz="1050" dirty="0"/>
              <a:t> </a:t>
            </a:r>
            <a:r>
              <a:rPr lang="en-US" sz="1050" dirty="0" err="1"/>
              <a:t>dilakukan</a:t>
            </a:r>
            <a:r>
              <a:rPr lang="en-US" sz="1050" dirty="0"/>
              <a:t> </a:t>
            </a:r>
            <a:r>
              <a:rPr lang="en-US" sz="1050" dirty="0" err="1"/>
              <a:t>secara</a:t>
            </a:r>
            <a:r>
              <a:rPr lang="en-US" sz="1050" dirty="0"/>
              <a:t> manual.</a:t>
            </a:r>
            <a:endParaRPr lang="id-ID" sz="1050" dirty="0"/>
          </a:p>
          <a:p>
            <a:pPr marL="0" indent="0" algn="just">
              <a:buNone/>
            </a:pPr>
            <a:endParaRPr lang="id-ID" sz="1050" dirty="0"/>
          </a:p>
        </p:txBody>
      </p:sp>
    </p:spTree>
    <p:extLst>
      <p:ext uri="{BB962C8B-B14F-4D97-AF65-F5344CB8AC3E}">
        <p14:creationId xmlns:p14="http://schemas.microsoft.com/office/powerpoint/2010/main" val="284772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5" end="15"/>
                                            </p:txEl>
                                          </p:spTgt>
                                        </p:tgtEl>
                                        <p:attrNameLst>
                                          <p:attrName>style.visibility</p:attrName>
                                        </p:attrNameLst>
                                      </p:cBhvr>
                                      <p:to>
                                        <p:strVal val="visible"/>
                                      </p:to>
                                    </p:set>
                                    <p:animEffect transition="in" filter="fade">
                                      <p:cBhvr>
                                        <p:cTn id="21" dur="1000"/>
                                        <p:tgtEl>
                                          <p:spTgt spid="3">
                                            <p:txEl>
                                              <p:pRg st="15" end="15"/>
                                            </p:txEl>
                                          </p:spTgt>
                                        </p:tgtEl>
                                      </p:cBhvr>
                                    </p:animEffect>
                                    <p:anim calcmode="lin" valueType="num">
                                      <p:cBhvr>
                                        <p:cTn id="22"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5" end="15"/>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16" end="16"/>
                                            </p:txEl>
                                          </p:spTgt>
                                        </p:tgtEl>
                                        <p:attrNameLst>
                                          <p:attrName>style.visibility</p:attrName>
                                        </p:attrNameLst>
                                      </p:cBhvr>
                                      <p:to>
                                        <p:strVal val="visible"/>
                                      </p:to>
                                    </p:set>
                                    <p:animEffect transition="in" filter="fade">
                                      <p:cBhvr>
                                        <p:cTn id="26" dur="1000"/>
                                        <p:tgtEl>
                                          <p:spTgt spid="3">
                                            <p:txEl>
                                              <p:pRg st="16" end="16"/>
                                            </p:txEl>
                                          </p:spTgt>
                                        </p:tgtEl>
                                      </p:cBhvr>
                                    </p:animEffect>
                                    <p:anim calcmode="lin" valueType="num">
                                      <p:cBhvr>
                                        <p:cTn id="27"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6" end="16"/>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17" end="17"/>
                                            </p:txEl>
                                          </p:spTgt>
                                        </p:tgtEl>
                                        <p:attrNameLst>
                                          <p:attrName>style.visibility</p:attrName>
                                        </p:attrNameLst>
                                      </p:cBhvr>
                                      <p:to>
                                        <p:strVal val="visible"/>
                                      </p:to>
                                    </p:set>
                                    <p:animEffect transition="in" filter="fade">
                                      <p:cBhvr>
                                        <p:cTn id="31" dur="1000"/>
                                        <p:tgtEl>
                                          <p:spTgt spid="3">
                                            <p:txEl>
                                              <p:pRg st="17" end="17"/>
                                            </p:txEl>
                                          </p:spTgt>
                                        </p:tgtEl>
                                      </p:cBhvr>
                                    </p:animEffect>
                                    <p:anim calcmode="lin" valueType="num">
                                      <p:cBhvr>
                                        <p:cTn id="32"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7" end="17"/>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18" end="18"/>
                                            </p:txEl>
                                          </p:spTgt>
                                        </p:tgtEl>
                                        <p:attrNameLst>
                                          <p:attrName>style.visibility</p:attrName>
                                        </p:attrNameLst>
                                      </p:cBhvr>
                                      <p:to>
                                        <p:strVal val="visible"/>
                                      </p:to>
                                    </p:set>
                                    <p:animEffect transition="in" filter="fade">
                                      <p:cBhvr>
                                        <p:cTn id="36" dur="1000"/>
                                        <p:tgtEl>
                                          <p:spTgt spid="3">
                                            <p:txEl>
                                              <p:pRg st="18" end="18"/>
                                            </p:txEl>
                                          </p:spTgt>
                                        </p:tgtEl>
                                      </p:cBhvr>
                                    </p:animEffect>
                                    <p:anim calcmode="lin" valueType="num">
                                      <p:cBhvr>
                                        <p:cTn id="37"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18" end="18"/>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19" end="19"/>
                                            </p:txEl>
                                          </p:spTgt>
                                        </p:tgtEl>
                                        <p:attrNameLst>
                                          <p:attrName>style.visibility</p:attrName>
                                        </p:attrNameLst>
                                      </p:cBhvr>
                                      <p:to>
                                        <p:strVal val="visible"/>
                                      </p:to>
                                    </p:set>
                                    <p:animEffect transition="in" filter="fade">
                                      <p:cBhvr>
                                        <p:cTn id="41" dur="1000"/>
                                        <p:tgtEl>
                                          <p:spTgt spid="3">
                                            <p:txEl>
                                              <p:pRg st="19" end="19"/>
                                            </p:txEl>
                                          </p:spTgt>
                                        </p:tgtEl>
                                      </p:cBhvr>
                                    </p:animEffect>
                                    <p:anim calcmode="lin" valueType="num">
                                      <p:cBhvr>
                                        <p:cTn id="42" dur="1000" fill="hold"/>
                                        <p:tgtEl>
                                          <p:spTgt spid="3">
                                            <p:txEl>
                                              <p:pRg st="19" end="19"/>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19" end="19"/>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20" end="20"/>
                                            </p:txEl>
                                          </p:spTgt>
                                        </p:tgtEl>
                                        <p:attrNameLst>
                                          <p:attrName>style.visibility</p:attrName>
                                        </p:attrNameLst>
                                      </p:cBhvr>
                                      <p:to>
                                        <p:strVal val="visible"/>
                                      </p:to>
                                    </p:set>
                                    <p:animEffect transition="in" filter="fade">
                                      <p:cBhvr>
                                        <p:cTn id="46" dur="1000"/>
                                        <p:tgtEl>
                                          <p:spTgt spid="3">
                                            <p:txEl>
                                              <p:pRg st="20" end="20"/>
                                            </p:txEl>
                                          </p:spTgt>
                                        </p:tgtEl>
                                      </p:cBhvr>
                                    </p:animEffect>
                                    <p:anim calcmode="lin" valueType="num">
                                      <p:cBhvr>
                                        <p:cTn id="47" dur="1000" fill="hold"/>
                                        <p:tgtEl>
                                          <p:spTgt spid="3">
                                            <p:txEl>
                                              <p:pRg st="20" end="20"/>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20" end="20"/>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21" end="21"/>
                                            </p:txEl>
                                          </p:spTgt>
                                        </p:tgtEl>
                                        <p:attrNameLst>
                                          <p:attrName>style.visibility</p:attrName>
                                        </p:attrNameLst>
                                      </p:cBhvr>
                                      <p:to>
                                        <p:strVal val="visible"/>
                                      </p:to>
                                    </p:set>
                                    <p:animEffect transition="in" filter="fade">
                                      <p:cBhvr>
                                        <p:cTn id="51" dur="1000"/>
                                        <p:tgtEl>
                                          <p:spTgt spid="3">
                                            <p:txEl>
                                              <p:pRg st="21" end="21"/>
                                            </p:txEl>
                                          </p:spTgt>
                                        </p:tgtEl>
                                      </p:cBhvr>
                                    </p:animEffect>
                                    <p:anim calcmode="lin" valueType="num">
                                      <p:cBhvr>
                                        <p:cTn id="52" dur="1000" fill="hold"/>
                                        <p:tgtEl>
                                          <p:spTgt spid="3">
                                            <p:txEl>
                                              <p:pRg st="21" end="21"/>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21" end="21"/>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22" end="22"/>
                                            </p:txEl>
                                          </p:spTgt>
                                        </p:tgtEl>
                                        <p:attrNameLst>
                                          <p:attrName>style.visibility</p:attrName>
                                        </p:attrNameLst>
                                      </p:cBhvr>
                                      <p:to>
                                        <p:strVal val="visible"/>
                                      </p:to>
                                    </p:set>
                                    <p:animEffect transition="in" filter="fade">
                                      <p:cBhvr>
                                        <p:cTn id="56" dur="1000"/>
                                        <p:tgtEl>
                                          <p:spTgt spid="3">
                                            <p:txEl>
                                              <p:pRg st="22" end="22"/>
                                            </p:txEl>
                                          </p:spTgt>
                                        </p:tgtEl>
                                      </p:cBhvr>
                                    </p:animEffect>
                                    <p:anim calcmode="lin" valueType="num">
                                      <p:cBhvr>
                                        <p:cTn id="57" dur="1000" fill="hold"/>
                                        <p:tgtEl>
                                          <p:spTgt spid="3">
                                            <p:txEl>
                                              <p:pRg st="22" end="2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22" end="22"/>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23" end="23"/>
                                            </p:txEl>
                                          </p:spTgt>
                                        </p:tgtEl>
                                        <p:attrNameLst>
                                          <p:attrName>style.visibility</p:attrName>
                                        </p:attrNameLst>
                                      </p:cBhvr>
                                      <p:to>
                                        <p:strVal val="visible"/>
                                      </p:to>
                                    </p:set>
                                    <p:animEffect transition="in" filter="fade">
                                      <p:cBhvr>
                                        <p:cTn id="61" dur="1000"/>
                                        <p:tgtEl>
                                          <p:spTgt spid="3">
                                            <p:txEl>
                                              <p:pRg st="23" end="23"/>
                                            </p:txEl>
                                          </p:spTgt>
                                        </p:tgtEl>
                                      </p:cBhvr>
                                    </p:animEffect>
                                    <p:anim calcmode="lin" valueType="num">
                                      <p:cBhvr>
                                        <p:cTn id="62" dur="1000" fill="hold"/>
                                        <p:tgtEl>
                                          <p:spTgt spid="3">
                                            <p:txEl>
                                              <p:pRg st="23" end="23"/>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23" end="2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F5A64437-2D70-4BBB-8BB8-53FC70764567}"/>
              </a:ext>
            </a:extLst>
          </p:cNvPr>
          <p:cNvSpPr>
            <a:spLocks noGrp="1"/>
          </p:cNvSpPr>
          <p:nvPr>
            <p:ph sz="quarter" idx="13"/>
          </p:nvPr>
        </p:nvSpPr>
        <p:spPr>
          <a:xfrm>
            <a:off x="628650" y="260648"/>
            <a:ext cx="7886700" cy="6264696"/>
          </a:xfrm>
        </p:spPr>
        <p:txBody>
          <a:bodyPr>
            <a:normAutofit fontScale="85000" lnSpcReduction="20000"/>
          </a:bodyPr>
          <a:lstStyle/>
          <a:p>
            <a:pPr marL="0" indent="0" algn="ctr" fontAlgn="base">
              <a:buNone/>
            </a:pPr>
            <a:r>
              <a:rPr lang="id-ID" sz="2400" b="1" dirty="0"/>
              <a:t>G. MENGENAL KLIRING ELEKTRONIK DAN </a:t>
            </a:r>
            <a:r>
              <a:rPr lang="id-ID" sz="2400" b="1" dirty="0" smtClean="0"/>
              <a:t>OTOMASI</a:t>
            </a:r>
          </a:p>
          <a:p>
            <a:pPr marL="0" indent="0" fontAlgn="base">
              <a:buNone/>
            </a:pPr>
            <a:endParaRPr lang="id-ID" dirty="0"/>
          </a:p>
          <a:p>
            <a:pPr fontAlgn="base">
              <a:buFont typeface="Wingdings" panose="05000000000000000000" pitchFamily="2" charset="2"/>
              <a:buChar char="Ø"/>
            </a:pPr>
            <a:r>
              <a:rPr lang="id-ID" dirty="0"/>
              <a:t>Transaksi kliring dengan menggunakan sistem ini pada prinsipnya sama dengan kliring manual. Warkat yang digunakan juga sama, yang membedakan adalah pada penggunaan teknologi yang lebih canggih. Untuk penyelenggaraan kliring lokal yang dalam pelaksanaan perhitungan dan pembuatan bilyet saldo kliring dilakukan secara </a:t>
            </a:r>
            <a:r>
              <a:rPr lang="id-ID" dirty="0" err="1"/>
              <a:t>otomasi</a:t>
            </a:r>
            <a:r>
              <a:rPr lang="id-ID" dirty="0"/>
              <a:t> (untuk kliring </a:t>
            </a:r>
            <a:r>
              <a:rPr lang="id-ID" dirty="0" err="1"/>
              <a:t>otomasi</a:t>
            </a:r>
            <a:r>
              <a:rPr lang="id-ID" dirty="0"/>
              <a:t>) dan didasarkan pada Data Keuangan Elektronik yang selanjutnya disebut DKE untuk kliring elektronik. Warkat yang digunakan relatif sama dengan sistem kliring manual.</a:t>
            </a:r>
          </a:p>
          <a:p>
            <a:pPr fontAlgn="base">
              <a:buFont typeface="Wingdings" panose="05000000000000000000" pitchFamily="2" charset="2"/>
              <a:buChar char="Ø"/>
            </a:pPr>
            <a:r>
              <a:rPr lang="id-ID" dirty="0"/>
              <a:t>Dalam kliring elektronik dan </a:t>
            </a:r>
            <a:r>
              <a:rPr lang="id-ID" dirty="0" err="1"/>
              <a:t>otomasi</a:t>
            </a:r>
            <a:r>
              <a:rPr lang="id-ID" dirty="0"/>
              <a:t>, harus didukung oleh Sistem Pusat Komputer kliring Elektronik (SPKE), Terminal Peserta Kliring (TKP), dan Jaringan Komunikasi Data (JKD). SPKE adalah seperangkat sistem komputer pada penyelenggara yang berfungsi menerima dan mengolah data keuangan elektronik serta menghasilkan informasi hasil kliring dan informasi kliring lainnya. TPK adalah perangkat sistem komputer yang dipasang di peserta untuk mengirim Data Keuangan </a:t>
            </a:r>
            <a:r>
              <a:rPr lang="id-ID" dirty="0" err="1"/>
              <a:t>Elektroinik</a:t>
            </a:r>
            <a:r>
              <a:rPr lang="id-ID" dirty="0"/>
              <a:t> (DKE) ke SPKE serta menerima informasi hasil perhitungan kliring dan informasi kliring lainnya. Sedangkan yang dimaksud JKD adalah seperangkat sistem yang berfungsi sebagai sarana penghubung antara TPK dengan SPKE. Untuk mengoperasikan sistem ini, setiap peserta memiliki </a:t>
            </a:r>
            <a:r>
              <a:rPr lang="id-ID" dirty="0" err="1"/>
              <a:t>password</a:t>
            </a:r>
            <a:r>
              <a:rPr lang="id-ID" dirty="0"/>
              <a:t>.</a:t>
            </a:r>
          </a:p>
          <a:p>
            <a:pPr marL="0" indent="0">
              <a:buNone/>
            </a:pPr>
            <a:endParaRPr lang="id-ID" dirty="0"/>
          </a:p>
        </p:txBody>
      </p:sp>
    </p:spTree>
    <p:extLst>
      <p:ext uri="{BB962C8B-B14F-4D97-AF65-F5344CB8AC3E}">
        <p14:creationId xmlns:p14="http://schemas.microsoft.com/office/powerpoint/2010/main" val="17909946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7BD69883-41B7-4BFD-B625-04639E46A502}"/>
              </a:ext>
            </a:extLst>
          </p:cNvPr>
          <p:cNvSpPr>
            <a:spLocks noGrp="1"/>
          </p:cNvSpPr>
          <p:nvPr>
            <p:ph sz="quarter" idx="13"/>
          </p:nvPr>
        </p:nvSpPr>
        <p:spPr>
          <a:xfrm>
            <a:off x="628650" y="260648"/>
            <a:ext cx="7886700" cy="5916315"/>
          </a:xfrm>
        </p:spPr>
        <p:txBody>
          <a:bodyPr>
            <a:normAutofit/>
          </a:bodyPr>
          <a:lstStyle/>
          <a:p>
            <a:pPr marL="45720" indent="0" fontAlgn="base">
              <a:buNone/>
            </a:pPr>
            <a:r>
              <a:rPr lang="id-ID" dirty="0" smtClean="0">
                <a:solidFill>
                  <a:srgbClr val="333333"/>
                </a:solidFill>
                <a:latin typeface="Verdana" panose="020B0604030504040204" pitchFamily="34" charset="0"/>
              </a:rPr>
              <a:t>	Dalam </a:t>
            </a:r>
            <a:r>
              <a:rPr lang="id-ID" dirty="0">
                <a:solidFill>
                  <a:srgbClr val="333333"/>
                </a:solidFill>
                <a:latin typeface="Verdana" panose="020B0604030504040204" pitchFamily="34" charset="0"/>
              </a:rPr>
              <a:t>kliring elektronik maupun otomasi, dokumen kliring yang digunakan sebagai alat bantu dalam proses perhitungan kliring adalah :</a:t>
            </a:r>
          </a:p>
          <a:p>
            <a:pPr fontAlgn="base">
              <a:buFont typeface="+mj-lt"/>
              <a:buAutoNum type="arabicPeriod"/>
            </a:pPr>
            <a:r>
              <a:rPr lang="id-ID" dirty="0">
                <a:solidFill>
                  <a:srgbClr val="333333"/>
                </a:solidFill>
                <a:latin typeface="Verdana" panose="020B0604030504040204" pitchFamily="34" charset="0"/>
              </a:rPr>
              <a:t>Bukti Penyerahan Warkat Debet – Kliring Penyerahan (BPWD); BPWD digunakan sebagai tanda bukti penyerahan warkat debet untuk setiap bundel warkat dari petugas kliring kepada penyelenggara pada kegiatan kliring penyerahan.</a:t>
            </a:r>
          </a:p>
          <a:p>
            <a:pPr fontAlgn="base">
              <a:buFont typeface="+mj-lt"/>
              <a:buAutoNum type="arabicPeriod"/>
            </a:pPr>
            <a:r>
              <a:rPr lang="id-ID" dirty="0">
                <a:solidFill>
                  <a:srgbClr val="333333"/>
                </a:solidFill>
                <a:latin typeface="Verdana" panose="020B0604030504040204" pitchFamily="34" charset="0"/>
              </a:rPr>
              <a:t>Bukti Penyerahan Warkat Kredit – Kliring Penyerahan (BPWK); BPWK digunakan sebagai tanda bukti penyerahan warkat kredit untuk setiap bundel warkat dari petugas kliring kepada penyelenggara pada kegiatan kliring penyerahan.</a:t>
            </a:r>
          </a:p>
          <a:p>
            <a:pPr marL="0" indent="0">
              <a:buNone/>
            </a:pPr>
            <a:endParaRPr lang="id-ID" dirty="0"/>
          </a:p>
        </p:txBody>
      </p:sp>
    </p:spTree>
    <p:extLst>
      <p:ext uri="{BB962C8B-B14F-4D97-AF65-F5344CB8AC3E}">
        <p14:creationId xmlns:p14="http://schemas.microsoft.com/office/powerpoint/2010/main" val="2532079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11312CA0-0627-4B82-AEC3-827E0E4C8C11}"/>
              </a:ext>
            </a:extLst>
          </p:cNvPr>
          <p:cNvSpPr>
            <a:spLocks noGrp="1"/>
          </p:cNvSpPr>
          <p:nvPr>
            <p:ph sz="quarter" idx="13"/>
          </p:nvPr>
        </p:nvSpPr>
        <p:spPr>
          <a:xfrm>
            <a:off x="683568" y="1052736"/>
            <a:ext cx="7886700" cy="5256584"/>
          </a:xfrm>
        </p:spPr>
        <p:txBody>
          <a:bodyPr>
            <a:normAutofit/>
          </a:bodyPr>
          <a:lstStyle/>
          <a:p>
            <a:pPr marL="0" indent="0" fontAlgn="base">
              <a:buNone/>
            </a:pPr>
            <a:r>
              <a:rPr lang="id-ID" dirty="0">
                <a:solidFill>
                  <a:srgbClr val="333333"/>
                </a:solidFill>
                <a:latin typeface="Verdana" panose="020B0604030504040204" pitchFamily="34" charset="0"/>
              </a:rPr>
              <a:t>3. Lembar Substitusi; Lembar substitusi digunakan dalam kliring penyerahan sebagai tempat menempelkan bukti penjumlahan (</a:t>
            </a:r>
            <a:r>
              <a:rPr lang="id-ID" dirty="0" err="1">
                <a:solidFill>
                  <a:srgbClr val="333333"/>
                </a:solidFill>
                <a:latin typeface="Verdana" panose="020B0604030504040204" pitchFamily="34" charset="0"/>
              </a:rPr>
              <a:t>ad-list</a:t>
            </a:r>
            <a:r>
              <a:rPr lang="id-ID" dirty="0">
                <a:solidFill>
                  <a:srgbClr val="333333"/>
                </a:solidFill>
                <a:latin typeface="Verdana" panose="020B0604030504040204" pitchFamily="34" charset="0"/>
              </a:rPr>
              <a:t>) nominal warkat yang diserahkan kepada penyelenggara. Pada lembar substitusi dicantumkan jumlah nominal yang sama dengan hasil penjumlahan seluruh warkat pada bundel warkat yang bersangkutan.</a:t>
            </a:r>
          </a:p>
          <a:p>
            <a:pPr marL="0" indent="0" fontAlgn="base">
              <a:buNone/>
            </a:pPr>
            <a:r>
              <a:rPr lang="id-ID" dirty="0">
                <a:solidFill>
                  <a:srgbClr val="333333"/>
                </a:solidFill>
                <a:latin typeface="Verdana" panose="020B0604030504040204" pitchFamily="34" charset="0"/>
              </a:rPr>
              <a:t>4.Kartu </a:t>
            </a:r>
            <a:r>
              <a:rPr lang="id-ID" dirty="0" err="1">
                <a:solidFill>
                  <a:srgbClr val="333333"/>
                </a:solidFill>
                <a:latin typeface="Verdana" panose="020B0604030504040204" pitchFamily="34" charset="0"/>
              </a:rPr>
              <a:t>Batch</a:t>
            </a:r>
            <a:r>
              <a:rPr lang="id-ID" dirty="0">
                <a:solidFill>
                  <a:srgbClr val="333333"/>
                </a:solidFill>
                <a:latin typeface="Verdana" panose="020B0604030504040204" pitchFamily="34" charset="0"/>
              </a:rPr>
              <a:t>; Kartu </a:t>
            </a:r>
            <a:r>
              <a:rPr lang="id-ID" dirty="0" err="1">
                <a:solidFill>
                  <a:srgbClr val="333333"/>
                </a:solidFill>
                <a:latin typeface="Verdana" panose="020B0604030504040204" pitchFamily="34" charset="0"/>
              </a:rPr>
              <a:t>Batch</a:t>
            </a:r>
            <a:r>
              <a:rPr lang="id-ID" dirty="0">
                <a:solidFill>
                  <a:srgbClr val="333333"/>
                </a:solidFill>
                <a:latin typeface="Verdana" panose="020B0604030504040204" pitchFamily="34" charset="0"/>
              </a:rPr>
              <a:t> merupakan sarana untuk  mengetahui jumlah keseluruhan nominal bundel warkat  dari masing-masing peserta dan sebagai saranan kontrol  dalam proses kliring</a:t>
            </a:r>
          </a:p>
          <a:p>
            <a:pPr marL="0" indent="0" fontAlgn="base">
              <a:buNone/>
            </a:pPr>
            <a:r>
              <a:rPr lang="id-ID" dirty="0">
                <a:solidFill>
                  <a:srgbClr val="333333"/>
                </a:solidFill>
                <a:latin typeface="Verdana" panose="020B0604030504040204" pitchFamily="34" charset="0"/>
              </a:rPr>
              <a:t>5. Bukti Penyerahan Rekaman Warkat Kliring     	Pengembalian BPRWKP.</a:t>
            </a:r>
          </a:p>
          <a:p>
            <a:pPr marL="0" indent="0">
              <a:buNone/>
            </a:pPr>
            <a:endParaRPr lang="id-ID" dirty="0"/>
          </a:p>
        </p:txBody>
      </p:sp>
    </p:spTree>
    <p:extLst>
      <p:ext uri="{BB962C8B-B14F-4D97-AF65-F5344CB8AC3E}">
        <p14:creationId xmlns:p14="http://schemas.microsoft.com/office/powerpoint/2010/main" val="188711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B.PESERTA KLIRING</a:t>
            </a:r>
          </a:p>
        </p:txBody>
      </p:sp>
      <p:sp>
        <p:nvSpPr>
          <p:cNvPr id="3" name="Content Placeholder 2"/>
          <p:cNvSpPr>
            <a:spLocks noGrp="1"/>
          </p:cNvSpPr>
          <p:nvPr>
            <p:ph idx="1"/>
          </p:nvPr>
        </p:nvSpPr>
        <p:spPr>
          <a:xfrm>
            <a:off x="1115616" y="1447800"/>
            <a:ext cx="7818072" cy="5221560"/>
          </a:xfrm>
        </p:spPr>
        <p:txBody>
          <a:bodyPr>
            <a:normAutofit lnSpcReduction="10000"/>
          </a:bodyPr>
          <a:lstStyle/>
          <a:p>
            <a:pPr marL="596646" indent="-514350">
              <a:buAutoNum type="alphaLcPeriod"/>
            </a:pPr>
            <a:r>
              <a:rPr lang="id-ID" dirty="0"/>
              <a:t>Peserta Langsung</a:t>
            </a:r>
          </a:p>
          <a:p>
            <a:r>
              <a:rPr lang="id-ID" dirty="0"/>
              <a:t>	kantor bank menjadi peserta langsung</a:t>
            </a:r>
          </a:p>
          <a:p>
            <a:r>
              <a:rPr lang="id-ID" dirty="0"/>
              <a:t>	Kantor Bank  mempunyai kantor lain</a:t>
            </a:r>
          </a:p>
          <a:p>
            <a:r>
              <a:rPr lang="id-ID" dirty="0"/>
              <a:t>	Lokasi Kantor bank mengikuti kliring 	sesuai jadwal kliring lokal</a:t>
            </a:r>
          </a:p>
          <a:p>
            <a:pPr marL="82296" indent="0">
              <a:buNone/>
            </a:pPr>
            <a:r>
              <a:rPr lang="id-ID" dirty="0"/>
              <a:t>b. Peserta tidak langsung</a:t>
            </a:r>
          </a:p>
          <a:p>
            <a:pPr marL="653796" indent="-571500">
              <a:buFont typeface="+mj-lt"/>
              <a:buAutoNum type="romanUcPeriod"/>
            </a:pPr>
            <a:r>
              <a:rPr lang="id-ID" dirty="0"/>
              <a:t>	Kantor bank dapat menjadi peserta tidak 	langsung.</a:t>
            </a:r>
          </a:p>
          <a:p>
            <a:pPr marL="653796" indent="-571500">
              <a:buFont typeface="+mj-lt"/>
              <a:buAutoNum type="romanUcPeriod"/>
            </a:pPr>
            <a:r>
              <a:rPr lang="id-ID" dirty="0"/>
              <a:t>	Kantor bank huruf I menginduk kantor 	lain</a:t>
            </a:r>
          </a:p>
        </p:txBody>
      </p:sp>
    </p:spTree>
    <p:extLst>
      <p:ext uri="{BB962C8B-B14F-4D97-AF65-F5344CB8AC3E}">
        <p14:creationId xmlns:p14="http://schemas.microsoft.com/office/powerpoint/2010/main" val="33937749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064893CD-7A06-4A7F-B902-04E611D37F0A}"/>
              </a:ext>
            </a:extLst>
          </p:cNvPr>
          <p:cNvSpPr>
            <a:spLocks noGrp="1"/>
          </p:cNvSpPr>
          <p:nvPr>
            <p:ph sz="quarter" idx="13"/>
          </p:nvPr>
        </p:nvSpPr>
        <p:spPr>
          <a:xfrm>
            <a:off x="628650" y="404664"/>
            <a:ext cx="7886700" cy="5772299"/>
          </a:xfrm>
        </p:spPr>
        <p:txBody>
          <a:bodyPr>
            <a:normAutofit/>
          </a:bodyPr>
          <a:lstStyle/>
          <a:p>
            <a:pPr marL="45720" indent="0" fontAlgn="base">
              <a:buNone/>
            </a:pPr>
            <a:r>
              <a:rPr lang="id-ID" dirty="0" smtClean="0">
                <a:solidFill>
                  <a:srgbClr val="333333"/>
                </a:solidFill>
                <a:latin typeface="Verdana" panose="020B0604030504040204" pitchFamily="34" charset="0"/>
              </a:rPr>
              <a:t>Warkat </a:t>
            </a:r>
            <a:r>
              <a:rPr lang="id-ID" dirty="0">
                <a:solidFill>
                  <a:srgbClr val="333333"/>
                </a:solidFill>
                <a:latin typeface="Verdana" panose="020B0604030504040204" pitchFamily="34" charset="0"/>
              </a:rPr>
              <a:t>ataupun dokumen kliring diisi harus memperhatikan jenis angka dan simbol MICR code line. Angka dan simbol merupakan rangkaian informasi yang dibutuhkan dalam rangka sistem kliring yang </a:t>
            </a:r>
            <a:r>
              <a:rPr lang="id-ID" dirty="0" err="1">
                <a:solidFill>
                  <a:srgbClr val="333333"/>
                </a:solidFill>
                <a:latin typeface="Verdana" panose="020B0604030504040204" pitchFamily="34" charset="0"/>
              </a:rPr>
              <a:t>diotomasikan</a:t>
            </a:r>
            <a:r>
              <a:rPr lang="id-ID" dirty="0">
                <a:solidFill>
                  <a:srgbClr val="333333"/>
                </a:solidFill>
                <a:latin typeface="Verdana" panose="020B0604030504040204" pitchFamily="34" charset="0"/>
              </a:rPr>
              <a:t> atau dikliring </a:t>
            </a:r>
            <a:r>
              <a:rPr lang="id-ID" dirty="0" err="1">
                <a:solidFill>
                  <a:srgbClr val="333333"/>
                </a:solidFill>
                <a:latin typeface="Verdana" panose="020B0604030504040204" pitchFamily="34" charset="0"/>
              </a:rPr>
              <a:t>otomasi</a:t>
            </a:r>
            <a:r>
              <a:rPr lang="id-ID" dirty="0">
                <a:solidFill>
                  <a:srgbClr val="333333"/>
                </a:solidFill>
                <a:latin typeface="Verdana" panose="020B0604030504040204" pitchFamily="34" charset="0"/>
              </a:rPr>
              <a:t> atau elektronik. MICR code line pada warkat yang wajib </a:t>
            </a:r>
            <a:r>
              <a:rPr lang="id-ID" dirty="0" smtClean="0">
                <a:solidFill>
                  <a:srgbClr val="333333"/>
                </a:solidFill>
                <a:latin typeface="Verdana" panose="020B0604030504040204" pitchFamily="34" charset="0"/>
              </a:rPr>
              <a:t>dicantumkan </a:t>
            </a:r>
            <a:r>
              <a:rPr lang="id-ID" dirty="0">
                <a:solidFill>
                  <a:srgbClr val="333333"/>
                </a:solidFill>
                <a:latin typeface="Verdana" panose="020B0604030504040204" pitchFamily="34" charset="0"/>
              </a:rPr>
              <a:t>dalam clear band terdiri dari </a:t>
            </a:r>
            <a:r>
              <a:rPr lang="id-ID" dirty="0" smtClean="0">
                <a:solidFill>
                  <a:srgbClr val="333333"/>
                </a:solidFill>
                <a:latin typeface="Verdana" panose="020B0604030504040204" pitchFamily="34" charset="0"/>
              </a:rPr>
              <a:t>:</a:t>
            </a:r>
          </a:p>
          <a:p>
            <a:pPr marL="45720" indent="0" fontAlgn="base">
              <a:buNone/>
            </a:pPr>
            <a:endParaRPr lang="id-ID" dirty="0">
              <a:solidFill>
                <a:srgbClr val="333333"/>
              </a:solidFill>
              <a:latin typeface="Verdana" panose="020B0604030504040204" pitchFamily="34" charset="0"/>
            </a:endParaRPr>
          </a:p>
          <a:p>
            <a:pPr fontAlgn="base">
              <a:buFont typeface="+mj-lt"/>
              <a:buAutoNum type="arabicPeriod"/>
            </a:pPr>
            <a:r>
              <a:rPr lang="id-ID" dirty="0">
                <a:solidFill>
                  <a:srgbClr val="333333"/>
                </a:solidFill>
                <a:latin typeface="Verdana" panose="020B0604030504040204" pitchFamily="34" charset="0"/>
              </a:rPr>
              <a:t>Nomor Warkat: 6(enam) digit;</a:t>
            </a:r>
          </a:p>
          <a:p>
            <a:pPr fontAlgn="base">
              <a:buFont typeface="+mj-lt"/>
              <a:buAutoNum type="arabicPeriod"/>
            </a:pPr>
            <a:r>
              <a:rPr lang="id-ID" dirty="0">
                <a:solidFill>
                  <a:srgbClr val="333333"/>
                </a:solidFill>
                <a:latin typeface="Verdana" panose="020B0604030504040204" pitchFamily="34" charset="0"/>
              </a:rPr>
              <a:t>Sandi Peserta: 7(tujuh) digit;</a:t>
            </a:r>
          </a:p>
          <a:p>
            <a:pPr fontAlgn="base">
              <a:buFont typeface="+mj-lt"/>
              <a:buAutoNum type="arabicPeriod"/>
            </a:pPr>
            <a:r>
              <a:rPr lang="id-ID" dirty="0">
                <a:solidFill>
                  <a:srgbClr val="333333"/>
                </a:solidFill>
                <a:latin typeface="Verdana" panose="020B0604030504040204" pitchFamily="34" charset="0"/>
              </a:rPr>
              <a:t>Nomor Rekening: 10(sepuluh) digit;</a:t>
            </a:r>
          </a:p>
          <a:p>
            <a:pPr fontAlgn="base">
              <a:buFont typeface="+mj-lt"/>
              <a:buAutoNum type="arabicPeriod"/>
            </a:pPr>
            <a:r>
              <a:rPr lang="id-ID" dirty="0">
                <a:solidFill>
                  <a:srgbClr val="333333"/>
                </a:solidFill>
                <a:latin typeface="Verdana" panose="020B0604030504040204" pitchFamily="34" charset="0"/>
              </a:rPr>
              <a:t>Sandi Transaksi: 2(dua) digit;</a:t>
            </a:r>
          </a:p>
          <a:p>
            <a:pPr fontAlgn="base">
              <a:buFont typeface="+mj-lt"/>
              <a:buAutoNum type="arabicPeriod"/>
            </a:pPr>
            <a:r>
              <a:rPr lang="id-ID" dirty="0">
                <a:solidFill>
                  <a:srgbClr val="333333"/>
                </a:solidFill>
                <a:latin typeface="Verdana" panose="020B0604030504040204" pitchFamily="34" charset="0"/>
              </a:rPr>
              <a:t>Nilai Nominal Warkat: 14(empat belas) digit.</a:t>
            </a:r>
          </a:p>
          <a:p>
            <a:pPr marL="0" indent="0">
              <a:buNone/>
            </a:pPr>
            <a:endParaRPr lang="id-ID" dirty="0"/>
          </a:p>
        </p:txBody>
      </p:sp>
    </p:spTree>
    <p:extLst>
      <p:ext uri="{BB962C8B-B14F-4D97-AF65-F5344CB8AC3E}">
        <p14:creationId xmlns:p14="http://schemas.microsoft.com/office/powerpoint/2010/main" val="13611580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8EB2B271-A400-4498-8F32-BBEC80A9BC33}"/>
              </a:ext>
            </a:extLst>
          </p:cNvPr>
          <p:cNvSpPr>
            <a:spLocks noGrp="1"/>
          </p:cNvSpPr>
          <p:nvPr>
            <p:ph sz="quarter" idx="13"/>
          </p:nvPr>
        </p:nvSpPr>
        <p:spPr>
          <a:xfrm>
            <a:off x="628650" y="404664"/>
            <a:ext cx="7886700" cy="5772299"/>
          </a:xfrm>
        </p:spPr>
        <p:txBody>
          <a:bodyPr>
            <a:normAutofit fontScale="77500" lnSpcReduction="20000"/>
          </a:bodyPr>
          <a:lstStyle/>
          <a:p>
            <a:pPr marL="45720" indent="0" fontAlgn="base">
              <a:buNone/>
            </a:pPr>
            <a:r>
              <a:rPr lang="id-ID" dirty="0">
                <a:solidFill>
                  <a:srgbClr val="333333"/>
                </a:solidFill>
                <a:latin typeface="Verdana" panose="020B0604030504040204" pitchFamily="34" charset="0"/>
              </a:rPr>
              <a:t>Sedangkan pencantuman MICR </a:t>
            </a:r>
            <a:r>
              <a:rPr lang="id-ID" dirty="0" err="1">
                <a:solidFill>
                  <a:srgbClr val="333333"/>
                </a:solidFill>
                <a:latin typeface="Verdana" panose="020B0604030504040204" pitchFamily="34" charset="0"/>
              </a:rPr>
              <a:t>code</a:t>
            </a:r>
            <a:r>
              <a:rPr lang="id-ID" dirty="0">
                <a:solidFill>
                  <a:srgbClr val="333333"/>
                </a:solidFill>
                <a:latin typeface="Verdana" panose="020B0604030504040204" pitchFamily="34" charset="0"/>
              </a:rPr>
              <a:t> </a:t>
            </a:r>
            <a:r>
              <a:rPr lang="id-ID" dirty="0" err="1">
                <a:solidFill>
                  <a:srgbClr val="333333"/>
                </a:solidFill>
                <a:latin typeface="Verdana" panose="020B0604030504040204" pitchFamily="34" charset="0"/>
              </a:rPr>
              <a:t>line</a:t>
            </a:r>
            <a:r>
              <a:rPr lang="id-ID" dirty="0">
                <a:solidFill>
                  <a:srgbClr val="333333"/>
                </a:solidFill>
                <a:latin typeface="Verdana" panose="020B0604030504040204" pitchFamily="34" charset="0"/>
              </a:rPr>
              <a:t> pada warkat meliputi :</a:t>
            </a:r>
          </a:p>
          <a:p>
            <a:pPr fontAlgn="base">
              <a:buFont typeface="+mj-lt"/>
              <a:buAutoNum type="arabicPeriod"/>
            </a:pPr>
            <a:r>
              <a:rPr lang="id-ID" dirty="0">
                <a:solidFill>
                  <a:srgbClr val="333333"/>
                </a:solidFill>
                <a:latin typeface="Verdana" panose="020B0604030504040204" pitchFamily="34" charset="0"/>
              </a:rPr>
              <a:t>Nomor Warkat</a:t>
            </a:r>
          </a:p>
          <a:p>
            <a:pPr marL="45720" indent="0" fontAlgn="base">
              <a:buNone/>
            </a:pPr>
            <a:r>
              <a:rPr lang="id-ID" dirty="0" smtClean="0">
                <a:solidFill>
                  <a:srgbClr val="333333"/>
                </a:solidFill>
                <a:latin typeface="Verdana" panose="020B0604030504040204" pitchFamily="34" charset="0"/>
              </a:rPr>
              <a:t>	Nomor </a:t>
            </a:r>
            <a:r>
              <a:rPr lang="id-ID" dirty="0">
                <a:solidFill>
                  <a:srgbClr val="333333"/>
                </a:solidFill>
                <a:latin typeface="Verdana" panose="020B0604030504040204" pitchFamily="34" charset="0"/>
              </a:rPr>
              <a:t>warkat disediakan untuk nomor seri pada cek dan Bilyet Giro serta nomor urut atau nomor registrasi pada warkat lainnya. Meskipun demikian bank dapat pula menggunakannya untuk identitas warkat lainnya, misalnya nomor urut atau nomor registrasi dan lain-lain untuk warkat selain cek atau Bilyet Giro. Untuk keperluan nomor warkat disediakan 6(Enam) digit angka. Pencantuman nomor warkat yang kurang dari 6(enam) digit, harus diawali dengan angka “0” (nol). Sedangkan </a:t>
            </a:r>
            <a:r>
              <a:rPr lang="id-ID" dirty="0" err="1">
                <a:solidFill>
                  <a:srgbClr val="333333"/>
                </a:solidFill>
                <a:latin typeface="Verdana" panose="020B0604030504040204" pitchFamily="34" charset="0"/>
              </a:rPr>
              <a:t>unutk</a:t>
            </a:r>
            <a:r>
              <a:rPr lang="id-ID" dirty="0">
                <a:solidFill>
                  <a:srgbClr val="333333"/>
                </a:solidFill>
                <a:latin typeface="Verdana" panose="020B0604030504040204" pitchFamily="34" charset="0"/>
              </a:rPr>
              <a:t> nomor warkat yang melebihi 6(enam) digit hanya dicantumkan 6(Enam) digit terakhir. Sebelah kiri dan kanan nomor warkat tersebut harus diisi dengan simbol domestik.</a:t>
            </a:r>
          </a:p>
          <a:p>
            <a:pPr fontAlgn="base">
              <a:buFont typeface="+mj-lt"/>
              <a:buAutoNum type="arabicPeriod" startAt="2"/>
            </a:pPr>
            <a:r>
              <a:rPr lang="id-ID" dirty="0">
                <a:solidFill>
                  <a:srgbClr val="333333"/>
                </a:solidFill>
                <a:latin typeface="Verdana" panose="020B0604030504040204" pitchFamily="34" charset="0"/>
              </a:rPr>
              <a:t>Sandi Peserta</a:t>
            </a:r>
          </a:p>
          <a:p>
            <a:pPr marL="45720" indent="0" fontAlgn="base">
              <a:buNone/>
            </a:pPr>
            <a:r>
              <a:rPr lang="id-ID" dirty="0" smtClean="0">
                <a:solidFill>
                  <a:srgbClr val="333333"/>
                </a:solidFill>
                <a:latin typeface="Verdana" panose="020B0604030504040204" pitchFamily="34" charset="0"/>
              </a:rPr>
              <a:t>	Sandi </a:t>
            </a:r>
            <a:r>
              <a:rPr lang="id-ID" dirty="0">
                <a:solidFill>
                  <a:srgbClr val="333333"/>
                </a:solidFill>
                <a:latin typeface="Verdana" panose="020B0604030504040204" pitchFamily="34" charset="0"/>
              </a:rPr>
              <a:t>peserta disediakan untuk sandi bank dan sandi kantor penerima warkat. Untuk keperluan sandi peserta disediakan 7(tujuh) digit angka, yang terdiri dari :</a:t>
            </a:r>
          </a:p>
          <a:p>
            <a:pPr fontAlgn="base">
              <a:buFont typeface="+mj-lt"/>
              <a:buAutoNum type="arabicPeriod"/>
            </a:pPr>
            <a:r>
              <a:rPr lang="id-ID" dirty="0">
                <a:solidFill>
                  <a:srgbClr val="333333"/>
                </a:solidFill>
                <a:latin typeface="Verdana" panose="020B0604030504040204" pitchFamily="34" charset="0"/>
              </a:rPr>
              <a:t>3(tiga) digit pertama untuk sandi bank</a:t>
            </a:r>
          </a:p>
          <a:p>
            <a:pPr fontAlgn="base">
              <a:buFont typeface="+mj-lt"/>
              <a:buAutoNum type="arabicPeriod"/>
            </a:pPr>
            <a:r>
              <a:rPr lang="id-ID" dirty="0">
                <a:solidFill>
                  <a:srgbClr val="333333"/>
                </a:solidFill>
                <a:latin typeface="Verdana" panose="020B0604030504040204" pitchFamily="34" charset="0"/>
              </a:rPr>
              <a:t>3(tiga) digit berikut untuk sandi kantor peserta</a:t>
            </a:r>
          </a:p>
          <a:p>
            <a:pPr fontAlgn="base">
              <a:buFont typeface="+mj-lt"/>
              <a:buAutoNum type="arabicPeriod"/>
            </a:pPr>
            <a:r>
              <a:rPr lang="id-ID" dirty="0">
                <a:solidFill>
                  <a:srgbClr val="333333"/>
                </a:solidFill>
                <a:latin typeface="Verdana" panose="020B0604030504040204" pitchFamily="34" charset="0"/>
              </a:rPr>
              <a:t>1(satu) digit terakhir untuk angka penguji.</a:t>
            </a:r>
          </a:p>
          <a:p>
            <a:pPr fontAlgn="base">
              <a:buFont typeface="+mj-lt"/>
              <a:buAutoNum type="arabicPeriod"/>
            </a:pPr>
            <a:r>
              <a:rPr lang="id-ID" dirty="0">
                <a:solidFill>
                  <a:srgbClr val="333333"/>
                </a:solidFill>
                <a:latin typeface="Verdana" panose="020B0604030504040204" pitchFamily="34" charset="0"/>
              </a:rPr>
              <a:t>Nomor Rekening</a:t>
            </a:r>
          </a:p>
          <a:p>
            <a:pPr marL="0" indent="0">
              <a:buNone/>
            </a:pPr>
            <a:endParaRPr lang="id-ID" dirty="0"/>
          </a:p>
        </p:txBody>
      </p:sp>
    </p:spTree>
    <p:extLst>
      <p:ext uri="{BB962C8B-B14F-4D97-AF65-F5344CB8AC3E}">
        <p14:creationId xmlns:p14="http://schemas.microsoft.com/office/powerpoint/2010/main" val="40522161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50DBD854-5DD8-4AD3-9E49-491F9DD0C0DE}"/>
              </a:ext>
            </a:extLst>
          </p:cNvPr>
          <p:cNvSpPr>
            <a:spLocks noGrp="1"/>
          </p:cNvSpPr>
          <p:nvPr>
            <p:ph sz="quarter" idx="13"/>
          </p:nvPr>
        </p:nvSpPr>
        <p:spPr>
          <a:xfrm>
            <a:off x="611560" y="836712"/>
            <a:ext cx="7886700" cy="5772299"/>
          </a:xfrm>
        </p:spPr>
        <p:txBody>
          <a:bodyPr>
            <a:normAutofit/>
          </a:bodyPr>
          <a:lstStyle/>
          <a:p>
            <a:pPr fontAlgn="base">
              <a:buFont typeface="+mj-lt"/>
              <a:buAutoNum type="arabicPeriod" startAt="4"/>
            </a:pPr>
            <a:r>
              <a:rPr lang="id-ID" dirty="0">
                <a:solidFill>
                  <a:srgbClr val="333333"/>
                </a:solidFill>
                <a:latin typeface="Verdana" panose="020B0604030504040204" pitchFamily="34" charset="0"/>
              </a:rPr>
              <a:t>Sandi Transaksi</a:t>
            </a:r>
          </a:p>
          <a:p>
            <a:pPr marL="45720" indent="0" fontAlgn="base">
              <a:buNone/>
            </a:pPr>
            <a:r>
              <a:rPr lang="id-ID" dirty="0">
                <a:solidFill>
                  <a:srgbClr val="333333"/>
                </a:solidFill>
                <a:latin typeface="Verdana" panose="020B0604030504040204" pitchFamily="34" charset="0"/>
              </a:rPr>
              <a:t>Untuk keperluan statistik bagi pihak penyelenggara, sandi transaksi diatur sebagai berikut :</a:t>
            </a:r>
          </a:p>
          <a:p>
            <a:pPr fontAlgn="base">
              <a:buFont typeface="+mj-lt"/>
              <a:buAutoNum type="arabicPeriod"/>
            </a:pPr>
            <a:r>
              <a:rPr lang="id-ID" dirty="0">
                <a:solidFill>
                  <a:srgbClr val="333333"/>
                </a:solidFill>
                <a:latin typeface="Verdana" panose="020B0604030504040204" pitchFamily="34" charset="0"/>
              </a:rPr>
              <a:t>Sandi transaksi disediakan untuk identitas jenis warkat dan atau jenis transaksi yang terdapat </a:t>
            </a:r>
            <a:r>
              <a:rPr lang="id-ID" dirty="0" err="1">
                <a:solidFill>
                  <a:srgbClr val="333333"/>
                </a:solidFill>
                <a:latin typeface="Verdana" panose="020B0604030504040204" pitchFamily="34" charset="0"/>
              </a:rPr>
              <a:t>didalamnya</a:t>
            </a:r>
            <a:r>
              <a:rPr lang="id-ID" dirty="0">
                <a:solidFill>
                  <a:srgbClr val="333333"/>
                </a:solidFill>
                <a:latin typeface="Verdana" panose="020B0604030504040204" pitchFamily="34" charset="0"/>
              </a:rPr>
              <a:t>;</a:t>
            </a:r>
          </a:p>
          <a:p>
            <a:pPr fontAlgn="base">
              <a:buFont typeface="+mj-lt"/>
              <a:buAutoNum type="arabicPeriod"/>
            </a:pPr>
            <a:r>
              <a:rPr lang="id-ID" dirty="0">
                <a:solidFill>
                  <a:srgbClr val="333333"/>
                </a:solidFill>
                <a:latin typeface="Verdana" panose="020B0604030504040204" pitchFamily="34" charset="0"/>
              </a:rPr>
              <a:t>Dalam sandi transaksi disediakan 2(dua) digit angka dengan pengaturan sebagai berikut :</a:t>
            </a:r>
          </a:p>
          <a:p>
            <a:pPr marL="45720" indent="0" fontAlgn="base">
              <a:buNone/>
            </a:pPr>
            <a:r>
              <a:rPr lang="id-ID" dirty="0">
                <a:solidFill>
                  <a:srgbClr val="333333"/>
                </a:solidFill>
                <a:latin typeface="Verdana" panose="020B0604030504040204" pitchFamily="34" charset="0"/>
              </a:rPr>
              <a:t>1)      00 sampai dengan 09 untuk cek;</a:t>
            </a:r>
          </a:p>
          <a:p>
            <a:pPr marL="45720" indent="0" fontAlgn="base">
              <a:buNone/>
            </a:pPr>
            <a:r>
              <a:rPr lang="id-ID" dirty="0">
                <a:solidFill>
                  <a:srgbClr val="333333"/>
                </a:solidFill>
                <a:latin typeface="Verdana" panose="020B0604030504040204" pitchFamily="34" charset="0"/>
              </a:rPr>
              <a:t>2)      10 sampai dengan 19 untuk bilyet giro;</a:t>
            </a:r>
          </a:p>
          <a:p>
            <a:pPr marL="45720" indent="0" fontAlgn="base">
              <a:buNone/>
            </a:pPr>
            <a:r>
              <a:rPr lang="id-ID" dirty="0">
                <a:solidFill>
                  <a:srgbClr val="333333"/>
                </a:solidFill>
                <a:latin typeface="Verdana" panose="020B0604030504040204" pitchFamily="34" charset="0"/>
              </a:rPr>
              <a:t>3)      20 sampai dengan 29 untuk WBUT;</a:t>
            </a:r>
          </a:p>
          <a:p>
            <a:pPr marL="45720" indent="0" fontAlgn="base">
              <a:buNone/>
            </a:pPr>
            <a:r>
              <a:rPr lang="id-ID" dirty="0">
                <a:solidFill>
                  <a:srgbClr val="333333"/>
                </a:solidFill>
                <a:latin typeface="Verdana" panose="020B0604030504040204" pitchFamily="34" charset="0"/>
              </a:rPr>
              <a:t>4)      30 sampai dengan 29 untuk SBPT;</a:t>
            </a:r>
          </a:p>
          <a:p>
            <a:pPr marL="45720" indent="0" fontAlgn="base">
              <a:buNone/>
            </a:pPr>
            <a:r>
              <a:rPr lang="id-ID" dirty="0">
                <a:solidFill>
                  <a:srgbClr val="333333"/>
                </a:solidFill>
                <a:latin typeface="Verdana" panose="020B0604030504040204" pitchFamily="34" charset="0"/>
              </a:rPr>
              <a:t>5)      40 sampai dengan 49 untuk nota debet, dengan ketentuan :</a:t>
            </a:r>
          </a:p>
          <a:p>
            <a:pPr marL="0" indent="0">
              <a:buNone/>
            </a:pPr>
            <a:endParaRPr lang="id-ID" dirty="0"/>
          </a:p>
        </p:txBody>
      </p:sp>
    </p:spTree>
    <p:extLst>
      <p:ext uri="{BB962C8B-B14F-4D97-AF65-F5344CB8AC3E}">
        <p14:creationId xmlns:p14="http://schemas.microsoft.com/office/powerpoint/2010/main" val="2186495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2A5AFCD3-C9F6-4F03-B79F-F43D28DFEDDB}"/>
              </a:ext>
            </a:extLst>
          </p:cNvPr>
          <p:cNvSpPr>
            <a:spLocks noGrp="1"/>
          </p:cNvSpPr>
          <p:nvPr>
            <p:ph sz="quarter" idx="13"/>
          </p:nvPr>
        </p:nvSpPr>
        <p:spPr>
          <a:xfrm>
            <a:off x="539552" y="1124744"/>
            <a:ext cx="7886700" cy="5112568"/>
          </a:xfrm>
        </p:spPr>
        <p:txBody>
          <a:bodyPr>
            <a:normAutofit/>
          </a:bodyPr>
          <a:lstStyle/>
          <a:p>
            <a:pPr marL="45720" indent="0" fontAlgn="base">
              <a:buNone/>
            </a:pPr>
            <a:r>
              <a:rPr lang="id-ID" sz="2400" dirty="0" smtClean="0">
                <a:solidFill>
                  <a:srgbClr val="333333"/>
                </a:solidFill>
                <a:latin typeface="Verdana" panose="020B0604030504040204" pitchFamily="34" charset="0"/>
              </a:rPr>
              <a:t>a) Sandi </a:t>
            </a:r>
            <a:r>
              <a:rPr lang="id-ID" sz="2400" dirty="0">
                <a:solidFill>
                  <a:srgbClr val="333333"/>
                </a:solidFill>
                <a:latin typeface="Verdana" panose="020B0604030504040204" pitchFamily="34" charset="0"/>
              </a:rPr>
              <a:t>transaksi 40 sampai dengan 49 kecuali sandi transaksi 45, untuk transaksi kliring dengan nilai nominal paling tinggi Rp 10.000.000 (sepuluh juta rupiah)</a:t>
            </a:r>
          </a:p>
          <a:p>
            <a:pPr marL="45720" indent="0" fontAlgn="base">
              <a:buNone/>
            </a:pPr>
            <a:r>
              <a:rPr lang="id-ID" sz="2400" dirty="0" smtClean="0">
                <a:solidFill>
                  <a:srgbClr val="333333"/>
                </a:solidFill>
                <a:latin typeface="Verdana" panose="020B0604030504040204" pitchFamily="34" charset="0"/>
              </a:rPr>
              <a:t>b)</a:t>
            </a:r>
            <a:r>
              <a:rPr lang="id-ID" sz="2400" dirty="0">
                <a:solidFill>
                  <a:srgbClr val="333333"/>
                </a:solidFill>
                <a:latin typeface="Verdana" panose="020B0604030504040204" pitchFamily="34" charset="0"/>
              </a:rPr>
              <a:t> </a:t>
            </a:r>
            <a:r>
              <a:rPr lang="id-ID" sz="2400" dirty="0" smtClean="0">
                <a:solidFill>
                  <a:srgbClr val="333333"/>
                </a:solidFill>
                <a:latin typeface="Verdana" panose="020B0604030504040204" pitchFamily="34" charset="0"/>
              </a:rPr>
              <a:t>Sandi </a:t>
            </a:r>
            <a:r>
              <a:rPr lang="id-ID" sz="2400" dirty="0">
                <a:solidFill>
                  <a:srgbClr val="333333"/>
                </a:solidFill>
                <a:latin typeface="Verdana" panose="020B0604030504040204" pitchFamily="34" charset="0"/>
              </a:rPr>
              <a:t>transaksi 45, untuk transaksi kliring dengan nilai nominal diatas Rp 10.000.000 (sepuluh juta rupiah) dan digunakan untuk transaksi-transaksi sebagaimana diatur dalam surat edaran Bank Indonesia yang mengatur mengenai penggunaan nota debet dalam kliring.</a:t>
            </a:r>
          </a:p>
          <a:p>
            <a:pPr marL="0" indent="0">
              <a:buNone/>
            </a:pPr>
            <a:endParaRPr lang="id-ID" dirty="0"/>
          </a:p>
        </p:txBody>
      </p:sp>
    </p:spTree>
    <p:extLst>
      <p:ext uri="{BB962C8B-B14F-4D97-AF65-F5344CB8AC3E}">
        <p14:creationId xmlns:p14="http://schemas.microsoft.com/office/powerpoint/2010/main" val="32111875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B4EC7F09-BF92-472E-83E4-7BE12C0A996A}"/>
              </a:ext>
            </a:extLst>
          </p:cNvPr>
          <p:cNvSpPr>
            <a:spLocks noGrp="1"/>
          </p:cNvSpPr>
          <p:nvPr>
            <p:ph sz="quarter" idx="13"/>
          </p:nvPr>
        </p:nvSpPr>
        <p:spPr>
          <a:xfrm>
            <a:off x="611560" y="692696"/>
            <a:ext cx="7886700" cy="5844307"/>
          </a:xfrm>
        </p:spPr>
        <p:txBody>
          <a:bodyPr>
            <a:normAutofit fontScale="92500" lnSpcReduction="10000"/>
          </a:bodyPr>
          <a:lstStyle/>
          <a:p>
            <a:pPr marL="0" indent="0" fontAlgn="base">
              <a:buNone/>
            </a:pPr>
            <a:r>
              <a:rPr lang="id-ID" dirty="0">
                <a:solidFill>
                  <a:srgbClr val="333333"/>
                </a:solidFill>
                <a:latin typeface="Verdana" panose="020B0604030504040204" pitchFamily="34" charset="0"/>
              </a:rPr>
              <a:t>0 sampai dengan 59 untuk nota kredit, dengan pengaturan sebagai berikut :</a:t>
            </a:r>
          </a:p>
          <a:p>
            <a:pPr marL="0" indent="0" fontAlgn="base">
              <a:buNone/>
            </a:pPr>
            <a:r>
              <a:rPr lang="id-ID" dirty="0">
                <a:solidFill>
                  <a:srgbClr val="333333"/>
                </a:solidFill>
                <a:latin typeface="Verdana" panose="020B0604030504040204" pitchFamily="34" charset="0"/>
              </a:rPr>
              <a:t>a)      Sandi transaksi 50, untuk :</a:t>
            </a:r>
          </a:p>
          <a:p>
            <a:pPr marL="0" indent="0" fontAlgn="base">
              <a:buNone/>
            </a:pPr>
            <a:r>
              <a:rPr lang="id-ID" dirty="0">
                <a:solidFill>
                  <a:srgbClr val="333333"/>
                </a:solidFill>
                <a:latin typeface="Verdana" panose="020B0604030504040204" pitchFamily="34" charset="0"/>
              </a:rPr>
              <a:t>1)      Transaksi antar bank untuk keuntungan nasabah yang pelaksanaannya mengacu pada surat edaran Bank Indonesia yang mengatur mengenai jadwal kliring dan tanggal valuta penyelesaian akhir, sistem penyelenggaraan kliring lokal serta jenis dan batasan nominal warkat atau data keuangan elektronik; dan</a:t>
            </a:r>
          </a:p>
          <a:p>
            <a:pPr marL="0" indent="0" fontAlgn="base">
              <a:buNone/>
            </a:pPr>
            <a:r>
              <a:rPr lang="id-ID" dirty="0">
                <a:solidFill>
                  <a:srgbClr val="333333"/>
                </a:solidFill>
                <a:latin typeface="Verdana" panose="020B0604030504040204" pitchFamily="34" charset="0"/>
              </a:rPr>
              <a:t>2)      Transaksi antar bank selain transaksi Pasar Uang Antar Bank (PUAB), Pasar Uang Antar Bank Syariah (PUAS), transaksi valuta asing antar bank dan atau transaksi Sertifikat </a:t>
            </a:r>
            <a:r>
              <a:rPr lang="id-ID" dirty="0" err="1">
                <a:solidFill>
                  <a:srgbClr val="333333"/>
                </a:solidFill>
                <a:latin typeface="Verdana" panose="020B0604030504040204" pitchFamily="34" charset="0"/>
              </a:rPr>
              <a:t>Wadiah</a:t>
            </a:r>
            <a:r>
              <a:rPr lang="id-ID" dirty="0">
                <a:solidFill>
                  <a:srgbClr val="333333"/>
                </a:solidFill>
                <a:latin typeface="Verdana" panose="020B0604030504040204" pitchFamily="34" charset="0"/>
              </a:rPr>
              <a:t> Bank Indonesia (SWBI) atau Surat Berharga Pasar Uang (SBPU);</a:t>
            </a:r>
          </a:p>
          <a:p>
            <a:pPr marL="0" indent="0" fontAlgn="base">
              <a:buNone/>
            </a:pPr>
            <a:r>
              <a:rPr lang="id-ID" dirty="0">
                <a:solidFill>
                  <a:srgbClr val="333333"/>
                </a:solidFill>
                <a:latin typeface="Verdana" panose="020B0604030504040204" pitchFamily="34" charset="0"/>
              </a:rPr>
              <a:t>b)      Sandi transaksi 53, untuk transaksi valuta asing antar bank;</a:t>
            </a:r>
          </a:p>
          <a:p>
            <a:pPr marL="0" indent="0" fontAlgn="base">
              <a:buNone/>
            </a:pPr>
            <a:r>
              <a:rPr lang="id-ID" dirty="0">
                <a:solidFill>
                  <a:srgbClr val="333333"/>
                </a:solidFill>
                <a:latin typeface="Verdana" panose="020B0604030504040204" pitchFamily="34" charset="0"/>
              </a:rPr>
              <a:t>c)       Sandi transaksi 55, untuk </a:t>
            </a:r>
            <a:r>
              <a:rPr lang="id-ID" dirty="0" err="1">
                <a:solidFill>
                  <a:srgbClr val="333333"/>
                </a:solidFill>
                <a:latin typeface="Verdana" panose="020B0604030504040204" pitchFamily="34" charset="0"/>
              </a:rPr>
              <a:t>tranasksi</a:t>
            </a:r>
            <a:r>
              <a:rPr lang="id-ID" dirty="0">
                <a:solidFill>
                  <a:srgbClr val="333333"/>
                </a:solidFill>
                <a:latin typeface="Verdana" panose="020B0604030504040204" pitchFamily="34" charset="0"/>
              </a:rPr>
              <a:t> sertifikat Bank Indonesia (SBI), SWBI, atau SBPU.</a:t>
            </a:r>
          </a:p>
          <a:p>
            <a:endParaRPr lang="id-ID" dirty="0"/>
          </a:p>
        </p:txBody>
      </p:sp>
    </p:spTree>
    <p:extLst>
      <p:ext uri="{BB962C8B-B14F-4D97-AF65-F5344CB8AC3E}">
        <p14:creationId xmlns:p14="http://schemas.microsoft.com/office/powerpoint/2010/main" val="296988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08053BEA-59BB-4CE7-B841-20008CEA0EA3}"/>
              </a:ext>
            </a:extLst>
          </p:cNvPr>
          <p:cNvSpPr>
            <a:spLocks noGrp="1"/>
          </p:cNvSpPr>
          <p:nvPr>
            <p:ph sz="quarter" idx="13"/>
          </p:nvPr>
        </p:nvSpPr>
        <p:spPr>
          <a:xfrm>
            <a:off x="611560" y="548680"/>
            <a:ext cx="7886700" cy="5988323"/>
          </a:xfrm>
        </p:spPr>
        <p:txBody>
          <a:bodyPr>
            <a:normAutofit fontScale="92500"/>
          </a:bodyPr>
          <a:lstStyle/>
          <a:p>
            <a:pPr fontAlgn="base">
              <a:buFont typeface="+mj-lt"/>
              <a:buAutoNum type="arabicPeriod" startAt="5"/>
            </a:pPr>
            <a:r>
              <a:rPr lang="id-ID" dirty="0">
                <a:solidFill>
                  <a:srgbClr val="333333"/>
                </a:solidFill>
                <a:latin typeface="Verdana" panose="020B0604030504040204" pitchFamily="34" charset="0"/>
              </a:rPr>
              <a:t>Nilai Nominal</a:t>
            </a:r>
          </a:p>
          <a:p>
            <a:pPr marL="45720" indent="0" fontAlgn="base">
              <a:buNone/>
            </a:pPr>
            <a:r>
              <a:rPr lang="id-ID" dirty="0">
                <a:solidFill>
                  <a:srgbClr val="333333"/>
                </a:solidFill>
                <a:latin typeface="Verdana" panose="020B0604030504040204" pitchFamily="34" charset="0"/>
              </a:rPr>
              <a:t>Informasi mengenai nilai nominal tidak dicetak secara </a:t>
            </a:r>
            <a:r>
              <a:rPr lang="id-ID" dirty="0" err="1">
                <a:solidFill>
                  <a:srgbClr val="333333"/>
                </a:solidFill>
                <a:latin typeface="Verdana" panose="020B0604030504040204" pitchFamily="34" charset="0"/>
              </a:rPr>
              <a:t>preprinted</a:t>
            </a:r>
            <a:r>
              <a:rPr lang="id-ID" dirty="0">
                <a:solidFill>
                  <a:srgbClr val="333333"/>
                </a:solidFill>
                <a:latin typeface="Verdana" panose="020B0604030504040204" pitchFamily="34" charset="0"/>
              </a:rPr>
              <a:t>. Pencantumannya dilakukan oleh peserta yang memperhitungkan warkat, dengan menggunakan peralatan khusus yang disebut MICR </a:t>
            </a:r>
            <a:r>
              <a:rPr lang="id-ID" dirty="0" err="1">
                <a:solidFill>
                  <a:srgbClr val="333333"/>
                </a:solidFill>
                <a:latin typeface="Verdana" panose="020B0604030504040204" pitchFamily="34" charset="0"/>
              </a:rPr>
              <a:t>encorder</a:t>
            </a:r>
            <a:r>
              <a:rPr lang="id-ID" dirty="0">
                <a:solidFill>
                  <a:srgbClr val="333333"/>
                </a:solidFill>
                <a:latin typeface="Verdana" panose="020B0604030504040204" pitchFamily="34" charset="0"/>
              </a:rPr>
              <a:t> atau </a:t>
            </a:r>
            <a:r>
              <a:rPr lang="id-ID" dirty="0" err="1">
                <a:solidFill>
                  <a:srgbClr val="333333"/>
                </a:solidFill>
                <a:latin typeface="Verdana" panose="020B0604030504040204" pitchFamily="34" charset="0"/>
              </a:rPr>
              <a:t>reader-encorder</a:t>
            </a:r>
            <a:r>
              <a:rPr lang="id-ID" dirty="0">
                <a:solidFill>
                  <a:srgbClr val="333333"/>
                </a:solidFill>
                <a:latin typeface="Verdana" panose="020B0604030504040204" pitchFamily="34" charset="0"/>
              </a:rPr>
              <a:t> dengan ketentuan sebagai berikut :</a:t>
            </a:r>
          </a:p>
          <a:p>
            <a:pPr fontAlgn="base">
              <a:buFont typeface="+mj-lt"/>
              <a:buAutoNum type="arabicPeriod"/>
            </a:pPr>
            <a:r>
              <a:rPr lang="id-ID" dirty="0">
                <a:solidFill>
                  <a:srgbClr val="333333"/>
                </a:solidFill>
                <a:latin typeface="Verdana" panose="020B0604030504040204" pitchFamily="34" charset="0"/>
              </a:rPr>
              <a:t>Nilai nominal disediakan untuk pencantuman nilai nominal yang tertera pada warkat. Untuk keperluan tersebut </a:t>
            </a:r>
            <a:r>
              <a:rPr lang="id-ID" dirty="0" err="1">
                <a:solidFill>
                  <a:srgbClr val="333333"/>
                </a:solidFill>
                <a:latin typeface="Verdana" panose="020B0604030504040204" pitchFamily="34" charset="0"/>
              </a:rPr>
              <a:t>disediaka</a:t>
            </a:r>
            <a:r>
              <a:rPr lang="id-ID" dirty="0">
                <a:solidFill>
                  <a:srgbClr val="333333"/>
                </a:solidFill>
                <a:latin typeface="Verdana" panose="020B0604030504040204" pitchFamily="34" charset="0"/>
              </a:rPr>
              <a:t> 14 (empat belas) digit angka termasuk 2(dua) digit nilai sen dalam satuan mata uang rupiah (Rp);</a:t>
            </a:r>
          </a:p>
          <a:p>
            <a:pPr fontAlgn="base">
              <a:buFont typeface="+mj-lt"/>
              <a:buAutoNum type="arabicPeriod"/>
            </a:pPr>
            <a:r>
              <a:rPr lang="id-ID" dirty="0">
                <a:solidFill>
                  <a:srgbClr val="333333"/>
                </a:solidFill>
                <a:latin typeface="Verdana" panose="020B0604030504040204" pitchFamily="34" charset="0"/>
              </a:rPr>
              <a:t>Pencantuman nilai nominal yang kurang dari 14 (empat belas) digit, harus diawali dengan angka “0” (nol) dan nilai nominal setiap warkat kurang dari Rp. 1.000.000.000.000,00 (satu triliun rupiah). Nilai nominal sebagaimana dimaksud </a:t>
            </a:r>
            <a:r>
              <a:rPr lang="id-ID" dirty="0" err="1">
                <a:solidFill>
                  <a:srgbClr val="333333"/>
                </a:solidFill>
                <a:latin typeface="Verdana" panose="020B0604030504040204" pitchFamily="34" charset="0"/>
              </a:rPr>
              <a:t>diatas</a:t>
            </a:r>
            <a:r>
              <a:rPr lang="id-ID" dirty="0">
                <a:solidFill>
                  <a:srgbClr val="333333"/>
                </a:solidFill>
                <a:latin typeface="Verdana" panose="020B0604030504040204" pitchFamily="34" charset="0"/>
              </a:rPr>
              <a:t> diapit oleh 2 (dua) simbol nominal pada bagian kiri dan kanannya.</a:t>
            </a:r>
          </a:p>
          <a:p>
            <a:pPr marL="0" indent="0">
              <a:buNone/>
            </a:pPr>
            <a:endParaRPr lang="id-ID" dirty="0"/>
          </a:p>
        </p:txBody>
      </p:sp>
    </p:spTree>
    <p:extLst>
      <p:ext uri="{BB962C8B-B14F-4D97-AF65-F5344CB8AC3E}">
        <p14:creationId xmlns:p14="http://schemas.microsoft.com/office/powerpoint/2010/main" val="1057236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11187520-7022-4F94-BED3-7BF6D2D5D2FD}"/>
              </a:ext>
            </a:extLst>
          </p:cNvPr>
          <p:cNvSpPr>
            <a:spLocks noGrp="1"/>
          </p:cNvSpPr>
          <p:nvPr>
            <p:ph sz="quarter" idx="13"/>
          </p:nvPr>
        </p:nvSpPr>
        <p:spPr>
          <a:xfrm>
            <a:off x="628650" y="260648"/>
            <a:ext cx="7886700" cy="6120680"/>
          </a:xfrm>
        </p:spPr>
        <p:txBody>
          <a:bodyPr>
            <a:normAutofit fontScale="92500"/>
          </a:bodyPr>
          <a:lstStyle/>
          <a:p>
            <a:pPr marL="0" indent="0" algn="ctr" fontAlgn="base">
              <a:buNone/>
            </a:pPr>
            <a:r>
              <a:rPr lang="id-ID" sz="3400" b="1" dirty="0">
                <a:solidFill>
                  <a:srgbClr val="333333"/>
                </a:solidFill>
                <a:latin typeface="Verdana" panose="020B0604030504040204" pitchFamily="34" charset="0"/>
              </a:rPr>
              <a:t>JENIS BIAYA KLIRING</a:t>
            </a:r>
          </a:p>
          <a:p>
            <a:pPr fontAlgn="base"/>
            <a:endParaRPr lang="id-ID" dirty="0" smtClean="0">
              <a:solidFill>
                <a:srgbClr val="333333"/>
              </a:solidFill>
              <a:latin typeface="Verdana" panose="020B0604030504040204" pitchFamily="34" charset="0"/>
            </a:endParaRPr>
          </a:p>
          <a:p>
            <a:pPr fontAlgn="base">
              <a:buFont typeface="Wingdings" panose="05000000000000000000" pitchFamily="2" charset="2"/>
              <a:buChar char="q"/>
            </a:pPr>
            <a:r>
              <a:rPr lang="id-ID" dirty="0" smtClean="0">
                <a:solidFill>
                  <a:srgbClr val="333333"/>
                </a:solidFill>
                <a:latin typeface="Verdana" panose="020B0604030504040204" pitchFamily="34" charset="0"/>
              </a:rPr>
              <a:t>Penyelenggaraan </a:t>
            </a:r>
            <a:r>
              <a:rPr lang="id-ID" dirty="0">
                <a:solidFill>
                  <a:srgbClr val="333333"/>
                </a:solidFill>
                <a:latin typeface="Verdana" panose="020B0604030504040204" pitchFamily="34" charset="0"/>
              </a:rPr>
              <a:t>kliring baik secara manual, semi otomasi, otomasi maupun secara elektronik pada prinsipnya memerlukan biaya kliring. Biaya kliring ini menjadi beban peserta kliring yang melakukan kliring saat itu. Secara umum biaya kliring terdiri dari biaya administrasi, biaya proses warkat kliring. Biaya-biaya ini akan dikreditkan oleh Bank Indonesia dari rekening giro BI yang dimiliki oleh peserta kliring.</a:t>
            </a:r>
          </a:p>
          <a:p>
            <a:pPr fontAlgn="base">
              <a:buFont typeface="Wingdings" panose="05000000000000000000" pitchFamily="2" charset="2"/>
              <a:buChar char="q"/>
            </a:pPr>
            <a:r>
              <a:rPr lang="id-ID" dirty="0">
                <a:solidFill>
                  <a:srgbClr val="333333"/>
                </a:solidFill>
                <a:latin typeface="Verdana" panose="020B0604030504040204" pitchFamily="34" charset="0"/>
              </a:rPr>
              <a:t>Mengingat dalam penyelenggaraan kliring lokal baik secara elektronik, </a:t>
            </a:r>
            <a:r>
              <a:rPr lang="id-ID" dirty="0" err="1">
                <a:solidFill>
                  <a:srgbClr val="333333"/>
                </a:solidFill>
                <a:latin typeface="Verdana" panose="020B0604030504040204" pitchFamily="34" charset="0"/>
              </a:rPr>
              <a:t>otomasi</a:t>
            </a:r>
            <a:r>
              <a:rPr lang="id-ID" dirty="0">
                <a:solidFill>
                  <a:srgbClr val="333333"/>
                </a:solidFill>
                <a:latin typeface="Verdana" panose="020B0604030504040204" pitchFamily="34" charset="0"/>
              </a:rPr>
              <a:t>, maupun semi </a:t>
            </a:r>
            <a:r>
              <a:rPr lang="id-ID" dirty="0" err="1">
                <a:solidFill>
                  <a:srgbClr val="333333"/>
                </a:solidFill>
                <a:latin typeface="Verdana" panose="020B0604030504040204" pitchFamily="34" charset="0"/>
              </a:rPr>
              <a:t>otomasi</a:t>
            </a:r>
            <a:r>
              <a:rPr lang="id-ID" dirty="0">
                <a:solidFill>
                  <a:srgbClr val="333333"/>
                </a:solidFill>
                <a:latin typeface="Verdana" panose="020B0604030504040204" pitchFamily="34" charset="0"/>
              </a:rPr>
              <a:t> peserta dikenakan biaya oleh penyelenggara, maka untuk mendukung kelancaran pelaksanaan kliring, peserta dapat mengenakan biaya yang wajar kepada nasabahnya. Peserta wajib mengumumkan besarnya biaya kliring yang ditetapkan oleh Bank Indonesia serta besarnya biaya kliring yang dibebankan oleh peserta kepada nasabahnya.</a:t>
            </a:r>
          </a:p>
          <a:p>
            <a:pPr marL="0" indent="0">
              <a:buNone/>
            </a:pPr>
            <a:endParaRPr lang="id-ID" dirty="0"/>
          </a:p>
        </p:txBody>
      </p:sp>
    </p:spTree>
    <p:extLst>
      <p:ext uri="{BB962C8B-B14F-4D97-AF65-F5344CB8AC3E}">
        <p14:creationId xmlns:p14="http://schemas.microsoft.com/office/powerpoint/2010/main" val="1427229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80A705A5-41BA-4CA4-9F6D-3536EA03E759}"/>
              </a:ext>
            </a:extLst>
          </p:cNvPr>
          <p:cNvSpPr>
            <a:spLocks noGrp="1"/>
          </p:cNvSpPr>
          <p:nvPr>
            <p:ph sz="quarter" idx="13"/>
          </p:nvPr>
        </p:nvSpPr>
        <p:spPr>
          <a:xfrm>
            <a:off x="628650" y="332656"/>
            <a:ext cx="7886700" cy="5844307"/>
          </a:xfrm>
        </p:spPr>
        <p:txBody>
          <a:bodyPr>
            <a:normAutofit/>
          </a:bodyPr>
          <a:lstStyle/>
          <a:p>
            <a:pPr marL="0" indent="0" algn="ctr" fontAlgn="base">
              <a:buNone/>
            </a:pPr>
            <a:r>
              <a:rPr lang="id-ID" b="1" dirty="0">
                <a:solidFill>
                  <a:srgbClr val="333333"/>
                </a:solidFill>
                <a:latin typeface="Verdana" panose="020B0604030504040204" pitchFamily="34" charset="0"/>
              </a:rPr>
              <a:t>AKUNTANSI KLIRING ELEKTRONIK DAN OTOMASI</a:t>
            </a:r>
          </a:p>
          <a:p>
            <a:pPr marL="0" indent="0" algn="ctr" fontAlgn="base">
              <a:buNone/>
            </a:pPr>
            <a:endParaRPr lang="id-ID" b="1" dirty="0">
              <a:solidFill>
                <a:srgbClr val="333333"/>
              </a:solidFill>
              <a:latin typeface="Verdana" panose="020B0604030504040204" pitchFamily="34" charset="0"/>
            </a:endParaRPr>
          </a:p>
          <a:p>
            <a:pPr marL="0" indent="0" fontAlgn="base">
              <a:buNone/>
            </a:pPr>
            <a:r>
              <a:rPr lang="id-ID" dirty="0" smtClean="0">
                <a:solidFill>
                  <a:srgbClr val="333333"/>
                </a:solidFill>
                <a:latin typeface="Verdana" panose="020B0604030504040204" pitchFamily="34" charset="0"/>
              </a:rPr>
              <a:t>Perlakuan </a:t>
            </a:r>
            <a:r>
              <a:rPr lang="id-ID" dirty="0">
                <a:solidFill>
                  <a:srgbClr val="333333"/>
                </a:solidFill>
                <a:latin typeface="Verdana" panose="020B0604030504040204" pitchFamily="34" charset="0"/>
              </a:rPr>
              <a:t>akuntansi untuk penyelenggaraan kliring dengan sistem ini tidak berbeda dengan kliring manual. Yang membedakan proses penyelesaian kliring. Dengan demikian perlakuan akuntansi yang dibahas </a:t>
            </a:r>
            <a:r>
              <a:rPr lang="id-ID" dirty="0" err="1">
                <a:solidFill>
                  <a:srgbClr val="333333"/>
                </a:solidFill>
                <a:latin typeface="Verdana" panose="020B0604030504040204" pitchFamily="34" charset="0"/>
              </a:rPr>
              <a:t>dimuka</a:t>
            </a:r>
            <a:r>
              <a:rPr lang="id-ID" dirty="0">
                <a:solidFill>
                  <a:srgbClr val="333333"/>
                </a:solidFill>
                <a:latin typeface="Verdana" panose="020B0604030504040204" pitchFamily="34" charset="0"/>
              </a:rPr>
              <a:t> sudah bisa untuk memahami akuntansi kliring sistem ini.</a:t>
            </a:r>
          </a:p>
          <a:p>
            <a:pPr marL="0" indent="0">
              <a:buNone/>
            </a:pPr>
            <a:endParaRPr lang="id-ID" dirty="0"/>
          </a:p>
        </p:txBody>
      </p:sp>
    </p:spTree>
    <p:extLst>
      <p:ext uri="{BB962C8B-B14F-4D97-AF65-F5344CB8AC3E}">
        <p14:creationId xmlns:p14="http://schemas.microsoft.com/office/powerpoint/2010/main" val="36012438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1623D05-28E0-40D2-A53B-28749FA4CD72}"/>
              </a:ext>
            </a:extLst>
          </p:cNvPr>
          <p:cNvSpPr>
            <a:spLocks noGrp="1"/>
          </p:cNvSpPr>
          <p:nvPr>
            <p:ph type="title"/>
          </p:nvPr>
        </p:nvSpPr>
        <p:spPr>
          <a:xfrm>
            <a:off x="1979712" y="188640"/>
            <a:ext cx="6512511" cy="1143000"/>
          </a:xfrm>
        </p:spPr>
        <p:txBody>
          <a:bodyPr/>
          <a:lstStyle/>
          <a:p>
            <a:pPr marL="0" indent="0" algn="ctr">
              <a:buNone/>
            </a:pPr>
            <a:r>
              <a:rPr lang="id-ID" dirty="0" smtClean="0"/>
              <a:t>PERTANYAAN</a:t>
            </a:r>
            <a:endParaRPr lang="id-ID" dirty="0"/>
          </a:p>
        </p:txBody>
      </p:sp>
      <p:sp>
        <p:nvSpPr>
          <p:cNvPr id="3" name="Tampungan Konten 2">
            <a:extLst>
              <a:ext uri="{FF2B5EF4-FFF2-40B4-BE49-F238E27FC236}">
                <a16:creationId xmlns:a16="http://schemas.microsoft.com/office/drawing/2014/main" id="{A4B7B450-C6B2-4AA3-BE3B-87DDAA198BCD}"/>
              </a:ext>
            </a:extLst>
          </p:cNvPr>
          <p:cNvSpPr>
            <a:spLocks noGrp="1"/>
          </p:cNvSpPr>
          <p:nvPr>
            <p:ph sz="quarter" idx="13"/>
          </p:nvPr>
        </p:nvSpPr>
        <p:spPr>
          <a:xfrm>
            <a:off x="1475656" y="1700808"/>
            <a:ext cx="6400800" cy="3474720"/>
          </a:xfrm>
        </p:spPr>
        <p:txBody>
          <a:bodyPr/>
          <a:lstStyle/>
          <a:p>
            <a:pPr marL="45720" indent="0">
              <a:buNone/>
            </a:pPr>
            <a:r>
              <a:rPr lang="id-ID" dirty="0" smtClean="0"/>
              <a:t>1.</a:t>
            </a:r>
          </a:p>
          <a:p>
            <a:pPr marL="45720" indent="0">
              <a:buNone/>
            </a:pPr>
            <a:r>
              <a:rPr lang="id-ID" dirty="0" smtClean="0"/>
              <a:t>2.</a:t>
            </a:r>
          </a:p>
          <a:p>
            <a:pPr marL="45720" indent="0">
              <a:buNone/>
            </a:pPr>
            <a:r>
              <a:rPr lang="id-ID" dirty="0" smtClean="0"/>
              <a:t>3.</a:t>
            </a:r>
          </a:p>
          <a:p>
            <a:pPr marL="45720" indent="0">
              <a:buNone/>
            </a:pPr>
            <a:r>
              <a:rPr lang="id-ID" dirty="0" smtClean="0"/>
              <a:t>4.</a:t>
            </a:r>
            <a:endParaRPr lang="id-ID" dirty="0"/>
          </a:p>
        </p:txBody>
      </p:sp>
    </p:spTree>
    <p:extLst>
      <p:ext uri="{BB962C8B-B14F-4D97-AF65-F5344CB8AC3E}">
        <p14:creationId xmlns:p14="http://schemas.microsoft.com/office/powerpoint/2010/main" val="157413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C.WARKAT &amp; DOKUMEN PENTING</a:t>
            </a:r>
          </a:p>
        </p:txBody>
      </p:sp>
      <p:sp>
        <p:nvSpPr>
          <p:cNvPr id="3" name="Content Placeholder 2"/>
          <p:cNvSpPr>
            <a:spLocks noGrp="1"/>
          </p:cNvSpPr>
          <p:nvPr>
            <p:ph idx="1"/>
          </p:nvPr>
        </p:nvSpPr>
        <p:spPr>
          <a:xfrm>
            <a:off x="1115616" y="1772816"/>
            <a:ext cx="7714104" cy="4872608"/>
          </a:xfrm>
        </p:spPr>
        <p:txBody>
          <a:bodyPr>
            <a:normAutofit lnSpcReduction="10000"/>
          </a:bodyPr>
          <a:lstStyle/>
          <a:p>
            <a:pPr marL="82296" indent="0">
              <a:buNone/>
            </a:pPr>
            <a:r>
              <a:rPr lang="id-ID" dirty="0"/>
              <a:t>Warkat adalah alat pembayaran non tunai yang diperhitungkan beban untuk rekening nasabah atau bank melalui kliring</a:t>
            </a:r>
          </a:p>
          <a:p>
            <a:r>
              <a:rPr lang="id-ID" dirty="0"/>
              <a:t>	Cek</a:t>
            </a:r>
          </a:p>
          <a:p>
            <a:r>
              <a:rPr lang="id-ID" dirty="0"/>
              <a:t>	Bilyet giro</a:t>
            </a:r>
          </a:p>
          <a:p>
            <a:r>
              <a:rPr lang="id-ID" dirty="0"/>
              <a:t>	Wesel bank untuk transfer</a:t>
            </a:r>
          </a:p>
          <a:p>
            <a:r>
              <a:rPr lang="id-ID" dirty="0"/>
              <a:t>	Surat bukti penerimaan Transfer</a:t>
            </a:r>
          </a:p>
          <a:p>
            <a:r>
              <a:rPr lang="id-ID" dirty="0"/>
              <a:t>	Nota Debet</a:t>
            </a:r>
          </a:p>
          <a:p>
            <a:r>
              <a:rPr lang="id-ID" dirty="0"/>
              <a:t>	Nota kredit</a:t>
            </a:r>
          </a:p>
        </p:txBody>
      </p:sp>
    </p:spTree>
    <p:extLst>
      <p:ext uri="{BB962C8B-B14F-4D97-AF65-F5344CB8AC3E}">
        <p14:creationId xmlns:p14="http://schemas.microsoft.com/office/powerpoint/2010/main" val="3882009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DOKUMEN KLIRING</a:t>
            </a:r>
          </a:p>
        </p:txBody>
      </p:sp>
      <p:sp>
        <p:nvSpPr>
          <p:cNvPr id="3" name="Content Placeholder 2"/>
          <p:cNvSpPr>
            <a:spLocks noGrp="1"/>
          </p:cNvSpPr>
          <p:nvPr>
            <p:ph idx="1"/>
          </p:nvPr>
        </p:nvSpPr>
        <p:spPr>
          <a:xfrm>
            <a:off x="1435608" y="1447800"/>
            <a:ext cx="7498080" cy="1693168"/>
          </a:xfrm>
        </p:spPr>
        <p:txBody>
          <a:bodyPr/>
          <a:lstStyle/>
          <a:p>
            <a:pPr marL="82296" indent="0">
              <a:buNone/>
            </a:pPr>
            <a:r>
              <a:rPr lang="id-ID" dirty="0"/>
              <a:t>Dokumen sebagai alat bantu dalam proses perhitungan </a:t>
            </a:r>
          </a:p>
        </p:txBody>
      </p:sp>
      <p:sp>
        <p:nvSpPr>
          <p:cNvPr id="4" name="Title 1"/>
          <p:cNvSpPr txBox="1">
            <a:spLocks/>
          </p:cNvSpPr>
          <p:nvPr/>
        </p:nvSpPr>
        <p:spPr>
          <a:xfrm>
            <a:off x="1547664" y="2996952"/>
            <a:ext cx="7498080" cy="114300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id-ID" dirty="0"/>
              <a:t>FORMULIR KLIRING</a:t>
            </a:r>
          </a:p>
        </p:txBody>
      </p:sp>
      <p:sp>
        <p:nvSpPr>
          <p:cNvPr id="5" name="Content Placeholder 2"/>
          <p:cNvSpPr txBox="1">
            <a:spLocks/>
          </p:cNvSpPr>
          <p:nvPr/>
        </p:nvSpPr>
        <p:spPr>
          <a:xfrm>
            <a:off x="1532143" y="4437112"/>
            <a:ext cx="7498080" cy="2160240"/>
          </a:xfrm>
          <a:prstGeom prst="rect">
            <a:avLst/>
          </a:prstGeom>
        </p:spPr>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r>
              <a:rPr lang="id-ID" dirty="0"/>
              <a:t>Neraca kliring Penyerahan/pengembalian gabungan formulir</a:t>
            </a:r>
          </a:p>
          <a:p>
            <a:r>
              <a:rPr lang="id-ID" dirty="0"/>
              <a:t>Neraca kliring Penyerahan</a:t>
            </a:r>
          </a:p>
          <a:p>
            <a:r>
              <a:rPr lang="id-ID" dirty="0"/>
              <a:t>Bilyet saldo kliring</a:t>
            </a:r>
          </a:p>
          <a:p>
            <a:pPr marL="82296" indent="0">
              <a:buFont typeface="Wingdings 2"/>
              <a:buNone/>
            </a:pPr>
            <a:endParaRPr lang="id-ID" dirty="0"/>
          </a:p>
        </p:txBody>
      </p:sp>
    </p:spTree>
    <p:extLst>
      <p:ext uri="{BB962C8B-B14F-4D97-AF65-F5344CB8AC3E}">
        <p14:creationId xmlns:p14="http://schemas.microsoft.com/office/powerpoint/2010/main" val="3852460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199"/>
          </a:xfrm>
        </p:spPr>
        <p:txBody>
          <a:bodyPr>
            <a:noAutofit/>
          </a:bodyPr>
          <a:lstStyle/>
          <a:p>
            <a:pPr marL="514350" indent="-514350">
              <a:buNone/>
            </a:pPr>
            <a:r>
              <a:rPr lang="en-US" sz="2200" b="1" dirty="0">
                <a:latin typeface="Times" pitchFamily="18" charset="0"/>
              </a:rPr>
              <a:t>D. Tata Cara </a:t>
            </a:r>
            <a:r>
              <a:rPr lang="en-US" sz="2200" b="1" dirty="0" err="1">
                <a:latin typeface="Times" pitchFamily="18" charset="0"/>
              </a:rPr>
              <a:t>Penyelenggaraan</a:t>
            </a:r>
            <a:r>
              <a:rPr lang="en-US" sz="2200" b="1" dirty="0">
                <a:latin typeface="Times" pitchFamily="18" charset="0"/>
              </a:rPr>
              <a:t> </a:t>
            </a:r>
            <a:r>
              <a:rPr lang="en-US" sz="2200" b="1" dirty="0" err="1">
                <a:latin typeface="Times" pitchFamily="18" charset="0"/>
              </a:rPr>
              <a:t>Kliring</a:t>
            </a:r>
            <a:r>
              <a:rPr lang="en-US" sz="2200" b="1" dirty="0">
                <a:latin typeface="Times" pitchFamily="18" charset="0"/>
              </a:rPr>
              <a:t> </a:t>
            </a:r>
            <a:r>
              <a:rPr lang="en-US" sz="2200" b="1" dirty="0" err="1">
                <a:latin typeface="Times" pitchFamily="18" charset="0"/>
              </a:rPr>
              <a:t>Lokal</a:t>
            </a:r>
            <a:r>
              <a:rPr lang="en-US" sz="2200" b="1" dirty="0">
                <a:latin typeface="Times" pitchFamily="18" charset="0"/>
              </a:rPr>
              <a:t> Manual</a:t>
            </a:r>
          </a:p>
          <a:p>
            <a:pPr marL="514350" indent="-514350">
              <a:buNone/>
            </a:pPr>
            <a:endParaRPr lang="en-US" sz="2200" b="1" dirty="0">
              <a:latin typeface="Times" pitchFamily="18" charset="0"/>
            </a:endParaRPr>
          </a:p>
          <a:p>
            <a:pPr marL="514350" indent="-514350">
              <a:buNone/>
            </a:pPr>
            <a:r>
              <a:rPr lang="en-US" sz="2000" b="1" dirty="0">
                <a:latin typeface="Times" pitchFamily="18" charset="0"/>
              </a:rPr>
              <a:t>I. </a:t>
            </a:r>
            <a:r>
              <a:rPr lang="en-US" sz="2000" b="1" dirty="0" err="1">
                <a:latin typeface="Times" pitchFamily="18" charset="0"/>
              </a:rPr>
              <a:t>Kliring</a:t>
            </a:r>
            <a:r>
              <a:rPr lang="en-US" sz="2000" b="1" dirty="0">
                <a:latin typeface="Times" pitchFamily="18" charset="0"/>
              </a:rPr>
              <a:t> </a:t>
            </a:r>
            <a:r>
              <a:rPr lang="en-US" sz="2000" b="1" dirty="0" err="1">
                <a:latin typeface="Times" pitchFamily="18" charset="0"/>
              </a:rPr>
              <a:t>Penyerahan</a:t>
            </a:r>
            <a:endParaRPr lang="en-US" sz="2000" b="1" dirty="0">
              <a:latin typeface="Times" pitchFamily="18" charset="0"/>
            </a:endParaRPr>
          </a:p>
          <a:p>
            <a:pPr marL="514350" indent="-514350">
              <a:buAutoNum type="arabicPeriod"/>
            </a:pPr>
            <a:r>
              <a:rPr lang="en-US" sz="2000" dirty="0" err="1">
                <a:latin typeface="Times" pitchFamily="18" charset="0"/>
              </a:rPr>
              <a:t>Kegiatan</a:t>
            </a:r>
            <a:r>
              <a:rPr lang="en-US" sz="2000" dirty="0">
                <a:latin typeface="Times" pitchFamily="18" charset="0"/>
              </a:rPr>
              <a:t> </a:t>
            </a:r>
            <a:r>
              <a:rPr lang="en-US" sz="2000" dirty="0" err="1">
                <a:latin typeface="Times" pitchFamily="18" charset="0"/>
              </a:rPr>
              <a:t>di</a:t>
            </a:r>
            <a:r>
              <a:rPr lang="en-US" sz="2000" dirty="0">
                <a:latin typeface="Times" pitchFamily="18" charset="0"/>
              </a:rPr>
              <a:t> </a:t>
            </a:r>
            <a:r>
              <a:rPr lang="en-US" sz="2000" dirty="0" err="1">
                <a:latin typeface="Times" pitchFamily="18" charset="0"/>
              </a:rPr>
              <a:t>kantor</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sebelum</a:t>
            </a:r>
            <a:r>
              <a:rPr lang="en-US" sz="2000" dirty="0">
                <a:latin typeface="Times" pitchFamily="18" charset="0"/>
              </a:rPr>
              <a:t> </a:t>
            </a:r>
            <a:r>
              <a:rPr lang="en-US" sz="2000" dirty="0" err="1">
                <a:latin typeface="Times" pitchFamily="18" charset="0"/>
              </a:rPr>
              <a:t>datang</a:t>
            </a:r>
            <a:r>
              <a:rPr lang="en-US" sz="2000" dirty="0">
                <a:latin typeface="Times" pitchFamily="18" charset="0"/>
              </a:rPr>
              <a:t> </a:t>
            </a:r>
            <a:r>
              <a:rPr lang="en-US" sz="2000" dirty="0" err="1">
                <a:latin typeface="Times" pitchFamily="18" charset="0"/>
              </a:rPr>
              <a:t>ke</a:t>
            </a:r>
            <a:r>
              <a:rPr lang="en-US" sz="2000" dirty="0">
                <a:latin typeface="Times" pitchFamily="18" charset="0"/>
              </a:rPr>
              <a:t> </a:t>
            </a:r>
            <a:r>
              <a:rPr lang="en-US" sz="2000" dirty="0" err="1">
                <a:latin typeface="Times" pitchFamily="18" charset="0"/>
              </a:rPr>
              <a:t>pertemuan</a:t>
            </a:r>
            <a:r>
              <a:rPr lang="en-US" sz="2000" dirty="0">
                <a:latin typeface="Times" pitchFamily="18" charset="0"/>
              </a:rPr>
              <a:t> </a:t>
            </a:r>
            <a:r>
              <a:rPr lang="en-US" sz="2000" dirty="0" err="1">
                <a:latin typeface="Times" pitchFamily="18" charset="0"/>
              </a:rPr>
              <a:t>kliringpenyerahan</a:t>
            </a:r>
            <a:r>
              <a:rPr lang="en-US" sz="2000" dirty="0">
                <a:latin typeface="Times" pitchFamily="18" charset="0"/>
              </a:rPr>
              <a:t> </a:t>
            </a:r>
            <a:r>
              <a:rPr lang="en-US" sz="2000" dirty="0" err="1">
                <a:latin typeface="Times" pitchFamily="18" charset="0"/>
              </a:rPr>
              <a:t>di</a:t>
            </a:r>
            <a:r>
              <a:rPr lang="en-US" sz="2000" dirty="0">
                <a:latin typeface="Times" pitchFamily="18" charset="0"/>
              </a:rPr>
              <a:t>  </a:t>
            </a:r>
            <a:r>
              <a:rPr lang="en-US" sz="2000" dirty="0" err="1">
                <a:latin typeface="Times" pitchFamily="18" charset="0"/>
              </a:rPr>
              <a:t>tempat</a:t>
            </a:r>
            <a:r>
              <a:rPr lang="en-US" sz="2000" dirty="0">
                <a:latin typeface="Times" pitchFamily="18" charset="0"/>
              </a:rPr>
              <a:t> </a:t>
            </a:r>
            <a:r>
              <a:rPr lang="en-US" sz="2000" dirty="0" err="1">
                <a:latin typeface="Times" pitchFamily="18" charset="0"/>
              </a:rPr>
              <a:t>penyelenggara</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harus</a:t>
            </a:r>
            <a:r>
              <a:rPr lang="en-US" sz="2000" dirty="0">
                <a:latin typeface="Times" pitchFamily="18" charset="0"/>
              </a:rPr>
              <a:t> </a:t>
            </a:r>
            <a:r>
              <a:rPr lang="en-US" sz="2000" dirty="0" err="1">
                <a:latin typeface="Times" pitchFamily="18" charset="0"/>
              </a:rPr>
              <a:t>melakukan</a:t>
            </a:r>
            <a:r>
              <a:rPr lang="en-US" sz="2000" dirty="0">
                <a:latin typeface="Times" pitchFamily="18" charset="0"/>
              </a:rPr>
              <a:t> </a:t>
            </a:r>
            <a:r>
              <a:rPr lang="en-US" sz="2000" dirty="0" err="1">
                <a:latin typeface="Times" pitchFamily="18" charset="0"/>
              </a:rPr>
              <a:t>persiapan</a:t>
            </a:r>
            <a:r>
              <a:rPr lang="en-US" sz="2000" dirty="0">
                <a:latin typeface="Times" pitchFamily="18" charset="0"/>
              </a:rPr>
              <a:t> </a:t>
            </a:r>
            <a:r>
              <a:rPr lang="en-US" sz="2000" dirty="0" err="1">
                <a:latin typeface="Times" pitchFamily="18" charset="0"/>
              </a:rPr>
              <a:t>sebagai</a:t>
            </a:r>
            <a:r>
              <a:rPr lang="en-US" sz="2000" dirty="0">
                <a:latin typeface="Times" pitchFamily="18" charset="0"/>
              </a:rPr>
              <a:t> </a:t>
            </a:r>
            <a:r>
              <a:rPr lang="en-US" sz="2000" dirty="0" err="1">
                <a:latin typeface="Times" pitchFamily="18" charset="0"/>
              </a:rPr>
              <a:t>berikut</a:t>
            </a:r>
            <a:r>
              <a:rPr lang="en-US" sz="2000" dirty="0">
                <a:latin typeface="Times" pitchFamily="18" charset="0"/>
              </a:rPr>
              <a:t>:</a:t>
            </a:r>
          </a:p>
          <a:p>
            <a:pPr marL="914400" lvl="1" indent="-514350">
              <a:buFont typeface="+mj-lt"/>
              <a:buAutoNum type="alphaLcPeriod"/>
            </a:pPr>
            <a:r>
              <a:rPr lang="en-US" sz="2000" dirty="0">
                <a:latin typeface="Times" pitchFamily="18" charset="0"/>
              </a:rPr>
              <a:t> </a:t>
            </a:r>
            <a:r>
              <a:rPr lang="en-US" sz="2000" dirty="0" err="1">
                <a:latin typeface="Times" pitchFamily="18" charset="0"/>
              </a:rPr>
              <a:t>Melakukan</a:t>
            </a:r>
            <a:r>
              <a:rPr lang="en-US" sz="2000" dirty="0">
                <a:latin typeface="Times" pitchFamily="18" charset="0"/>
              </a:rPr>
              <a:t> </a:t>
            </a:r>
            <a:r>
              <a:rPr lang="en-US" sz="2000" dirty="0" err="1">
                <a:latin typeface="Times" pitchFamily="18" charset="0"/>
              </a:rPr>
              <a:t>pengecekan</a:t>
            </a:r>
            <a:r>
              <a:rPr lang="en-US" sz="2000" dirty="0">
                <a:latin typeface="Times" pitchFamily="18" charset="0"/>
              </a:rPr>
              <a:t> </a:t>
            </a:r>
            <a:r>
              <a:rPr lang="en-US" sz="2000" dirty="0" err="1">
                <a:latin typeface="Times" pitchFamily="18" charset="0"/>
              </a:rPr>
              <a:t>terhadap</a:t>
            </a:r>
            <a:r>
              <a:rPr lang="en-US" sz="2000" dirty="0">
                <a:latin typeface="Times" pitchFamily="18" charset="0"/>
              </a:rPr>
              <a:t> </a:t>
            </a:r>
            <a:r>
              <a:rPr lang="en-US" sz="2000" dirty="0" err="1">
                <a:latin typeface="Times" pitchFamily="18" charset="0"/>
              </a:rPr>
              <a:t>warkat</a:t>
            </a:r>
            <a:r>
              <a:rPr lang="en-US" sz="2000" dirty="0">
                <a:latin typeface="Times" pitchFamily="18" charset="0"/>
              </a:rPr>
              <a:t> yang </a:t>
            </a:r>
            <a:r>
              <a:rPr lang="en-US" sz="2000" dirty="0" err="1">
                <a:latin typeface="Times" pitchFamily="18" charset="0"/>
              </a:rPr>
              <a:t>akan</a:t>
            </a:r>
            <a:r>
              <a:rPr lang="en-US" sz="2000" dirty="0">
                <a:latin typeface="Times" pitchFamily="18" charset="0"/>
              </a:rPr>
              <a:t> </a:t>
            </a:r>
            <a:r>
              <a:rPr lang="en-US" sz="2000" dirty="0" err="1">
                <a:latin typeface="Times" pitchFamily="18" charset="0"/>
              </a:rPr>
              <a:t>dikliringkan</a:t>
            </a:r>
            <a:r>
              <a:rPr lang="en-US" sz="2000" dirty="0">
                <a:latin typeface="Times" pitchFamily="18" charset="0"/>
              </a:rPr>
              <a:t> </a:t>
            </a:r>
            <a:r>
              <a:rPr lang="en-US" sz="2000" dirty="0" err="1">
                <a:latin typeface="Times" pitchFamily="18" charset="0"/>
              </a:rPr>
              <a:t>apakah</a:t>
            </a:r>
            <a:r>
              <a:rPr lang="en-US" sz="2000" dirty="0">
                <a:latin typeface="Times" pitchFamily="18" charset="0"/>
              </a:rPr>
              <a:t>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tersebut</a:t>
            </a:r>
            <a:r>
              <a:rPr lang="en-US" sz="2000" dirty="0">
                <a:latin typeface="Times" pitchFamily="18" charset="0"/>
              </a:rPr>
              <a:t> </a:t>
            </a:r>
            <a:r>
              <a:rPr lang="en-US" sz="2000" dirty="0" err="1">
                <a:latin typeface="Times" pitchFamily="18" charset="0"/>
              </a:rPr>
              <a:t>merupakan</a:t>
            </a:r>
            <a:r>
              <a:rPr lang="en-US" sz="2000" dirty="0">
                <a:latin typeface="Times" pitchFamily="18" charset="0"/>
              </a:rPr>
              <a:t> </a:t>
            </a:r>
            <a:r>
              <a:rPr lang="en-US" sz="2000" dirty="0" err="1">
                <a:latin typeface="Times" pitchFamily="18" charset="0"/>
              </a:rPr>
              <a:t>warkat</a:t>
            </a:r>
            <a:r>
              <a:rPr lang="en-US" sz="2000" dirty="0">
                <a:latin typeface="Times" pitchFamily="18" charset="0"/>
              </a:rPr>
              <a:t> yang </a:t>
            </a:r>
            <a:r>
              <a:rPr lang="en-US" sz="2000" dirty="0" err="1">
                <a:latin typeface="Times" pitchFamily="18" charset="0"/>
              </a:rPr>
              <a:t>dapat</a:t>
            </a:r>
            <a:r>
              <a:rPr lang="en-US" sz="2000" dirty="0">
                <a:latin typeface="Times" pitchFamily="18" charset="0"/>
              </a:rPr>
              <a:t> </a:t>
            </a:r>
            <a:r>
              <a:rPr lang="en-US" sz="2000" dirty="0" err="1">
                <a:latin typeface="Times" pitchFamily="18" charset="0"/>
              </a:rPr>
              <a:t>dikliringkan</a:t>
            </a:r>
            <a:r>
              <a:rPr lang="en-US" sz="2000" dirty="0">
                <a:latin typeface="Times" pitchFamily="18" charset="0"/>
              </a:rPr>
              <a:t> </a:t>
            </a:r>
            <a:r>
              <a:rPr lang="en-US" sz="2000" dirty="0" err="1">
                <a:latin typeface="Times" pitchFamily="18" charset="0"/>
              </a:rPr>
              <a:t>dan</a:t>
            </a:r>
            <a:r>
              <a:rPr lang="en-US" sz="2000" dirty="0">
                <a:latin typeface="Times" pitchFamily="18" charset="0"/>
              </a:rPr>
              <a:t> </a:t>
            </a:r>
            <a:r>
              <a:rPr lang="en-US" sz="2000" dirty="0" err="1">
                <a:latin typeface="Times" pitchFamily="18" charset="0"/>
              </a:rPr>
              <a:t>telah</a:t>
            </a:r>
            <a:r>
              <a:rPr lang="en-US" sz="2000" dirty="0">
                <a:latin typeface="Times" pitchFamily="18" charset="0"/>
              </a:rPr>
              <a:t> </a:t>
            </a:r>
            <a:r>
              <a:rPr lang="en-US" sz="2000" dirty="0" err="1">
                <a:latin typeface="Times" pitchFamily="18" charset="0"/>
              </a:rPr>
              <a:t>memenuhi</a:t>
            </a:r>
            <a:r>
              <a:rPr lang="en-US" sz="2000" dirty="0">
                <a:latin typeface="Times" pitchFamily="18" charset="0"/>
              </a:rPr>
              <a:t> </a:t>
            </a:r>
            <a:r>
              <a:rPr lang="en-US" sz="2000" dirty="0" err="1">
                <a:latin typeface="Times" pitchFamily="18" charset="0"/>
              </a:rPr>
              <a:t>spesifikasi</a:t>
            </a:r>
            <a:r>
              <a:rPr lang="en-US" sz="2000" dirty="0">
                <a:latin typeface="Times" pitchFamily="18" charset="0"/>
              </a:rPr>
              <a:t> </a:t>
            </a:r>
            <a:r>
              <a:rPr lang="en-US" sz="2000" dirty="0" err="1">
                <a:latin typeface="Times" pitchFamily="18" charset="0"/>
              </a:rPr>
              <a:t>sesuai</a:t>
            </a:r>
            <a:r>
              <a:rPr lang="en-US" sz="2000" dirty="0">
                <a:latin typeface="Times" pitchFamily="18" charset="0"/>
              </a:rPr>
              <a:t> </a:t>
            </a:r>
            <a:r>
              <a:rPr lang="en-US" sz="2000" dirty="0" err="1">
                <a:latin typeface="Times" pitchFamily="18" charset="0"/>
              </a:rPr>
              <a:t>ketentuan</a:t>
            </a:r>
            <a:r>
              <a:rPr lang="en-US" sz="2000" dirty="0">
                <a:latin typeface="Times" pitchFamily="18" charset="0"/>
              </a:rPr>
              <a:t> yang </a:t>
            </a:r>
            <a:r>
              <a:rPr lang="en-US" sz="2000" dirty="0" err="1">
                <a:latin typeface="Times" pitchFamily="18" charset="0"/>
              </a:rPr>
              <a:t>berlaku</a:t>
            </a:r>
            <a:r>
              <a:rPr lang="en-US" sz="2000" dirty="0">
                <a:latin typeface="Times" pitchFamily="18" charset="0"/>
              </a:rPr>
              <a:t>.</a:t>
            </a:r>
          </a:p>
          <a:p>
            <a:pPr marL="914400" lvl="1" indent="-514350">
              <a:buFont typeface="+mj-lt"/>
              <a:buAutoNum type="alphaLcPeriod"/>
            </a:pPr>
            <a:r>
              <a:rPr lang="en-US" sz="2000" dirty="0" err="1">
                <a:latin typeface="Times" pitchFamily="18" charset="0"/>
              </a:rPr>
              <a:t>Memilih</a:t>
            </a:r>
            <a:r>
              <a:rPr lang="en-US" sz="2000" dirty="0">
                <a:latin typeface="Times" pitchFamily="18" charset="0"/>
              </a:rPr>
              <a:t>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berdasarkan</a:t>
            </a:r>
            <a:r>
              <a:rPr lang="en-US" sz="2000" dirty="0">
                <a:latin typeface="Times" pitchFamily="18" charset="0"/>
              </a:rPr>
              <a:t> bank </a:t>
            </a:r>
            <a:r>
              <a:rPr lang="en-US" sz="2000" dirty="0" err="1">
                <a:latin typeface="Times" pitchFamily="18" charset="0"/>
              </a:rPr>
              <a:t>penerima</a:t>
            </a:r>
            <a:r>
              <a:rPr lang="en-US" sz="2000" dirty="0">
                <a:latin typeface="Times" pitchFamily="18" charset="0"/>
              </a:rPr>
              <a:t>.</a:t>
            </a:r>
          </a:p>
          <a:p>
            <a:pPr marL="914400" lvl="1" indent="-514350">
              <a:buFont typeface="+mj-lt"/>
              <a:buAutoNum type="alphaLcPeriod"/>
            </a:pPr>
            <a:r>
              <a:rPr lang="en-US" sz="2000" dirty="0" err="1">
                <a:latin typeface="Times" pitchFamily="18" charset="0"/>
              </a:rPr>
              <a:t>Mengisi</a:t>
            </a:r>
            <a:r>
              <a:rPr lang="en-US" sz="2000" dirty="0">
                <a:latin typeface="Times" pitchFamily="18" charset="0"/>
              </a:rPr>
              <a:t> </a:t>
            </a:r>
            <a:r>
              <a:rPr lang="en-US" sz="2000" dirty="0" err="1">
                <a:latin typeface="Times" pitchFamily="18" charset="0"/>
              </a:rPr>
              <a:t>daftar</a:t>
            </a:r>
            <a:r>
              <a:rPr lang="en-US" sz="2000" dirty="0">
                <a:latin typeface="Times" pitchFamily="18" charset="0"/>
              </a:rPr>
              <a:t>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penyerahan</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rincian</a:t>
            </a:r>
            <a:r>
              <a:rPr lang="en-US" sz="2000" dirty="0">
                <a:latin typeface="Times" pitchFamily="18" charset="0"/>
              </a:rPr>
              <a:t> nominal </a:t>
            </a:r>
            <a:r>
              <a:rPr lang="en-US" sz="2000" dirty="0" err="1">
                <a:latin typeface="Times" pitchFamily="18" charset="0"/>
              </a:rPr>
              <a:t>warkat</a:t>
            </a:r>
            <a:r>
              <a:rPr lang="en-US" sz="2000" dirty="0">
                <a:latin typeface="Times" pitchFamily="18" charset="0"/>
              </a:rPr>
              <a:t> </a:t>
            </a:r>
            <a:r>
              <a:rPr lang="en-US" sz="2000" dirty="0" err="1">
                <a:latin typeface="Times" pitchFamily="18" charset="0"/>
              </a:rPr>
              <a:t>serta</a:t>
            </a:r>
            <a:r>
              <a:rPr lang="en-US" sz="2000" dirty="0">
                <a:latin typeface="Times" pitchFamily="18" charset="0"/>
              </a:rPr>
              <a:t> </a:t>
            </a:r>
            <a:r>
              <a:rPr lang="en-US" sz="2000" dirty="0" err="1">
                <a:latin typeface="Times" pitchFamily="18" charset="0"/>
              </a:rPr>
              <a:t>jumlah</a:t>
            </a:r>
            <a:r>
              <a:rPr lang="en-US" sz="2000" dirty="0">
                <a:latin typeface="Times" pitchFamily="18" charset="0"/>
              </a:rPr>
              <a:t> </a:t>
            </a:r>
            <a:r>
              <a:rPr lang="en-US" sz="2000" dirty="0" err="1">
                <a:latin typeface="Times" pitchFamily="18" charset="0"/>
              </a:rPr>
              <a:t>lembar</a:t>
            </a:r>
            <a:r>
              <a:rPr lang="en-US" sz="2000" dirty="0">
                <a:latin typeface="Times" pitchFamily="18" charset="0"/>
              </a:rPr>
              <a:t> </a:t>
            </a:r>
            <a:r>
              <a:rPr lang="en-US" sz="2000" dirty="0" err="1">
                <a:latin typeface="Times" pitchFamily="18" charset="0"/>
              </a:rPr>
              <a:t>dan</a:t>
            </a:r>
            <a:r>
              <a:rPr lang="en-US" sz="2000" dirty="0">
                <a:latin typeface="Times" pitchFamily="18" charset="0"/>
              </a:rPr>
              <a:t> </a:t>
            </a:r>
            <a:r>
              <a:rPr lang="en-US" sz="2000" dirty="0" err="1">
                <a:latin typeface="Times" pitchFamily="18" charset="0"/>
              </a:rPr>
              <a:t>jumlah</a:t>
            </a:r>
            <a:r>
              <a:rPr lang="en-US" sz="2000" dirty="0">
                <a:latin typeface="Times" pitchFamily="18" charset="0"/>
              </a:rPr>
              <a:t> nominal </a:t>
            </a:r>
            <a:r>
              <a:rPr lang="en-US" sz="2000" dirty="0" err="1">
                <a:latin typeface="Times" pitchFamily="18" charset="0"/>
              </a:rPr>
              <a:t>warkat</a:t>
            </a:r>
            <a:r>
              <a:rPr lang="en-US" sz="2000" dirty="0">
                <a:latin typeface="Times" pitchFamily="18" charset="0"/>
              </a:rPr>
              <a:t>.</a:t>
            </a:r>
          </a:p>
          <a:p>
            <a:pPr marL="514350" indent="-514350">
              <a:buAutoNum type="arabicPeriod"/>
            </a:pPr>
            <a:r>
              <a:rPr lang="en-US" sz="2000" dirty="0" err="1">
                <a:latin typeface="Times" pitchFamily="18" charset="0"/>
              </a:rPr>
              <a:t>Kegiatan</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di</a:t>
            </a:r>
            <a:r>
              <a:rPr lang="en-US" sz="2000" dirty="0">
                <a:latin typeface="Times" pitchFamily="18" charset="0"/>
              </a:rPr>
              <a:t> </a:t>
            </a:r>
            <a:r>
              <a:rPr lang="en-US" sz="2000" dirty="0" err="1">
                <a:latin typeface="Times" pitchFamily="18" charset="0"/>
              </a:rPr>
              <a:t>tempat</a:t>
            </a:r>
            <a:r>
              <a:rPr lang="en-US" sz="2000" dirty="0">
                <a:latin typeface="Times" pitchFamily="18" charset="0"/>
              </a:rPr>
              <a:t> </a:t>
            </a:r>
            <a:r>
              <a:rPr lang="en-US" sz="2000" dirty="0" err="1">
                <a:latin typeface="Times" pitchFamily="18" charset="0"/>
              </a:rPr>
              <a:t>penyelenggara</a:t>
            </a:r>
            <a:r>
              <a:rPr lang="en-US" sz="2000" dirty="0">
                <a:latin typeface="Times" pitchFamily="18" charset="0"/>
              </a:rPr>
              <a:t> </a:t>
            </a:r>
            <a:r>
              <a:rPr lang="en-US" sz="2000" dirty="0" err="1">
                <a:latin typeface="Times" pitchFamily="18" charset="0"/>
              </a:rPr>
              <a:t>pada</a:t>
            </a:r>
            <a:r>
              <a:rPr lang="en-US" sz="2000" dirty="0">
                <a:latin typeface="Times" pitchFamily="18" charset="0"/>
              </a:rPr>
              <a:t> </a:t>
            </a:r>
            <a:r>
              <a:rPr lang="en-US" sz="2000" dirty="0" err="1">
                <a:latin typeface="Times" pitchFamily="18" charset="0"/>
              </a:rPr>
              <a:t>saat</a:t>
            </a:r>
            <a:r>
              <a:rPr lang="en-US" sz="2000" dirty="0">
                <a:latin typeface="Times" pitchFamily="18" charset="0"/>
              </a:rPr>
              <a:t> </a:t>
            </a:r>
            <a:r>
              <a:rPr lang="en-US" sz="2000" dirty="0" err="1">
                <a:latin typeface="Times" pitchFamily="18" charset="0"/>
              </a:rPr>
              <a:t>pertemuan</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penyerahan</a:t>
            </a:r>
            <a:r>
              <a:rPr lang="en-US" sz="2000" dirty="0">
                <a:latin typeface="Times" pitchFamily="18" charset="0"/>
              </a:rPr>
              <a:t> </a:t>
            </a:r>
            <a:r>
              <a:rPr lang="en-US" sz="2000" dirty="0" err="1">
                <a:latin typeface="Times" pitchFamily="18" charset="0"/>
              </a:rPr>
              <a:t>di</a:t>
            </a:r>
            <a:r>
              <a:rPr lang="en-US" sz="2000" dirty="0">
                <a:latin typeface="Times" pitchFamily="18" charset="0"/>
              </a:rPr>
              <a:t> </a:t>
            </a:r>
            <a:r>
              <a:rPr lang="en-US" sz="2000" dirty="0" err="1">
                <a:latin typeface="Times" pitchFamily="18" charset="0"/>
              </a:rPr>
              <a:t>tempat</a:t>
            </a:r>
            <a:r>
              <a:rPr lang="en-US" sz="2000" dirty="0">
                <a:latin typeface="Times" pitchFamily="18" charset="0"/>
              </a:rPr>
              <a:t> </a:t>
            </a:r>
            <a:r>
              <a:rPr lang="en-US" sz="2000" dirty="0" err="1">
                <a:latin typeface="Times" pitchFamily="18" charset="0"/>
              </a:rPr>
              <a:t>penyelenggara</a:t>
            </a:r>
            <a:r>
              <a:rPr lang="en-US" sz="2000" dirty="0">
                <a:latin typeface="Times" pitchFamily="18" charset="0"/>
              </a:rPr>
              <a:t>, </a:t>
            </a:r>
            <a:r>
              <a:rPr lang="en-US" sz="2000" dirty="0" err="1">
                <a:latin typeface="Times" pitchFamily="18" charset="0"/>
              </a:rPr>
              <a:t>wakil</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melakukan</a:t>
            </a:r>
            <a:r>
              <a:rPr lang="en-US" sz="2000" dirty="0">
                <a:latin typeface="Times" pitchFamily="18" charset="0"/>
              </a:rPr>
              <a:t> </a:t>
            </a:r>
            <a:r>
              <a:rPr lang="en-US" sz="2000" dirty="0" err="1">
                <a:latin typeface="Times" pitchFamily="18" charset="0"/>
              </a:rPr>
              <a:t>kegiatan</a:t>
            </a:r>
            <a:r>
              <a:rPr lang="en-US" sz="2000" dirty="0">
                <a:latin typeface="Times" pitchFamily="18" charset="0"/>
              </a:rPr>
              <a:t> </a:t>
            </a:r>
            <a:r>
              <a:rPr lang="en-US" sz="2000" dirty="0" err="1">
                <a:latin typeface="Times" pitchFamily="18" charset="0"/>
              </a:rPr>
              <a:t>sebagai</a:t>
            </a:r>
            <a:r>
              <a:rPr lang="en-US" sz="2000" dirty="0">
                <a:latin typeface="Times" pitchFamily="18" charset="0"/>
              </a:rPr>
              <a:t> </a:t>
            </a:r>
            <a:r>
              <a:rPr lang="en-US" sz="2000" dirty="0" err="1">
                <a:latin typeface="Times" pitchFamily="18" charset="0"/>
              </a:rPr>
              <a:t>berikut</a:t>
            </a:r>
            <a:r>
              <a:rPr lang="en-US" sz="2000" dirty="0">
                <a:latin typeface="Times" pitchFamily="18" charset="0"/>
              </a:rPr>
              <a:t>:</a:t>
            </a:r>
          </a:p>
          <a:p>
            <a:pPr marL="914400" lvl="1" indent="-514350">
              <a:buFont typeface="+mj-lt"/>
              <a:buAutoNum type="alphaLcPeriod"/>
            </a:pPr>
            <a:r>
              <a:rPr lang="en-US" sz="2000" dirty="0">
                <a:latin typeface="Times" pitchFamily="18" charset="0"/>
              </a:rPr>
              <a:t> </a:t>
            </a:r>
            <a:r>
              <a:rPr lang="en-US" sz="2000" dirty="0" err="1">
                <a:latin typeface="Times" pitchFamily="18" charset="0"/>
              </a:rPr>
              <a:t>Wakil</a:t>
            </a:r>
            <a:r>
              <a:rPr lang="en-US" sz="2000" dirty="0">
                <a:latin typeface="Times" pitchFamily="18" charset="0"/>
              </a:rPr>
              <a:t> </a:t>
            </a:r>
            <a:r>
              <a:rPr lang="en-US" sz="2000" dirty="0" err="1">
                <a:latin typeface="Times" pitchFamily="18" charset="0"/>
              </a:rPr>
              <a:t>peserta</a:t>
            </a:r>
            <a:r>
              <a:rPr lang="en-US" sz="2000" dirty="0">
                <a:latin typeface="Times" pitchFamily="18" charset="0"/>
              </a:rPr>
              <a:t> </a:t>
            </a:r>
            <a:r>
              <a:rPr lang="en-US" sz="2000" dirty="0" err="1">
                <a:latin typeface="Times" pitchFamily="18" charset="0"/>
              </a:rPr>
              <a:t>wajib</a:t>
            </a:r>
            <a:r>
              <a:rPr lang="en-US" sz="2000" dirty="0">
                <a:latin typeface="Times" pitchFamily="18" charset="0"/>
              </a:rPr>
              <a:t> </a:t>
            </a:r>
            <a:r>
              <a:rPr lang="en-US" sz="2000" dirty="0" err="1">
                <a:latin typeface="Times" pitchFamily="18" charset="0"/>
              </a:rPr>
              <a:t>hadir</a:t>
            </a:r>
            <a:r>
              <a:rPr lang="en-US" sz="2000" dirty="0">
                <a:latin typeface="Times" pitchFamily="18" charset="0"/>
              </a:rPr>
              <a:t> </a:t>
            </a:r>
            <a:r>
              <a:rPr lang="en-US" sz="2000" dirty="0" err="1">
                <a:latin typeface="Times" pitchFamily="18" charset="0"/>
              </a:rPr>
              <a:t>dalam</a:t>
            </a:r>
            <a:r>
              <a:rPr lang="en-US" sz="2000" dirty="0">
                <a:latin typeface="Times" pitchFamily="18" charset="0"/>
              </a:rPr>
              <a:t> </a:t>
            </a:r>
            <a:r>
              <a:rPr lang="en-US" sz="2000" dirty="0" err="1">
                <a:latin typeface="Times" pitchFamily="18" charset="0"/>
              </a:rPr>
              <a:t>pertemuan</a:t>
            </a:r>
            <a:r>
              <a:rPr lang="en-US" sz="2000" dirty="0">
                <a:latin typeface="Times" pitchFamily="18" charset="0"/>
              </a:rPr>
              <a:t> </a:t>
            </a:r>
            <a:r>
              <a:rPr lang="en-US" sz="2000" dirty="0" err="1">
                <a:latin typeface="Times" pitchFamily="18" charset="0"/>
              </a:rPr>
              <a:t>kliring</a:t>
            </a:r>
            <a:r>
              <a:rPr lang="en-US" sz="2000" dirty="0">
                <a:latin typeface="Times" pitchFamily="18" charset="0"/>
              </a:rPr>
              <a:t> </a:t>
            </a:r>
            <a:r>
              <a:rPr lang="en-US" sz="2000" dirty="0" err="1">
                <a:latin typeface="Times" pitchFamily="18" charset="0"/>
              </a:rPr>
              <a:t>penyerahan</a:t>
            </a:r>
            <a:r>
              <a:rPr lang="en-US" sz="2000" dirty="0">
                <a:latin typeface="Times" pitchFamily="18" charset="0"/>
              </a:rPr>
              <a:t> </a:t>
            </a:r>
            <a:r>
              <a:rPr lang="en-US" sz="2000" dirty="0" err="1">
                <a:latin typeface="Times" pitchFamily="18" charset="0"/>
              </a:rPr>
              <a:t>oada</a:t>
            </a:r>
            <a:r>
              <a:rPr lang="en-US" sz="2000" dirty="0">
                <a:latin typeface="Times" pitchFamily="18" charset="0"/>
              </a:rPr>
              <a:t> </a:t>
            </a:r>
            <a:r>
              <a:rPr lang="en-US" sz="2000" dirty="0" err="1">
                <a:latin typeface="Times" pitchFamily="18" charset="0"/>
              </a:rPr>
              <a:t>jadwal</a:t>
            </a:r>
            <a:r>
              <a:rPr lang="en-US" sz="2000" dirty="0">
                <a:latin typeface="Times" pitchFamily="18" charset="0"/>
              </a:rPr>
              <a:t> yang </a:t>
            </a:r>
            <a:r>
              <a:rPr lang="en-US" sz="2000" dirty="0" err="1">
                <a:latin typeface="Times" pitchFamily="18" charset="0"/>
              </a:rPr>
              <a:t>telah</a:t>
            </a:r>
            <a:r>
              <a:rPr lang="en-US" sz="2000" dirty="0">
                <a:latin typeface="Times" pitchFamily="18" charset="0"/>
              </a:rPr>
              <a:t> </a:t>
            </a:r>
            <a:r>
              <a:rPr lang="en-US" sz="2000" dirty="0" err="1">
                <a:latin typeface="Times" pitchFamily="18" charset="0"/>
              </a:rPr>
              <a:t>ditetapkan</a:t>
            </a:r>
            <a:r>
              <a:rPr lang="en-US" sz="2000" dirty="0">
                <a:latin typeface="Times" pitchFamily="18" charset="0"/>
              </a:rPr>
              <a:t> </a:t>
            </a:r>
            <a:r>
              <a:rPr lang="en-US" sz="2000" dirty="0" err="1">
                <a:latin typeface="Times" pitchFamily="18" charset="0"/>
              </a:rPr>
              <a:t>dengan</a:t>
            </a:r>
            <a:r>
              <a:rPr lang="en-US" sz="2000" dirty="0">
                <a:latin typeface="Times" pitchFamily="18" charset="0"/>
              </a:rPr>
              <a:t> </a:t>
            </a:r>
            <a:r>
              <a:rPr lang="en-US" sz="2000" dirty="0" err="1">
                <a:latin typeface="Times" pitchFamily="18" charset="0"/>
              </a:rPr>
              <a:t>mengisi</a:t>
            </a:r>
            <a:r>
              <a:rPr lang="en-US" sz="2000" dirty="0">
                <a:latin typeface="Times" pitchFamily="18" charset="0"/>
              </a:rPr>
              <a:t> </a:t>
            </a:r>
            <a:r>
              <a:rPr lang="en-US" sz="2000" dirty="0" err="1">
                <a:latin typeface="Times" pitchFamily="18" charset="0"/>
              </a:rPr>
              <a:t>daftar</a:t>
            </a:r>
            <a:r>
              <a:rPr lang="en-US" sz="2000" dirty="0">
                <a:latin typeface="Times" pitchFamily="18" charset="0"/>
              </a:rPr>
              <a:t> </a:t>
            </a:r>
            <a:r>
              <a:rPr lang="en-US" sz="2000" dirty="0" err="1">
                <a:latin typeface="Times" pitchFamily="18" charset="0"/>
              </a:rPr>
              <a:t>hadir</a:t>
            </a:r>
            <a:r>
              <a:rPr lang="en-US" sz="2000" dirty="0">
                <a:latin typeface="Times" pitchFamily="18" charset="0"/>
              </a:rPr>
              <a:t> yang </a:t>
            </a:r>
            <a:r>
              <a:rPr lang="en-US" sz="2000" dirty="0" err="1">
                <a:latin typeface="Times" pitchFamily="18" charset="0"/>
              </a:rPr>
              <a:t>disediakan</a:t>
            </a:r>
            <a:r>
              <a:rPr lang="en-US" sz="2000" dirty="0">
                <a:latin typeface="Times" pitchFamily="18" charset="0"/>
              </a:rPr>
              <a:t> </a:t>
            </a:r>
            <a:r>
              <a:rPr lang="en-US" sz="2000" dirty="0" err="1">
                <a:latin typeface="Times" pitchFamily="18" charset="0"/>
              </a:rPr>
              <a:t>penyelenggara</a:t>
            </a:r>
            <a:endParaRPr lang="en-US" sz="2000" dirty="0">
              <a:latin typeface="Times" pitchFamily="18" charset="0"/>
            </a:endParaRPr>
          </a:p>
          <a:p>
            <a:pPr marL="514350" indent="-514350">
              <a:buNone/>
            </a:pPr>
            <a:r>
              <a:rPr lang="en-US" sz="2000" dirty="0">
                <a:latin typeface="Times" pitchFamily="18"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15400" cy="6553200"/>
          </a:xfrm>
        </p:spPr>
        <p:txBody>
          <a:bodyPr>
            <a:noAutofit/>
          </a:bodyPr>
          <a:lstStyle/>
          <a:p>
            <a:pPr marL="514350" indent="-514350">
              <a:buNone/>
            </a:pPr>
            <a:r>
              <a:rPr lang="en-US" sz="2400" dirty="0">
                <a:latin typeface="Times" pitchFamily="18" charset="0"/>
              </a:rPr>
              <a:t>	b. </a:t>
            </a:r>
            <a:r>
              <a:rPr lang="en-US" sz="2400" dirty="0" err="1">
                <a:latin typeface="Times" pitchFamily="18" charset="0"/>
              </a:rPr>
              <a:t>Melakukan</a:t>
            </a:r>
            <a:r>
              <a:rPr lang="en-US" sz="2400" dirty="0">
                <a:latin typeface="Times" pitchFamily="18" charset="0"/>
              </a:rPr>
              <a:t> </a:t>
            </a:r>
            <a:r>
              <a:rPr lang="en-US" sz="2400" dirty="0" err="1">
                <a:latin typeface="Times" pitchFamily="18" charset="0"/>
              </a:rPr>
              <a:t>kegiatan</a:t>
            </a:r>
            <a:r>
              <a:rPr lang="en-US" sz="2400" dirty="0">
                <a:latin typeface="Times" pitchFamily="18" charset="0"/>
              </a:rPr>
              <a:t> </a:t>
            </a:r>
            <a:r>
              <a:rPr lang="en-US" sz="2400" dirty="0" err="1">
                <a:latin typeface="Times" pitchFamily="18" charset="0"/>
              </a:rPr>
              <a:t>pendistribusian</a:t>
            </a:r>
            <a:r>
              <a:rPr lang="en-US" sz="2400" dirty="0">
                <a:latin typeface="Times" pitchFamily="18" charset="0"/>
              </a:rPr>
              <a:t> </a:t>
            </a:r>
            <a:r>
              <a:rPr lang="en-US" sz="2400" dirty="0" err="1">
                <a:latin typeface="Times" pitchFamily="18" charset="0"/>
              </a:rPr>
              <a:t>warkat</a:t>
            </a:r>
            <a:r>
              <a:rPr lang="en-US" sz="2400" dirty="0">
                <a:latin typeface="Times" pitchFamily="18" charset="0"/>
              </a:rPr>
              <a:t> :</a:t>
            </a:r>
          </a:p>
          <a:p>
            <a:pPr marL="1314450" lvl="2" indent="-514350">
              <a:buFont typeface="+mj-lt"/>
              <a:buAutoNum type="arabicParenR"/>
            </a:pPr>
            <a:r>
              <a:rPr lang="en-US" dirty="0" err="1">
                <a:latin typeface="Times" pitchFamily="18" charset="0"/>
              </a:rPr>
              <a:t>Menyerahkan</a:t>
            </a:r>
            <a:r>
              <a:rPr lang="en-US" dirty="0">
                <a:latin typeface="Times" pitchFamily="18" charset="0"/>
              </a:rPr>
              <a:t> </a:t>
            </a:r>
            <a:r>
              <a:rPr lang="en-US" dirty="0" err="1">
                <a:latin typeface="Times" pitchFamily="18" charset="0"/>
              </a:rPr>
              <a:t>ke</a:t>
            </a:r>
            <a:r>
              <a:rPr lang="en-US" dirty="0">
                <a:latin typeface="Times" pitchFamily="18" charset="0"/>
              </a:rPr>
              <a:t> </a:t>
            </a:r>
            <a:r>
              <a:rPr lang="en-US" dirty="0" err="1">
                <a:latin typeface="Times" pitchFamily="18" charset="0"/>
              </a:rPr>
              <a:t>masing-masing</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penerima</a:t>
            </a:r>
            <a:endParaRPr lang="en-US" dirty="0">
              <a:latin typeface="Times" pitchFamily="18" charset="0"/>
            </a:endParaRPr>
          </a:p>
          <a:p>
            <a:pPr marL="1314450" lvl="2" indent="-514350">
              <a:buFont typeface="+mj-lt"/>
              <a:buAutoNum type="arabicParenR"/>
            </a:pPr>
            <a:r>
              <a:rPr lang="en-US" dirty="0" err="1">
                <a:latin typeface="Times" pitchFamily="18" charset="0"/>
              </a:rPr>
              <a:t>Meminta</a:t>
            </a:r>
            <a:r>
              <a:rPr lang="en-US" dirty="0">
                <a:latin typeface="Times" pitchFamily="18" charset="0"/>
              </a:rPr>
              <a:t> </a:t>
            </a:r>
            <a:r>
              <a:rPr lang="en-US" dirty="0" err="1">
                <a:latin typeface="Times" pitchFamily="18" charset="0"/>
              </a:rPr>
              <a:t>tanda</a:t>
            </a:r>
            <a:r>
              <a:rPr lang="en-US" dirty="0">
                <a:latin typeface="Times" pitchFamily="18" charset="0"/>
              </a:rPr>
              <a:t> </a:t>
            </a:r>
            <a:r>
              <a:rPr lang="en-US" dirty="0" err="1">
                <a:latin typeface="Times" pitchFamily="18" charset="0"/>
              </a:rPr>
              <a:t>tangan</a:t>
            </a:r>
            <a:r>
              <a:rPr lang="en-US" dirty="0">
                <a:latin typeface="Times" pitchFamily="18" charset="0"/>
              </a:rPr>
              <a:t> </a:t>
            </a:r>
            <a:r>
              <a:rPr lang="en-US" dirty="0" err="1">
                <a:latin typeface="Times" pitchFamily="18" charset="0"/>
              </a:rPr>
              <a:t>dari</a:t>
            </a:r>
            <a:r>
              <a:rPr lang="en-US" dirty="0">
                <a:latin typeface="Times" pitchFamily="18" charset="0"/>
              </a:rPr>
              <a:t> </a:t>
            </a:r>
            <a:r>
              <a:rPr lang="en-US" dirty="0" err="1">
                <a:latin typeface="Times" pitchFamily="18" charset="0"/>
              </a:rPr>
              <a:t>wakil</a:t>
            </a:r>
            <a:r>
              <a:rPr lang="en-US" dirty="0">
                <a:latin typeface="Times" pitchFamily="18" charset="0"/>
              </a:rPr>
              <a:t> </a:t>
            </a:r>
            <a:r>
              <a:rPr lang="en-US" dirty="0" err="1">
                <a:latin typeface="Times" pitchFamily="18" charset="0"/>
              </a:rPr>
              <a:t>pserta</a:t>
            </a:r>
            <a:r>
              <a:rPr lang="en-US" dirty="0">
                <a:latin typeface="Times" pitchFamily="18" charset="0"/>
              </a:rPr>
              <a:t> </a:t>
            </a:r>
            <a:r>
              <a:rPr lang="en-US" dirty="0" err="1">
                <a:latin typeface="Times" pitchFamily="18" charset="0"/>
              </a:rPr>
              <a:t>penerima</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kedua</a:t>
            </a:r>
            <a:r>
              <a:rPr lang="en-US" dirty="0">
                <a:latin typeface="Times" pitchFamily="18" charset="0"/>
              </a:rPr>
              <a:t> </a:t>
            </a:r>
            <a:r>
              <a:rPr lang="en-US" dirty="0" err="1">
                <a:latin typeface="Times" pitchFamily="18" charset="0"/>
              </a:rPr>
              <a:t>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a:t>
            </a:r>
            <a:r>
              <a:rPr lang="en-US" dirty="0" err="1">
                <a:latin typeface="Times" pitchFamily="18" charset="0"/>
              </a:rPr>
              <a:t>sebagai</a:t>
            </a:r>
            <a:r>
              <a:rPr lang="en-US" dirty="0">
                <a:latin typeface="Times" pitchFamily="18" charset="0"/>
              </a:rPr>
              <a:t> </a:t>
            </a:r>
            <a:r>
              <a:rPr lang="en-US" dirty="0" err="1">
                <a:latin typeface="Times" pitchFamily="18" charset="0"/>
              </a:rPr>
              <a:t>bukti</a:t>
            </a:r>
            <a:r>
              <a:rPr lang="en-US" dirty="0">
                <a:latin typeface="Times" pitchFamily="18" charset="0"/>
              </a:rPr>
              <a:t> </a:t>
            </a:r>
            <a:r>
              <a:rPr lang="en-US" dirty="0" err="1">
                <a:latin typeface="Times" pitchFamily="18" charset="0"/>
              </a:rPr>
              <a:t>penerimaan</a:t>
            </a:r>
            <a:r>
              <a:rPr lang="en-US" dirty="0">
                <a:latin typeface="Times" pitchFamily="18" charset="0"/>
              </a:rPr>
              <a:t> </a:t>
            </a:r>
            <a:r>
              <a:rPr lang="en-US" dirty="0" err="1">
                <a:latin typeface="Times" pitchFamily="18" charset="0"/>
              </a:rPr>
              <a:t>warkat</a:t>
            </a:r>
            <a:r>
              <a:rPr lang="en-US" dirty="0">
                <a:latin typeface="Times" pitchFamily="18" charset="0"/>
              </a:rPr>
              <a:t>.</a:t>
            </a:r>
          </a:p>
          <a:p>
            <a:pPr marL="1314450" lvl="2" indent="-514350">
              <a:buFont typeface="+mj-lt"/>
              <a:buAutoNum type="arabicParenR"/>
            </a:pPr>
            <a:r>
              <a:rPr lang="en-US" dirty="0" err="1">
                <a:latin typeface="Times" pitchFamily="18" charset="0"/>
              </a:rPr>
              <a:t>Menyerahkan</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ketigadaftar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a:t>
            </a:r>
            <a:r>
              <a:rPr lang="en-US" dirty="0" err="1">
                <a:latin typeface="Times" pitchFamily="18" charset="0"/>
              </a:rPr>
              <a:t>kepada</a:t>
            </a:r>
            <a:r>
              <a:rPr lang="en-US" dirty="0">
                <a:latin typeface="Times" pitchFamily="18" charset="0"/>
              </a:rPr>
              <a:t> </a:t>
            </a:r>
            <a:r>
              <a:rPr lang="en-US" dirty="0" err="1">
                <a:latin typeface="Times" pitchFamily="18" charset="0"/>
              </a:rPr>
              <a:t>penyelenggara</a:t>
            </a:r>
            <a:r>
              <a:rPr lang="en-US" dirty="0">
                <a:latin typeface="Times" pitchFamily="18" charset="0"/>
              </a:rPr>
              <a:t>.</a:t>
            </a:r>
          </a:p>
          <a:p>
            <a:pPr>
              <a:buNone/>
            </a:pPr>
            <a:r>
              <a:rPr lang="en-US" sz="2400" dirty="0">
                <a:latin typeface="Times" pitchFamily="18" charset="0"/>
              </a:rPr>
              <a:t>	  c. </a:t>
            </a:r>
            <a:r>
              <a:rPr lang="en-US" sz="2400" dirty="0" err="1">
                <a:latin typeface="Times" pitchFamily="18" charset="0"/>
              </a:rPr>
              <a:t>Melakukan</a:t>
            </a:r>
            <a:r>
              <a:rPr lang="en-US" sz="2400" dirty="0">
                <a:latin typeface="Times" pitchFamily="18" charset="0"/>
              </a:rPr>
              <a:t> </a:t>
            </a:r>
            <a:r>
              <a:rPr lang="en-US" sz="2400" dirty="0" err="1">
                <a:latin typeface="Times" pitchFamily="18" charset="0"/>
              </a:rPr>
              <a:t>kegiatan</a:t>
            </a:r>
            <a:r>
              <a:rPr lang="en-US" sz="2400" dirty="0">
                <a:latin typeface="Times" pitchFamily="18" charset="0"/>
              </a:rPr>
              <a:t> </a:t>
            </a:r>
            <a:r>
              <a:rPr lang="en-US" sz="2400" dirty="0" err="1">
                <a:latin typeface="Times" pitchFamily="18" charset="0"/>
              </a:rPr>
              <a:t>penerimaan</a:t>
            </a:r>
            <a:r>
              <a:rPr lang="en-US" sz="2400" dirty="0">
                <a:latin typeface="Times" pitchFamily="18" charset="0"/>
              </a:rPr>
              <a:t> </a:t>
            </a:r>
            <a:r>
              <a:rPr lang="en-US" sz="2400" dirty="0" err="1">
                <a:latin typeface="Times" pitchFamily="18" charset="0"/>
              </a:rPr>
              <a:t>warkat</a:t>
            </a:r>
            <a:r>
              <a:rPr lang="en-US" sz="2400" dirty="0">
                <a:latin typeface="Times" pitchFamily="18" charset="0"/>
              </a:rPr>
              <a:t>:</a:t>
            </a:r>
          </a:p>
          <a:p>
            <a:pPr marL="1314450" lvl="2" indent="-514350">
              <a:buAutoNum type="arabicParenR"/>
            </a:pPr>
            <a:r>
              <a:rPr lang="en-US" dirty="0" err="1">
                <a:latin typeface="Times" pitchFamily="18" charset="0"/>
              </a:rPr>
              <a:t>Menerima</a:t>
            </a:r>
            <a:r>
              <a:rPr lang="en-US" dirty="0">
                <a:latin typeface="Times" pitchFamily="18" charset="0"/>
              </a:rPr>
              <a:t> </a:t>
            </a:r>
            <a:r>
              <a:rPr lang="en-US" dirty="0" err="1">
                <a:latin typeface="Times" pitchFamily="18" charset="0"/>
              </a:rPr>
              <a:t>dari</a:t>
            </a:r>
            <a:r>
              <a:rPr lang="en-US" dirty="0">
                <a:latin typeface="Times" pitchFamily="18" charset="0"/>
              </a:rPr>
              <a:t> </a:t>
            </a:r>
            <a:r>
              <a:rPr lang="en-US" dirty="0" err="1">
                <a:latin typeface="Times" pitchFamily="18" charset="0"/>
              </a:rPr>
              <a:t>peserta</a:t>
            </a:r>
            <a:r>
              <a:rPr lang="en-US" dirty="0">
                <a:latin typeface="Times" pitchFamily="18" charset="0"/>
              </a:rPr>
              <a:t> lain</a:t>
            </a:r>
          </a:p>
          <a:p>
            <a:pPr marL="1314450" lvl="2" indent="-514350">
              <a:buAutoNum type="arabicParenR"/>
            </a:pPr>
            <a:r>
              <a:rPr lang="en-US" dirty="0" err="1">
                <a:latin typeface="Times" pitchFamily="18" charset="0"/>
              </a:rPr>
              <a:t>Membubuhkan</a:t>
            </a:r>
            <a:r>
              <a:rPr lang="en-US" dirty="0">
                <a:latin typeface="Times" pitchFamily="18" charset="0"/>
              </a:rPr>
              <a:t> </a:t>
            </a:r>
            <a:r>
              <a:rPr lang="en-US" dirty="0" err="1">
                <a:latin typeface="Times" pitchFamily="18" charset="0"/>
              </a:rPr>
              <a:t>tanda</a:t>
            </a:r>
            <a:r>
              <a:rPr lang="en-US" dirty="0">
                <a:latin typeface="Times" pitchFamily="18" charset="0"/>
              </a:rPr>
              <a:t> </a:t>
            </a:r>
            <a:r>
              <a:rPr lang="en-US" dirty="0" err="1">
                <a:latin typeface="Times" pitchFamily="18" charset="0"/>
              </a:rPr>
              <a:t>tangan</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kedua</a:t>
            </a:r>
            <a:r>
              <a:rPr lang="en-US" dirty="0">
                <a:latin typeface="Times" pitchFamily="18" charset="0"/>
              </a:rPr>
              <a:t> </a:t>
            </a:r>
            <a:r>
              <a:rPr lang="en-US" dirty="0" err="1">
                <a:latin typeface="Times" pitchFamily="18" charset="0"/>
              </a:rPr>
              <a:t>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yang </a:t>
            </a:r>
            <a:r>
              <a:rPr lang="en-US" dirty="0" err="1">
                <a:latin typeface="Times" pitchFamily="18" charset="0"/>
              </a:rPr>
              <a:t>diserahkan</a:t>
            </a:r>
            <a:r>
              <a:rPr lang="en-US" dirty="0">
                <a:latin typeface="Times" pitchFamily="18" charset="0"/>
              </a:rPr>
              <a:t> </a:t>
            </a:r>
            <a:r>
              <a:rPr lang="en-US" dirty="0" err="1">
                <a:latin typeface="Times" pitchFamily="18" charset="0"/>
              </a:rPr>
              <a:t>oleh</a:t>
            </a:r>
            <a:r>
              <a:rPr lang="en-US" dirty="0">
                <a:latin typeface="Times" pitchFamily="18" charset="0"/>
              </a:rPr>
              <a:t> </a:t>
            </a:r>
            <a:r>
              <a:rPr lang="en-US" dirty="0" err="1">
                <a:latin typeface="Times" pitchFamily="18" charset="0"/>
              </a:rPr>
              <a:t>peserta</a:t>
            </a:r>
            <a:r>
              <a:rPr lang="en-US" dirty="0">
                <a:latin typeface="Times" pitchFamily="18" charset="0"/>
              </a:rPr>
              <a:t> lain </a:t>
            </a:r>
            <a:r>
              <a:rPr lang="en-US" dirty="0" err="1">
                <a:latin typeface="Times" pitchFamily="18" charset="0"/>
              </a:rPr>
              <a:t>sebagai</a:t>
            </a:r>
            <a:r>
              <a:rPr lang="en-US" dirty="0">
                <a:latin typeface="Times" pitchFamily="18" charset="0"/>
              </a:rPr>
              <a:t> </a:t>
            </a:r>
            <a:r>
              <a:rPr lang="en-US" dirty="0" err="1">
                <a:latin typeface="Times" pitchFamily="18" charset="0"/>
              </a:rPr>
              <a:t>bukti</a:t>
            </a:r>
            <a:r>
              <a:rPr lang="en-US" dirty="0">
                <a:latin typeface="Times" pitchFamily="18" charset="0"/>
              </a:rPr>
              <a:t> </a:t>
            </a:r>
            <a:r>
              <a:rPr lang="en-US" dirty="0" err="1">
                <a:latin typeface="Times" pitchFamily="18" charset="0"/>
              </a:rPr>
              <a:t>penerimaan</a:t>
            </a:r>
            <a:r>
              <a:rPr lang="en-US" dirty="0">
                <a:latin typeface="Times" pitchFamily="18" charset="0"/>
              </a:rPr>
              <a:t> </a:t>
            </a:r>
            <a:r>
              <a:rPr lang="en-US" dirty="0" err="1">
                <a:latin typeface="Times" pitchFamily="18" charset="0"/>
              </a:rPr>
              <a:t>warkat</a:t>
            </a:r>
            <a:r>
              <a:rPr lang="en-US" dirty="0">
                <a:latin typeface="Times" pitchFamily="18" charset="0"/>
              </a:rPr>
              <a:t>.</a:t>
            </a:r>
          </a:p>
          <a:p>
            <a:pPr marL="514350" indent="-514350">
              <a:buNone/>
            </a:pPr>
            <a:r>
              <a:rPr lang="en-US" sz="2400" dirty="0">
                <a:latin typeface="Times" pitchFamily="18" charset="0"/>
              </a:rPr>
              <a:t>	d. </a:t>
            </a:r>
            <a:r>
              <a:rPr lang="en-US" sz="2400" dirty="0" err="1">
                <a:latin typeface="Times" pitchFamily="18" charset="0"/>
              </a:rPr>
              <a:t>Mencocokkan</a:t>
            </a:r>
            <a:r>
              <a:rPr lang="en-US" sz="2400" dirty="0">
                <a:latin typeface="Times" pitchFamily="18" charset="0"/>
              </a:rPr>
              <a:t> </a:t>
            </a:r>
            <a:r>
              <a:rPr lang="en-US" sz="2400" dirty="0" err="1">
                <a:latin typeface="Times" pitchFamily="18" charset="0"/>
              </a:rPr>
              <a:t>rincian</a:t>
            </a:r>
            <a:r>
              <a:rPr lang="en-US" sz="2400" dirty="0">
                <a:latin typeface="Times" pitchFamily="18" charset="0"/>
              </a:rPr>
              <a:t> yang </a:t>
            </a:r>
            <a:r>
              <a:rPr lang="en-US" sz="2400" dirty="0" err="1">
                <a:latin typeface="Times" pitchFamily="18" charset="0"/>
              </a:rPr>
              <a:t>tercantum</a:t>
            </a:r>
            <a:r>
              <a:rPr lang="en-US" sz="2400" dirty="0">
                <a:latin typeface="Times" pitchFamily="18" charset="0"/>
              </a:rPr>
              <a:t> </a:t>
            </a:r>
            <a:r>
              <a:rPr lang="en-US" sz="2400" dirty="0" err="1">
                <a:latin typeface="Times" pitchFamily="18" charset="0"/>
              </a:rPr>
              <a:t>pada</a:t>
            </a:r>
            <a:r>
              <a:rPr lang="en-US" sz="2400" dirty="0">
                <a:latin typeface="Times" pitchFamily="18" charset="0"/>
              </a:rPr>
              <a:t> </a:t>
            </a:r>
            <a:r>
              <a:rPr lang="en-US" sz="2400" dirty="0" err="1">
                <a:latin typeface="Times" pitchFamily="18" charset="0"/>
              </a:rPr>
              <a:t>daftar</a:t>
            </a:r>
            <a:r>
              <a:rPr lang="en-US" sz="2400" dirty="0">
                <a:latin typeface="Times" pitchFamily="18" charset="0"/>
              </a:rPr>
              <a:t> </a:t>
            </a:r>
            <a:r>
              <a:rPr lang="en-US" sz="2400" dirty="0" err="1">
                <a:latin typeface="Times" pitchFamily="18" charset="0"/>
              </a:rPr>
              <a:t>warkat</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yang </a:t>
            </a:r>
            <a:r>
              <a:rPr lang="en-US" sz="2400" dirty="0" err="1">
                <a:latin typeface="Times" pitchFamily="18" charset="0"/>
              </a:rPr>
              <a:t>diterima</a:t>
            </a:r>
            <a:r>
              <a:rPr lang="en-US" sz="2400" dirty="0">
                <a:latin typeface="Times" pitchFamily="18" charset="0"/>
              </a:rPr>
              <a:t> </a:t>
            </a:r>
            <a:r>
              <a:rPr lang="en-US" sz="2400" dirty="0" err="1">
                <a:latin typeface="Times" pitchFamily="18" charset="0"/>
              </a:rPr>
              <a:t>dari</a:t>
            </a:r>
            <a:r>
              <a:rPr lang="en-US" sz="2400" dirty="0">
                <a:latin typeface="Times" pitchFamily="18" charset="0"/>
              </a:rPr>
              <a:t> </a:t>
            </a:r>
            <a:r>
              <a:rPr lang="en-US" sz="2400" dirty="0" err="1">
                <a:latin typeface="Times" pitchFamily="18" charset="0"/>
              </a:rPr>
              <a:t>peserta</a:t>
            </a:r>
            <a:r>
              <a:rPr lang="en-US" sz="2400" dirty="0">
                <a:latin typeface="Times" pitchFamily="18" charset="0"/>
              </a:rPr>
              <a:t> lain </a:t>
            </a:r>
            <a:r>
              <a:rPr lang="en-US" sz="2400" dirty="0" err="1">
                <a:latin typeface="Times" pitchFamily="18" charset="0"/>
              </a:rPr>
              <a:t>dengan</a:t>
            </a:r>
            <a:r>
              <a:rPr lang="en-US" sz="2400" dirty="0">
                <a:latin typeface="Times" pitchFamily="18" charset="0"/>
              </a:rPr>
              <a:t> </a:t>
            </a:r>
            <a:r>
              <a:rPr lang="en-US" sz="2400" dirty="0" err="1">
                <a:latin typeface="Times" pitchFamily="18" charset="0"/>
              </a:rPr>
              <a:t>warkat</a:t>
            </a:r>
            <a:r>
              <a:rPr lang="en-US" sz="2400" dirty="0">
                <a:latin typeface="Times" pitchFamily="18" charset="0"/>
              </a:rPr>
              <a:t> yang </a:t>
            </a:r>
            <a:r>
              <a:rPr lang="en-US" sz="2400" dirty="0" err="1">
                <a:latin typeface="Times" pitchFamily="18" charset="0"/>
              </a:rPr>
              <a:t>diterima</a:t>
            </a:r>
            <a:r>
              <a:rPr lang="en-US" sz="2400" dirty="0">
                <a:latin typeface="Times" pitchFamily="18"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477000"/>
          </a:xfrm>
        </p:spPr>
        <p:txBody>
          <a:bodyPr>
            <a:normAutofit fontScale="92500"/>
          </a:bodyPr>
          <a:lstStyle/>
          <a:p>
            <a:pPr marL="514350" indent="-514350">
              <a:buNone/>
            </a:pPr>
            <a:r>
              <a:rPr lang="en-US" sz="2400" dirty="0">
                <a:latin typeface="Times" pitchFamily="18" charset="0"/>
              </a:rPr>
              <a:t>	e. </a:t>
            </a:r>
            <a:r>
              <a:rPr lang="en-US" sz="2400" dirty="0" err="1">
                <a:latin typeface="Times" pitchFamily="18" charset="0"/>
              </a:rPr>
              <a:t>Menyusun</a:t>
            </a:r>
            <a:r>
              <a:rPr lang="en-US" sz="2400" dirty="0">
                <a:latin typeface="Times" pitchFamily="18" charset="0"/>
              </a:rPr>
              <a:t> </a:t>
            </a:r>
            <a:r>
              <a:rPr lang="en-US" sz="2400" dirty="0" err="1">
                <a:latin typeface="Times" pitchFamily="18" charset="0"/>
              </a:rPr>
              <a:t>neraca</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a:t>
            </a:r>
            <a:r>
              <a:rPr lang="en-US" sz="2400" dirty="0" err="1">
                <a:latin typeface="Times" pitchFamily="18" charset="0"/>
              </a:rPr>
              <a:t>berdasarkan</a:t>
            </a:r>
            <a:r>
              <a:rPr lang="en-US" sz="2400" dirty="0">
                <a:latin typeface="Times" pitchFamily="18" charset="0"/>
              </a:rPr>
              <a:t> </a:t>
            </a:r>
            <a:r>
              <a:rPr lang="en-US" sz="2400" dirty="0" err="1">
                <a:latin typeface="Times" pitchFamily="18" charset="0"/>
              </a:rPr>
              <a:t>daftar</a:t>
            </a:r>
            <a:r>
              <a:rPr lang="en-US" sz="2400" dirty="0">
                <a:latin typeface="Times" pitchFamily="18" charset="0"/>
              </a:rPr>
              <a:t> </a:t>
            </a:r>
            <a:r>
              <a:rPr lang="en-US" sz="2400" dirty="0" err="1">
                <a:latin typeface="Times" pitchFamily="18" charset="0"/>
              </a:rPr>
              <a:t>warkat</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yang </a:t>
            </a:r>
            <a:r>
              <a:rPr lang="en-US" sz="2400" dirty="0" err="1">
                <a:latin typeface="Times" pitchFamily="18" charset="0"/>
              </a:rPr>
              <a:t>diserahkan</a:t>
            </a:r>
            <a:r>
              <a:rPr lang="en-US" sz="2400" dirty="0">
                <a:latin typeface="Times" pitchFamily="18" charset="0"/>
              </a:rPr>
              <a:t> </a:t>
            </a:r>
            <a:r>
              <a:rPr lang="en-US" sz="2400" dirty="0" err="1">
                <a:latin typeface="Times" pitchFamily="18" charset="0"/>
              </a:rPr>
              <a:t>maupun</a:t>
            </a:r>
            <a:r>
              <a:rPr lang="en-US" sz="2400" dirty="0">
                <a:latin typeface="Times" pitchFamily="18" charset="0"/>
              </a:rPr>
              <a:t> yang </a:t>
            </a:r>
            <a:r>
              <a:rPr lang="en-US" sz="2400" dirty="0" err="1">
                <a:latin typeface="Times" pitchFamily="18" charset="0"/>
              </a:rPr>
              <a:t>diterima</a:t>
            </a:r>
            <a:r>
              <a:rPr lang="en-US" sz="2400" dirty="0">
                <a:latin typeface="Times" pitchFamily="18" charset="0"/>
              </a:rPr>
              <a:t>.</a:t>
            </a:r>
          </a:p>
          <a:p>
            <a:pPr marL="514350" indent="-514350">
              <a:buNone/>
            </a:pPr>
            <a:r>
              <a:rPr lang="en-US" sz="2400" dirty="0">
                <a:latin typeface="Times" pitchFamily="18" charset="0"/>
              </a:rPr>
              <a:t>	f. </a:t>
            </a:r>
            <a:r>
              <a:rPr lang="en-US" sz="2400" dirty="0" err="1">
                <a:latin typeface="Times" pitchFamily="18" charset="0"/>
              </a:rPr>
              <a:t>Menandatangani</a:t>
            </a:r>
            <a:r>
              <a:rPr lang="en-US" sz="2400" dirty="0">
                <a:latin typeface="Times" pitchFamily="18" charset="0"/>
              </a:rPr>
              <a:t> </a:t>
            </a:r>
            <a:r>
              <a:rPr lang="en-US" sz="2400" dirty="0" err="1">
                <a:latin typeface="Times" pitchFamily="18" charset="0"/>
              </a:rPr>
              <a:t>dan</a:t>
            </a:r>
            <a:r>
              <a:rPr lang="en-US" sz="2400" dirty="0">
                <a:latin typeface="Times" pitchFamily="18" charset="0"/>
              </a:rPr>
              <a:t> </a:t>
            </a:r>
            <a:r>
              <a:rPr lang="en-US" sz="2400" dirty="0" err="1">
                <a:latin typeface="Times" pitchFamily="18" charset="0"/>
              </a:rPr>
              <a:t>mencantumkan</a:t>
            </a:r>
            <a:r>
              <a:rPr lang="en-US" sz="2400" dirty="0">
                <a:latin typeface="Times" pitchFamily="18" charset="0"/>
              </a:rPr>
              <a:t> </a:t>
            </a:r>
            <a:r>
              <a:rPr lang="en-US" sz="2400" dirty="0" err="1">
                <a:latin typeface="Times" pitchFamily="18" charset="0"/>
              </a:rPr>
              <a:t>nama</a:t>
            </a:r>
            <a:r>
              <a:rPr lang="en-US" sz="2400" dirty="0">
                <a:latin typeface="Times" pitchFamily="18" charset="0"/>
              </a:rPr>
              <a:t> </a:t>
            </a:r>
            <a:r>
              <a:rPr lang="en-US" sz="2400" dirty="0" err="1">
                <a:latin typeface="Times" pitchFamily="18" charset="0"/>
              </a:rPr>
              <a:t>jelas</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r>
              <a:rPr lang="en-US" sz="2400" dirty="0">
                <a:latin typeface="Times" pitchFamily="18" charset="0"/>
              </a:rPr>
              <a:t> yang </a:t>
            </a:r>
            <a:r>
              <a:rPr lang="en-US" sz="2400" dirty="0" err="1">
                <a:latin typeface="Times" pitchFamily="18" charset="0"/>
              </a:rPr>
              <a:t>bersangkutan</a:t>
            </a:r>
            <a:r>
              <a:rPr lang="en-US" sz="2400" dirty="0">
                <a:latin typeface="Times" pitchFamily="18" charset="0"/>
              </a:rPr>
              <a:t> </a:t>
            </a:r>
            <a:r>
              <a:rPr lang="en-US" sz="2400" dirty="0" err="1">
                <a:latin typeface="Times" pitchFamily="18" charset="0"/>
              </a:rPr>
              <a:t>pada</a:t>
            </a:r>
            <a:r>
              <a:rPr lang="en-US" sz="2400" dirty="0">
                <a:latin typeface="Times" pitchFamily="18" charset="0"/>
              </a:rPr>
              <a:t> </a:t>
            </a:r>
            <a:r>
              <a:rPr lang="en-US" sz="2400" dirty="0" err="1">
                <a:latin typeface="Times" pitchFamily="18" charset="0"/>
              </a:rPr>
              <a:t>neraca</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a:t>
            </a:r>
            <a:r>
              <a:rPr lang="en-US" sz="2400" dirty="0" err="1">
                <a:latin typeface="Times" pitchFamily="18" charset="0"/>
              </a:rPr>
              <a:t>kemudian</a:t>
            </a:r>
            <a:r>
              <a:rPr lang="en-US" sz="2400" dirty="0">
                <a:latin typeface="Times" pitchFamily="18" charset="0"/>
              </a:rPr>
              <a:t> </a:t>
            </a:r>
            <a:r>
              <a:rPr lang="en-US" sz="2400" dirty="0" err="1">
                <a:latin typeface="Times" pitchFamily="18" charset="0"/>
              </a:rPr>
              <a:t>menyerahkan</a:t>
            </a:r>
            <a:r>
              <a:rPr lang="en-US" sz="2400" dirty="0">
                <a:latin typeface="Times" pitchFamily="18" charset="0"/>
              </a:rPr>
              <a:t> </a:t>
            </a:r>
            <a:r>
              <a:rPr lang="en-US" sz="2400" dirty="0" err="1">
                <a:latin typeface="Times" pitchFamily="18" charset="0"/>
              </a:rPr>
              <a:t>lembar</a:t>
            </a:r>
            <a:r>
              <a:rPr lang="en-US" sz="2400" dirty="0">
                <a:latin typeface="Times" pitchFamily="18" charset="0"/>
              </a:rPr>
              <a:t> </a:t>
            </a:r>
            <a:r>
              <a:rPr lang="en-US" sz="2400" dirty="0" err="1">
                <a:latin typeface="Times" pitchFamily="18" charset="0"/>
              </a:rPr>
              <a:t>pertama</a:t>
            </a:r>
            <a:r>
              <a:rPr lang="en-US" sz="2400" dirty="0">
                <a:latin typeface="Times" pitchFamily="18" charset="0"/>
              </a:rPr>
              <a:t> </a:t>
            </a:r>
            <a:r>
              <a:rPr lang="en-US" sz="2400" dirty="0" err="1">
                <a:latin typeface="Times" pitchFamily="18" charset="0"/>
              </a:rPr>
              <a:t>neraca</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a:t>
            </a:r>
            <a:r>
              <a:rPr lang="en-US" sz="2400" dirty="0" err="1">
                <a:latin typeface="Times" pitchFamily="18" charset="0"/>
              </a:rPr>
              <a:t>kepada</a:t>
            </a:r>
            <a:r>
              <a:rPr lang="en-US" sz="2400" dirty="0">
                <a:latin typeface="Times" pitchFamily="18" charset="0"/>
              </a:rPr>
              <a:t> </a:t>
            </a:r>
            <a:r>
              <a:rPr lang="en-US" sz="2400" dirty="0" err="1">
                <a:latin typeface="Times" pitchFamily="18" charset="0"/>
              </a:rPr>
              <a:t>penyelenggara</a:t>
            </a:r>
            <a:r>
              <a:rPr lang="en-US" sz="2400" dirty="0">
                <a:latin typeface="Times" pitchFamily="18" charset="0"/>
              </a:rPr>
              <a:t>.</a:t>
            </a:r>
          </a:p>
          <a:p>
            <a:pPr marL="514350" indent="-514350">
              <a:buNone/>
            </a:pPr>
            <a:endParaRPr lang="en-US" sz="2400" dirty="0">
              <a:latin typeface="Times" pitchFamily="18" charset="0"/>
            </a:endParaRPr>
          </a:p>
          <a:p>
            <a:pPr>
              <a:buNone/>
            </a:pPr>
            <a:r>
              <a:rPr lang="en-US" sz="2400" dirty="0">
                <a:latin typeface="Times" pitchFamily="18" charset="0"/>
              </a:rPr>
              <a:t>3. </a:t>
            </a:r>
            <a:r>
              <a:rPr lang="en-US" sz="2400" dirty="0" err="1">
                <a:latin typeface="Times" pitchFamily="18" charset="0"/>
              </a:rPr>
              <a:t>Kegiatan</a:t>
            </a:r>
            <a:r>
              <a:rPr lang="en-US" sz="2400" dirty="0">
                <a:latin typeface="Times" pitchFamily="18" charset="0"/>
              </a:rPr>
              <a:t> </a:t>
            </a:r>
            <a:r>
              <a:rPr lang="en-US" sz="2400" dirty="0" err="1">
                <a:latin typeface="Times" pitchFamily="18" charset="0"/>
              </a:rPr>
              <a:t>Petugas</a:t>
            </a:r>
            <a:r>
              <a:rPr lang="en-US" sz="2400" dirty="0">
                <a:latin typeface="Times" pitchFamily="18" charset="0"/>
              </a:rPr>
              <a:t> </a:t>
            </a:r>
            <a:r>
              <a:rPr lang="en-US" sz="2400" dirty="0" err="1">
                <a:latin typeface="Times" pitchFamily="18" charset="0"/>
              </a:rPr>
              <a:t>Penyelenggara</a:t>
            </a:r>
            <a:endParaRPr lang="en-US" sz="2400" dirty="0">
              <a:latin typeface="Times" pitchFamily="18" charset="0"/>
            </a:endParaRPr>
          </a:p>
          <a:p>
            <a:pPr marL="914400" lvl="1" indent="-514350">
              <a:buAutoNum type="alphaLcPeriod"/>
            </a:pPr>
            <a:r>
              <a:rPr lang="en-US" sz="2400" dirty="0" err="1">
                <a:latin typeface="Times" pitchFamily="18" charset="0"/>
              </a:rPr>
              <a:t>Menyusun</a:t>
            </a:r>
            <a:r>
              <a:rPr lang="en-US" sz="2400" dirty="0">
                <a:latin typeface="Times" pitchFamily="18" charset="0"/>
              </a:rPr>
              <a:t> </a:t>
            </a:r>
            <a:r>
              <a:rPr lang="en-US" sz="2400" dirty="0" err="1">
                <a:latin typeface="Times" pitchFamily="18" charset="0"/>
              </a:rPr>
              <a:t>neraca</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a:t>
            </a:r>
            <a:r>
              <a:rPr lang="en-US" sz="2400" dirty="0" err="1">
                <a:latin typeface="Times" pitchFamily="18" charset="0"/>
              </a:rPr>
              <a:t>gabungan</a:t>
            </a:r>
            <a:r>
              <a:rPr lang="en-US" sz="2400" dirty="0">
                <a:latin typeface="Times" pitchFamily="18" charset="0"/>
              </a:rPr>
              <a:t> </a:t>
            </a:r>
            <a:r>
              <a:rPr lang="en-US" sz="2400" dirty="0" err="1">
                <a:latin typeface="Times" pitchFamily="18" charset="0"/>
              </a:rPr>
              <a:t>berdasarkan</a:t>
            </a:r>
            <a:r>
              <a:rPr lang="en-US" sz="2400" dirty="0">
                <a:latin typeface="Times" pitchFamily="18" charset="0"/>
              </a:rPr>
              <a:t> </a:t>
            </a:r>
            <a:r>
              <a:rPr lang="en-US" sz="2400" dirty="0" err="1">
                <a:latin typeface="Times" pitchFamily="18" charset="0"/>
              </a:rPr>
              <a:t>neraca</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yang </a:t>
            </a:r>
            <a:r>
              <a:rPr lang="en-US" sz="2400" dirty="0" err="1">
                <a:latin typeface="Times" pitchFamily="18" charset="0"/>
              </a:rPr>
              <a:t>disampaikan</a:t>
            </a:r>
            <a:r>
              <a:rPr lang="en-US" sz="2400" dirty="0">
                <a:latin typeface="Times" pitchFamily="18" charset="0"/>
              </a:rPr>
              <a:t> </a:t>
            </a:r>
            <a:r>
              <a:rPr lang="en-US" sz="2400" dirty="0" err="1">
                <a:latin typeface="Times" pitchFamily="18" charset="0"/>
              </a:rPr>
              <a:t>oleh</a:t>
            </a:r>
            <a:r>
              <a:rPr lang="en-US" sz="2400" dirty="0">
                <a:latin typeface="Times" pitchFamily="18" charset="0"/>
              </a:rPr>
              <a:t> </a:t>
            </a:r>
            <a:r>
              <a:rPr lang="en-US" sz="2400" dirty="0" err="1">
                <a:latin typeface="Times" pitchFamily="18" charset="0"/>
              </a:rPr>
              <a:t>seluruh</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endParaRPr lang="en-US" sz="2400" dirty="0">
              <a:latin typeface="Times" pitchFamily="18" charset="0"/>
            </a:endParaRPr>
          </a:p>
          <a:p>
            <a:pPr marL="914400" lvl="1" indent="-514350">
              <a:buAutoNum type="alphaLcPeriod"/>
            </a:pPr>
            <a:r>
              <a:rPr lang="en-US" sz="2400" dirty="0" err="1">
                <a:latin typeface="Times" pitchFamily="18" charset="0"/>
              </a:rPr>
              <a:t>Apabila</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r>
              <a:rPr lang="en-US" sz="2400" dirty="0">
                <a:latin typeface="Times" pitchFamily="18" charset="0"/>
              </a:rPr>
              <a:t> </a:t>
            </a:r>
            <a:r>
              <a:rPr lang="en-US" sz="2400" dirty="0" err="1">
                <a:latin typeface="Times" pitchFamily="18" charset="0"/>
              </a:rPr>
              <a:t>belum</a:t>
            </a:r>
            <a:r>
              <a:rPr lang="en-US" sz="2400" dirty="0">
                <a:latin typeface="Times" pitchFamily="18" charset="0"/>
              </a:rPr>
              <a:t> </a:t>
            </a:r>
            <a:r>
              <a:rPr lang="en-US" sz="2400" dirty="0" err="1">
                <a:latin typeface="Times" pitchFamily="18" charset="0"/>
              </a:rPr>
              <a:t>hadir</a:t>
            </a:r>
            <a:r>
              <a:rPr lang="en-US" sz="2400" dirty="0">
                <a:latin typeface="Times" pitchFamily="18" charset="0"/>
              </a:rPr>
              <a:t> </a:t>
            </a:r>
            <a:r>
              <a:rPr lang="en-US" sz="2400" dirty="0" err="1">
                <a:latin typeface="Times" pitchFamily="18" charset="0"/>
              </a:rPr>
              <a:t>sampai</a:t>
            </a:r>
            <a:r>
              <a:rPr lang="en-US" sz="2400" dirty="0">
                <a:latin typeface="Times" pitchFamily="18" charset="0"/>
              </a:rPr>
              <a:t> </a:t>
            </a:r>
            <a:r>
              <a:rPr lang="en-US" sz="2400" dirty="0" err="1">
                <a:latin typeface="Times" pitchFamily="18" charset="0"/>
              </a:rPr>
              <a:t>dengan</a:t>
            </a:r>
            <a:r>
              <a:rPr lang="en-US" sz="2400" dirty="0">
                <a:latin typeface="Times" pitchFamily="18" charset="0"/>
              </a:rPr>
              <a:t> </a:t>
            </a:r>
            <a:r>
              <a:rPr lang="en-US" sz="2400" dirty="0" err="1">
                <a:latin typeface="Times" pitchFamily="18" charset="0"/>
              </a:rPr>
              <a:t>batas</a:t>
            </a:r>
            <a:r>
              <a:rPr lang="en-US" sz="2400" dirty="0">
                <a:latin typeface="Times" pitchFamily="18" charset="0"/>
              </a:rPr>
              <a:t> </a:t>
            </a:r>
            <a:r>
              <a:rPr lang="en-US" sz="2400" dirty="0" err="1">
                <a:latin typeface="Times" pitchFamily="18" charset="0"/>
              </a:rPr>
              <a:t>akhir</a:t>
            </a:r>
            <a:r>
              <a:rPr lang="en-US" sz="2400" dirty="0">
                <a:latin typeface="Times" pitchFamily="18" charset="0"/>
              </a:rPr>
              <a:t> </a:t>
            </a:r>
            <a:r>
              <a:rPr lang="en-US" sz="2400" dirty="0" err="1">
                <a:latin typeface="Times" pitchFamily="18" charset="0"/>
              </a:rPr>
              <a:t>jadwal</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yang </a:t>
            </a:r>
            <a:r>
              <a:rPr lang="en-US" sz="2400" dirty="0" err="1">
                <a:latin typeface="Times" pitchFamily="18" charset="0"/>
              </a:rPr>
              <a:t>ditetapkan</a:t>
            </a:r>
            <a:r>
              <a:rPr lang="en-US" sz="2400" dirty="0">
                <a:latin typeface="Times" pitchFamily="18" charset="0"/>
              </a:rPr>
              <a:t>, </a:t>
            </a:r>
            <a:r>
              <a:rPr lang="en-US" sz="2400" dirty="0" err="1">
                <a:latin typeface="Times" pitchFamily="18" charset="0"/>
              </a:rPr>
              <a:t>penyelenggara</a:t>
            </a:r>
            <a:r>
              <a:rPr lang="en-US" sz="2400" dirty="0">
                <a:latin typeface="Times" pitchFamily="18" charset="0"/>
              </a:rPr>
              <a:t> </a:t>
            </a:r>
            <a:r>
              <a:rPr lang="en-US" sz="2400" dirty="0" err="1">
                <a:latin typeface="Times" pitchFamily="18" charset="0"/>
              </a:rPr>
              <a:t>akan</a:t>
            </a:r>
            <a:r>
              <a:rPr lang="en-US" sz="2400" dirty="0">
                <a:latin typeface="Times" pitchFamily="18" charset="0"/>
              </a:rPr>
              <a:t> </a:t>
            </a:r>
            <a:r>
              <a:rPr lang="en-US" sz="2400" dirty="0" err="1">
                <a:latin typeface="Times" pitchFamily="18" charset="0"/>
              </a:rPr>
              <a:t>melaksanakan</a:t>
            </a:r>
            <a:r>
              <a:rPr lang="en-US" sz="2400" dirty="0">
                <a:latin typeface="Times" pitchFamily="18" charset="0"/>
              </a:rPr>
              <a:t> </a:t>
            </a:r>
            <a:r>
              <a:rPr lang="en-US" sz="2400" dirty="0" err="1">
                <a:latin typeface="Times" pitchFamily="18" charset="0"/>
              </a:rPr>
              <a:t>kegiatan</a:t>
            </a:r>
            <a:r>
              <a:rPr lang="en-US" sz="2400" dirty="0">
                <a:latin typeface="Times" pitchFamily="18" charset="0"/>
              </a:rPr>
              <a:t> </a:t>
            </a:r>
            <a:r>
              <a:rPr lang="en-US" sz="2400" dirty="0" err="1">
                <a:latin typeface="Times" pitchFamily="18" charset="0"/>
              </a:rPr>
              <a:t>sebagaimana</a:t>
            </a:r>
            <a:r>
              <a:rPr lang="en-US" sz="2400" dirty="0">
                <a:latin typeface="Times" pitchFamily="18" charset="0"/>
              </a:rPr>
              <a:t> </a:t>
            </a:r>
            <a:r>
              <a:rPr lang="en-US" sz="2400" dirty="0" err="1">
                <a:latin typeface="Times" pitchFamily="18" charset="0"/>
              </a:rPr>
              <a:t>dimaksud</a:t>
            </a:r>
            <a:r>
              <a:rPr lang="en-US" sz="2400" dirty="0">
                <a:latin typeface="Times" pitchFamily="18" charset="0"/>
              </a:rPr>
              <a:t> </a:t>
            </a:r>
            <a:r>
              <a:rPr lang="en-US" sz="2400" dirty="0" err="1">
                <a:latin typeface="Times" pitchFamily="18" charset="0"/>
              </a:rPr>
              <a:t>pada</a:t>
            </a:r>
            <a:r>
              <a:rPr lang="en-US" sz="2400" dirty="0">
                <a:latin typeface="Times" pitchFamily="18" charset="0"/>
              </a:rPr>
              <a:t> </a:t>
            </a:r>
            <a:r>
              <a:rPr lang="en-US" sz="2400" dirty="0" err="1">
                <a:latin typeface="Times" pitchFamily="18" charset="0"/>
              </a:rPr>
              <a:t>angka</a:t>
            </a:r>
            <a:r>
              <a:rPr lang="en-US" sz="2400" dirty="0">
                <a:latin typeface="Times" pitchFamily="18" charset="0"/>
              </a:rPr>
              <a:t> 2 </a:t>
            </a:r>
            <a:r>
              <a:rPr lang="en-US" sz="2400" dirty="0" err="1">
                <a:latin typeface="Times" pitchFamily="18" charset="0"/>
              </a:rPr>
              <a:t>huruf</a:t>
            </a:r>
            <a:r>
              <a:rPr lang="en-US" sz="2400" dirty="0">
                <a:latin typeface="Times" pitchFamily="18" charset="0"/>
              </a:rPr>
              <a:t> c, d, e </a:t>
            </a:r>
            <a:r>
              <a:rPr lang="en-US" sz="2400" dirty="0" err="1">
                <a:latin typeface="Times" pitchFamily="18" charset="0"/>
              </a:rPr>
              <a:t>dan</a:t>
            </a:r>
            <a:r>
              <a:rPr lang="en-US" sz="2400" dirty="0">
                <a:latin typeface="Times" pitchFamily="18" charset="0"/>
              </a:rPr>
              <a:t> f </a:t>
            </a:r>
            <a:r>
              <a:rPr lang="en-US" sz="2400" dirty="0" err="1">
                <a:latin typeface="Times" pitchFamily="18" charset="0"/>
              </a:rPr>
              <a:t>atas</a:t>
            </a:r>
            <a:r>
              <a:rPr lang="en-US" sz="2400" dirty="0">
                <a:latin typeface="Times" pitchFamily="18" charset="0"/>
              </a:rPr>
              <a:t> </a:t>
            </a:r>
            <a:r>
              <a:rPr lang="en-US" sz="2400" dirty="0" err="1">
                <a:latin typeface="Times" pitchFamily="18" charset="0"/>
              </a:rPr>
              <a:t>nama</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r>
              <a:rPr lang="en-US" sz="2400" dirty="0">
                <a:latin typeface="Times" pitchFamily="18" charset="0"/>
              </a:rPr>
              <a:t>. </a:t>
            </a:r>
            <a:r>
              <a:rPr lang="en-US" sz="2400" dirty="0" err="1">
                <a:latin typeface="Times" pitchFamily="18" charset="0"/>
              </a:rPr>
              <a:t>Dalam</a:t>
            </a:r>
            <a:r>
              <a:rPr lang="en-US" sz="2400" dirty="0">
                <a:latin typeface="Times" pitchFamily="18" charset="0"/>
              </a:rPr>
              <a:t> </a:t>
            </a:r>
            <a:r>
              <a:rPr lang="en-US" sz="2400" dirty="0" err="1">
                <a:latin typeface="Times" pitchFamily="18" charset="0"/>
              </a:rPr>
              <a:t>hal</a:t>
            </a:r>
            <a:r>
              <a:rPr lang="en-US" sz="2400" dirty="0">
                <a:latin typeface="Times" pitchFamily="18" charset="0"/>
              </a:rPr>
              <a:t> </a:t>
            </a:r>
            <a:r>
              <a:rPr lang="en-US" sz="2400" dirty="0" err="1">
                <a:latin typeface="Times" pitchFamily="18" charset="0"/>
              </a:rPr>
              <a:t>kemudian</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r>
              <a:rPr lang="en-US" sz="2400" dirty="0">
                <a:latin typeface="Times" pitchFamily="18" charset="0"/>
              </a:rPr>
              <a:t> </a:t>
            </a:r>
            <a:r>
              <a:rPr lang="en-US" sz="2400" dirty="0" err="1">
                <a:latin typeface="Times" pitchFamily="18" charset="0"/>
              </a:rPr>
              <a:t>hadir</a:t>
            </a:r>
            <a:r>
              <a:rPr lang="en-US" sz="2400" dirty="0">
                <a:latin typeface="Times" pitchFamily="18" charset="0"/>
              </a:rPr>
              <a:t> </a:t>
            </a:r>
            <a:r>
              <a:rPr lang="en-US" sz="2400" dirty="0" err="1">
                <a:latin typeface="Times" pitchFamily="18" charset="0"/>
              </a:rPr>
              <a:t>sebelum</a:t>
            </a:r>
            <a:r>
              <a:rPr lang="en-US" sz="2400" dirty="0">
                <a:latin typeface="Times" pitchFamily="18" charset="0"/>
              </a:rPr>
              <a:t> </a:t>
            </a:r>
            <a:r>
              <a:rPr lang="en-US" sz="2400" dirty="0" err="1">
                <a:latin typeface="Times" pitchFamily="18" charset="0"/>
              </a:rPr>
              <a:t>kliring</a:t>
            </a:r>
            <a:r>
              <a:rPr lang="en-US" sz="2400" dirty="0">
                <a:latin typeface="Times" pitchFamily="18" charset="0"/>
              </a:rPr>
              <a:t> </a:t>
            </a:r>
            <a:r>
              <a:rPr lang="en-US" sz="2400" dirty="0" err="1">
                <a:latin typeface="Times" pitchFamily="18" charset="0"/>
              </a:rPr>
              <a:t>penyerahan</a:t>
            </a:r>
            <a:r>
              <a:rPr lang="en-US" sz="2400" dirty="0">
                <a:latin typeface="Times" pitchFamily="18" charset="0"/>
              </a:rPr>
              <a:t> </a:t>
            </a:r>
            <a:r>
              <a:rPr lang="en-US" sz="2400" dirty="0" err="1">
                <a:latin typeface="Times" pitchFamily="18" charset="0"/>
              </a:rPr>
              <a:t>dinyatakan</a:t>
            </a:r>
            <a:r>
              <a:rPr lang="en-US" sz="2400" dirty="0">
                <a:latin typeface="Times" pitchFamily="18" charset="0"/>
              </a:rPr>
              <a:t> </a:t>
            </a:r>
            <a:r>
              <a:rPr lang="en-US" sz="2400" dirty="0" err="1">
                <a:latin typeface="Times" pitchFamily="18" charset="0"/>
              </a:rPr>
              <a:t>berakhir</a:t>
            </a:r>
            <a:r>
              <a:rPr lang="en-US" sz="2400" dirty="0">
                <a:latin typeface="Times" pitchFamily="18" charset="0"/>
              </a:rPr>
              <a:t> </a:t>
            </a:r>
            <a:r>
              <a:rPr lang="en-US" sz="2400" dirty="0" err="1">
                <a:latin typeface="Times" pitchFamily="18" charset="0"/>
              </a:rPr>
              <a:t>maka</a:t>
            </a:r>
            <a:r>
              <a:rPr lang="en-US" sz="2400" dirty="0">
                <a:latin typeface="Times" pitchFamily="18" charset="0"/>
              </a:rPr>
              <a:t> </a:t>
            </a:r>
            <a:r>
              <a:rPr lang="en-US" sz="2400" dirty="0" err="1">
                <a:latin typeface="Times" pitchFamily="18" charset="0"/>
              </a:rPr>
              <a:t>kegiatan</a:t>
            </a:r>
            <a:r>
              <a:rPr lang="en-US" sz="2400" dirty="0">
                <a:latin typeface="Times" pitchFamily="18" charset="0"/>
              </a:rPr>
              <a:t> </a:t>
            </a:r>
            <a:r>
              <a:rPr lang="en-US" sz="2400" dirty="0" err="1">
                <a:latin typeface="Times" pitchFamily="18" charset="0"/>
              </a:rPr>
              <a:t>sebagaimana</a:t>
            </a:r>
            <a:r>
              <a:rPr lang="en-US" sz="2400" dirty="0">
                <a:latin typeface="Times" pitchFamily="18" charset="0"/>
              </a:rPr>
              <a:t> </a:t>
            </a:r>
            <a:r>
              <a:rPr lang="en-US" sz="2400" dirty="0" err="1">
                <a:latin typeface="Times" pitchFamily="18" charset="0"/>
              </a:rPr>
              <a:t>dimaksud</a:t>
            </a:r>
            <a:r>
              <a:rPr lang="en-US" sz="2400" dirty="0">
                <a:latin typeface="Times" pitchFamily="18" charset="0"/>
              </a:rPr>
              <a:t> </a:t>
            </a:r>
            <a:r>
              <a:rPr lang="en-US" sz="2400" dirty="0" err="1">
                <a:latin typeface="Times" pitchFamily="18" charset="0"/>
              </a:rPr>
              <a:t>dalam</a:t>
            </a:r>
            <a:r>
              <a:rPr lang="en-US" sz="2400" dirty="0">
                <a:latin typeface="Times" pitchFamily="18" charset="0"/>
              </a:rPr>
              <a:t> </a:t>
            </a:r>
            <a:r>
              <a:rPr lang="en-US" sz="2400" dirty="0" err="1">
                <a:latin typeface="Times" pitchFamily="18" charset="0"/>
              </a:rPr>
              <a:t>angka</a:t>
            </a:r>
            <a:r>
              <a:rPr lang="en-US" sz="2400" dirty="0">
                <a:latin typeface="Times" pitchFamily="18" charset="0"/>
              </a:rPr>
              <a:t> 2 </a:t>
            </a:r>
            <a:r>
              <a:rPr lang="en-US" sz="2400" dirty="0" err="1">
                <a:latin typeface="Times" pitchFamily="18" charset="0"/>
              </a:rPr>
              <a:t>huruf</a:t>
            </a:r>
            <a:r>
              <a:rPr lang="en-US" sz="2400" dirty="0">
                <a:latin typeface="Times" pitchFamily="18" charset="0"/>
              </a:rPr>
              <a:t> c, d ,e </a:t>
            </a:r>
            <a:r>
              <a:rPr lang="en-US" sz="2400" dirty="0" err="1">
                <a:latin typeface="Times" pitchFamily="18" charset="0"/>
              </a:rPr>
              <a:t>dan</a:t>
            </a:r>
            <a:r>
              <a:rPr lang="en-US" sz="2400" dirty="0">
                <a:latin typeface="Times" pitchFamily="18" charset="0"/>
              </a:rPr>
              <a:t> f yang </a:t>
            </a:r>
            <a:r>
              <a:rPr lang="en-US" sz="2400" dirty="0" err="1">
                <a:latin typeface="Times" pitchFamily="18" charset="0"/>
              </a:rPr>
              <a:t>belum</a:t>
            </a:r>
            <a:r>
              <a:rPr lang="en-US" sz="2400" dirty="0">
                <a:latin typeface="Times" pitchFamily="18" charset="0"/>
              </a:rPr>
              <a:t> </a:t>
            </a:r>
            <a:r>
              <a:rPr lang="en-US" sz="2400" dirty="0" err="1">
                <a:latin typeface="Times" pitchFamily="18" charset="0"/>
              </a:rPr>
              <a:t>dilaksanakan</a:t>
            </a:r>
            <a:r>
              <a:rPr lang="en-US" sz="2400" dirty="0">
                <a:latin typeface="Times" pitchFamily="18" charset="0"/>
              </a:rPr>
              <a:t> </a:t>
            </a:r>
            <a:r>
              <a:rPr lang="en-US" sz="2400" dirty="0" err="1">
                <a:latin typeface="Times" pitchFamily="18" charset="0"/>
              </a:rPr>
              <a:t>oleh</a:t>
            </a:r>
            <a:r>
              <a:rPr lang="en-US" sz="2400" dirty="0">
                <a:latin typeface="Times" pitchFamily="18" charset="0"/>
              </a:rPr>
              <a:t> </a:t>
            </a:r>
            <a:r>
              <a:rPr lang="en-US" sz="2400" dirty="0" err="1">
                <a:latin typeface="Times" pitchFamily="18" charset="0"/>
              </a:rPr>
              <a:t>petugas</a:t>
            </a:r>
            <a:r>
              <a:rPr lang="en-US" sz="2400" dirty="0">
                <a:latin typeface="Times" pitchFamily="18" charset="0"/>
              </a:rPr>
              <a:t> </a:t>
            </a:r>
            <a:r>
              <a:rPr lang="en-US" sz="2400" dirty="0" err="1">
                <a:latin typeface="Times" pitchFamily="18" charset="0"/>
              </a:rPr>
              <a:t>penyelenggara</a:t>
            </a:r>
            <a:r>
              <a:rPr lang="en-US" sz="2400" dirty="0">
                <a:latin typeface="Times" pitchFamily="18" charset="0"/>
              </a:rPr>
              <a:t> </a:t>
            </a:r>
            <a:r>
              <a:rPr lang="en-US" sz="2400" dirty="0" err="1">
                <a:latin typeface="Times" pitchFamily="18" charset="0"/>
              </a:rPr>
              <a:t>akan</a:t>
            </a:r>
            <a:r>
              <a:rPr lang="en-US" sz="2400" dirty="0">
                <a:latin typeface="Times" pitchFamily="18" charset="0"/>
              </a:rPr>
              <a:t> </a:t>
            </a:r>
            <a:r>
              <a:rPr lang="en-US" sz="2400" dirty="0" err="1">
                <a:latin typeface="Times" pitchFamily="18" charset="0"/>
              </a:rPr>
              <a:t>dilanjutkan</a:t>
            </a:r>
            <a:r>
              <a:rPr lang="en-US" sz="2400" dirty="0">
                <a:latin typeface="Times" pitchFamily="18" charset="0"/>
              </a:rPr>
              <a:t> </a:t>
            </a:r>
            <a:r>
              <a:rPr lang="en-US" sz="2400" dirty="0" err="1">
                <a:latin typeface="Times" pitchFamily="18" charset="0"/>
              </a:rPr>
              <a:t>oleh</a:t>
            </a:r>
            <a:r>
              <a:rPr lang="en-US" sz="2400" dirty="0">
                <a:latin typeface="Times" pitchFamily="18" charset="0"/>
              </a:rPr>
              <a:t> </a:t>
            </a:r>
            <a:r>
              <a:rPr lang="en-US" sz="2400" dirty="0" err="1">
                <a:latin typeface="Times" pitchFamily="18" charset="0"/>
              </a:rPr>
              <a:t>wakil</a:t>
            </a:r>
            <a:r>
              <a:rPr lang="en-US" sz="2400" dirty="0">
                <a:latin typeface="Times" pitchFamily="18" charset="0"/>
              </a:rPr>
              <a:t> </a:t>
            </a:r>
            <a:r>
              <a:rPr lang="en-US" sz="2400" dirty="0" err="1">
                <a:latin typeface="Times" pitchFamily="18" charset="0"/>
              </a:rPr>
              <a:t>peserta</a:t>
            </a:r>
            <a:r>
              <a:rPr lang="en-US" sz="2400" dirty="0">
                <a:latin typeface="Times" pitchFamily="18" charset="0"/>
              </a:rPr>
              <a:t> yang </a:t>
            </a:r>
            <a:r>
              <a:rPr lang="en-US" sz="2400" dirty="0" err="1">
                <a:latin typeface="Times" pitchFamily="18" charset="0"/>
              </a:rPr>
              <a:t>bersangkutan</a:t>
            </a:r>
            <a:r>
              <a:rPr lang="en-US" sz="2400" dirty="0">
                <a:latin typeface="Times" pitchFamily="18"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86800" cy="6019800"/>
          </a:xfrm>
        </p:spPr>
        <p:txBody>
          <a:bodyPr>
            <a:normAutofit fontScale="92500"/>
          </a:bodyPr>
          <a:lstStyle/>
          <a:p>
            <a:pPr>
              <a:buNone/>
            </a:pP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meliputi</a:t>
            </a:r>
            <a:r>
              <a:rPr lang="en-US" dirty="0">
                <a:latin typeface="Times" pitchFamily="18" charset="0"/>
              </a:rPr>
              <a:t> </a:t>
            </a:r>
            <a:r>
              <a:rPr lang="en-US" dirty="0" err="1">
                <a:latin typeface="Times" pitchFamily="18" charset="0"/>
              </a:rPr>
              <a:t>kegiatan</a:t>
            </a:r>
            <a:r>
              <a:rPr lang="en-US" dirty="0">
                <a:latin typeface="Times" pitchFamily="18" charset="0"/>
              </a:rPr>
              <a:t> yang </a:t>
            </a:r>
            <a:r>
              <a:rPr lang="en-US" dirty="0" err="1">
                <a:latin typeface="Times" pitchFamily="18" charset="0"/>
              </a:rPr>
              <a:t>dilakukan</a:t>
            </a:r>
            <a:r>
              <a:rPr lang="en-US" dirty="0">
                <a:latin typeface="Times" pitchFamily="18" charset="0"/>
              </a:rPr>
              <a:t> </a:t>
            </a:r>
            <a:r>
              <a:rPr lang="en-US" dirty="0" err="1">
                <a:latin typeface="Times" pitchFamily="18" charset="0"/>
              </a:rPr>
              <a:t>di</a:t>
            </a:r>
            <a:r>
              <a:rPr lang="en-US" dirty="0">
                <a:latin typeface="Times" pitchFamily="18" charset="0"/>
              </a:rPr>
              <a:t> </a:t>
            </a:r>
            <a:r>
              <a:rPr lang="en-US" dirty="0" err="1">
                <a:latin typeface="Times" pitchFamily="18" charset="0"/>
              </a:rPr>
              <a:t>kantor</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kegiatan</a:t>
            </a:r>
            <a:r>
              <a:rPr lang="en-US" dirty="0">
                <a:latin typeface="Times" pitchFamily="18" charset="0"/>
              </a:rPr>
              <a:t> yang </a:t>
            </a:r>
            <a:r>
              <a:rPr lang="en-US" dirty="0" err="1">
                <a:latin typeface="Times" pitchFamily="18" charset="0"/>
              </a:rPr>
              <a:t>dilakukan</a:t>
            </a:r>
            <a:r>
              <a:rPr lang="en-US" dirty="0">
                <a:latin typeface="Times" pitchFamily="18" charset="0"/>
              </a:rPr>
              <a:t> </a:t>
            </a:r>
            <a:r>
              <a:rPr lang="en-US" dirty="0" err="1">
                <a:latin typeface="Times" pitchFamily="18" charset="0"/>
              </a:rPr>
              <a:t>di</a:t>
            </a:r>
            <a:r>
              <a:rPr lang="en-US" dirty="0">
                <a:latin typeface="Times" pitchFamily="18" charset="0"/>
              </a:rPr>
              <a:t> </a:t>
            </a:r>
            <a:r>
              <a:rPr lang="en-US" dirty="0" err="1">
                <a:latin typeface="Times" pitchFamily="18" charset="0"/>
              </a:rPr>
              <a:t>tempat</a:t>
            </a:r>
            <a:r>
              <a:rPr lang="en-US" dirty="0">
                <a:latin typeface="Times" pitchFamily="18" charset="0"/>
              </a:rPr>
              <a:t> </a:t>
            </a:r>
            <a:r>
              <a:rPr lang="en-US" dirty="0" err="1">
                <a:latin typeface="Times" pitchFamily="18" charset="0"/>
              </a:rPr>
              <a:t>penyelenggara</a:t>
            </a:r>
            <a:r>
              <a:rPr lang="en-US" dirty="0">
                <a:latin typeface="Times" pitchFamily="18" charset="0"/>
              </a:rPr>
              <a:t>.</a:t>
            </a:r>
          </a:p>
          <a:p>
            <a:pPr marL="514350" indent="-514350">
              <a:buAutoNum type="arabicPeriod"/>
            </a:pPr>
            <a:r>
              <a:rPr lang="en-US" dirty="0" err="1">
                <a:latin typeface="Times" pitchFamily="18" charset="0"/>
              </a:rPr>
              <a:t>Kegiatan</a:t>
            </a:r>
            <a:r>
              <a:rPr lang="en-US" dirty="0">
                <a:latin typeface="Times" pitchFamily="18" charset="0"/>
              </a:rPr>
              <a:t> </a:t>
            </a:r>
            <a:r>
              <a:rPr lang="en-US" dirty="0" err="1">
                <a:latin typeface="Times" pitchFamily="18" charset="0"/>
              </a:rPr>
              <a:t>di</a:t>
            </a:r>
            <a:r>
              <a:rPr lang="en-US" dirty="0">
                <a:latin typeface="Times" pitchFamily="18" charset="0"/>
              </a:rPr>
              <a:t> </a:t>
            </a:r>
            <a:r>
              <a:rPr lang="en-US" dirty="0" err="1">
                <a:latin typeface="Times" pitchFamily="18" charset="0"/>
              </a:rPr>
              <a:t>kantor</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sebelum</a:t>
            </a:r>
            <a:r>
              <a:rPr lang="en-US" dirty="0">
                <a:latin typeface="Times" pitchFamily="18" charset="0"/>
              </a:rPr>
              <a:t> </a:t>
            </a:r>
            <a:r>
              <a:rPr lang="en-US" dirty="0" err="1">
                <a:latin typeface="Times" pitchFamily="18" charset="0"/>
              </a:rPr>
              <a:t>dibawa</a:t>
            </a:r>
            <a:r>
              <a:rPr lang="en-US" dirty="0">
                <a:latin typeface="Times" pitchFamily="18" charset="0"/>
              </a:rPr>
              <a:t> </a:t>
            </a:r>
            <a:r>
              <a:rPr lang="en-US" dirty="0" err="1">
                <a:latin typeface="Times" pitchFamily="18" charset="0"/>
              </a:rPr>
              <a:t>ke</a:t>
            </a:r>
            <a:r>
              <a:rPr lang="en-US" dirty="0">
                <a:latin typeface="Times" pitchFamily="18" charset="0"/>
              </a:rPr>
              <a:t> </a:t>
            </a:r>
            <a:r>
              <a:rPr lang="en-US" dirty="0" err="1">
                <a:latin typeface="Times" pitchFamily="18" charset="0"/>
              </a:rPr>
              <a:t>pertemuan</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di</a:t>
            </a:r>
            <a:r>
              <a:rPr lang="en-US" dirty="0">
                <a:latin typeface="Times" pitchFamily="18" charset="0"/>
              </a:rPr>
              <a:t> </a:t>
            </a:r>
            <a:r>
              <a:rPr lang="en-US" dirty="0" err="1">
                <a:latin typeface="Times" pitchFamily="18" charset="0"/>
              </a:rPr>
              <a:t>tempat</a:t>
            </a:r>
            <a:r>
              <a:rPr lang="en-US" dirty="0">
                <a:latin typeface="Times" pitchFamily="18" charset="0"/>
              </a:rPr>
              <a:t> </a:t>
            </a:r>
            <a:r>
              <a:rPr lang="en-US" dirty="0" err="1">
                <a:latin typeface="Times" pitchFamily="18" charset="0"/>
              </a:rPr>
              <a:t>penyelenggara</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harus</a:t>
            </a:r>
            <a:r>
              <a:rPr lang="en-US" dirty="0">
                <a:latin typeface="Times" pitchFamily="18" charset="0"/>
              </a:rPr>
              <a:t> </a:t>
            </a:r>
            <a:r>
              <a:rPr lang="en-US" dirty="0" err="1">
                <a:latin typeface="Times" pitchFamily="18" charset="0"/>
              </a:rPr>
              <a:t>melakukan</a:t>
            </a:r>
            <a:r>
              <a:rPr lang="en-US" dirty="0">
                <a:latin typeface="Times" pitchFamily="18" charset="0"/>
              </a:rPr>
              <a:t> </a:t>
            </a:r>
            <a:r>
              <a:rPr lang="en-US" dirty="0" err="1">
                <a:latin typeface="Times" pitchFamily="18" charset="0"/>
              </a:rPr>
              <a:t>persiapan</a:t>
            </a:r>
            <a:r>
              <a:rPr lang="en-US" dirty="0">
                <a:latin typeface="Times" pitchFamily="18" charset="0"/>
              </a:rPr>
              <a:t> </a:t>
            </a:r>
            <a:r>
              <a:rPr lang="en-US" dirty="0" err="1">
                <a:latin typeface="Times" pitchFamily="18" charset="0"/>
              </a:rPr>
              <a:t>sebagai</a:t>
            </a:r>
            <a:r>
              <a:rPr lang="en-US" dirty="0">
                <a:latin typeface="Times" pitchFamily="18" charset="0"/>
              </a:rPr>
              <a:t> </a:t>
            </a:r>
            <a:r>
              <a:rPr lang="en-US" dirty="0" err="1">
                <a:latin typeface="Times" pitchFamily="18" charset="0"/>
              </a:rPr>
              <a:t>berikut</a:t>
            </a:r>
            <a:r>
              <a:rPr lang="en-US" dirty="0">
                <a:latin typeface="Times" pitchFamily="18" charset="0"/>
              </a:rPr>
              <a:t>:</a:t>
            </a:r>
          </a:p>
          <a:p>
            <a:pPr marL="914400" lvl="1" indent="-514350">
              <a:buAutoNum type="alphaLcPeriod"/>
            </a:pPr>
            <a:r>
              <a:rPr lang="en-US" dirty="0" err="1">
                <a:latin typeface="Times" pitchFamily="18" charset="0"/>
              </a:rPr>
              <a:t>Melakukan</a:t>
            </a:r>
            <a:r>
              <a:rPr lang="en-US" dirty="0">
                <a:latin typeface="Times" pitchFamily="18" charset="0"/>
              </a:rPr>
              <a:t> </a:t>
            </a:r>
            <a:r>
              <a:rPr lang="en-US" dirty="0" err="1">
                <a:latin typeface="Times" pitchFamily="18" charset="0"/>
              </a:rPr>
              <a:t>verifikasi</a:t>
            </a:r>
            <a:r>
              <a:rPr lang="en-US" dirty="0">
                <a:latin typeface="Times" pitchFamily="18" charset="0"/>
              </a:rPr>
              <a:t> </a:t>
            </a:r>
            <a:r>
              <a:rPr lang="en-US" dirty="0" err="1">
                <a:latin typeface="Times" pitchFamily="18" charset="0"/>
              </a:rPr>
              <a:t>terhadap</a:t>
            </a:r>
            <a:r>
              <a:rPr lang="en-US" dirty="0">
                <a:latin typeface="Times" pitchFamily="18" charset="0"/>
              </a:rPr>
              <a:t> </a:t>
            </a:r>
            <a:r>
              <a:rPr lang="en-US" dirty="0" err="1">
                <a:latin typeface="Times" pitchFamily="18" charset="0"/>
              </a:rPr>
              <a:t>warkat</a:t>
            </a:r>
            <a:r>
              <a:rPr lang="en-US" dirty="0">
                <a:latin typeface="Times" pitchFamily="18" charset="0"/>
              </a:rPr>
              <a:t> yang </a:t>
            </a:r>
            <a:r>
              <a:rPr lang="en-US" dirty="0" err="1">
                <a:latin typeface="Times" pitchFamily="18" charset="0"/>
              </a:rPr>
              <a:t>diterima</a:t>
            </a:r>
            <a:r>
              <a:rPr lang="en-US" dirty="0">
                <a:latin typeface="Times" pitchFamily="18" charset="0"/>
              </a:rPr>
              <a:t> </a:t>
            </a:r>
            <a:r>
              <a:rPr lang="en-US" dirty="0" err="1">
                <a:latin typeface="Times" pitchFamily="18" charset="0"/>
              </a:rPr>
              <a:t>peserta</a:t>
            </a:r>
            <a:r>
              <a:rPr lang="en-US" dirty="0">
                <a:latin typeface="Times" pitchFamily="18" charset="0"/>
              </a:rPr>
              <a:t> </a:t>
            </a:r>
            <a:r>
              <a:rPr lang="en-US" dirty="0" err="1">
                <a:latin typeface="Times" pitchFamily="18" charset="0"/>
              </a:rPr>
              <a:t>pada</a:t>
            </a:r>
            <a:r>
              <a:rPr lang="en-US" dirty="0">
                <a:latin typeface="Times" pitchFamily="18" charset="0"/>
              </a:rPr>
              <a:t> </a:t>
            </a:r>
            <a:r>
              <a:rPr lang="en-US" dirty="0" err="1">
                <a:latin typeface="Times" pitchFamily="18" charset="0"/>
              </a:rPr>
              <a:t>pertemuan</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penyerahan</a:t>
            </a:r>
            <a:r>
              <a:rPr lang="en-US" dirty="0">
                <a:latin typeface="Times" pitchFamily="18" charset="0"/>
              </a:rPr>
              <a:t> </a:t>
            </a:r>
            <a:r>
              <a:rPr lang="en-US" dirty="0" err="1">
                <a:latin typeface="Times" pitchFamily="18" charset="0"/>
              </a:rPr>
              <a:t>apakah</a:t>
            </a:r>
            <a:r>
              <a:rPr lang="en-US" dirty="0">
                <a:latin typeface="Times" pitchFamily="18" charset="0"/>
              </a:rPr>
              <a:t> </a:t>
            </a:r>
            <a:r>
              <a:rPr lang="en-US" dirty="0" err="1">
                <a:latin typeface="Times" pitchFamily="18" charset="0"/>
              </a:rPr>
              <a:t>telah</a:t>
            </a:r>
            <a:r>
              <a:rPr lang="en-US" dirty="0">
                <a:latin typeface="Times" pitchFamily="18" charset="0"/>
              </a:rPr>
              <a:t> </a:t>
            </a:r>
            <a:r>
              <a:rPr lang="en-US" dirty="0" err="1">
                <a:latin typeface="Times" pitchFamily="18" charset="0"/>
              </a:rPr>
              <a:t>memenuhi</a:t>
            </a:r>
            <a:r>
              <a:rPr lang="en-US" dirty="0">
                <a:latin typeface="Times" pitchFamily="18" charset="0"/>
              </a:rPr>
              <a:t> </a:t>
            </a:r>
            <a:r>
              <a:rPr lang="en-US" dirty="0" err="1">
                <a:latin typeface="Times" pitchFamily="18" charset="0"/>
              </a:rPr>
              <a:t>persyaratan</a:t>
            </a:r>
            <a:r>
              <a:rPr lang="en-US" dirty="0">
                <a:latin typeface="Times" pitchFamily="18" charset="0"/>
              </a:rPr>
              <a:t> </a:t>
            </a:r>
            <a:r>
              <a:rPr lang="en-US" dirty="0" err="1">
                <a:latin typeface="Times" pitchFamily="18" charset="0"/>
              </a:rPr>
              <a:t>untuk</a:t>
            </a:r>
            <a:r>
              <a:rPr lang="en-US" dirty="0">
                <a:latin typeface="Times" pitchFamily="18" charset="0"/>
              </a:rPr>
              <a:t> </a:t>
            </a:r>
            <a:r>
              <a:rPr lang="en-US" dirty="0" err="1">
                <a:latin typeface="Times" pitchFamily="18" charset="0"/>
              </a:rPr>
              <a:t>dibukukan</a:t>
            </a:r>
            <a:r>
              <a:rPr lang="en-US" dirty="0">
                <a:latin typeface="Times" pitchFamily="18" charset="0"/>
              </a:rPr>
              <a:t>.</a:t>
            </a:r>
          </a:p>
          <a:p>
            <a:pPr marL="914400" lvl="1" indent="-514350">
              <a:buAutoNum type="alphaLcPeriod"/>
            </a:pPr>
            <a:r>
              <a:rPr lang="en-US" dirty="0" err="1">
                <a:latin typeface="Times" pitchFamily="18" charset="0"/>
              </a:rPr>
              <a:t>Membuat</a:t>
            </a:r>
            <a:r>
              <a:rPr lang="en-US" dirty="0">
                <a:latin typeface="Times" pitchFamily="18" charset="0"/>
              </a:rPr>
              <a:t> </a:t>
            </a:r>
            <a:r>
              <a:rPr lang="en-US" dirty="0" err="1">
                <a:latin typeface="Times" pitchFamily="18" charset="0"/>
              </a:rPr>
              <a:t>surat</a:t>
            </a:r>
            <a:r>
              <a:rPr lang="en-US" dirty="0">
                <a:latin typeface="Times" pitchFamily="18" charset="0"/>
              </a:rPr>
              <a:t> </a:t>
            </a:r>
            <a:r>
              <a:rPr lang="en-US" dirty="0" err="1">
                <a:latin typeface="Times" pitchFamily="18" charset="0"/>
              </a:rPr>
              <a:t>keterangan</a:t>
            </a:r>
            <a:r>
              <a:rPr lang="en-US" dirty="0">
                <a:latin typeface="Times" pitchFamily="18" charset="0"/>
              </a:rPr>
              <a:t> </a:t>
            </a:r>
            <a:r>
              <a:rPr lang="en-US" dirty="0" err="1">
                <a:latin typeface="Times" pitchFamily="18" charset="0"/>
              </a:rPr>
              <a:t>penolakan</a:t>
            </a:r>
            <a:r>
              <a:rPr lang="en-US" dirty="0">
                <a:latin typeface="Times" pitchFamily="18" charset="0"/>
              </a:rPr>
              <a:t> (SKP)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yang </a:t>
            </a:r>
            <a:r>
              <a:rPr lang="en-US" dirty="0" err="1">
                <a:latin typeface="Times" pitchFamily="18" charset="0"/>
              </a:rPr>
              <a:t>ditolak</a:t>
            </a:r>
            <a:r>
              <a:rPr lang="en-US" dirty="0">
                <a:latin typeface="Times" pitchFamily="18" charset="0"/>
              </a:rPr>
              <a:t> </a:t>
            </a:r>
            <a:r>
              <a:rPr lang="en-US" dirty="0" err="1">
                <a:latin typeface="Times" pitchFamily="18" charset="0"/>
              </a:rPr>
              <a:t>wajib</a:t>
            </a:r>
            <a:r>
              <a:rPr lang="en-US" dirty="0">
                <a:latin typeface="Times" pitchFamily="18" charset="0"/>
              </a:rPr>
              <a:t> </a:t>
            </a:r>
            <a:r>
              <a:rPr lang="en-US" dirty="0" err="1">
                <a:latin typeface="Times" pitchFamily="18" charset="0"/>
              </a:rPr>
              <a:t>disertai</a:t>
            </a:r>
            <a:r>
              <a:rPr lang="en-US" dirty="0">
                <a:latin typeface="Times" pitchFamily="18" charset="0"/>
              </a:rPr>
              <a:t> </a:t>
            </a:r>
            <a:r>
              <a:rPr lang="en-US" dirty="0" err="1">
                <a:latin typeface="Times" pitchFamily="18" charset="0"/>
              </a:rPr>
              <a:t>dengan</a:t>
            </a:r>
            <a:r>
              <a:rPr lang="en-US" dirty="0">
                <a:latin typeface="Times" pitchFamily="18" charset="0"/>
              </a:rPr>
              <a:t> SKP. SKP </a:t>
            </a:r>
            <a:r>
              <a:rPr lang="en-US" dirty="0" err="1">
                <a:latin typeface="Times" pitchFamily="18" charset="0"/>
              </a:rPr>
              <a:t>tersebut</a:t>
            </a:r>
            <a:r>
              <a:rPr lang="en-US" dirty="0">
                <a:latin typeface="Times" pitchFamily="18" charset="0"/>
              </a:rPr>
              <a:t> </a:t>
            </a:r>
            <a:r>
              <a:rPr lang="en-US" dirty="0" err="1">
                <a:latin typeface="Times" pitchFamily="18" charset="0"/>
              </a:rPr>
              <a:t>harus</a:t>
            </a:r>
            <a:r>
              <a:rPr lang="en-US" dirty="0">
                <a:latin typeface="Times" pitchFamily="18" charset="0"/>
              </a:rPr>
              <a:t> </a:t>
            </a:r>
            <a:r>
              <a:rPr lang="en-US" dirty="0" err="1">
                <a:latin typeface="Times" pitchFamily="18" charset="0"/>
              </a:rPr>
              <a:t>memuat</a:t>
            </a:r>
            <a:r>
              <a:rPr lang="en-US" dirty="0">
                <a:latin typeface="Times" pitchFamily="18" charset="0"/>
              </a:rPr>
              <a:t> </a:t>
            </a:r>
            <a:r>
              <a:rPr lang="en-US" dirty="0" err="1">
                <a:latin typeface="Times" pitchFamily="18" charset="0"/>
              </a:rPr>
              <a:t>alsan</a:t>
            </a:r>
            <a:r>
              <a:rPr lang="en-US" dirty="0">
                <a:latin typeface="Times" pitchFamily="18" charset="0"/>
              </a:rPr>
              <a:t> </a:t>
            </a:r>
            <a:r>
              <a:rPr lang="en-US" dirty="0" err="1">
                <a:latin typeface="Times" pitchFamily="18" charset="0"/>
              </a:rPr>
              <a:t>penolakan</a:t>
            </a:r>
            <a:r>
              <a:rPr lang="en-US" dirty="0">
                <a:latin typeface="Times" pitchFamily="18" charset="0"/>
              </a:rPr>
              <a:t> </a:t>
            </a:r>
            <a:r>
              <a:rPr lang="en-US" dirty="0" err="1">
                <a:latin typeface="Times" pitchFamily="18" charset="0"/>
              </a:rPr>
              <a:t>warkat</a:t>
            </a:r>
            <a:r>
              <a:rPr lang="en-US" dirty="0">
                <a:latin typeface="Times" pitchFamily="18" charset="0"/>
              </a:rPr>
              <a:t>.</a:t>
            </a:r>
          </a:p>
          <a:p>
            <a:pPr marL="914400" lvl="1" indent="-514350">
              <a:buAutoNum type="alphaLcPeriod"/>
            </a:pPr>
            <a:r>
              <a:rPr lang="en-US" dirty="0" err="1">
                <a:latin typeface="Times" pitchFamily="18" charset="0"/>
              </a:rPr>
              <a:t>Memilih</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tolakan</a:t>
            </a:r>
            <a:r>
              <a:rPr lang="en-US" dirty="0">
                <a:latin typeface="Times" pitchFamily="18" charset="0"/>
              </a:rPr>
              <a:t> </a:t>
            </a:r>
            <a:r>
              <a:rPr lang="en-US" dirty="0" err="1">
                <a:latin typeface="Times" pitchFamily="18" charset="0"/>
              </a:rPr>
              <a:t>beserta</a:t>
            </a:r>
            <a:r>
              <a:rPr lang="en-US" dirty="0">
                <a:latin typeface="Times" pitchFamily="18" charset="0"/>
              </a:rPr>
              <a:t> SKP </a:t>
            </a:r>
            <a:r>
              <a:rPr lang="en-US" dirty="0" err="1">
                <a:latin typeface="Times" pitchFamily="18" charset="0"/>
              </a:rPr>
              <a:t>berdasarkan</a:t>
            </a:r>
            <a:r>
              <a:rPr lang="en-US" dirty="0">
                <a:latin typeface="Times" pitchFamily="18" charset="0"/>
              </a:rPr>
              <a:t> bank </a:t>
            </a:r>
            <a:r>
              <a:rPr lang="en-US" dirty="0" err="1">
                <a:latin typeface="Times" pitchFamily="18" charset="0"/>
              </a:rPr>
              <a:t>penerima</a:t>
            </a:r>
            <a:r>
              <a:rPr lang="en-US" dirty="0">
                <a:latin typeface="Times" pitchFamily="18" charset="0"/>
              </a:rPr>
              <a:t>.</a:t>
            </a:r>
          </a:p>
          <a:p>
            <a:pPr marL="914400" lvl="1" indent="-514350">
              <a:buAutoNum type="alphaLcPeriod"/>
            </a:pPr>
            <a:r>
              <a:rPr lang="en-US" dirty="0" err="1">
                <a:latin typeface="Times" pitchFamily="18" charset="0"/>
              </a:rPr>
              <a:t>Mengisi</a:t>
            </a:r>
            <a:r>
              <a:rPr lang="en-US" dirty="0">
                <a:latin typeface="Times" pitchFamily="18" charset="0"/>
              </a:rPr>
              <a:t> </a:t>
            </a:r>
            <a:r>
              <a:rPr lang="en-US" dirty="0" err="1">
                <a:latin typeface="Times" pitchFamily="18" charset="0"/>
              </a:rPr>
              <a:t>Daftar</a:t>
            </a:r>
            <a:r>
              <a:rPr lang="en-US" dirty="0">
                <a:latin typeface="Times" pitchFamily="18" charset="0"/>
              </a:rPr>
              <a:t> </a:t>
            </a:r>
            <a:r>
              <a:rPr lang="en-US" dirty="0" err="1">
                <a:latin typeface="Times" pitchFamily="18" charset="0"/>
              </a:rPr>
              <a:t>Warkat</a:t>
            </a:r>
            <a:r>
              <a:rPr lang="en-US" dirty="0">
                <a:latin typeface="Times" pitchFamily="18" charset="0"/>
              </a:rPr>
              <a:t> </a:t>
            </a:r>
            <a:r>
              <a:rPr lang="en-US" dirty="0" err="1">
                <a:latin typeface="Times" pitchFamily="18" charset="0"/>
              </a:rPr>
              <a:t>Kliring</a:t>
            </a:r>
            <a:r>
              <a:rPr lang="en-US" dirty="0">
                <a:latin typeface="Times" pitchFamily="18" charset="0"/>
              </a:rPr>
              <a:t> </a:t>
            </a:r>
            <a:r>
              <a:rPr lang="en-US" dirty="0" err="1">
                <a:latin typeface="Times" pitchFamily="18" charset="0"/>
              </a:rPr>
              <a:t>Pengembalian</a:t>
            </a:r>
            <a:r>
              <a:rPr lang="en-US" dirty="0">
                <a:latin typeface="Times" pitchFamily="18" charset="0"/>
              </a:rPr>
              <a:t> </a:t>
            </a:r>
            <a:r>
              <a:rPr lang="en-US" dirty="0" err="1">
                <a:latin typeface="Times" pitchFamily="18" charset="0"/>
              </a:rPr>
              <a:t>dengan</a:t>
            </a:r>
            <a:r>
              <a:rPr lang="en-US" dirty="0">
                <a:latin typeface="Times" pitchFamily="18" charset="0"/>
              </a:rPr>
              <a:t> </a:t>
            </a:r>
            <a:r>
              <a:rPr lang="en-US" dirty="0" err="1">
                <a:latin typeface="Times" pitchFamily="18" charset="0"/>
              </a:rPr>
              <a:t>rincian</a:t>
            </a:r>
            <a:r>
              <a:rPr lang="en-US" dirty="0">
                <a:latin typeface="Times" pitchFamily="18" charset="0"/>
              </a:rPr>
              <a:t> nominal </a:t>
            </a:r>
            <a:r>
              <a:rPr lang="en-US" dirty="0" err="1">
                <a:latin typeface="Times" pitchFamily="18" charset="0"/>
              </a:rPr>
              <a:t>serta</a:t>
            </a:r>
            <a:r>
              <a:rPr lang="en-US" dirty="0">
                <a:latin typeface="Times" pitchFamily="18" charset="0"/>
              </a:rPr>
              <a:t> </a:t>
            </a:r>
            <a:r>
              <a:rPr lang="en-US" dirty="0" err="1">
                <a:latin typeface="Times" pitchFamily="18" charset="0"/>
              </a:rPr>
              <a:t>jumlah</a:t>
            </a:r>
            <a:r>
              <a:rPr lang="en-US" dirty="0">
                <a:latin typeface="Times" pitchFamily="18" charset="0"/>
              </a:rPr>
              <a:t> </a:t>
            </a:r>
            <a:r>
              <a:rPr lang="en-US" dirty="0" err="1">
                <a:latin typeface="Times" pitchFamily="18" charset="0"/>
              </a:rPr>
              <a:t>lembar</a:t>
            </a:r>
            <a:r>
              <a:rPr lang="en-US" dirty="0">
                <a:latin typeface="Times" pitchFamily="18" charset="0"/>
              </a:rPr>
              <a:t> </a:t>
            </a:r>
            <a:r>
              <a:rPr lang="en-US" dirty="0" err="1">
                <a:latin typeface="Times" pitchFamily="18" charset="0"/>
              </a:rPr>
              <a:t>dan</a:t>
            </a:r>
            <a:r>
              <a:rPr lang="en-US" dirty="0">
                <a:latin typeface="Times" pitchFamily="18" charset="0"/>
              </a:rPr>
              <a:t> </a:t>
            </a:r>
            <a:r>
              <a:rPr lang="en-US" dirty="0" err="1">
                <a:latin typeface="Times" pitchFamily="18" charset="0"/>
              </a:rPr>
              <a:t>jumlah</a:t>
            </a:r>
            <a:r>
              <a:rPr lang="en-US" dirty="0">
                <a:latin typeface="Times" pitchFamily="18" charset="0"/>
              </a:rPr>
              <a:t> nominal </a:t>
            </a:r>
            <a:r>
              <a:rPr lang="en-US" dirty="0" err="1">
                <a:latin typeface="Times" pitchFamily="18" charset="0"/>
              </a:rPr>
              <a:t>warkat</a:t>
            </a:r>
            <a:r>
              <a:rPr lang="en-US" dirty="0">
                <a:latin typeface="Times" pitchFamily="18" charset="0"/>
              </a:rPr>
              <a:t> </a:t>
            </a:r>
            <a:r>
              <a:rPr lang="en-US" dirty="0" err="1">
                <a:latin typeface="Times" pitchFamily="18" charset="0"/>
              </a:rPr>
              <a:t>debet</a:t>
            </a:r>
            <a:r>
              <a:rPr lang="en-US" dirty="0">
                <a:latin typeface="Times" pitchFamily="18" charset="0"/>
              </a:rPr>
              <a:t> </a:t>
            </a:r>
            <a:r>
              <a:rPr lang="en-US" dirty="0" err="1">
                <a:latin typeface="Times" pitchFamily="18" charset="0"/>
              </a:rPr>
              <a:t>tolakan</a:t>
            </a:r>
            <a:r>
              <a:rPr lang="en-US" dirty="0">
                <a:latin typeface="Times" pitchFamily="18" charset="0"/>
              </a:rPr>
              <a:t> </a:t>
            </a:r>
            <a:r>
              <a:rPr lang="en-US" dirty="0" err="1">
                <a:latin typeface="Times" pitchFamily="18" charset="0"/>
              </a:rPr>
              <a:t>untuk</a:t>
            </a:r>
            <a:r>
              <a:rPr lang="en-US" dirty="0">
                <a:latin typeface="Times" pitchFamily="18" charset="0"/>
              </a:rPr>
              <a:t> </a:t>
            </a:r>
            <a:r>
              <a:rPr lang="en-US" dirty="0" err="1">
                <a:latin typeface="Times" pitchFamily="18" charset="0"/>
              </a:rPr>
              <a:t>masing-masing</a:t>
            </a:r>
            <a:r>
              <a:rPr lang="en-US" dirty="0">
                <a:latin typeface="Times" pitchFamily="18" charset="0"/>
              </a:rPr>
              <a:t> bank </a:t>
            </a:r>
            <a:r>
              <a:rPr lang="en-US" dirty="0" err="1">
                <a:latin typeface="Times" pitchFamily="18" charset="0"/>
              </a:rPr>
              <a:t>penerima</a:t>
            </a:r>
            <a:r>
              <a:rPr lang="en-US" dirty="0">
                <a:latin typeface="Times" pitchFamily="18" charset="0"/>
              </a:rPr>
              <a:t> </a:t>
            </a:r>
            <a:r>
              <a:rPr lang="en-US" dirty="0" err="1">
                <a:latin typeface="Times" pitchFamily="18" charset="0"/>
              </a:rPr>
              <a:t>sebanyak</a:t>
            </a:r>
            <a:r>
              <a:rPr lang="en-US" dirty="0">
                <a:latin typeface="Times" pitchFamily="18" charset="0"/>
              </a:rPr>
              <a:t> </a:t>
            </a:r>
            <a:r>
              <a:rPr lang="en-US" dirty="0" err="1">
                <a:latin typeface="Times" pitchFamily="18" charset="0"/>
              </a:rPr>
              <a:t>rangkap</a:t>
            </a:r>
            <a:r>
              <a:rPr lang="en-US" dirty="0">
                <a:latin typeface="Times" pitchFamily="18" charset="0"/>
              </a:rPr>
              <a:t> 3 (</a:t>
            </a:r>
            <a:r>
              <a:rPr lang="en-US" dirty="0" err="1">
                <a:latin typeface="Times" pitchFamily="18" charset="0"/>
              </a:rPr>
              <a:t>tiga</a:t>
            </a:r>
            <a:r>
              <a:rPr lang="en-US" dirty="0">
                <a:latin typeface="Times" pitchFamily="18" charset="0"/>
              </a:rPr>
              <a:t>)</a:t>
            </a:r>
          </a:p>
          <a:p>
            <a:pPr marL="514350" indent="-514350">
              <a:buAutoNum type="arabicPeriod"/>
            </a:pPr>
            <a:endParaRPr lang="en-US" dirty="0">
              <a:latin typeface="Times" pitchFamily="18" charset="0"/>
            </a:endParaRPr>
          </a:p>
        </p:txBody>
      </p:sp>
      <p:sp>
        <p:nvSpPr>
          <p:cNvPr id="2" name="Title 1"/>
          <p:cNvSpPr>
            <a:spLocks noGrp="1"/>
          </p:cNvSpPr>
          <p:nvPr>
            <p:ph type="title"/>
          </p:nvPr>
        </p:nvSpPr>
        <p:spPr>
          <a:xfrm>
            <a:off x="2483768" y="3639"/>
            <a:ext cx="4191000" cy="715962"/>
          </a:xfrm>
        </p:spPr>
        <p:txBody>
          <a:bodyPr>
            <a:normAutofit/>
          </a:bodyPr>
          <a:lstStyle/>
          <a:p>
            <a:pPr algn="ctr"/>
            <a:r>
              <a:rPr lang="en-US" sz="2800" b="1" dirty="0">
                <a:latin typeface="Times" pitchFamily="18" charset="0"/>
              </a:rPr>
              <a:t>II. </a:t>
            </a:r>
            <a:r>
              <a:rPr lang="en-US" sz="2800" b="1" dirty="0" err="1">
                <a:latin typeface="Times" pitchFamily="18" charset="0"/>
              </a:rPr>
              <a:t>Kliring</a:t>
            </a:r>
            <a:r>
              <a:rPr lang="en-US" sz="2800" b="1" dirty="0">
                <a:latin typeface="Times" pitchFamily="18" charset="0"/>
              </a:rPr>
              <a:t> </a:t>
            </a:r>
            <a:r>
              <a:rPr lang="en-US" sz="2800" b="1" dirty="0" err="1">
                <a:latin typeface="Times" pitchFamily="18" charset="0"/>
              </a:rPr>
              <a:t>Pengembalian</a:t>
            </a:r>
            <a:endParaRPr lang="en-US" sz="2800" b="1" dirty="0">
              <a:latin typeface="Times"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olstic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108</TotalTime>
  <Words>4224</Words>
  <Application>Microsoft Office PowerPoint</Application>
  <PresentationFormat>On-screen Show (4:3)</PresentationFormat>
  <Paragraphs>453</Paragraphs>
  <Slides>38</Slides>
  <Notes>0</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38</vt:i4>
      </vt:variant>
    </vt:vector>
  </HeadingPairs>
  <TitlesOfParts>
    <vt:vector size="53" baseType="lpstr">
      <vt:lpstr>Arial</vt:lpstr>
      <vt:lpstr>Calibri</vt:lpstr>
      <vt:lpstr>Georgia</vt:lpstr>
      <vt:lpstr>Gill Sans MT</vt:lpstr>
      <vt:lpstr>Lucida Sans Unicode</vt:lpstr>
      <vt:lpstr>Times</vt:lpstr>
      <vt:lpstr>Times New Roman</vt:lpstr>
      <vt:lpstr>Trebuchet MS</vt:lpstr>
      <vt:lpstr>Verdana</vt:lpstr>
      <vt:lpstr>Wingdings</vt:lpstr>
      <vt:lpstr>Wingdings 2</vt:lpstr>
      <vt:lpstr>Wingdings 3</vt:lpstr>
      <vt:lpstr>Solstice</vt:lpstr>
      <vt:lpstr>Concourse</vt:lpstr>
      <vt:lpstr>Slipstream</vt:lpstr>
      <vt:lpstr>AKUNTANSI KLIRING</vt:lpstr>
      <vt:lpstr>A. SISTEM KLIRING</vt:lpstr>
      <vt:lpstr>B.PESERTA KLIRING</vt:lpstr>
      <vt:lpstr>C.WARKAT &amp; DOKUMEN PENTING</vt:lpstr>
      <vt:lpstr>DOKUMEN KLIRING</vt:lpstr>
      <vt:lpstr>PowerPoint Presentation</vt:lpstr>
      <vt:lpstr>PowerPoint Presentation</vt:lpstr>
      <vt:lpstr>PowerPoint Presentation</vt:lpstr>
      <vt:lpstr>II. Kliring Pengembalian</vt:lpstr>
      <vt:lpstr>PowerPoint Presentation</vt:lpstr>
      <vt:lpstr>PowerPoint Presentation</vt:lpstr>
      <vt:lpstr>PowerPoint Presentation</vt:lpstr>
      <vt:lpstr>III. Penyelesaian Akhir</vt:lpstr>
      <vt:lpstr>E. Jadwal Kliring Lokal Dan Pelimpahan Hasil Kliring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Sistem Kliring Warkat Luar Wilayah</vt:lpstr>
      <vt:lpstr>Mekanisme Kliring Warkat Luar Wilayah</vt:lpstr>
      <vt:lpstr>CONTOH TRANSAKSI DAN PENCATATANNYA</vt:lpstr>
      <vt:lpstr>Prinsip-Prinsip Umum Kliring Warkat Luar Wilayah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PERTANYAAN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KLIRING</dc:title>
  <dc:creator>nur khayati</dc:creator>
  <cp:lastModifiedBy>M. Sadat</cp:lastModifiedBy>
  <cp:revision>12</cp:revision>
  <dcterms:created xsi:type="dcterms:W3CDTF">2019-02-16T14:36:20Z</dcterms:created>
  <dcterms:modified xsi:type="dcterms:W3CDTF">2024-10-08T15:42:34Z</dcterms:modified>
</cp:coreProperties>
</file>