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6DBAE-1913-4FC5-AFA6-CF23BB49B5FB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3918B-ECBC-4CC8-9C89-39801E7D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75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57550" y="514350"/>
            <a:ext cx="3430588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3BD84-4CEC-4F46-9B03-E193D425E15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81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22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4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13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8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89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0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54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4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C753-7E28-4895-896C-FAF8952D845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17802-6EE1-4227-8F14-6C033AA8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7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62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9"/>
            <a:ext cx="9144000" cy="523628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C.TUGAS UNIT KERJA TELLER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98268"/>
            <a:ext cx="9144000" cy="605973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dirty="0"/>
              <a:t>UNIT KERJA KAS BERTANGGUNG JAWAB ATAS TRANSAKSI TUNAI TERUTAMA </a:t>
            </a:r>
          </a:p>
          <a:p>
            <a:pPr>
              <a:buNone/>
            </a:pPr>
            <a:r>
              <a:rPr lang="en-US" sz="2400" dirty="0"/>
              <a:t>ATAS PENERIMAAN MAUPUN PEMBAYARAN UANGNYA.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PETUGAS YANG BEKERJA DI UNIT KERJA KAS DISEBUT </a:t>
            </a:r>
            <a:r>
              <a:rPr lang="en-US" sz="2400" b="1" dirty="0"/>
              <a:t>KASIR</a:t>
            </a:r>
            <a:r>
              <a:rPr lang="en-US" sz="2400" dirty="0"/>
              <a:t> ATAU TELLER </a:t>
            </a:r>
          </a:p>
          <a:p>
            <a:pPr>
              <a:buNone/>
            </a:pPr>
            <a:r>
              <a:rPr lang="en-US" sz="2400" dirty="0"/>
              <a:t>YANG DIKEPALAI OLEH </a:t>
            </a:r>
            <a:r>
              <a:rPr lang="en-US" sz="2400" b="1" dirty="0"/>
              <a:t>KEPALA KAS </a:t>
            </a:r>
            <a:r>
              <a:rPr lang="en-US" sz="2400" dirty="0"/>
              <a:t>(HEAD TELLER).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dirty="0"/>
              <a:t>TUGAS-TUGAS UNIT TELLER BERHUBUNGAN DENGAN:</a:t>
            </a:r>
          </a:p>
          <a:p>
            <a:pPr>
              <a:buNone/>
            </a:pPr>
            <a:r>
              <a:rPr lang="en-US" sz="2400" b="1" dirty="0"/>
              <a:t>1.PERSEDIAAN UANG TUNAI</a:t>
            </a:r>
          </a:p>
          <a:p>
            <a:pPr>
              <a:buNone/>
            </a:pPr>
            <a:r>
              <a:rPr lang="en-US" sz="2400" b="1" dirty="0"/>
              <a:t>    </a:t>
            </a:r>
            <a:r>
              <a:rPr lang="en-US" sz="2400" dirty="0"/>
              <a:t>BANK MEMELIHARA PERSEDIAAN UANG TUNAI DALAM BERBAGAI MACAM </a:t>
            </a:r>
          </a:p>
          <a:p>
            <a:pPr>
              <a:buNone/>
            </a:pPr>
            <a:r>
              <a:rPr lang="en-US" sz="2400" dirty="0"/>
              <a:t>    JENIS PERSEDIAAN, YANG DAPAT DIBEDAKAN MENJADI 2 GOLONGAN, YAITU:</a:t>
            </a:r>
          </a:p>
          <a:p>
            <a:pPr>
              <a:buNone/>
            </a:pPr>
            <a:r>
              <a:rPr lang="en-US" sz="2400" dirty="0"/>
              <a:t>    - </a:t>
            </a:r>
            <a:r>
              <a:rPr lang="en-US" sz="2400" b="1" dirty="0"/>
              <a:t>PERSEDIAAN UMUM </a:t>
            </a:r>
            <a:r>
              <a:rPr lang="en-US" sz="2400" dirty="0"/>
              <a:t>YANG DIPELIHARA OLEH UNIT KERJA KAS YANG TERDIRI DARI BEBERAPA JENIS ANTARA LAIN KAS YANG  MENJADI TANGGUNGJAWAB HEAD TELLER DI BAWAH PENGENDALIAN KEPALA BAGIAN OPERASIONAL DAN PERSEDIAAN </a:t>
            </a:r>
            <a:r>
              <a:rPr lang="en-US" sz="2400"/>
              <a:t>YANG  </a:t>
            </a:r>
            <a:r>
              <a:rPr lang="en-US" sz="2400" dirty="0"/>
              <a:t>DISIMPAN DALAM KOTAK KASIR (TELLER CASH BOX)</a:t>
            </a:r>
          </a:p>
          <a:p>
            <a:pPr>
              <a:buNone/>
            </a:pPr>
            <a:r>
              <a:rPr lang="en-US" sz="2000" dirty="0"/>
              <a:t> </a:t>
            </a:r>
          </a:p>
          <a:p>
            <a:pPr>
              <a:buNone/>
            </a:pPr>
            <a:r>
              <a:rPr lang="en-US" sz="2000" b="1" dirty="0"/>
              <a:t>	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381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9"/>
            <a:ext cx="9144000" cy="523628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/>
              <a:t/>
            </a:r>
            <a:br>
              <a:rPr lang="en-US" sz="2000" dirty="0"/>
            </a:br>
            <a:r>
              <a:rPr lang="en-US" sz="2700" dirty="0"/>
              <a:t>- </a:t>
            </a:r>
            <a:r>
              <a:rPr lang="en-US" sz="2700" b="1" dirty="0"/>
              <a:t>PERSEDIAAN KHUSUS</a:t>
            </a:r>
            <a:r>
              <a:rPr lang="en-US" sz="2700" dirty="0"/>
              <a:t>    YANG DIPELIHARA OLEH UNIT KERJA LAIN,</a:t>
            </a:r>
            <a:br>
              <a:rPr lang="en-US" sz="2700" dirty="0"/>
            </a:b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98268"/>
            <a:ext cx="9144000" cy="605973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</a:t>
            </a:r>
            <a:r>
              <a:rPr lang="en-US" sz="2200" dirty="0"/>
              <a:t>MISALNYA PERSEDIAAN UNTUK KAS KECIL YANG DIPELIHARA OLEH BAGIAN</a:t>
            </a:r>
          </a:p>
          <a:p>
            <a:pPr>
              <a:buNone/>
            </a:pPr>
            <a:r>
              <a:rPr lang="en-US" sz="2200" dirty="0"/>
              <a:t>   UMUM DAN PERASEDIAAN MANAJEMEN YANG MENJADI TANGGUNG</a:t>
            </a:r>
          </a:p>
          <a:p>
            <a:pPr>
              <a:buNone/>
            </a:pPr>
            <a:r>
              <a:rPr lang="en-US" sz="2200" dirty="0"/>
              <a:t>  JAWAB PIMPINAN UNIT KERJA.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/>
              <a:t>2.PENERIMAAN SETORAN</a:t>
            </a:r>
          </a:p>
          <a:p>
            <a:pPr>
              <a:buNone/>
            </a:pPr>
            <a:r>
              <a:rPr lang="en-US" sz="2000" b="1" dirty="0"/>
              <a:t>    </a:t>
            </a:r>
            <a:r>
              <a:rPr lang="en-US" sz="2000" dirty="0"/>
              <a:t>SUMBER UTAMA PERSEDIAAN UANG TUNAI ADALAH PENERIMAAN SETORAN DARI </a:t>
            </a:r>
          </a:p>
          <a:p>
            <a:pPr>
              <a:buNone/>
            </a:pPr>
            <a:r>
              <a:rPr lang="en-US" sz="2000" dirty="0"/>
              <a:t>    NASABAH. JIKA TERJADI KEKURANGAN ATAU MELEWATI BATAS MINIMUM </a:t>
            </a:r>
          </a:p>
          <a:p>
            <a:pPr>
              <a:buNone/>
            </a:pPr>
            <a:r>
              <a:rPr lang="en-US" sz="2000" dirty="0"/>
              <a:t>     PERSEDIAAN, BANK BARU MENARIK DARI BANK INDONESIA ATAU BANK LAIN.</a:t>
            </a:r>
          </a:p>
          <a:p>
            <a:pPr>
              <a:buNone/>
            </a:pPr>
            <a:r>
              <a:rPr lang="en-US" sz="2000" dirty="0"/>
              <a:t>     TUGAS UTAMANYA UNIT KERJA KAS ADALAH MENERIMA SETORAN TUNAI BAIK </a:t>
            </a:r>
          </a:p>
          <a:p>
            <a:pPr>
              <a:buNone/>
            </a:pPr>
            <a:r>
              <a:rPr lang="en-US" sz="2000" dirty="0"/>
              <a:t>     DALAM BENTUK VALUTA RUPIAH MAUPUN VALUTA ASING (BANK NOTES)</a:t>
            </a:r>
          </a:p>
          <a:p>
            <a:pPr>
              <a:buNone/>
            </a:pPr>
            <a:r>
              <a:rPr lang="en-US" sz="2000" b="1" dirty="0"/>
              <a:t>   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0148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720" y="1714490"/>
            <a:ext cx="8572560" cy="2786081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3.PEMBAYARAN UANG TUNAI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/>
              <a:t>PEMBAYARAN TUNAI KEPADA NASABAH DAN PEMBAYARAN </a:t>
            </a:r>
          </a:p>
          <a:p>
            <a:pPr>
              <a:buNone/>
            </a:pPr>
            <a:r>
              <a:rPr lang="en-US" sz="2400" b="1" dirty="0"/>
              <a:t>TUNAI LAIN.  SETIAP TELLER MELAKUKAN PEMBAYARAN TUNAI </a:t>
            </a:r>
          </a:p>
          <a:p>
            <a:pPr>
              <a:buNone/>
            </a:pPr>
            <a:r>
              <a:rPr lang="en-US" sz="2400" b="1" dirty="0"/>
              <a:t>SESUAI DENGAN LIMIT ATAU TINGKAT KEWENANGANNYA </a:t>
            </a:r>
          </a:p>
          <a:p>
            <a:pPr>
              <a:buNone/>
            </a:pPr>
            <a:r>
              <a:rPr lang="en-US" sz="2400" b="1" dirty="0"/>
              <a:t>MASING-MASING.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9373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WordArt 2"/>
          <p:cNvSpPr>
            <a:spLocks noChangeArrowheads="1" noChangeShapeType="1" noTextEdit="1"/>
          </p:cNvSpPr>
          <p:nvPr/>
        </p:nvSpPr>
        <p:spPr bwMode="auto">
          <a:xfrm>
            <a:off x="2671764" y="380984"/>
            <a:ext cx="6567508" cy="762000"/>
          </a:xfrm>
          <a:prstGeom prst="rect">
            <a:avLst/>
          </a:prstGeom>
          <a:solidFill>
            <a:srgbClr val="00B0F0"/>
          </a:solidFill>
          <a:effectLst>
            <a:outerShdw blurRad="50800" dist="50800" dir="5400000" algn="ctr" rotWithShape="0">
              <a:srgbClr val="FF0066"/>
            </a:outerShdw>
          </a:effec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rtl="0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4.AKUNTANSI UNIT TELLER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Impact"/>
            </a:endParaRPr>
          </a:p>
        </p:txBody>
      </p:sp>
      <p:pic>
        <p:nvPicPr>
          <p:cNvPr id="5" name="Content Placeholder 4" descr="Bank tellers should have strong customer service skills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09720" y="1357298"/>
            <a:ext cx="385765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A line of people in the queue at the bank to see a bank teller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67372" y="1357298"/>
            <a:ext cx="459581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lrnewsonline.files.wordpress.com/2009/10/transaksi-bank-mandiri.jpg?w=700&amp;h=46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09721" y="4000480"/>
            <a:ext cx="3857652" cy="2643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://images.detik.com/content/2008/05/09/5/karyawanbankldalam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67372" y="4071942"/>
            <a:ext cx="4572032" cy="254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3265244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2"/>
            <a:ext cx="9144000" cy="60016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457200" indent="-457200"/>
            <a:r>
              <a:rPr lang="en-US" sz="2400" b="1" dirty="0"/>
              <a:t>A.PENGERTIAN KAS DAN TELLER</a:t>
            </a:r>
          </a:p>
          <a:p>
            <a:pPr marL="457200" indent="-457200"/>
            <a:r>
              <a:rPr lang="en-US" sz="2400" dirty="0"/>
              <a:t>    KAS ADALAH MATA UANG KERTAS ATAU LOGAM BAIK RUPIAH </a:t>
            </a:r>
          </a:p>
          <a:p>
            <a:pPr marL="457200" indent="-457200"/>
            <a:r>
              <a:rPr lang="en-US" sz="2400" dirty="0"/>
              <a:t>    MAUPUN VALUTA ASING YANG MASIH BERLAKU SEBAGAI ALAT </a:t>
            </a:r>
          </a:p>
          <a:p>
            <a:pPr marL="457200" indent="-457200"/>
            <a:r>
              <a:rPr lang="en-US" sz="2400" dirty="0"/>
              <a:t>    PEMBAYARAN YANG SAH TERMASUK YANG DITARIK DARI PEREDARAN</a:t>
            </a:r>
          </a:p>
          <a:p>
            <a:pPr marL="457200" indent="-457200"/>
            <a:r>
              <a:rPr lang="en-US" sz="2400" dirty="0"/>
              <a:t>    .(STANDAR KHUSUS AKUNTANSI PERBANKAN INDONESIA/SKAPI).</a:t>
            </a:r>
          </a:p>
          <a:p>
            <a:pPr marL="457200" indent="-457200"/>
            <a:r>
              <a:rPr lang="en-US" sz="2400" dirty="0"/>
              <a:t>    </a:t>
            </a:r>
          </a:p>
          <a:p>
            <a:pPr marL="457200" indent="-457200"/>
            <a:endParaRPr lang="en-US" sz="2400" dirty="0"/>
          </a:p>
          <a:p>
            <a:pPr marL="457200" indent="-457200"/>
            <a:r>
              <a:rPr lang="en-US" sz="2400" b="1" dirty="0"/>
              <a:t>PERUBAHAN POSISI SALDO KAS DI BANK DISEBABKAN:</a:t>
            </a:r>
          </a:p>
          <a:p>
            <a:pPr marL="457200" indent="-457200"/>
            <a:r>
              <a:rPr lang="en-US" sz="2400" dirty="0"/>
              <a:t>1.PENYETORAN DAN PENARIKAN TUNAI OLEH NASABAH</a:t>
            </a:r>
          </a:p>
          <a:p>
            <a:pPr marL="457200" indent="-457200"/>
            <a:r>
              <a:rPr lang="en-US" sz="2400" dirty="0"/>
              <a:t>	    - PENYETORAN DAN PENGAMBILAN TABUNGAN</a:t>
            </a:r>
          </a:p>
          <a:p>
            <a:pPr marL="457200" indent="-457200"/>
            <a:r>
              <a:rPr lang="en-US" sz="2400" dirty="0"/>
              <a:t>	    - PENGUANGAN CEK</a:t>
            </a:r>
          </a:p>
          <a:p>
            <a:pPr marL="457200" indent="-457200"/>
            <a:r>
              <a:rPr lang="en-US" sz="2400" dirty="0"/>
              <a:t>	    - PENERIMAAN KIRIMAN UANG</a:t>
            </a:r>
          </a:p>
          <a:p>
            <a:pPr marL="457200" indent="-457200"/>
            <a:r>
              <a:rPr lang="en-US" sz="2400" dirty="0"/>
              <a:t>            - PENERIMAAN PEMBUKAAN DEPOSITO</a:t>
            </a:r>
          </a:p>
          <a:p>
            <a:pPr marL="457200" indent="-457200"/>
            <a:r>
              <a:rPr lang="en-US" sz="2400" dirty="0"/>
              <a:t>	    - PEMBAYARAN DEPOSITO</a:t>
            </a:r>
          </a:p>
          <a:p>
            <a:pPr marL="457200" indent="-457200"/>
            <a:r>
              <a:rPr lang="en-US" sz="2400" dirty="0"/>
              <a:t>	    -DSB</a:t>
            </a:r>
          </a:p>
          <a:p>
            <a:pPr marL="457200" indent="-457200"/>
            <a:r>
              <a:rPr lang="en-US" sz="2400" b="1" dirty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491994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2.PENYETORAN KEPADA ATAU PENARIKAN DARI REKENING BANK YANG</a:t>
            </a:r>
            <a:br>
              <a:rPr lang="en-US" sz="2000" dirty="0"/>
            </a:br>
            <a:r>
              <a:rPr lang="en-US" sz="2000" dirty="0"/>
              <a:t>          BERSANGKUTAN DI BANK INDONESIA.</a:t>
            </a:r>
            <a:br>
              <a:rPr lang="en-US" sz="20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	</a:t>
            </a:r>
            <a:r>
              <a:rPr lang="en-US" sz="2000" dirty="0"/>
              <a:t>	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3.PENGGUNAAN UNTUK TRANSAKSI INTERN PERUSAHAAN.</a:t>
            </a:r>
          </a:p>
          <a:p>
            <a:pPr>
              <a:buNone/>
            </a:pPr>
            <a:r>
              <a:rPr lang="en-US" sz="2000" dirty="0"/>
              <a:t>	    MISALNYA: - UNTUK DANA KAS KECIL</a:t>
            </a:r>
          </a:p>
          <a:p>
            <a:pPr>
              <a:buNone/>
            </a:pPr>
            <a:r>
              <a:rPr lang="en-US" sz="2000" dirty="0"/>
              <a:t>			- PEMBAYARAN BIAYA-BIAYA OPERASIONAL</a:t>
            </a:r>
          </a:p>
          <a:p>
            <a:pPr>
              <a:buNone/>
            </a:pPr>
            <a:r>
              <a:rPr lang="en-US" sz="2000" dirty="0"/>
              <a:t>			- BIAYA GAJI</a:t>
            </a:r>
          </a:p>
          <a:p>
            <a:pPr>
              <a:buNone/>
            </a:pPr>
            <a:r>
              <a:rPr lang="en-US" sz="2000" dirty="0"/>
              <a:t>			- </a:t>
            </a:r>
            <a:r>
              <a:rPr lang="en-US" sz="2000" dirty="0" err="1"/>
              <a:t>dsb</a:t>
            </a:r>
            <a:r>
              <a:rPr lang="en-US" sz="2000" dirty="0"/>
              <a:t>.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KEGIATAN DI KAS SENANTIASA BERKAITAN DENGAN TELLER, OLEH KARENA ITU</a:t>
            </a:r>
          </a:p>
          <a:p>
            <a:pPr>
              <a:buNone/>
            </a:pPr>
            <a:r>
              <a:rPr lang="en-US" sz="2000" dirty="0"/>
              <a:t>TELLER SELALU BERHADAPAN DENGAN PARA NASABAH YANG SELALU </a:t>
            </a:r>
          </a:p>
          <a:p>
            <a:pPr>
              <a:buNone/>
            </a:pPr>
            <a:r>
              <a:rPr lang="en-US" sz="2000" dirty="0"/>
              <a:t>MELAKUKAN TRANSAKSI YANG BERSIFAT TUNAI.</a:t>
            </a:r>
          </a:p>
          <a:p>
            <a:pPr>
              <a:buNone/>
            </a:pPr>
            <a:r>
              <a:rPr lang="en-US" sz="2000" dirty="0"/>
              <a:t>				</a:t>
            </a:r>
            <a:endParaRPr lang="en-US" dirty="0"/>
          </a:p>
          <a:p>
            <a:pPr>
              <a:buNone/>
            </a:pPr>
            <a:r>
              <a:rPr lang="en-US" sz="2000" dirty="0"/>
              <a:t>	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58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ccounting For Banking Operati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3778" name="WordArt 2"/>
          <p:cNvSpPr>
            <a:spLocks noChangeArrowheads="1" noChangeShapeType="1" noTextEdit="1"/>
          </p:cNvSpPr>
          <p:nvPr/>
        </p:nvSpPr>
        <p:spPr bwMode="auto">
          <a:xfrm>
            <a:off x="2095472" y="2071678"/>
            <a:ext cx="8001056" cy="64294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rtl="0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APA ITU TELLER ?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95479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0"/>
            <a:ext cx="9144000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A.PENGERTIAN</a:t>
            </a:r>
          </a:p>
          <a:p>
            <a:pPr>
              <a:buNone/>
            </a:pPr>
            <a:r>
              <a:rPr lang="en-US" sz="2400" b="1" dirty="0"/>
              <a:t>TELLER 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/>
              <a:t>PETUGAS BANK YANG BERTANGGUNG JAWAB TERHADAP LALU</a:t>
            </a:r>
          </a:p>
          <a:p>
            <a:r>
              <a:rPr lang="en-US" sz="2400" b="1" dirty="0"/>
              <a:t>    LINTAS UANG TUNAI.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b="1" dirty="0"/>
              <a:t>SYSTEM TELLER MERUPAKAN SUATU RANGKAIAN DALAM BENTUK </a:t>
            </a:r>
          </a:p>
          <a:p>
            <a:r>
              <a:rPr lang="en-US" sz="2400" b="1" dirty="0"/>
              <a:t>    PELAYANAN KEPADA NASABAH YANG SEBAGIAN ATAU SELURUH </a:t>
            </a:r>
          </a:p>
          <a:p>
            <a:r>
              <a:rPr lang="en-US" sz="2400" b="1" dirty="0"/>
              <a:t>    KERJA DISELESAIKAN OLEH TELLER  YANG BERSANGKUTAN.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dirty="0"/>
              <a:t>TELLER DAPAT JUGA DIARTIKAN SEBAGAI KUASA KAS </a:t>
            </a:r>
          </a:p>
          <a:p>
            <a:r>
              <a:rPr lang="en-US" sz="2800" b="1" dirty="0"/>
              <a:t>    TERBATAS, KARENA DALAM JUMLAH UANG TERTENTU </a:t>
            </a:r>
          </a:p>
          <a:p>
            <a:r>
              <a:rPr lang="en-US" sz="2800" b="1" dirty="0"/>
              <a:t>    TELLER DAPAT MELAKUKAN TRANSAKSI SECARA  </a:t>
            </a:r>
          </a:p>
          <a:p>
            <a:r>
              <a:rPr lang="en-US" sz="2800" b="1" dirty="0"/>
              <a:t>    LANGSUNG.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7174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667240" y="2285992"/>
            <a:ext cx="2714644" cy="2500330"/>
          </a:xfrm>
          <a:prstGeom prst="ellipse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lgerian" pitchFamily="82" charset="0"/>
              </a:rPr>
              <a:t>TELLER</a:t>
            </a:r>
            <a:endParaRPr lang="en-US" sz="3200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17" name="Oval 16"/>
          <p:cNvSpPr/>
          <p:nvPr/>
        </p:nvSpPr>
        <p:spPr>
          <a:xfrm rot="19300727">
            <a:off x="1937834" y="1862201"/>
            <a:ext cx="2357454" cy="77152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lgerian" pitchFamily="82" charset="0"/>
              </a:rPr>
              <a:t>1. CORP.TELLER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18" name="Oval 17"/>
          <p:cNvSpPr/>
          <p:nvPr/>
        </p:nvSpPr>
        <p:spPr>
          <a:xfrm rot="19264234">
            <a:off x="6933884" y="5084130"/>
            <a:ext cx="2357454" cy="7715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lgerian" pitchFamily="82" charset="0"/>
              </a:rPr>
              <a:t>4.NON CASH TELLER</a:t>
            </a:r>
            <a:endParaRPr lang="en-US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19" name="Oval 18"/>
          <p:cNvSpPr/>
          <p:nvPr/>
        </p:nvSpPr>
        <p:spPr>
          <a:xfrm rot="2996756">
            <a:off x="8036617" y="2326591"/>
            <a:ext cx="2364718" cy="94501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latin typeface="Algerian" pitchFamily="82" charset="0"/>
              </a:rPr>
              <a:t>3.FOREIGN EXCHANGE</a:t>
            </a:r>
          </a:p>
          <a:p>
            <a:pPr algn="ctr"/>
            <a:r>
              <a:rPr lang="en-US">
                <a:solidFill>
                  <a:schemeClr val="tx1"/>
                </a:solidFill>
                <a:latin typeface="Algerian" pitchFamily="82" charset="0"/>
              </a:rPr>
              <a:t>TELLER</a:t>
            </a:r>
            <a:endParaRPr lang="en-US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20" name="Oval 19"/>
          <p:cNvSpPr/>
          <p:nvPr/>
        </p:nvSpPr>
        <p:spPr>
          <a:xfrm rot="2513889">
            <a:off x="2623230" y="4831918"/>
            <a:ext cx="2357454" cy="77152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lgerian" pitchFamily="82" charset="0"/>
              </a:rPr>
              <a:t>5. EXPRESS TELLER</a:t>
            </a:r>
            <a:endParaRPr lang="en-US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21" name="Oval 20"/>
          <p:cNvSpPr/>
          <p:nvPr/>
        </p:nvSpPr>
        <p:spPr>
          <a:xfrm rot="485175">
            <a:off x="5209849" y="519135"/>
            <a:ext cx="2357454" cy="77152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lgerian" pitchFamily="82" charset="0"/>
              </a:rPr>
              <a:t>2.INDIVIDUALTELLER</a:t>
            </a:r>
            <a:endParaRPr lang="en-US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8" name="Right Arrow 7"/>
          <p:cNvSpPr/>
          <p:nvPr/>
        </p:nvSpPr>
        <p:spPr>
          <a:xfrm rot="12200357">
            <a:off x="3545972" y="2516033"/>
            <a:ext cx="1112251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7183835">
            <a:off x="5802536" y="1469811"/>
            <a:ext cx="859363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20582041">
            <a:off x="7501389" y="2771877"/>
            <a:ext cx="107880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2092361">
            <a:off x="6957972" y="4441223"/>
            <a:ext cx="971465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8538559">
            <a:off x="4181892" y="4343201"/>
            <a:ext cx="84871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6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9"/>
            <a:ext cx="9144000" cy="523628"/>
          </a:xfrm>
        </p:spPr>
        <p:txBody>
          <a:bodyPr>
            <a:noAutofit/>
          </a:bodyPr>
          <a:lstStyle/>
          <a:p>
            <a:pPr algn="l"/>
            <a:r>
              <a:rPr lang="en-US" sz="2800" b="1" dirty="0"/>
              <a:t>B.JENIS-JENIS TELLER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98268"/>
            <a:ext cx="9144000" cy="605973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1.CORPORATE TELLER</a:t>
            </a:r>
          </a:p>
          <a:p>
            <a:pPr>
              <a:buNone/>
            </a:pPr>
            <a:r>
              <a:rPr lang="en-US" sz="2400" dirty="0"/>
              <a:t>	TELLER YANG MELAKSANAKAN PENERIMAAN SETORAN DAN MELAKUKAN PEMBAYARAN KEPADA NASABAH-NASABAH BESAR , BIASANYA PERUSAHAAN-PERUSAHAAN.</a:t>
            </a:r>
          </a:p>
          <a:p>
            <a:pPr>
              <a:buNone/>
            </a:pPr>
            <a:r>
              <a:rPr lang="en-US" sz="2400" b="1" dirty="0"/>
              <a:t>2.INDIVIDUAL TELLER</a:t>
            </a:r>
          </a:p>
          <a:p>
            <a:pPr>
              <a:buNone/>
            </a:pPr>
            <a:r>
              <a:rPr lang="en-US" sz="2400" b="1" dirty="0"/>
              <a:t>	</a:t>
            </a:r>
            <a:r>
              <a:rPr lang="en-US" sz="2400" dirty="0"/>
              <a:t>TELLER YANG MELAKUKAN PENERIMAAN SETORAN DAN MELAKUKAN PEMBAYARAN KEPADA NASABAH PERORANGAN.</a:t>
            </a:r>
          </a:p>
          <a:p>
            <a:pPr>
              <a:buNone/>
            </a:pPr>
            <a:r>
              <a:rPr lang="en-US" sz="2400" b="1" dirty="0"/>
              <a:t>3.FOREIGN EXCHANGE TELLER</a:t>
            </a:r>
          </a:p>
          <a:p>
            <a:pPr>
              <a:buNone/>
            </a:pPr>
            <a:r>
              <a:rPr lang="en-US" sz="2400" b="1" dirty="0"/>
              <a:t>	</a:t>
            </a:r>
            <a:r>
              <a:rPr lang="en-US" sz="2400" dirty="0"/>
              <a:t>TELLER YANG MELAKUKAN PENERIMAAN SETORAN DAN MELAKUKAN PEMBAYARAN DALAM TRANSAKSI VALUTA ASING.</a:t>
            </a:r>
          </a:p>
          <a:p>
            <a:pPr>
              <a:buNone/>
            </a:pPr>
            <a:r>
              <a:rPr lang="en-US" sz="2000" b="1" dirty="0"/>
              <a:t>	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2474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9"/>
            <a:ext cx="9144000" cy="523628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4.NON CASH TELLER</a:t>
            </a:r>
            <a:br>
              <a:rPr lang="en-US" sz="2400" b="1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98268"/>
            <a:ext cx="9144000" cy="605973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	TELLER YANG MELAKSANAKAN PENERIMAAN SETORAN NON CASH. BIASANYA TELLER INI HANYA MENERIMA TITIPAN KLIRING ATAU LAINNYA.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dirty="0"/>
              <a:t>5.EXPRESS TELLER</a:t>
            </a:r>
          </a:p>
          <a:p>
            <a:pPr>
              <a:buNone/>
            </a:pPr>
            <a:r>
              <a:rPr lang="en-US" sz="2400" b="1" dirty="0"/>
              <a:t>	</a:t>
            </a:r>
            <a:r>
              <a:rPr lang="en-US" sz="2400" dirty="0"/>
              <a:t>TELLER YANG MELAKSANAKAN PENERIMAAN SETORAN DAN PEMBAYARAN TUNAI DI BAWAH NILAI NOMINAL TERTENTU.</a:t>
            </a: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dirty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862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583</Words>
  <Application>Microsoft Office PowerPoint</Application>
  <PresentationFormat>Widescreen</PresentationFormat>
  <Paragraphs>104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Algerian</vt:lpstr>
      <vt:lpstr>Arial</vt:lpstr>
      <vt:lpstr>Calibri</vt:lpstr>
      <vt:lpstr>Calibri Light</vt:lpstr>
      <vt:lpstr>Impact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B.JENIS-JENIS TELLER</vt:lpstr>
      <vt:lpstr> 4.NON CASH TELLER </vt:lpstr>
      <vt:lpstr>C.TUGAS UNIT KERJA TELLER</vt:lpstr>
      <vt:lpstr> - PERSEDIAAN KHUSUS    YANG DIPELIHARA OLEH UNIT KERJA LAIN,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 Sadat</dc:creator>
  <cp:lastModifiedBy>M. Sadat</cp:lastModifiedBy>
  <cp:revision>2</cp:revision>
  <dcterms:created xsi:type="dcterms:W3CDTF">2024-10-01T16:44:01Z</dcterms:created>
  <dcterms:modified xsi:type="dcterms:W3CDTF">2024-10-01T16:56:05Z</dcterms:modified>
</cp:coreProperties>
</file>