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9" r:id="rId3"/>
    <p:sldId id="290" r:id="rId4"/>
    <p:sldId id="291" r:id="rId5"/>
    <p:sldId id="295" r:id="rId6"/>
    <p:sldId id="293" r:id="rId7"/>
    <p:sldId id="294" r:id="rId8"/>
    <p:sldId id="286" r:id="rId9"/>
  </p:sldIdLst>
  <p:sldSz cx="9144000" cy="6858000" type="screen4x3"/>
  <p:notesSz cx="7102475" cy="9388475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312" y="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9330D8B-8EA1-45CF-9183-9594B80C1DA8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92C6062E-E781-4E51-9736-53AAC5326C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594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F9411FD-F43C-4FF7-B995-F1761E0439FC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709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CDF1-795A-405E-955D-56E4B635A34F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00375-1CA4-4850-9006-FC82437432AB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2506-6447-4955-88E7-E64649F7A474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BC21-0571-41B1-BE8F-74BA4CB5AC28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25A7-9EED-4531-BFA3-96C2B9389E90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6EF37-2372-4E4C-AFF7-F4E7C0714138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E9645-3342-4832-A989-D19C21A88946}" type="datetime1">
              <a:rPr lang="id-ID" smtClean="0"/>
              <a:t>06/01/2016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5E9C2-8350-4A54-9C72-65474556943B}" type="datetime1">
              <a:rPr lang="id-ID" smtClean="0"/>
              <a:t>06/01/2016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61EFB-8D74-41A1-9D34-A7C951268D94}" type="datetime1">
              <a:rPr lang="id-ID" smtClean="0"/>
              <a:t>06/01/2016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1D69-63B6-4245-A33B-2A044E95761A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60F31-307F-481F-91C3-42F59C25E21B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2AB63-338B-4F74-8DCF-0E7A2E3EBD2A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pto.gov/" TargetMode="External"/><Relationship Id="rId2" Type="http://schemas.openxmlformats.org/officeDocument/2006/relationships/hyperlink" Target="http://www.dgip.go.id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epo.gov/" TargetMode="External"/><Relationship Id="rId4" Type="http://schemas.openxmlformats.org/officeDocument/2006/relationships/hyperlink" Target="http://www.jpo.gov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00298" y="428605"/>
            <a:ext cx="3727886" cy="646331"/>
          </a:xfrm>
          <a:prstGeom prst="rect">
            <a:avLst/>
          </a:prstGeom>
          <a:ln>
            <a:solidFill>
              <a:schemeClr val="accent1"/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id-ID" sz="36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6.1 HAK </a:t>
            </a:r>
            <a:r>
              <a:rPr lang="id-ID" sz="36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PATEN</a:t>
            </a:r>
            <a:endParaRPr lang="en-US" sz="36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4500570"/>
            <a:ext cx="18669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9" name="Date Placeholder 1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090FD134-7573-4D68-8068-17268EAB3902}" type="datetime1">
              <a:rPr lang="id-ID" smtClean="0"/>
              <a:t>06/01/2016</a:t>
            </a:fld>
            <a:endParaRPr lang="en-US" dirty="0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DA80A70C-902A-499B-8946-FDFF5F57561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id-ID" dirty="0" smtClean="0"/>
              <a:t>Paten dan Hak Cipta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546237" y="2357430"/>
            <a:ext cx="563600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2400" b="1" dirty="0" smtClean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Matakuliah PATEN dan HAK CIPTA</a:t>
            </a:r>
          </a:p>
          <a:p>
            <a:pPr algn="ctr"/>
            <a:r>
              <a:rPr lang="en-US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IBI000207</a:t>
            </a:r>
            <a:endParaRPr lang="id-ID" sz="24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d-ID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Pertemuan Ke 6</a:t>
            </a:r>
            <a:endParaRPr lang="en-US" sz="24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>
    <p:fade thruBlk="1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6" y="571480"/>
            <a:ext cx="821537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d-ID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SISTEM YANG DIANUT OLEH NEGARA INDONESIA</a:t>
            </a:r>
          </a:p>
          <a:p>
            <a:pPr algn="just">
              <a:defRPr/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sistem First to File.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5720" y="2928934"/>
            <a:ext cx="885828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indent="-88900">
              <a:buClr>
                <a:schemeClr val="hlink"/>
              </a:buClr>
              <a:buSzPct val="65000"/>
              <a:buNone/>
              <a:defRPr/>
            </a:pPr>
            <a:r>
              <a:rPr lang="id-ID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Apakah yang dimaksud dengan KLAIM</a:t>
            </a:r>
          </a:p>
          <a:p>
            <a:pPr marL="88900" indent="-88900">
              <a:buClr>
                <a:schemeClr val="hlink"/>
              </a:buClr>
              <a:buSzPct val="65000"/>
              <a:buNone/>
              <a:defRPr/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-88900">
              <a:buClr>
                <a:schemeClr val="hlink"/>
              </a:buClr>
              <a:buSzPct val="65000"/>
              <a:buNone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bagian terpenting dari suatu invensi (penemuan) dilindungi, kelebihan teknik.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39198-BFCB-4F15-9A98-7F7FE585F459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71472" y="1857364"/>
            <a:ext cx="7786742" cy="4450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AutoNum type="arabicPeriod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Proses/produk yang pengumuman dan penggunaan pelaksanaannya bertentangan dengan uu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moralitas agama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ketertiban umum atau kesusilaan.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Contoh : Bahan peledak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 Metode pemeriksaan/pembedahan yang diterapkan terhadap manusia dan/atau hewan.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Teori dan metode di bidang ilmu pengetahuan dan matematika.</a:t>
            </a:r>
          </a:p>
          <a:p>
            <a:pPr marL="342900" indent="-342900" algn="just">
              <a:lnSpc>
                <a:spcPct val="90000"/>
              </a:lnSpc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Semua mahluk hidup, kecuali jasad renik. Proses biologis yang esensial untuk memproduksi tanaman atau hewan, kecuali proses mikrobiologis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0034" y="785794"/>
            <a:ext cx="80724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Penemuan apa saja yang tidak dapat diberikan perlindungan paten ?</a:t>
            </a:r>
            <a:r>
              <a:rPr lang="id-ID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id-ID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EF61-FBB7-405A-87CF-3004FF0E1B0C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0034" y="357166"/>
            <a:ext cx="835824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Apakah suatu inovasi yang akan didaftarkan harus dihasilkan dari kegiatan penelitian atau pengembangan terlebih dahulu ?</a:t>
            </a:r>
            <a:r>
              <a:rPr lang="id-ID" sz="32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id-ID" sz="32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id-ID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5753" y="2860250"/>
            <a:ext cx="81439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indent="-88900" algn="just"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-88900" algn="just"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Ya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0ACA-938F-4A2C-8A8A-69E0E4D46ABF}" type="datetime1">
              <a:rPr lang="id-ID" smtClean="0"/>
              <a:t>06/01/2016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8660" y="332656"/>
            <a:ext cx="84296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id-ID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Apakah yang harus dilakukan inventor (penemu) sebelum mengajukan permintaan paten</a:t>
            </a:r>
            <a:r>
              <a:rPr lang="en-US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id-ID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2910" y="2077673"/>
            <a:ext cx="778674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 Melakukan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penelusuran (searching) informasi paten di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beberapa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Website, antara lain :</a:t>
            </a:r>
            <a:endParaRPr lang="id-ID" sz="2400" dirty="0" smtClean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 marL="1069975" lvl="4" indent="-352425"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http://www.dgip.go.id</a:t>
            </a:r>
            <a:endParaRPr lang="id-ID" sz="2400" dirty="0" smtClean="0">
              <a:latin typeface="Times New Roman" pitchFamily="18" charset="0"/>
              <a:cs typeface="Times New Roman" pitchFamily="18" charset="0"/>
              <a:hlinkClick r:id="rId3"/>
            </a:endParaRPr>
          </a:p>
          <a:p>
            <a:pPr marL="1069975" lvl="4" indent="-352425"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http://www.uspto.gov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69975" lvl="4" indent="-352425"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http://www.jpo.gov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69975" lvl="4" indent="-352425"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http://www.epo.gov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66800" lvl="1" indent="-609600" algn="just">
              <a:buFont typeface="Wingdings" pitchFamily="2" charset="2"/>
              <a:buChar char="Ø"/>
              <a:defRPr/>
            </a:pP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Melakukan analisa, </a:t>
            </a:r>
          </a:p>
          <a:p>
            <a:pPr marL="1066800" lvl="1" indent="-609600" algn="just">
              <a:buFont typeface="Wingdings" pitchFamily="2" charset="2"/>
              <a:buChar char="Ø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Mengambil </a:t>
            </a: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keputusan</a:t>
            </a:r>
          </a:p>
          <a:p>
            <a:pPr marL="1069975" lvl="4" indent="-352425"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321D-A583-4E41-9C10-42CF60C277EE}" type="datetime1">
              <a:rPr lang="id-ID" smtClean="0"/>
              <a:t>06/01/2016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4187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1628800"/>
            <a:ext cx="85725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66800" lvl="1" indent="-609600">
              <a:buFont typeface="Wingdings" pitchFamily="2" charset="2"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Surat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permintaan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mendapatkan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paten;</a:t>
            </a:r>
          </a:p>
          <a:p>
            <a:pPr marL="1066800" lvl="1" indent="-609600">
              <a:buFont typeface="Wingdings" pitchFamily="2" charset="2"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Deskripsi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66800" lvl="1" indent="-609600">
              <a:buFont typeface="Wingdings" pitchFamily="2" charset="2"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klaim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terkandung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penemuan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1066800" lvl="1" indent="-609600">
              <a:buFont typeface="Wingdings" pitchFamily="2" charset="2"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gambar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deskripsi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66800" lvl="1" indent="-609600">
              <a:buFont typeface="Wingdings" pitchFamily="2" charset="2"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Abstraksi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penemuan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b="1" dirty="0" smtClean="0">
                <a:latin typeface="Times New Roman" pitchFamily="18" charset="0"/>
                <a:cs typeface="Times New Roman" pitchFamily="18" charset="0"/>
              </a:rPr>
              <a:t>Prosedur Pendaftaran PATEN</a:t>
            </a:r>
            <a:endParaRPr lang="id-ID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00B91-3635-4A52-81D0-617A95F1B7AB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Konsultan PATEN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85786" y="1357298"/>
            <a:ext cx="764386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Konsultan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Paten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sifatnya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wajib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permintaan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Paten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negeri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Konsultan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Paten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fakultatif</a:t>
            </a:r>
            <a:r>
              <a:rPr lang="id-ID" sz="2400" i="1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>
              <a:lnSpc>
                <a:spcPct val="150000"/>
              </a:lnSpc>
              <a:defRPr/>
            </a:pPr>
            <a:endParaRPr lang="id-ID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Pengalihan PATEN</a:t>
            </a:r>
          </a:p>
          <a:p>
            <a:pPr lvl="1" algn="ctr">
              <a:lnSpc>
                <a:spcPct val="150000"/>
              </a:lnSpc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66 </a:t>
            </a:r>
          </a:p>
          <a:p>
            <a:pPr lvl="1" algn="ctr">
              <a:lnSpc>
                <a:spcPct val="150000"/>
              </a:lnSpc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Paten</a:t>
            </a:r>
          </a:p>
          <a:p>
            <a:pPr lvl="1">
              <a:lnSpc>
                <a:spcPct val="150000"/>
              </a:lnSpc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60AA-AD0F-4CBB-AF1F-F62DF698EEF1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852936"/>
            <a:ext cx="8229600" cy="1143000"/>
          </a:xfrm>
        </p:spPr>
        <p:txBody>
          <a:bodyPr/>
          <a:lstStyle/>
          <a:p>
            <a:r>
              <a:rPr lang="id-ID" dirty="0" smtClean="0"/>
              <a:t>TERIMA KASIH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1456-0345-4CF5-8079-2303625A91B0}" type="datetime1">
              <a:rPr lang="id-ID" smtClean="0"/>
              <a:t>06/01/2016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311</Words>
  <Application>Microsoft Office PowerPoint</Application>
  <PresentationFormat>On-screen Show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Prosedur Pendaftaran PATEN</vt:lpstr>
      <vt:lpstr>Konsultan PATEN</vt:lpstr>
      <vt:lpstr>TERIMA KASIH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Ochi Marshella Fa</cp:lastModifiedBy>
  <cp:revision>92</cp:revision>
  <dcterms:created xsi:type="dcterms:W3CDTF">2010-04-18T12:06:30Z</dcterms:created>
  <dcterms:modified xsi:type="dcterms:W3CDTF">2016-01-06T00:50:02Z</dcterms:modified>
</cp:coreProperties>
</file>