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81" r:id="rId2"/>
    <p:sldId id="266" r:id="rId3"/>
    <p:sldId id="267" r:id="rId4"/>
    <p:sldId id="271" r:id="rId5"/>
    <p:sldId id="270" r:id="rId6"/>
    <p:sldId id="272" r:id="rId7"/>
    <p:sldId id="273" r:id="rId8"/>
    <p:sldId id="274" r:id="rId9"/>
    <p:sldId id="275" r:id="rId10"/>
    <p:sldId id="277" r:id="rId11"/>
    <p:sldId id="278" r:id="rId12"/>
    <p:sldId id="279" r:id="rId13"/>
    <p:sldId id="280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2D70563-1C5E-4B66-8DC9-766505A1164B}" type="doc">
      <dgm:prSet loTypeId="urn:microsoft.com/office/officeart/2011/layout/Tab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A54B73EB-17A7-456E-8260-DA3A2D50F547}">
      <dgm:prSet phldrT="[Text]"/>
      <dgm:spPr/>
      <dgm:t>
        <a:bodyPr/>
        <a:lstStyle/>
        <a:p>
          <a:r>
            <a:rPr lang="en-US" dirty="0"/>
            <a:t>1</a:t>
          </a:r>
        </a:p>
      </dgm:t>
    </dgm:pt>
    <dgm:pt modelId="{9083DCFE-37D7-4E91-843B-977DB0FC190A}" type="parTrans" cxnId="{D9F4BFDF-F5E1-40F2-BDFB-E98EA7D6BAB8}">
      <dgm:prSet/>
      <dgm:spPr/>
      <dgm:t>
        <a:bodyPr/>
        <a:lstStyle/>
        <a:p>
          <a:endParaRPr lang="en-US"/>
        </a:p>
      </dgm:t>
    </dgm:pt>
    <dgm:pt modelId="{148E64E6-DAC3-4611-B58F-23830EF470ED}" type="sibTrans" cxnId="{D9F4BFDF-F5E1-40F2-BDFB-E98EA7D6BAB8}">
      <dgm:prSet/>
      <dgm:spPr/>
      <dgm:t>
        <a:bodyPr/>
        <a:lstStyle/>
        <a:p>
          <a:endParaRPr lang="en-US"/>
        </a:p>
      </dgm:t>
    </dgm:pt>
    <dgm:pt modelId="{6041989E-936F-461A-B0EC-32E4458FCB4C}">
      <dgm:prSet phldrT="[Text]"/>
      <dgm:spPr/>
      <dgm:t>
        <a:bodyPr/>
        <a:lstStyle/>
        <a:p>
          <a:pPr algn="just"/>
          <a:r>
            <a:rPr lang="id-ID" dirty="0"/>
            <a:t>Merancang dan mengoperasikan informasi serta sistem pengendali.</a:t>
          </a:r>
          <a:endParaRPr lang="en-US" dirty="0"/>
        </a:p>
      </dgm:t>
    </dgm:pt>
    <dgm:pt modelId="{2ED66A07-15DE-48E5-BCFB-84741E693578}" type="parTrans" cxnId="{7D251DA0-F807-41A4-ABA9-727DB126FC33}">
      <dgm:prSet/>
      <dgm:spPr/>
      <dgm:t>
        <a:bodyPr/>
        <a:lstStyle/>
        <a:p>
          <a:endParaRPr lang="en-US"/>
        </a:p>
      </dgm:t>
    </dgm:pt>
    <dgm:pt modelId="{521FDC18-0AD1-45E9-85C1-C5FA5FD392AD}" type="sibTrans" cxnId="{7D251DA0-F807-41A4-ABA9-727DB126FC33}">
      <dgm:prSet/>
      <dgm:spPr/>
      <dgm:t>
        <a:bodyPr/>
        <a:lstStyle/>
        <a:p>
          <a:endParaRPr lang="en-US"/>
        </a:p>
      </dgm:t>
    </dgm:pt>
    <dgm:pt modelId="{38BCCB0B-3C4D-419C-ABEE-151C3726361E}">
      <dgm:prSet phldrT="[Text]"/>
      <dgm:spPr/>
      <dgm:t>
        <a:bodyPr/>
        <a:lstStyle/>
        <a:p>
          <a:r>
            <a:rPr lang="en-US" dirty="0"/>
            <a:t>2</a:t>
          </a:r>
        </a:p>
      </dgm:t>
    </dgm:pt>
    <dgm:pt modelId="{38380E92-A171-407C-BD25-EF1EF29C61FC}" type="parTrans" cxnId="{53347F87-FFA9-42EA-8F44-4C7E1DBADB50}">
      <dgm:prSet/>
      <dgm:spPr/>
      <dgm:t>
        <a:bodyPr/>
        <a:lstStyle/>
        <a:p>
          <a:endParaRPr lang="en-US"/>
        </a:p>
      </dgm:t>
    </dgm:pt>
    <dgm:pt modelId="{E180118C-6B2C-48FA-B14D-014094E1987B}" type="sibTrans" cxnId="{53347F87-FFA9-42EA-8F44-4C7E1DBADB50}">
      <dgm:prSet/>
      <dgm:spPr/>
      <dgm:t>
        <a:bodyPr/>
        <a:lstStyle/>
        <a:p>
          <a:endParaRPr lang="en-US"/>
        </a:p>
      </dgm:t>
    </dgm:pt>
    <dgm:pt modelId="{D98E4592-559D-4718-85A0-6A64F4C9642E}">
      <dgm:prSet phldrT="[Text]"/>
      <dgm:spPr/>
      <dgm:t>
        <a:bodyPr/>
        <a:lstStyle/>
        <a:p>
          <a:pPr algn="just"/>
          <a:r>
            <a:rPr lang="id-ID" dirty="0"/>
            <a:t>Menyiapkan pernyataan keuangan dan laporan keuangan kepada para pemegang saham dan pihak</a:t>
          </a:r>
          <a:r>
            <a:rPr lang="en-US" dirty="0"/>
            <a:t>-</a:t>
          </a:r>
          <a:r>
            <a:rPr lang="en-US" dirty="0" err="1"/>
            <a:t>pihak</a:t>
          </a:r>
          <a:r>
            <a:rPr lang="id-ID" dirty="0"/>
            <a:t> eksternal lainnya.</a:t>
          </a:r>
          <a:endParaRPr lang="en-US" dirty="0"/>
        </a:p>
      </dgm:t>
    </dgm:pt>
    <dgm:pt modelId="{B16AB2F8-3E9A-4AF0-9917-D15D880F3C71}" type="parTrans" cxnId="{F89BD839-EC2C-4A2E-A7ED-17DC6686A83D}">
      <dgm:prSet/>
      <dgm:spPr/>
      <dgm:t>
        <a:bodyPr/>
        <a:lstStyle/>
        <a:p>
          <a:endParaRPr lang="en-US"/>
        </a:p>
      </dgm:t>
    </dgm:pt>
    <dgm:pt modelId="{D02B228C-55B0-4192-ACF6-25FDEE4B0300}" type="sibTrans" cxnId="{F89BD839-EC2C-4A2E-A7ED-17DC6686A83D}">
      <dgm:prSet/>
      <dgm:spPr/>
      <dgm:t>
        <a:bodyPr/>
        <a:lstStyle/>
        <a:p>
          <a:endParaRPr lang="en-US"/>
        </a:p>
      </dgm:t>
    </dgm:pt>
    <dgm:pt modelId="{9B144BD6-F3AB-4AE9-A923-A8A68385A707}">
      <dgm:prSet phldrT="[Text]"/>
      <dgm:spPr/>
      <dgm:t>
        <a:bodyPr/>
        <a:lstStyle/>
        <a:p>
          <a:r>
            <a:rPr lang="en-US" dirty="0"/>
            <a:t>3</a:t>
          </a:r>
        </a:p>
      </dgm:t>
    </dgm:pt>
    <dgm:pt modelId="{AF2A5A63-78B8-4116-B8D5-BD952ABD3A26}" type="parTrans" cxnId="{80F27903-BA59-4809-9BAB-827B0918B45B}">
      <dgm:prSet/>
      <dgm:spPr/>
      <dgm:t>
        <a:bodyPr/>
        <a:lstStyle/>
        <a:p>
          <a:endParaRPr lang="en-US"/>
        </a:p>
      </dgm:t>
    </dgm:pt>
    <dgm:pt modelId="{3016FEAF-989E-46FF-A252-DDECD6471B33}" type="sibTrans" cxnId="{80F27903-BA59-4809-9BAB-827B0918B45B}">
      <dgm:prSet/>
      <dgm:spPr/>
      <dgm:t>
        <a:bodyPr/>
        <a:lstStyle/>
        <a:p>
          <a:endParaRPr lang="en-US"/>
        </a:p>
      </dgm:t>
    </dgm:pt>
    <dgm:pt modelId="{627736EC-415D-4EAA-8829-BC8347219ECC}">
      <dgm:prSet phldrT="[Text]"/>
      <dgm:spPr/>
      <dgm:t>
        <a:bodyPr/>
        <a:lstStyle/>
        <a:p>
          <a:pPr algn="just"/>
          <a:r>
            <a:rPr lang="id-ID" dirty="0"/>
            <a:t>Menyiapkan dan menganalisis laporan kinerja, menginterpretasikan laporan-laporan untuk para manajer</a:t>
          </a:r>
          <a:r>
            <a:rPr lang="en-US" dirty="0"/>
            <a:t>.</a:t>
          </a:r>
        </a:p>
      </dgm:t>
    </dgm:pt>
    <dgm:pt modelId="{D48B77AC-E052-4E6C-A7ED-99BBC0D7A3F3}" type="parTrans" cxnId="{53DF2B33-4B99-425B-80AF-6B9B39A029FC}">
      <dgm:prSet/>
      <dgm:spPr/>
      <dgm:t>
        <a:bodyPr/>
        <a:lstStyle/>
        <a:p>
          <a:endParaRPr lang="en-US"/>
        </a:p>
      </dgm:t>
    </dgm:pt>
    <dgm:pt modelId="{0B7A027F-87ED-443B-B647-F88B8DA249B4}" type="sibTrans" cxnId="{53DF2B33-4B99-425B-80AF-6B9B39A029FC}">
      <dgm:prSet/>
      <dgm:spPr/>
      <dgm:t>
        <a:bodyPr/>
        <a:lstStyle/>
        <a:p>
          <a:endParaRPr lang="en-US"/>
        </a:p>
      </dgm:t>
    </dgm:pt>
    <dgm:pt modelId="{AD3CB9F8-141B-4174-91CC-5665132C94A6}">
      <dgm:prSet/>
      <dgm:spPr/>
      <dgm:t>
        <a:bodyPr/>
        <a:lstStyle/>
        <a:p>
          <a:r>
            <a:rPr lang="en-US" dirty="0"/>
            <a:t>4</a:t>
          </a:r>
        </a:p>
      </dgm:t>
    </dgm:pt>
    <dgm:pt modelId="{71D7267A-7933-481E-ABF1-F808449A6FB4}" type="parTrans" cxnId="{6B8293B8-04CE-4C18-8BBE-3A8906C21447}">
      <dgm:prSet/>
      <dgm:spPr/>
      <dgm:t>
        <a:bodyPr/>
        <a:lstStyle/>
        <a:p>
          <a:endParaRPr lang="en-US"/>
        </a:p>
      </dgm:t>
    </dgm:pt>
    <dgm:pt modelId="{7CC0D3FD-F3E1-491C-8C07-204519FA1D00}" type="sibTrans" cxnId="{6B8293B8-04CE-4C18-8BBE-3A8906C21447}">
      <dgm:prSet/>
      <dgm:spPr/>
      <dgm:t>
        <a:bodyPr/>
        <a:lstStyle/>
        <a:p>
          <a:endParaRPr lang="en-US"/>
        </a:p>
      </dgm:t>
    </dgm:pt>
    <dgm:pt modelId="{983689FC-4D3C-4CC5-9EDC-29C91235DF88}">
      <dgm:prSet/>
      <dgm:spPr/>
      <dgm:t>
        <a:bodyPr/>
        <a:lstStyle/>
        <a:p>
          <a:r>
            <a:rPr lang="en-US" dirty="0"/>
            <a:t>5</a:t>
          </a:r>
        </a:p>
      </dgm:t>
    </dgm:pt>
    <dgm:pt modelId="{A88061F3-E5BC-453D-BD1C-16B0C19B28C8}" type="parTrans" cxnId="{9147552C-B89F-4361-8284-535BBF7C466B}">
      <dgm:prSet/>
      <dgm:spPr/>
      <dgm:t>
        <a:bodyPr/>
        <a:lstStyle/>
        <a:p>
          <a:endParaRPr lang="en-US"/>
        </a:p>
      </dgm:t>
    </dgm:pt>
    <dgm:pt modelId="{8E1152EB-11EE-48B6-897C-33A932259965}" type="sibTrans" cxnId="{9147552C-B89F-4361-8284-535BBF7C466B}">
      <dgm:prSet/>
      <dgm:spPr/>
      <dgm:t>
        <a:bodyPr/>
        <a:lstStyle/>
        <a:p>
          <a:endParaRPr lang="en-US"/>
        </a:p>
      </dgm:t>
    </dgm:pt>
    <dgm:pt modelId="{209BA6F4-4CF5-476C-AB6E-661E1D1804FA}">
      <dgm:prSet/>
      <dgm:spPr/>
      <dgm:t>
        <a:bodyPr/>
        <a:lstStyle/>
        <a:p>
          <a:pPr algn="just"/>
          <a:r>
            <a:rPr lang="id-ID" dirty="0"/>
            <a:t>Melakukan supervisi audit internal dan mencatat prosedu</a:t>
          </a:r>
          <a:r>
            <a:rPr lang="en-US" dirty="0"/>
            <a:t>r</a:t>
          </a:r>
          <a:r>
            <a:rPr lang="id-ID" dirty="0"/>
            <a:t>-prosedur pengendalian untuk menjamin validitas informasi</a:t>
          </a:r>
          <a:endParaRPr lang="en-US" dirty="0"/>
        </a:p>
      </dgm:t>
    </dgm:pt>
    <dgm:pt modelId="{69E2884D-8625-4F55-9248-A32583A5851B}" type="parTrans" cxnId="{7AA39BA0-520B-4826-9592-D2E2DA5B8FCC}">
      <dgm:prSet/>
      <dgm:spPr/>
      <dgm:t>
        <a:bodyPr/>
        <a:lstStyle/>
        <a:p>
          <a:endParaRPr lang="en-US"/>
        </a:p>
      </dgm:t>
    </dgm:pt>
    <dgm:pt modelId="{6B8C5EBA-9037-4C05-A98D-D0A902F93C1C}" type="sibTrans" cxnId="{7AA39BA0-520B-4826-9592-D2E2DA5B8FCC}">
      <dgm:prSet/>
      <dgm:spPr/>
      <dgm:t>
        <a:bodyPr/>
        <a:lstStyle/>
        <a:p>
          <a:endParaRPr lang="en-US"/>
        </a:p>
      </dgm:t>
    </dgm:pt>
    <dgm:pt modelId="{D6C809C9-2A27-42ED-93AB-A16F7E4DBEA7}">
      <dgm:prSet/>
      <dgm:spPr/>
      <dgm:t>
        <a:bodyPr/>
        <a:lstStyle/>
        <a:p>
          <a:pPr algn="just"/>
          <a:r>
            <a:rPr lang="id-ID" dirty="0"/>
            <a:t>Mengembangkan personel dalam organisasi pe</a:t>
          </a:r>
          <a:r>
            <a:rPr lang="en-US" dirty="0"/>
            <a:t>n</a:t>
          </a:r>
          <a:r>
            <a:rPr lang="id-ID" dirty="0"/>
            <a:t>gendali dan berpartisipasi dalam pendidikan personal manajemen.</a:t>
          </a:r>
          <a:endParaRPr lang="en-US" dirty="0"/>
        </a:p>
      </dgm:t>
    </dgm:pt>
    <dgm:pt modelId="{0553CF00-7733-4EEF-A609-0992437CB104}" type="parTrans" cxnId="{9BED8D78-41B0-45C0-851D-E5987F2D549C}">
      <dgm:prSet/>
      <dgm:spPr/>
      <dgm:t>
        <a:bodyPr/>
        <a:lstStyle/>
        <a:p>
          <a:endParaRPr lang="en-US"/>
        </a:p>
      </dgm:t>
    </dgm:pt>
    <dgm:pt modelId="{59E7E110-E6D3-4C46-B574-050AFFF1A759}" type="sibTrans" cxnId="{9BED8D78-41B0-45C0-851D-E5987F2D549C}">
      <dgm:prSet/>
      <dgm:spPr/>
      <dgm:t>
        <a:bodyPr/>
        <a:lstStyle/>
        <a:p>
          <a:endParaRPr lang="en-US"/>
        </a:p>
      </dgm:t>
    </dgm:pt>
    <dgm:pt modelId="{403A7FB0-6730-4F1B-860E-8D9ED9898244}" type="pres">
      <dgm:prSet presAssocID="{02D70563-1C5E-4B66-8DC9-766505A1164B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DD222042-0B40-4E01-8F68-B3E3C1095F81}" type="pres">
      <dgm:prSet presAssocID="{A54B73EB-17A7-456E-8260-DA3A2D50F547}" presName="composite" presStyleCnt="0"/>
      <dgm:spPr/>
    </dgm:pt>
    <dgm:pt modelId="{CF439F73-7B58-4706-86B1-C2B56ED4B675}" type="pres">
      <dgm:prSet presAssocID="{A54B73EB-17A7-456E-8260-DA3A2D50F547}" presName="FirstChild" presStyleLbl="revTx" presStyleIdx="0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3FCBBB2-4D8E-424C-81F9-3FDDB15B5C60}" type="pres">
      <dgm:prSet presAssocID="{A54B73EB-17A7-456E-8260-DA3A2D50F547}" presName="Parent" presStyleLbl="alignNode1" presStyleIdx="0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2D903FE-A758-44F3-8805-D972025243A3}" type="pres">
      <dgm:prSet presAssocID="{A54B73EB-17A7-456E-8260-DA3A2D50F547}" presName="Accent" presStyleLbl="parChTrans1D1" presStyleIdx="0" presStyleCnt="5"/>
      <dgm:spPr/>
    </dgm:pt>
    <dgm:pt modelId="{77171930-DC93-4D75-8727-52CB2B87D4AB}" type="pres">
      <dgm:prSet presAssocID="{148E64E6-DAC3-4611-B58F-23830EF470ED}" presName="sibTrans" presStyleCnt="0"/>
      <dgm:spPr/>
    </dgm:pt>
    <dgm:pt modelId="{DC63DB30-3904-4E35-BE36-0E5696E64A2C}" type="pres">
      <dgm:prSet presAssocID="{38BCCB0B-3C4D-419C-ABEE-151C3726361E}" presName="composite" presStyleCnt="0"/>
      <dgm:spPr/>
    </dgm:pt>
    <dgm:pt modelId="{330C17B1-D3ED-4E38-ABDE-83D98E2177B1}" type="pres">
      <dgm:prSet presAssocID="{38BCCB0B-3C4D-419C-ABEE-151C3726361E}" presName="FirstChild" presStyleLbl="revTx" presStyleIdx="1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57CB802-4D80-4B11-93DC-D6363FDDF75A}" type="pres">
      <dgm:prSet presAssocID="{38BCCB0B-3C4D-419C-ABEE-151C3726361E}" presName="Parent" presStyleLbl="alignNode1" presStyleIdx="1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5C1AA6A-75BA-45B7-88E5-0D78D606300A}" type="pres">
      <dgm:prSet presAssocID="{38BCCB0B-3C4D-419C-ABEE-151C3726361E}" presName="Accent" presStyleLbl="parChTrans1D1" presStyleIdx="1" presStyleCnt="5"/>
      <dgm:spPr/>
    </dgm:pt>
    <dgm:pt modelId="{9E4B1D7D-317A-4332-B37D-9D8305F94E0A}" type="pres">
      <dgm:prSet presAssocID="{E180118C-6B2C-48FA-B14D-014094E1987B}" presName="sibTrans" presStyleCnt="0"/>
      <dgm:spPr/>
    </dgm:pt>
    <dgm:pt modelId="{5B01D46E-8FB9-48E5-8AD0-29083B02FE80}" type="pres">
      <dgm:prSet presAssocID="{9B144BD6-F3AB-4AE9-A923-A8A68385A707}" presName="composite" presStyleCnt="0"/>
      <dgm:spPr/>
    </dgm:pt>
    <dgm:pt modelId="{7BB6A9BA-E6D8-4F01-A3FF-ADB8483F8624}" type="pres">
      <dgm:prSet presAssocID="{9B144BD6-F3AB-4AE9-A923-A8A68385A707}" presName="FirstChild" presStyleLbl="revTx" presStyleIdx="2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3D08F02E-2B13-4103-8789-519E5390DA4F}" type="pres">
      <dgm:prSet presAssocID="{9B144BD6-F3AB-4AE9-A923-A8A68385A707}" presName="Parent" presStyleLbl="alignNode1" presStyleIdx="2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10FE539-FEEC-477D-9BEF-99B618D5CD47}" type="pres">
      <dgm:prSet presAssocID="{9B144BD6-F3AB-4AE9-A923-A8A68385A707}" presName="Accent" presStyleLbl="parChTrans1D1" presStyleIdx="2" presStyleCnt="5"/>
      <dgm:spPr/>
    </dgm:pt>
    <dgm:pt modelId="{189D13F1-6D91-4CBF-81CE-2527BA741543}" type="pres">
      <dgm:prSet presAssocID="{3016FEAF-989E-46FF-A252-DDECD6471B33}" presName="sibTrans" presStyleCnt="0"/>
      <dgm:spPr/>
    </dgm:pt>
    <dgm:pt modelId="{36CAB36C-01F5-4321-9DD3-0295D1832803}" type="pres">
      <dgm:prSet presAssocID="{AD3CB9F8-141B-4174-91CC-5665132C94A6}" presName="composite" presStyleCnt="0"/>
      <dgm:spPr/>
    </dgm:pt>
    <dgm:pt modelId="{E051858C-D663-4BBC-99AF-E26869444757}" type="pres">
      <dgm:prSet presAssocID="{AD3CB9F8-141B-4174-91CC-5665132C94A6}" presName="FirstChild" presStyleLbl="revTx" presStyleIdx="3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4E4DA5E-97DE-4C36-AEB3-7819B0C30ACA}" type="pres">
      <dgm:prSet presAssocID="{AD3CB9F8-141B-4174-91CC-5665132C94A6}" presName="Parent" presStyleLbl="alignNode1" presStyleIdx="3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5D018BF-351F-4E66-BB0D-304AB8AC53E9}" type="pres">
      <dgm:prSet presAssocID="{AD3CB9F8-141B-4174-91CC-5665132C94A6}" presName="Accent" presStyleLbl="parChTrans1D1" presStyleIdx="3" presStyleCnt="5"/>
      <dgm:spPr/>
    </dgm:pt>
    <dgm:pt modelId="{C6304635-60B7-421B-AC45-9A7830996863}" type="pres">
      <dgm:prSet presAssocID="{7CC0D3FD-F3E1-491C-8C07-204519FA1D00}" presName="sibTrans" presStyleCnt="0"/>
      <dgm:spPr/>
    </dgm:pt>
    <dgm:pt modelId="{EBF532BE-76B1-43B2-979A-EBD42A9281D7}" type="pres">
      <dgm:prSet presAssocID="{983689FC-4D3C-4CC5-9EDC-29C91235DF88}" presName="composite" presStyleCnt="0"/>
      <dgm:spPr/>
    </dgm:pt>
    <dgm:pt modelId="{E7A5B634-8369-49DD-B2FE-F31404F32DDE}" type="pres">
      <dgm:prSet presAssocID="{983689FC-4D3C-4CC5-9EDC-29C91235DF88}" presName="FirstChild" presStyleLbl="revTx" presStyleIdx="4" presStyleCnt="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D7A1725-51AE-45B0-A89F-3B74C75F8AC2}" type="pres">
      <dgm:prSet presAssocID="{983689FC-4D3C-4CC5-9EDC-29C91235DF88}" presName="Parent" presStyleLbl="alignNode1" presStyleIdx="4" presStyleCnt="5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A33A61E-5064-4656-AA92-716804C47F7E}" type="pres">
      <dgm:prSet presAssocID="{983689FC-4D3C-4CC5-9EDC-29C91235DF88}" presName="Accent" presStyleLbl="parChTrans1D1" presStyleIdx="4" presStyleCnt="5"/>
      <dgm:spPr/>
    </dgm:pt>
  </dgm:ptLst>
  <dgm:cxnLst>
    <dgm:cxn modelId="{47E8D0A3-B43E-4C4A-A9C8-9BD41759BEA2}" type="presOf" srcId="{209BA6F4-4CF5-476C-AB6E-661E1D1804FA}" destId="{E051858C-D663-4BBC-99AF-E26869444757}" srcOrd="0" destOrd="0" presId="urn:microsoft.com/office/officeart/2011/layout/TabList"/>
    <dgm:cxn modelId="{80F27903-BA59-4809-9BAB-827B0918B45B}" srcId="{02D70563-1C5E-4B66-8DC9-766505A1164B}" destId="{9B144BD6-F3AB-4AE9-A923-A8A68385A707}" srcOrd="2" destOrd="0" parTransId="{AF2A5A63-78B8-4116-B8D5-BD952ABD3A26}" sibTransId="{3016FEAF-989E-46FF-A252-DDECD6471B33}"/>
    <dgm:cxn modelId="{33E5BF0D-61EE-4366-A2E2-6AA71FE095D6}" type="presOf" srcId="{627736EC-415D-4EAA-8829-BC8347219ECC}" destId="{7BB6A9BA-E6D8-4F01-A3FF-ADB8483F8624}" srcOrd="0" destOrd="0" presId="urn:microsoft.com/office/officeart/2011/layout/TabList"/>
    <dgm:cxn modelId="{B8FAFBEE-BD93-4E3D-97BA-999D3FAD784B}" type="presOf" srcId="{02D70563-1C5E-4B66-8DC9-766505A1164B}" destId="{403A7FB0-6730-4F1B-860E-8D9ED9898244}" srcOrd="0" destOrd="0" presId="urn:microsoft.com/office/officeart/2011/layout/TabList"/>
    <dgm:cxn modelId="{D9F4BFDF-F5E1-40F2-BDFB-E98EA7D6BAB8}" srcId="{02D70563-1C5E-4B66-8DC9-766505A1164B}" destId="{A54B73EB-17A7-456E-8260-DA3A2D50F547}" srcOrd="0" destOrd="0" parTransId="{9083DCFE-37D7-4E91-843B-977DB0FC190A}" sibTransId="{148E64E6-DAC3-4611-B58F-23830EF470ED}"/>
    <dgm:cxn modelId="{913F3483-E6DC-4A9C-9A80-C82CA7366A02}" type="presOf" srcId="{AD3CB9F8-141B-4174-91CC-5665132C94A6}" destId="{74E4DA5E-97DE-4C36-AEB3-7819B0C30ACA}" srcOrd="0" destOrd="0" presId="urn:microsoft.com/office/officeart/2011/layout/TabList"/>
    <dgm:cxn modelId="{7D251DA0-F807-41A4-ABA9-727DB126FC33}" srcId="{A54B73EB-17A7-456E-8260-DA3A2D50F547}" destId="{6041989E-936F-461A-B0EC-32E4458FCB4C}" srcOrd="0" destOrd="0" parTransId="{2ED66A07-15DE-48E5-BCFB-84741E693578}" sibTransId="{521FDC18-0AD1-45E9-85C1-C5FA5FD392AD}"/>
    <dgm:cxn modelId="{6B8293B8-04CE-4C18-8BBE-3A8906C21447}" srcId="{02D70563-1C5E-4B66-8DC9-766505A1164B}" destId="{AD3CB9F8-141B-4174-91CC-5665132C94A6}" srcOrd="3" destOrd="0" parTransId="{71D7267A-7933-481E-ABF1-F808449A6FB4}" sibTransId="{7CC0D3FD-F3E1-491C-8C07-204519FA1D00}"/>
    <dgm:cxn modelId="{9147552C-B89F-4361-8284-535BBF7C466B}" srcId="{02D70563-1C5E-4B66-8DC9-766505A1164B}" destId="{983689FC-4D3C-4CC5-9EDC-29C91235DF88}" srcOrd="4" destOrd="0" parTransId="{A88061F3-E5BC-453D-BD1C-16B0C19B28C8}" sibTransId="{8E1152EB-11EE-48B6-897C-33A932259965}"/>
    <dgm:cxn modelId="{3D783837-08BF-42D7-9B79-E8B676636211}" type="presOf" srcId="{983689FC-4D3C-4CC5-9EDC-29C91235DF88}" destId="{4D7A1725-51AE-45B0-A89F-3B74C75F8AC2}" srcOrd="0" destOrd="0" presId="urn:microsoft.com/office/officeart/2011/layout/TabList"/>
    <dgm:cxn modelId="{5A437564-9CCA-4A81-8271-E5F1D0A29C13}" type="presOf" srcId="{9B144BD6-F3AB-4AE9-A923-A8A68385A707}" destId="{3D08F02E-2B13-4103-8789-519E5390DA4F}" srcOrd="0" destOrd="0" presId="urn:microsoft.com/office/officeart/2011/layout/TabList"/>
    <dgm:cxn modelId="{7AA39BA0-520B-4826-9592-D2E2DA5B8FCC}" srcId="{AD3CB9F8-141B-4174-91CC-5665132C94A6}" destId="{209BA6F4-4CF5-476C-AB6E-661E1D1804FA}" srcOrd="0" destOrd="0" parTransId="{69E2884D-8625-4F55-9248-A32583A5851B}" sibTransId="{6B8C5EBA-9037-4C05-A98D-D0A902F93C1C}"/>
    <dgm:cxn modelId="{9BED8D78-41B0-45C0-851D-E5987F2D549C}" srcId="{983689FC-4D3C-4CC5-9EDC-29C91235DF88}" destId="{D6C809C9-2A27-42ED-93AB-A16F7E4DBEA7}" srcOrd="0" destOrd="0" parTransId="{0553CF00-7733-4EEF-A609-0992437CB104}" sibTransId="{59E7E110-E6D3-4C46-B574-050AFFF1A759}"/>
    <dgm:cxn modelId="{D6AC9947-3B7A-4E24-B103-945A036435CB}" type="presOf" srcId="{A54B73EB-17A7-456E-8260-DA3A2D50F547}" destId="{83FCBBB2-4D8E-424C-81F9-3FDDB15B5C60}" srcOrd="0" destOrd="0" presId="urn:microsoft.com/office/officeart/2011/layout/TabList"/>
    <dgm:cxn modelId="{F89BD839-EC2C-4A2E-A7ED-17DC6686A83D}" srcId="{38BCCB0B-3C4D-419C-ABEE-151C3726361E}" destId="{D98E4592-559D-4718-85A0-6A64F4C9642E}" srcOrd="0" destOrd="0" parTransId="{B16AB2F8-3E9A-4AF0-9917-D15D880F3C71}" sibTransId="{D02B228C-55B0-4192-ACF6-25FDEE4B0300}"/>
    <dgm:cxn modelId="{16E8B139-954D-4F66-96FE-62E1C1F2F95D}" type="presOf" srcId="{D98E4592-559D-4718-85A0-6A64F4C9642E}" destId="{330C17B1-D3ED-4E38-ABDE-83D98E2177B1}" srcOrd="0" destOrd="0" presId="urn:microsoft.com/office/officeart/2011/layout/TabList"/>
    <dgm:cxn modelId="{3E3054E7-068A-4946-80F1-E720CA6B2D86}" type="presOf" srcId="{6041989E-936F-461A-B0EC-32E4458FCB4C}" destId="{CF439F73-7B58-4706-86B1-C2B56ED4B675}" srcOrd="0" destOrd="0" presId="urn:microsoft.com/office/officeart/2011/layout/TabList"/>
    <dgm:cxn modelId="{53347F87-FFA9-42EA-8F44-4C7E1DBADB50}" srcId="{02D70563-1C5E-4B66-8DC9-766505A1164B}" destId="{38BCCB0B-3C4D-419C-ABEE-151C3726361E}" srcOrd="1" destOrd="0" parTransId="{38380E92-A171-407C-BD25-EF1EF29C61FC}" sibTransId="{E180118C-6B2C-48FA-B14D-014094E1987B}"/>
    <dgm:cxn modelId="{A349F863-F708-46AE-8FC6-F0F0B44BE27A}" type="presOf" srcId="{38BCCB0B-3C4D-419C-ABEE-151C3726361E}" destId="{257CB802-4D80-4B11-93DC-D6363FDDF75A}" srcOrd="0" destOrd="0" presId="urn:microsoft.com/office/officeart/2011/layout/TabList"/>
    <dgm:cxn modelId="{B1C42072-9BE6-42A4-A0F6-A100F5C9D634}" type="presOf" srcId="{D6C809C9-2A27-42ED-93AB-A16F7E4DBEA7}" destId="{E7A5B634-8369-49DD-B2FE-F31404F32DDE}" srcOrd="0" destOrd="0" presId="urn:microsoft.com/office/officeart/2011/layout/TabList"/>
    <dgm:cxn modelId="{53DF2B33-4B99-425B-80AF-6B9B39A029FC}" srcId="{9B144BD6-F3AB-4AE9-A923-A8A68385A707}" destId="{627736EC-415D-4EAA-8829-BC8347219ECC}" srcOrd="0" destOrd="0" parTransId="{D48B77AC-E052-4E6C-A7ED-99BBC0D7A3F3}" sibTransId="{0B7A027F-87ED-443B-B647-F88B8DA249B4}"/>
    <dgm:cxn modelId="{F374DB16-782D-44E0-BA94-C80AE75363EA}" type="presParOf" srcId="{403A7FB0-6730-4F1B-860E-8D9ED9898244}" destId="{DD222042-0B40-4E01-8F68-B3E3C1095F81}" srcOrd="0" destOrd="0" presId="urn:microsoft.com/office/officeart/2011/layout/TabList"/>
    <dgm:cxn modelId="{F87CFD92-9857-4AE8-88B6-73ABBF72CA9B}" type="presParOf" srcId="{DD222042-0B40-4E01-8F68-B3E3C1095F81}" destId="{CF439F73-7B58-4706-86B1-C2B56ED4B675}" srcOrd="0" destOrd="0" presId="urn:microsoft.com/office/officeart/2011/layout/TabList"/>
    <dgm:cxn modelId="{EED98416-1D90-4A97-AE1D-FE0C77340BE5}" type="presParOf" srcId="{DD222042-0B40-4E01-8F68-B3E3C1095F81}" destId="{83FCBBB2-4D8E-424C-81F9-3FDDB15B5C60}" srcOrd="1" destOrd="0" presId="urn:microsoft.com/office/officeart/2011/layout/TabList"/>
    <dgm:cxn modelId="{DC1F5642-E480-4D93-B05D-725DCC779BF5}" type="presParOf" srcId="{DD222042-0B40-4E01-8F68-B3E3C1095F81}" destId="{42D903FE-A758-44F3-8805-D972025243A3}" srcOrd="2" destOrd="0" presId="urn:microsoft.com/office/officeart/2011/layout/TabList"/>
    <dgm:cxn modelId="{2EB14519-C576-4E95-B9A6-AB35C9522C0C}" type="presParOf" srcId="{403A7FB0-6730-4F1B-860E-8D9ED9898244}" destId="{77171930-DC93-4D75-8727-52CB2B87D4AB}" srcOrd="1" destOrd="0" presId="urn:microsoft.com/office/officeart/2011/layout/TabList"/>
    <dgm:cxn modelId="{BA14221A-3908-49CC-AB51-3587E7798819}" type="presParOf" srcId="{403A7FB0-6730-4F1B-860E-8D9ED9898244}" destId="{DC63DB30-3904-4E35-BE36-0E5696E64A2C}" srcOrd="2" destOrd="0" presId="urn:microsoft.com/office/officeart/2011/layout/TabList"/>
    <dgm:cxn modelId="{18C4F9A4-28EF-485E-B618-877D08410216}" type="presParOf" srcId="{DC63DB30-3904-4E35-BE36-0E5696E64A2C}" destId="{330C17B1-D3ED-4E38-ABDE-83D98E2177B1}" srcOrd="0" destOrd="0" presId="urn:microsoft.com/office/officeart/2011/layout/TabList"/>
    <dgm:cxn modelId="{9459053C-5FD9-46DD-99B6-328A49177596}" type="presParOf" srcId="{DC63DB30-3904-4E35-BE36-0E5696E64A2C}" destId="{257CB802-4D80-4B11-93DC-D6363FDDF75A}" srcOrd="1" destOrd="0" presId="urn:microsoft.com/office/officeart/2011/layout/TabList"/>
    <dgm:cxn modelId="{6D62BB82-12ED-4173-9E13-704F6BF01CE2}" type="presParOf" srcId="{DC63DB30-3904-4E35-BE36-0E5696E64A2C}" destId="{D5C1AA6A-75BA-45B7-88E5-0D78D606300A}" srcOrd="2" destOrd="0" presId="urn:microsoft.com/office/officeart/2011/layout/TabList"/>
    <dgm:cxn modelId="{1DF9BFC0-DBA6-490D-AADD-8F5509AAB175}" type="presParOf" srcId="{403A7FB0-6730-4F1B-860E-8D9ED9898244}" destId="{9E4B1D7D-317A-4332-B37D-9D8305F94E0A}" srcOrd="3" destOrd="0" presId="urn:microsoft.com/office/officeart/2011/layout/TabList"/>
    <dgm:cxn modelId="{AF02E2B9-A861-414E-8B83-CD7E10B4B68C}" type="presParOf" srcId="{403A7FB0-6730-4F1B-860E-8D9ED9898244}" destId="{5B01D46E-8FB9-48E5-8AD0-29083B02FE80}" srcOrd="4" destOrd="0" presId="urn:microsoft.com/office/officeart/2011/layout/TabList"/>
    <dgm:cxn modelId="{82AA199B-5F6E-4251-92E3-99184FC44338}" type="presParOf" srcId="{5B01D46E-8FB9-48E5-8AD0-29083B02FE80}" destId="{7BB6A9BA-E6D8-4F01-A3FF-ADB8483F8624}" srcOrd="0" destOrd="0" presId="urn:microsoft.com/office/officeart/2011/layout/TabList"/>
    <dgm:cxn modelId="{C734940B-CC1B-408B-8FC4-464D37B1A27B}" type="presParOf" srcId="{5B01D46E-8FB9-48E5-8AD0-29083B02FE80}" destId="{3D08F02E-2B13-4103-8789-519E5390DA4F}" srcOrd="1" destOrd="0" presId="urn:microsoft.com/office/officeart/2011/layout/TabList"/>
    <dgm:cxn modelId="{46314E17-3D5C-48A2-B9BA-3DB4B8C82D46}" type="presParOf" srcId="{5B01D46E-8FB9-48E5-8AD0-29083B02FE80}" destId="{F10FE539-FEEC-477D-9BEF-99B618D5CD47}" srcOrd="2" destOrd="0" presId="urn:microsoft.com/office/officeart/2011/layout/TabList"/>
    <dgm:cxn modelId="{D4ECE605-92AC-4A5A-BCEE-861E5CF43C39}" type="presParOf" srcId="{403A7FB0-6730-4F1B-860E-8D9ED9898244}" destId="{189D13F1-6D91-4CBF-81CE-2527BA741543}" srcOrd="5" destOrd="0" presId="urn:microsoft.com/office/officeart/2011/layout/TabList"/>
    <dgm:cxn modelId="{AD6EBCA8-1EA8-401B-BA8A-56FF85986736}" type="presParOf" srcId="{403A7FB0-6730-4F1B-860E-8D9ED9898244}" destId="{36CAB36C-01F5-4321-9DD3-0295D1832803}" srcOrd="6" destOrd="0" presId="urn:microsoft.com/office/officeart/2011/layout/TabList"/>
    <dgm:cxn modelId="{90E77E57-6D4D-4436-B215-1CB89ADE0851}" type="presParOf" srcId="{36CAB36C-01F5-4321-9DD3-0295D1832803}" destId="{E051858C-D663-4BBC-99AF-E26869444757}" srcOrd="0" destOrd="0" presId="urn:microsoft.com/office/officeart/2011/layout/TabList"/>
    <dgm:cxn modelId="{9BDB1713-46C4-41C0-A316-80A07C92FA60}" type="presParOf" srcId="{36CAB36C-01F5-4321-9DD3-0295D1832803}" destId="{74E4DA5E-97DE-4C36-AEB3-7819B0C30ACA}" srcOrd="1" destOrd="0" presId="urn:microsoft.com/office/officeart/2011/layout/TabList"/>
    <dgm:cxn modelId="{1FDD8EC0-4117-4287-AC63-AEFF0D442495}" type="presParOf" srcId="{36CAB36C-01F5-4321-9DD3-0295D1832803}" destId="{A5D018BF-351F-4E66-BB0D-304AB8AC53E9}" srcOrd="2" destOrd="0" presId="urn:microsoft.com/office/officeart/2011/layout/TabList"/>
    <dgm:cxn modelId="{B21252B0-D6A1-442D-A673-8F2A77F8A2C4}" type="presParOf" srcId="{403A7FB0-6730-4F1B-860E-8D9ED9898244}" destId="{C6304635-60B7-421B-AC45-9A7830996863}" srcOrd="7" destOrd="0" presId="urn:microsoft.com/office/officeart/2011/layout/TabList"/>
    <dgm:cxn modelId="{7F49A76F-5714-4E84-9BB9-E569DA30CEDB}" type="presParOf" srcId="{403A7FB0-6730-4F1B-860E-8D9ED9898244}" destId="{EBF532BE-76B1-43B2-979A-EBD42A9281D7}" srcOrd="8" destOrd="0" presId="urn:microsoft.com/office/officeart/2011/layout/TabList"/>
    <dgm:cxn modelId="{7C8E0DFF-2251-4AB9-8BED-2C1661B2672B}" type="presParOf" srcId="{EBF532BE-76B1-43B2-979A-EBD42A9281D7}" destId="{E7A5B634-8369-49DD-B2FE-F31404F32DDE}" srcOrd="0" destOrd="0" presId="urn:microsoft.com/office/officeart/2011/layout/TabList"/>
    <dgm:cxn modelId="{C94E7364-5833-4B92-8164-57E6C2D5E92F}" type="presParOf" srcId="{EBF532BE-76B1-43B2-979A-EBD42A9281D7}" destId="{4D7A1725-51AE-45B0-A89F-3B74C75F8AC2}" srcOrd="1" destOrd="0" presId="urn:microsoft.com/office/officeart/2011/layout/TabList"/>
    <dgm:cxn modelId="{503D5815-786A-425B-91C2-E55630C8BB80}" type="presParOf" srcId="{EBF532BE-76B1-43B2-979A-EBD42A9281D7}" destId="{FA33A61E-5064-4656-AA92-716804C47F7E}" srcOrd="2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4A7F06F-4FAD-4AAD-B514-C1ED32F55647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866545D2-4925-4E98-B653-8FA22C3D3D89}">
      <dgm:prSet phldrT="[Text]"/>
      <dgm:spPr/>
      <dgm:t>
        <a:bodyPr/>
        <a:lstStyle/>
        <a:p>
          <a:r>
            <a:rPr lang="id-ID" dirty="0"/>
            <a:t>Ken Iverson</a:t>
          </a:r>
        </a:p>
      </dgm:t>
    </dgm:pt>
    <dgm:pt modelId="{6C2CE973-CE4A-493B-87BD-49CDD824BE6E}" type="parTrans" cxnId="{532DEC84-A10E-44DF-80D8-8C82E13293C4}">
      <dgm:prSet/>
      <dgm:spPr/>
      <dgm:t>
        <a:bodyPr/>
        <a:lstStyle/>
        <a:p>
          <a:endParaRPr lang="id-ID"/>
        </a:p>
      </dgm:t>
    </dgm:pt>
    <dgm:pt modelId="{82B5D439-DEF3-4F65-9F7F-2B837739D884}" type="sibTrans" cxnId="{532DEC84-A10E-44DF-80D8-8C82E13293C4}">
      <dgm:prSet/>
      <dgm:spPr/>
      <dgm:t>
        <a:bodyPr/>
        <a:lstStyle/>
        <a:p>
          <a:endParaRPr lang="id-ID"/>
        </a:p>
      </dgm:t>
    </dgm:pt>
    <dgm:pt modelId="{13DA7534-88BF-4769-AFBC-CFAF438F65C9}">
      <dgm:prSet phldrT="[Text]"/>
      <dgm:spPr/>
      <dgm:t>
        <a:bodyPr/>
        <a:lstStyle/>
        <a:p>
          <a:r>
            <a:rPr lang="id-ID" dirty="0"/>
            <a:t>John Correnti</a:t>
          </a:r>
        </a:p>
      </dgm:t>
    </dgm:pt>
    <dgm:pt modelId="{6DFF65ED-9310-4C77-A2F8-95F3D0EF8037}" type="parTrans" cxnId="{D8EC3565-20FA-4CFB-95BB-9E844612BF66}">
      <dgm:prSet/>
      <dgm:spPr/>
      <dgm:t>
        <a:bodyPr/>
        <a:lstStyle/>
        <a:p>
          <a:endParaRPr lang="id-ID"/>
        </a:p>
      </dgm:t>
    </dgm:pt>
    <dgm:pt modelId="{3211EA55-13F7-49FE-B39D-514A917C120E}" type="sibTrans" cxnId="{D8EC3565-20FA-4CFB-95BB-9E844612BF66}">
      <dgm:prSet/>
      <dgm:spPr/>
      <dgm:t>
        <a:bodyPr/>
        <a:lstStyle/>
        <a:p>
          <a:endParaRPr lang="id-ID"/>
        </a:p>
      </dgm:t>
    </dgm:pt>
    <dgm:pt modelId="{14BF92A8-1A3E-4383-813C-280A73A50B06}">
      <dgm:prSet phldrT="[Text]"/>
      <dgm:spPr/>
      <dgm:t>
        <a:bodyPr/>
        <a:lstStyle/>
        <a:p>
          <a:r>
            <a:rPr lang="id-ID" dirty="0"/>
            <a:t>David Aycock</a:t>
          </a:r>
        </a:p>
      </dgm:t>
    </dgm:pt>
    <dgm:pt modelId="{B53FDB0E-095C-40DD-BFFF-2887C65C55F2}" type="parTrans" cxnId="{0F83608B-4A74-40E7-83EE-AC400B86D039}">
      <dgm:prSet/>
      <dgm:spPr/>
      <dgm:t>
        <a:bodyPr/>
        <a:lstStyle/>
        <a:p>
          <a:endParaRPr lang="id-ID"/>
        </a:p>
      </dgm:t>
    </dgm:pt>
    <dgm:pt modelId="{543BE2D7-A061-4393-A9AC-1254CA9C2BBA}" type="sibTrans" cxnId="{0F83608B-4A74-40E7-83EE-AC400B86D039}">
      <dgm:prSet/>
      <dgm:spPr/>
      <dgm:t>
        <a:bodyPr/>
        <a:lstStyle/>
        <a:p>
          <a:endParaRPr lang="id-ID"/>
        </a:p>
      </dgm:t>
    </dgm:pt>
    <dgm:pt modelId="{BAC06074-047A-4640-815A-182DDFD86ECB}" type="pres">
      <dgm:prSet presAssocID="{C4A7F06F-4FAD-4AAD-B514-C1ED32F55647}" presName="Name0" presStyleCnt="0">
        <dgm:presLayoutVars>
          <dgm:dir/>
          <dgm:animLvl val="lvl"/>
          <dgm:resizeHandles val="exact"/>
        </dgm:presLayoutVars>
      </dgm:prSet>
      <dgm:spPr/>
    </dgm:pt>
    <dgm:pt modelId="{7EC573A6-F903-4157-9F7B-F9B203FDB6C8}" type="pres">
      <dgm:prSet presAssocID="{866545D2-4925-4E98-B653-8FA22C3D3D89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95EF2C9-047C-4D3D-A270-3AD428CA3EA9}" type="pres">
      <dgm:prSet presAssocID="{82B5D439-DEF3-4F65-9F7F-2B837739D884}" presName="parTxOnlySpace" presStyleCnt="0"/>
      <dgm:spPr/>
    </dgm:pt>
    <dgm:pt modelId="{36CDE92E-F0BB-4021-87CC-34B7D685FE8F}" type="pres">
      <dgm:prSet presAssocID="{13DA7534-88BF-4769-AFBC-CFAF438F65C9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AEB4B01-6BAC-4310-930C-C5E6B190DA32}" type="pres">
      <dgm:prSet presAssocID="{3211EA55-13F7-49FE-B39D-514A917C120E}" presName="parTxOnlySpace" presStyleCnt="0"/>
      <dgm:spPr/>
    </dgm:pt>
    <dgm:pt modelId="{08BB2004-55F8-4609-B6C1-F965CDEE78A0}" type="pres">
      <dgm:prSet presAssocID="{14BF92A8-1A3E-4383-813C-280A73A50B06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EC3565-20FA-4CFB-95BB-9E844612BF66}" srcId="{C4A7F06F-4FAD-4AAD-B514-C1ED32F55647}" destId="{13DA7534-88BF-4769-AFBC-CFAF438F65C9}" srcOrd="1" destOrd="0" parTransId="{6DFF65ED-9310-4C77-A2F8-95F3D0EF8037}" sibTransId="{3211EA55-13F7-49FE-B39D-514A917C120E}"/>
    <dgm:cxn modelId="{AABAC9B5-F692-4CAC-A9F7-D31828082B3D}" type="presOf" srcId="{866545D2-4925-4E98-B653-8FA22C3D3D89}" destId="{7EC573A6-F903-4157-9F7B-F9B203FDB6C8}" srcOrd="0" destOrd="0" presId="urn:microsoft.com/office/officeart/2005/8/layout/chevron1"/>
    <dgm:cxn modelId="{7A082B29-4CAE-4295-8DBA-1344AF04466C}" type="presOf" srcId="{14BF92A8-1A3E-4383-813C-280A73A50B06}" destId="{08BB2004-55F8-4609-B6C1-F965CDEE78A0}" srcOrd="0" destOrd="0" presId="urn:microsoft.com/office/officeart/2005/8/layout/chevron1"/>
    <dgm:cxn modelId="{0F83608B-4A74-40E7-83EE-AC400B86D039}" srcId="{C4A7F06F-4FAD-4AAD-B514-C1ED32F55647}" destId="{14BF92A8-1A3E-4383-813C-280A73A50B06}" srcOrd="2" destOrd="0" parTransId="{B53FDB0E-095C-40DD-BFFF-2887C65C55F2}" sibTransId="{543BE2D7-A061-4393-A9AC-1254CA9C2BBA}"/>
    <dgm:cxn modelId="{726EF0BA-E228-4A14-ACDD-8B2F83050F03}" type="presOf" srcId="{C4A7F06F-4FAD-4AAD-B514-C1ED32F55647}" destId="{BAC06074-047A-4640-815A-182DDFD86ECB}" srcOrd="0" destOrd="0" presId="urn:microsoft.com/office/officeart/2005/8/layout/chevron1"/>
    <dgm:cxn modelId="{DEFDE8DF-4CA3-4464-BB12-BAAB853A97CE}" type="presOf" srcId="{13DA7534-88BF-4769-AFBC-CFAF438F65C9}" destId="{36CDE92E-F0BB-4021-87CC-34B7D685FE8F}" srcOrd="0" destOrd="0" presId="urn:microsoft.com/office/officeart/2005/8/layout/chevron1"/>
    <dgm:cxn modelId="{532DEC84-A10E-44DF-80D8-8C82E13293C4}" srcId="{C4A7F06F-4FAD-4AAD-B514-C1ED32F55647}" destId="{866545D2-4925-4E98-B653-8FA22C3D3D89}" srcOrd="0" destOrd="0" parTransId="{6C2CE973-CE4A-493B-87BD-49CDD824BE6E}" sibTransId="{82B5D439-DEF3-4F65-9F7F-2B837739D884}"/>
    <dgm:cxn modelId="{D856CACA-BD88-4849-AE64-EA61B6B12242}" type="presParOf" srcId="{BAC06074-047A-4640-815A-182DDFD86ECB}" destId="{7EC573A6-F903-4157-9F7B-F9B203FDB6C8}" srcOrd="0" destOrd="0" presId="urn:microsoft.com/office/officeart/2005/8/layout/chevron1"/>
    <dgm:cxn modelId="{6797FEB4-EE7F-48C5-B35A-F3BCDCD0B7E8}" type="presParOf" srcId="{BAC06074-047A-4640-815A-182DDFD86ECB}" destId="{495EF2C9-047C-4D3D-A270-3AD428CA3EA9}" srcOrd="1" destOrd="0" presId="urn:microsoft.com/office/officeart/2005/8/layout/chevron1"/>
    <dgm:cxn modelId="{E2A1212F-6E06-469A-A30B-62DC5D2420A3}" type="presParOf" srcId="{BAC06074-047A-4640-815A-182DDFD86ECB}" destId="{36CDE92E-F0BB-4021-87CC-34B7D685FE8F}" srcOrd="2" destOrd="0" presId="urn:microsoft.com/office/officeart/2005/8/layout/chevron1"/>
    <dgm:cxn modelId="{16B2FFB8-5005-4F86-BDDB-85903BFFE6CF}" type="presParOf" srcId="{BAC06074-047A-4640-815A-182DDFD86ECB}" destId="{DAEB4B01-6BAC-4310-930C-C5E6B190DA32}" srcOrd="3" destOrd="0" presId="urn:microsoft.com/office/officeart/2005/8/layout/chevron1"/>
    <dgm:cxn modelId="{D7FA4799-7882-44B4-883F-84A0750CD1C0}" type="presParOf" srcId="{BAC06074-047A-4640-815A-182DDFD86ECB}" destId="{08BB2004-55F8-4609-B6C1-F965CDEE78A0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10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E7327E7-F66A-4F6E-90BB-75700D95935C}" type="doc">
      <dgm:prSet loTypeId="urn:microsoft.com/office/officeart/2005/8/layout/process2" loCatId="process" qsTypeId="urn:microsoft.com/office/officeart/2005/8/quickstyle/simple1" qsCatId="simple" csTypeId="urn:microsoft.com/office/officeart/2005/8/colors/accent1_2" csCatId="accent1" phldr="1"/>
      <dgm:spPr/>
    </dgm:pt>
    <dgm:pt modelId="{F3FD56A5-71CC-435C-9F3E-A229B43216DA}">
      <dgm:prSet phldrT="[Text]"/>
      <dgm:spPr/>
      <dgm:t>
        <a:bodyPr/>
        <a:lstStyle/>
        <a:p>
          <a:r>
            <a:rPr lang="id-ID" i="1" dirty="0"/>
            <a:t>Conflict of interest</a:t>
          </a:r>
        </a:p>
      </dgm:t>
    </dgm:pt>
    <dgm:pt modelId="{8C3F2C20-781B-4960-9B60-035D9C9E851A}" type="parTrans" cxnId="{4E76A096-5D88-4FC3-B66F-631151DD0D31}">
      <dgm:prSet/>
      <dgm:spPr/>
      <dgm:t>
        <a:bodyPr/>
        <a:lstStyle/>
        <a:p>
          <a:endParaRPr lang="en-US"/>
        </a:p>
      </dgm:t>
    </dgm:pt>
    <dgm:pt modelId="{90D253D7-E8D2-4D69-ADE5-90CDB378984C}" type="sibTrans" cxnId="{4E76A096-5D88-4FC3-B66F-631151DD0D31}">
      <dgm:prSet/>
      <dgm:spPr/>
      <dgm:t>
        <a:bodyPr/>
        <a:lstStyle/>
        <a:p>
          <a:endParaRPr lang="id-ID"/>
        </a:p>
      </dgm:t>
    </dgm:pt>
    <dgm:pt modelId="{5177FB87-DFE1-4623-B7CF-F27F87992B1E}">
      <dgm:prSet phldrT="[Text]"/>
      <dgm:spPr/>
      <dgm:t>
        <a:bodyPr/>
        <a:lstStyle/>
        <a:p>
          <a:r>
            <a:rPr lang="id-ID" dirty="0"/>
            <a:t>Arahan s</a:t>
          </a:r>
          <a:r>
            <a:rPr lang="en-US" dirty="0" err="1"/>
            <a:t>trategi</a:t>
          </a:r>
          <a:r>
            <a:rPr lang="en-US" dirty="0"/>
            <a:t> </a:t>
          </a:r>
          <a:r>
            <a:rPr lang="en-US" dirty="0" err="1"/>
            <a:t>perusahaan</a:t>
          </a:r>
          <a:r>
            <a:rPr lang="id-ID" dirty="0"/>
            <a:t> </a:t>
          </a:r>
          <a:r>
            <a:rPr lang="en-US" dirty="0"/>
            <a:t> </a:t>
          </a:r>
          <a:r>
            <a:rPr lang="en-US" dirty="0" err="1"/>
            <a:t>jangka</a:t>
          </a:r>
          <a:r>
            <a:rPr lang="en-US" dirty="0"/>
            <a:t> </a:t>
          </a:r>
          <a:r>
            <a:rPr lang="en-US" dirty="0" err="1"/>
            <a:t>panjang</a:t>
          </a:r>
          <a:endParaRPr lang="id-ID" dirty="0"/>
        </a:p>
      </dgm:t>
    </dgm:pt>
    <dgm:pt modelId="{77A50056-E897-40B1-9564-F245E0A5FD3B}" type="parTrans" cxnId="{59C413D5-B7D9-4683-8D15-1B2EA9AA498B}">
      <dgm:prSet/>
      <dgm:spPr/>
      <dgm:t>
        <a:bodyPr/>
        <a:lstStyle/>
        <a:p>
          <a:endParaRPr lang="en-US"/>
        </a:p>
      </dgm:t>
    </dgm:pt>
    <dgm:pt modelId="{B7894E39-B46D-4611-81C6-8489065CC706}" type="sibTrans" cxnId="{59C413D5-B7D9-4683-8D15-1B2EA9AA498B}">
      <dgm:prSet/>
      <dgm:spPr/>
      <dgm:t>
        <a:bodyPr/>
        <a:lstStyle/>
        <a:p>
          <a:endParaRPr lang="id-ID"/>
        </a:p>
      </dgm:t>
    </dgm:pt>
    <dgm:pt modelId="{AB8FAF03-AF95-4A28-B590-DF51E13D8F1D}" type="pres">
      <dgm:prSet presAssocID="{8E7327E7-F66A-4F6E-90BB-75700D95935C}" presName="linearFlow" presStyleCnt="0">
        <dgm:presLayoutVars>
          <dgm:resizeHandles val="exact"/>
        </dgm:presLayoutVars>
      </dgm:prSet>
      <dgm:spPr/>
    </dgm:pt>
    <dgm:pt modelId="{8EAD888A-AC2D-4244-B41D-62D61402AA12}" type="pres">
      <dgm:prSet presAssocID="{F3FD56A5-71CC-435C-9F3E-A229B43216DA}" presName="node" presStyleLbl="node1" presStyleIdx="0" presStyleCnt="2" custLinFactNeighborY="-182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E604EF6-7312-4C53-8AC3-DC8B819F4BA8}" type="pres">
      <dgm:prSet presAssocID="{90D253D7-E8D2-4D69-ADE5-90CDB378984C}" presName="sibTrans" presStyleLbl="sibTrans2D1" presStyleIdx="0" presStyleCnt="1" custAng="10800000"/>
      <dgm:spPr/>
      <dgm:t>
        <a:bodyPr/>
        <a:lstStyle/>
        <a:p>
          <a:endParaRPr lang="en-US"/>
        </a:p>
      </dgm:t>
    </dgm:pt>
    <dgm:pt modelId="{EAC7A0C2-F686-41CE-B519-E7DC21EABCA4}" type="pres">
      <dgm:prSet presAssocID="{90D253D7-E8D2-4D69-ADE5-90CDB378984C}" presName="connectorText" presStyleLbl="sibTrans2D1" presStyleIdx="0" presStyleCnt="1"/>
      <dgm:spPr/>
      <dgm:t>
        <a:bodyPr/>
        <a:lstStyle/>
        <a:p>
          <a:endParaRPr lang="en-US"/>
        </a:p>
      </dgm:t>
    </dgm:pt>
    <dgm:pt modelId="{086AAF1F-5C5D-48D1-B3A5-97B6E9DC3F0C}" type="pres">
      <dgm:prSet presAssocID="{5177FB87-DFE1-4623-B7CF-F27F87992B1E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4E76A096-5D88-4FC3-B66F-631151DD0D31}" srcId="{8E7327E7-F66A-4F6E-90BB-75700D95935C}" destId="{F3FD56A5-71CC-435C-9F3E-A229B43216DA}" srcOrd="0" destOrd="0" parTransId="{8C3F2C20-781B-4960-9B60-035D9C9E851A}" sibTransId="{90D253D7-E8D2-4D69-ADE5-90CDB378984C}"/>
    <dgm:cxn modelId="{0A4824D6-FE8D-4E81-93E2-746760DD038A}" type="presOf" srcId="{90D253D7-E8D2-4D69-ADE5-90CDB378984C}" destId="{EAC7A0C2-F686-41CE-B519-E7DC21EABCA4}" srcOrd="1" destOrd="0" presId="urn:microsoft.com/office/officeart/2005/8/layout/process2"/>
    <dgm:cxn modelId="{1A915E9D-D17C-4D9D-BED6-0EAD7456D158}" type="presOf" srcId="{8E7327E7-F66A-4F6E-90BB-75700D95935C}" destId="{AB8FAF03-AF95-4A28-B590-DF51E13D8F1D}" srcOrd="0" destOrd="0" presId="urn:microsoft.com/office/officeart/2005/8/layout/process2"/>
    <dgm:cxn modelId="{6BBF0158-2137-4019-80B6-91E892C956CE}" type="presOf" srcId="{5177FB87-DFE1-4623-B7CF-F27F87992B1E}" destId="{086AAF1F-5C5D-48D1-B3A5-97B6E9DC3F0C}" srcOrd="0" destOrd="0" presId="urn:microsoft.com/office/officeart/2005/8/layout/process2"/>
    <dgm:cxn modelId="{78FFC4DB-0888-478E-A717-F3612ACABEA3}" type="presOf" srcId="{90D253D7-E8D2-4D69-ADE5-90CDB378984C}" destId="{BE604EF6-7312-4C53-8AC3-DC8B819F4BA8}" srcOrd="0" destOrd="0" presId="urn:microsoft.com/office/officeart/2005/8/layout/process2"/>
    <dgm:cxn modelId="{59C413D5-B7D9-4683-8D15-1B2EA9AA498B}" srcId="{8E7327E7-F66A-4F6E-90BB-75700D95935C}" destId="{5177FB87-DFE1-4623-B7CF-F27F87992B1E}" srcOrd="1" destOrd="0" parTransId="{77A50056-E897-40B1-9564-F245E0A5FD3B}" sibTransId="{B7894E39-B46D-4611-81C6-8489065CC706}"/>
    <dgm:cxn modelId="{524E0B1B-40B8-498B-95A8-E64543B263C5}" type="presOf" srcId="{F3FD56A5-71CC-435C-9F3E-A229B43216DA}" destId="{8EAD888A-AC2D-4244-B41D-62D61402AA12}" srcOrd="0" destOrd="0" presId="urn:microsoft.com/office/officeart/2005/8/layout/process2"/>
    <dgm:cxn modelId="{CCDF8549-2732-4AE9-A2D0-C9048A104579}" type="presParOf" srcId="{AB8FAF03-AF95-4A28-B590-DF51E13D8F1D}" destId="{8EAD888A-AC2D-4244-B41D-62D61402AA12}" srcOrd="0" destOrd="0" presId="urn:microsoft.com/office/officeart/2005/8/layout/process2"/>
    <dgm:cxn modelId="{F56463EE-843C-455F-A596-49E691A0BECB}" type="presParOf" srcId="{AB8FAF03-AF95-4A28-B590-DF51E13D8F1D}" destId="{BE604EF6-7312-4C53-8AC3-DC8B819F4BA8}" srcOrd="1" destOrd="0" presId="urn:microsoft.com/office/officeart/2005/8/layout/process2"/>
    <dgm:cxn modelId="{45A5667D-7FA8-4185-815E-105485B27A32}" type="presParOf" srcId="{BE604EF6-7312-4C53-8AC3-DC8B819F4BA8}" destId="{EAC7A0C2-F686-41CE-B519-E7DC21EABCA4}" srcOrd="0" destOrd="0" presId="urn:microsoft.com/office/officeart/2005/8/layout/process2"/>
    <dgm:cxn modelId="{A2211297-8018-48BA-9015-61E4B5A2EB66}" type="presParOf" srcId="{AB8FAF03-AF95-4A28-B590-DF51E13D8F1D}" destId="{086AAF1F-5C5D-48D1-B3A5-97B6E9DC3F0C}" srcOrd="2" destOrd="0" presId="urn:microsoft.com/office/officeart/2005/8/layout/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13A4019-7955-4669-A4A9-58D2C5714D39}" type="doc">
      <dgm:prSet loTypeId="urn:microsoft.com/office/officeart/2005/8/layout/arrow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4CBC84C7-43E1-458A-BE6A-A5DE71054FFB}">
      <dgm:prSet phldrT="[Text]" custT="1"/>
      <dgm:spPr/>
      <dgm:t>
        <a:bodyPr/>
        <a:lstStyle/>
        <a:p>
          <a:r>
            <a:rPr lang="id-ID" sz="3600" dirty="0"/>
            <a:t>Iverson &amp; </a:t>
          </a:r>
          <a:endParaRPr lang="en-US" sz="3600" dirty="0"/>
        </a:p>
        <a:p>
          <a:r>
            <a:rPr lang="id-ID" sz="3600" dirty="0"/>
            <a:t>Correnti</a:t>
          </a:r>
        </a:p>
      </dgm:t>
    </dgm:pt>
    <dgm:pt modelId="{58CA1802-5B52-4CBF-803B-5C27F7B8AEBA}" type="parTrans" cxnId="{E1645C02-7433-4BFC-A32F-FD4A0A66E92E}">
      <dgm:prSet/>
      <dgm:spPr/>
      <dgm:t>
        <a:bodyPr/>
        <a:lstStyle/>
        <a:p>
          <a:endParaRPr lang="id-ID"/>
        </a:p>
      </dgm:t>
    </dgm:pt>
    <dgm:pt modelId="{289378D1-573C-4B10-91EB-5057AF42EF2E}" type="sibTrans" cxnId="{E1645C02-7433-4BFC-A32F-FD4A0A66E92E}">
      <dgm:prSet/>
      <dgm:spPr/>
      <dgm:t>
        <a:bodyPr/>
        <a:lstStyle/>
        <a:p>
          <a:endParaRPr lang="id-ID"/>
        </a:p>
      </dgm:t>
    </dgm:pt>
    <dgm:pt modelId="{57EDE63D-8E8B-420F-90CB-816CD3676857}">
      <dgm:prSet phldrT="[Text]" custT="1"/>
      <dgm:spPr/>
      <dgm:t>
        <a:bodyPr/>
        <a:lstStyle/>
        <a:p>
          <a:r>
            <a:rPr lang="id-ID" sz="3600" dirty="0"/>
            <a:t>Aycock</a:t>
          </a:r>
        </a:p>
      </dgm:t>
    </dgm:pt>
    <dgm:pt modelId="{98DE951E-0A4F-4FA0-8967-8927CD986DDF}" type="parTrans" cxnId="{9FF1B51D-1180-4BEB-B2E1-F494C58151AB}">
      <dgm:prSet/>
      <dgm:spPr/>
      <dgm:t>
        <a:bodyPr/>
        <a:lstStyle/>
        <a:p>
          <a:endParaRPr lang="id-ID"/>
        </a:p>
      </dgm:t>
    </dgm:pt>
    <dgm:pt modelId="{128308D9-BA87-48BF-A87C-E1455608B1BD}" type="sibTrans" cxnId="{9FF1B51D-1180-4BEB-B2E1-F494C58151AB}">
      <dgm:prSet/>
      <dgm:spPr/>
      <dgm:t>
        <a:bodyPr/>
        <a:lstStyle/>
        <a:p>
          <a:endParaRPr lang="id-ID"/>
        </a:p>
      </dgm:t>
    </dgm:pt>
    <dgm:pt modelId="{A76C3474-EEDB-48CB-BC3C-DF70E5EF1F3F}" type="pres">
      <dgm:prSet presAssocID="{613A4019-7955-4669-A4A9-58D2C5714D39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D5E761A-E376-43CB-A911-50C21A47183F}" type="pres">
      <dgm:prSet presAssocID="{613A4019-7955-4669-A4A9-58D2C5714D39}" presName="ribbon" presStyleLbl="node1" presStyleIdx="0" presStyleCnt="1" custScaleX="100000" custScaleY="75585" custLinFactNeighborX="-1341" custLinFactNeighborY="14771"/>
      <dgm:spPr/>
    </dgm:pt>
    <dgm:pt modelId="{3A53187E-FAE6-4A07-B57F-A887A3633A0E}" type="pres">
      <dgm:prSet presAssocID="{613A4019-7955-4669-A4A9-58D2C5714D39}" presName="leftArrowText" presStyleLbl="node1" presStyleIdx="0" presStyleCnt="1" custScaleX="188985" custLinFactNeighborY="3367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6EC6305-5D8B-4C01-B7C4-5574C3BE68FD}" type="pres">
      <dgm:prSet presAssocID="{613A4019-7955-4669-A4A9-58D2C5714D39}" presName="rightArrowText" presStyleLbl="node1" presStyleIdx="0" presStyleCnt="1" custLinFactNeighborX="539" custLinFactNeighborY="23517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FF1B51D-1180-4BEB-B2E1-F494C58151AB}" srcId="{613A4019-7955-4669-A4A9-58D2C5714D39}" destId="{57EDE63D-8E8B-420F-90CB-816CD3676857}" srcOrd="1" destOrd="0" parTransId="{98DE951E-0A4F-4FA0-8967-8927CD986DDF}" sibTransId="{128308D9-BA87-48BF-A87C-E1455608B1BD}"/>
    <dgm:cxn modelId="{65491428-9ABF-4DCA-B97E-B301C7CAF498}" type="presOf" srcId="{613A4019-7955-4669-A4A9-58D2C5714D39}" destId="{A76C3474-EEDB-48CB-BC3C-DF70E5EF1F3F}" srcOrd="0" destOrd="0" presId="urn:microsoft.com/office/officeart/2005/8/layout/arrow6"/>
    <dgm:cxn modelId="{AF367A8E-0CC8-4F5B-8937-86576A89607F}" type="presOf" srcId="{57EDE63D-8E8B-420F-90CB-816CD3676857}" destId="{66EC6305-5D8B-4C01-B7C4-5574C3BE68FD}" srcOrd="0" destOrd="0" presId="urn:microsoft.com/office/officeart/2005/8/layout/arrow6"/>
    <dgm:cxn modelId="{E1645C02-7433-4BFC-A32F-FD4A0A66E92E}" srcId="{613A4019-7955-4669-A4A9-58D2C5714D39}" destId="{4CBC84C7-43E1-458A-BE6A-A5DE71054FFB}" srcOrd="0" destOrd="0" parTransId="{58CA1802-5B52-4CBF-803B-5C27F7B8AEBA}" sibTransId="{289378D1-573C-4B10-91EB-5057AF42EF2E}"/>
    <dgm:cxn modelId="{CCEAB748-5661-46DD-9C0C-2A85463E846B}" type="presOf" srcId="{4CBC84C7-43E1-458A-BE6A-A5DE71054FFB}" destId="{3A53187E-FAE6-4A07-B57F-A887A3633A0E}" srcOrd="0" destOrd="0" presId="urn:microsoft.com/office/officeart/2005/8/layout/arrow6"/>
    <dgm:cxn modelId="{56106252-C28F-4D24-8AEE-7B7F26C0DD53}" type="presParOf" srcId="{A76C3474-EEDB-48CB-BC3C-DF70E5EF1F3F}" destId="{CD5E761A-E376-43CB-A911-50C21A47183F}" srcOrd="0" destOrd="0" presId="urn:microsoft.com/office/officeart/2005/8/layout/arrow6"/>
    <dgm:cxn modelId="{1616B25C-83A0-48FE-8178-1F71F8025CA4}" type="presParOf" srcId="{A76C3474-EEDB-48CB-BC3C-DF70E5EF1F3F}" destId="{3A53187E-FAE6-4A07-B57F-A887A3633A0E}" srcOrd="1" destOrd="0" presId="urn:microsoft.com/office/officeart/2005/8/layout/arrow6"/>
    <dgm:cxn modelId="{3CCFBCBE-2F8C-46CE-8E78-1B46264959F4}" type="presParOf" srcId="{A76C3474-EEDB-48CB-BC3C-DF70E5EF1F3F}" destId="{66EC6305-5D8B-4C01-B7C4-5574C3BE68FD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A33A61E-5064-4656-AA92-716804C47F7E}">
      <dsp:nvSpPr>
        <dsp:cNvPr id="0" name=""/>
        <dsp:cNvSpPr/>
      </dsp:nvSpPr>
      <dsp:spPr>
        <a:xfrm>
          <a:off x="0" y="4243407"/>
          <a:ext cx="10480181" cy="0"/>
        </a:xfrm>
        <a:prstGeom prst="line">
          <a:avLst/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5D018BF-351F-4E66-BB0D-304AB8AC53E9}">
      <dsp:nvSpPr>
        <dsp:cNvPr id="0" name=""/>
        <dsp:cNvSpPr/>
      </dsp:nvSpPr>
      <dsp:spPr>
        <a:xfrm>
          <a:off x="0" y="3387166"/>
          <a:ext cx="10480181" cy="0"/>
        </a:xfrm>
        <a:prstGeom prst="line">
          <a:avLst/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10FE539-FEEC-477D-9BEF-99B618D5CD47}">
      <dsp:nvSpPr>
        <dsp:cNvPr id="0" name=""/>
        <dsp:cNvSpPr/>
      </dsp:nvSpPr>
      <dsp:spPr>
        <a:xfrm>
          <a:off x="0" y="2530925"/>
          <a:ext cx="10480181" cy="0"/>
        </a:xfrm>
        <a:prstGeom prst="line">
          <a:avLst/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C1AA6A-75BA-45B7-88E5-0D78D606300A}">
      <dsp:nvSpPr>
        <dsp:cNvPr id="0" name=""/>
        <dsp:cNvSpPr/>
      </dsp:nvSpPr>
      <dsp:spPr>
        <a:xfrm>
          <a:off x="0" y="1674684"/>
          <a:ext cx="10480181" cy="0"/>
        </a:xfrm>
        <a:prstGeom prst="line">
          <a:avLst/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D903FE-A758-44F3-8805-D972025243A3}">
      <dsp:nvSpPr>
        <dsp:cNvPr id="0" name=""/>
        <dsp:cNvSpPr/>
      </dsp:nvSpPr>
      <dsp:spPr>
        <a:xfrm>
          <a:off x="0" y="818444"/>
          <a:ext cx="10480181" cy="0"/>
        </a:xfrm>
        <a:prstGeom prst="line">
          <a:avLst/>
        </a:prstGeom>
        <a:noFill/>
        <a:ln w="19050" cap="rnd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F439F73-7B58-4706-86B1-C2B56ED4B675}">
      <dsp:nvSpPr>
        <dsp:cNvPr id="0" name=""/>
        <dsp:cNvSpPr/>
      </dsp:nvSpPr>
      <dsp:spPr>
        <a:xfrm>
          <a:off x="2724847" y="2976"/>
          <a:ext cx="7755333" cy="815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/>
            <a:t>Merancang dan mengoperasikan informasi serta sistem pengendali.</a:t>
          </a:r>
          <a:endParaRPr lang="en-US" sz="2200" kern="1200" dirty="0"/>
        </a:p>
      </dsp:txBody>
      <dsp:txXfrm>
        <a:off x="2724847" y="2976"/>
        <a:ext cx="7755333" cy="815467"/>
      </dsp:txXfrm>
    </dsp:sp>
    <dsp:sp modelId="{83FCBBB2-4D8E-424C-81F9-3FDDB15B5C60}">
      <dsp:nvSpPr>
        <dsp:cNvPr id="0" name=""/>
        <dsp:cNvSpPr/>
      </dsp:nvSpPr>
      <dsp:spPr>
        <a:xfrm>
          <a:off x="0" y="2976"/>
          <a:ext cx="2724847" cy="81546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1</a:t>
          </a:r>
        </a:p>
      </dsp:txBody>
      <dsp:txXfrm>
        <a:off x="39815" y="42791"/>
        <a:ext cx="2645217" cy="775652"/>
      </dsp:txXfrm>
    </dsp:sp>
    <dsp:sp modelId="{330C17B1-D3ED-4E38-ABDE-83D98E2177B1}">
      <dsp:nvSpPr>
        <dsp:cNvPr id="0" name=""/>
        <dsp:cNvSpPr/>
      </dsp:nvSpPr>
      <dsp:spPr>
        <a:xfrm>
          <a:off x="2724847" y="859217"/>
          <a:ext cx="7755333" cy="815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/>
            <a:t>Menyiapkan pernyataan keuangan dan laporan keuangan kepada para pemegang saham dan pihak</a:t>
          </a:r>
          <a:r>
            <a:rPr lang="en-US" sz="2200" kern="1200" dirty="0"/>
            <a:t>-</a:t>
          </a:r>
          <a:r>
            <a:rPr lang="en-US" sz="2200" kern="1200" dirty="0" err="1"/>
            <a:t>pihak</a:t>
          </a:r>
          <a:r>
            <a:rPr lang="id-ID" sz="2200" kern="1200" dirty="0"/>
            <a:t> eksternal lainnya.</a:t>
          </a:r>
          <a:endParaRPr lang="en-US" sz="2200" kern="1200" dirty="0"/>
        </a:p>
      </dsp:txBody>
      <dsp:txXfrm>
        <a:off x="2724847" y="859217"/>
        <a:ext cx="7755333" cy="815467"/>
      </dsp:txXfrm>
    </dsp:sp>
    <dsp:sp modelId="{257CB802-4D80-4B11-93DC-D6363FDDF75A}">
      <dsp:nvSpPr>
        <dsp:cNvPr id="0" name=""/>
        <dsp:cNvSpPr/>
      </dsp:nvSpPr>
      <dsp:spPr>
        <a:xfrm>
          <a:off x="0" y="859217"/>
          <a:ext cx="2724847" cy="81546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2</a:t>
          </a:r>
        </a:p>
      </dsp:txBody>
      <dsp:txXfrm>
        <a:off x="39815" y="899032"/>
        <a:ext cx="2645217" cy="775652"/>
      </dsp:txXfrm>
    </dsp:sp>
    <dsp:sp modelId="{7BB6A9BA-E6D8-4F01-A3FF-ADB8483F8624}">
      <dsp:nvSpPr>
        <dsp:cNvPr id="0" name=""/>
        <dsp:cNvSpPr/>
      </dsp:nvSpPr>
      <dsp:spPr>
        <a:xfrm>
          <a:off x="2724847" y="1715458"/>
          <a:ext cx="7755333" cy="815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/>
            <a:t>Menyiapkan dan menganalisis laporan kinerja, menginterpretasikan laporan-laporan untuk para manajer</a:t>
          </a:r>
          <a:r>
            <a:rPr lang="en-US" sz="2200" kern="1200" dirty="0"/>
            <a:t>.</a:t>
          </a:r>
        </a:p>
      </dsp:txBody>
      <dsp:txXfrm>
        <a:off x="2724847" y="1715458"/>
        <a:ext cx="7755333" cy="815467"/>
      </dsp:txXfrm>
    </dsp:sp>
    <dsp:sp modelId="{3D08F02E-2B13-4103-8789-519E5390DA4F}">
      <dsp:nvSpPr>
        <dsp:cNvPr id="0" name=""/>
        <dsp:cNvSpPr/>
      </dsp:nvSpPr>
      <dsp:spPr>
        <a:xfrm>
          <a:off x="0" y="1715458"/>
          <a:ext cx="2724847" cy="81546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3</a:t>
          </a:r>
        </a:p>
      </dsp:txBody>
      <dsp:txXfrm>
        <a:off x="39815" y="1755273"/>
        <a:ext cx="2645217" cy="775652"/>
      </dsp:txXfrm>
    </dsp:sp>
    <dsp:sp modelId="{E051858C-D663-4BBC-99AF-E26869444757}">
      <dsp:nvSpPr>
        <dsp:cNvPr id="0" name=""/>
        <dsp:cNvSpPr/>
      </dsp:nvSpPr>
      <dsp:spPr>
        <a:xfrm>
          <a:off x="2724847" y="2571699"/>
          <a:ext cx="7755333" cy="815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/>
            <a:t>Melakukan supervisi audit internal dan mencatat prosedu</a:t>
          </a:r>
          <a:r>
            <a:rPr lang="en-US" sz="2200" kern="1200" dirty="0"/>
            <a:t>r</a:t>
          </a:r>
          <a:r>
            <a:rPr lang="id-ID" sz="2200" kern="1200" dirty="0"/>
            <a:t>-prosedur pengendalian untuk menjamin validitas informasi</a:t>
          </a:r>
          <a:endParaRPr lang="en-US" sz="2200" kern="1200" dirty="0"/>
        </a:p>
      </dsp:txBody>
      <dsp:txXfrm>
        <a:off x="2724847" y="2571699"/>
        <a:ext cx="7755333" cy="815467"/>
      </dsp:txXfrm>
    </dsp:sp>
    <dsp:sp modelId="{74E4DA5E-97DE-4C36-AEB3-7819B0C30ACA}">
      <dsp:nvSpPr>
        <dsp:cNvPr id="0" name=""/>
        <dsp:cNvSpPr/>
      </dsp:nvSpPr>
      <dsp:spPr>
        <a:xfrm>
          <a:off x="0" y="2571699"/>
          <a:ext cx="2724847" cy="81546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4</a:t>
          </a:r>
        </a:p>
      </dsp:txBody>
      <dsp:txXfrm>
        <a:off x="39815" y="2611514"/>
        <a:ext cx="2645217" cy="775652"/>
      </dsp:txXfrm>
    </dsp:sp>
    <dsp:sp modelId="{E7A5B634-8369-49DD-B2FE-F31404F32DDE}">
      <dsp:nvSpPr>
        <dsp:cNvPr id="0" name=""/>
        <dsp:cNvSpPr/>
      </dsp:nvSpPr>
      <dsp:spPr>
        <a:xfrm>
          <a:off x="2724847" y="3427939"/>
          <a:ext cx="7755333" cy="81546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1910" tIns="41910" rIns="41910" bIns="41910" numCol="1" spcCol="1270" anchor="b" anchorCtr="0">
          <a:noAutofit/>
        </a:bodyPr>
        <a:lstStyle/>
        <a:p>
          <a:pPr lvl="0" algn="just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200" kern="1200" dirty="0"/>
            <a:t>Mengembangkan personel dalam organisasi pe</a:t>
          </a:r>
          <a:r>
            <a:rPr lang="en-US" sz="2200" kern="1200" dirty="0"/>
            <a:t>n</a:t>
          </a:r>
          <a:r>
            <a:rPr lang="id-ID" sz="2200" kern="1200" dirty="0"/>
            <a:t>gendali dan berpartisipasi dalam pendidikan personal manajemen.</a:t>
          </a:r>
          <a:endParaRPr lang="en-US" sz="2200" kern="1200" dirty="0"/>
        </a:p>
      </dsp:txBody>
      <dsp:txXfrm>
        <a:off x="2724847" y="3427939"/>
        <a:ext cx="7755333" cy="815467"/>
      </dsp:txXfrm>
    </dsp:sp>
    <dsp:sp modelId="{4D7A1725-51AE-45B0-A89F-3B74C75F8AC2}">
      <dsp:nvSpPr>
        <dsp:cNvPr id="0" name=""/>
        <dsp:cNvSpPr/>
      </dsp:nvSpPr>
      <dsp:spPr>
        <a:xfrm>
          <a:off x="0" y="3427939"/>
          <a:ext cx="2724847" cy="815467"/>
        </a:xfrm>
        <a:prstGeom prst="round2SameRect">
          <a:avLst>
            <a:gd name="adj1" fmla="val 16670"/>
            <a:gd name="adj2" fmla="val 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915" tIns="81915" rIns="81915" bIns="81915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300" kern="1200" dirty="0"/>
            <a:t>5</a:t>
          </a:r>
        </a:p>
      </dsp:txBody>
      <dsp:txXfrm>
        <a:off x="39815" y="3467754"/>
        <a:ext cx="2645217" cy="775652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C573A6-F903-4157-9F7B-F9B203FDB6C8}">
      <dsp:nvSpPr>
        <dsp:cNvPr id="0" name=""/>
        <dsp:cNvSpPr/>
      </dsp:nvSpPr>
      <dsp:spPr>
        <a:xfrm>
          <a:off x="2434" y="0"/>
          <a:ext cx="2965844" cy="762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/>
            <a:t>Ken Iverson</a:t>
          </a:r>
        </a:p>
      </dsp:txBody>
      <dsp:txXfrm>
        <a:off x="383434" y="0"/>
        <a:ext cx="2203844" cy="762000"/>
      </dsp:txXfrm>
    </dsp:sp>
    <dsp:sp modelId="{36CDE92E-F0BB-4021-87CC-34B7D685FE8F}">
      <dsp:nvSpPr>
        <dsp:cNvPr id="0" name=""/>
        <dsp:cNvSpPr/>
      </dsp:nvSpPr>
      <dsp:spPr>
        <a:xfrm>
          <a:off x="2671694" y="0"/>
          <a:ext cx="2965844" cy="762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/>
            <a:t>John Correnti</a:t>
          </a:r>
        </a:p>
      </dsp:txBody>
      <dsp:txXfrm>
        <a:off x="3052694" y="0"/>
        <a:ext cx="2203844" cy="762000"/>
      </dsp:txXfrm>
    </dsp:sp>
    <dsp:sp modelId="{08BB2004-55F8-4609-B6C1-F965CDEE78A0}">
      <dsp:nvSpPr>
        <dsp:cNvPr id="0" name=""/>
        <dsp:cNvSpPr/>
      </dsp:nvSpPr>
      <dsp:spPr>
        <a:xfrm>
          <a:off x="5340954" y="0"/>
          <a:ext cx="2965844" cy="762000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6015" tIns="38672" rIns="38672" bIns="38672" numCol="1" spcCol="1270" anchor="ctr" anchorCtr="0">
          <a:noAutofit/>
        </a:bodyPr>
        <a:lstStyle/>
        <a:p>
          <a:pPr lvl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900" kern="1200" dirty="0"/>
            <a:t>David Aycock</a:t>
          </a:r>
        </a:p>
      </dsp:txBody>
      <dsp:txXfrm>
        <a:off x="5721954" y="0"/>
        <a:ext cx="2203844" cy="762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AD888A-AC2D-4244-B41D-62D61402AA12}">
      <dsp:nvSpPr>
        <dsp:cNvPr id="0" name=""/>
        <dsp:cNvSpPr/>
      </dsp:nvSpPr>
      <dsp:spPr>
        <a:xfrm>
          <a:off x="2857587" y="0"/>
          <a:ext cx="2627115" cy="1459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i="1" kern="1200" dirty="0"/>
            <a:t>Conflict of interest</a:t>
          </a:r>
        </a:p>
      </dsp:txBody>
      <dsp:txXfrm>
        <a:off x="2900335" y="42748"/>
        <a:ext cx="2541619" cy="1374012"/>
      </dsp:txXfrm>
    </dsp:sp>
    <dsp:sp modelId="{BE604EF6-7312-4C53-8AC3-DC8B819F4BA8}">
      <dsp:nvSpPr>
        <dsp:cNvPr id="0" name=""/>
        <dsp:cNvSpPr/>
      </dsp:nvSpPr>
      <dsp:spPr>
        <a:xfrm rot="16200000">
          <a:off x="3897320" y="1496218"/>
          <a:ext cx="547649" cy="65677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2200" kern="1200"/>
        </a:p>
      </dsp:txBody>
      <dsp:txXfrm rot="-5400000">
        <a:off x="3974112" y="1715078"/>
        <a:ext cx="394066" cy="383354"/>
      </dsp:txXfrm>
    </dsp:sp>
    <dsp:sp modelId="{086AAF1F-5C5D-48D1-B3A5-97B6E9DC3F0C}">
      <dsp:nvSpPr>
        <dsp:cNvPr id="0" name=""/>
        <dsp:cNvSpPr/>
      </dsp:nvSpPr>
      <dsp:spPr>
        <a:xfrm>
          <a:off x="2857587" y="2189708"/>
          <a:ext cx="2627115" cy="14595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700" kern="1200" dirty="0"/>
            <a:t>Arahan s</a:t>
          </a:r>
          <a:r>
            <a:rPr lang="en-US" sz="2700" kern="1200" dirty="0" err="1"/>
            <a:t>trategi</a:t>
          </a:r>
          <a:r>
            <a:rPr lang="en-US" sz="2700" kern="1200" dirty="0"/>
            <a:t> </a:t>
          </a:r>
          <a:r>
            <a:rPr lang="en-US" sz="2700" kern="1200" dirty="0" err="1"/>
            <a:t>perusahaan</a:t>
          </a:r>
          <a:r>
            <a:rPr lang="id-ID" sz="2700" kern="1200" dirty="0"/>
            <a:t> </a:t>
          </a:r>
          <a:r>
            <a:rPr lang="en-US" sz="2700" kern="1200" dirty="0"/>
            <a:t> </a:t>
          </a:r>
          <a:r>
            <a:rPr lang="en-US" sz="2700" kern="1200" dirty="0" err="1"/>
            <a:t>jangka</a:t>
          </a:r>
          <a:r>
            <a:rPr lang="en-US" sz="2700" kern="1200" dirty="0"/>
            <a:t> </a:t>
          </a:r>
          <a:r>
            <a:rPr lang="en-US" sz="2700" kern="1200" dirty="0" err="1"/>
            <a:t>panjang</a:t>
          </a:r>
          <a:endParaRPr lang="id-ID" sz="2700" kern="1200" dirty="0"/>
        </a:p>
      </dsp:txBody>
      <dsp:txXfrm>
        <a:off x="2900335" y="2232456"/>
        <a:ext cx="2541619" cy="1374012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D5E761A-E376-43CB-A911-50C21A47183F}">
      <dsp:nvSpPr>
        <dsp:cNvPr id="0" name=""/>
        <dsp:cNvSpPr/>
      </dsp:nvSpPr>
      <dsp:spPr>
        <a:xfrm>
          <a:off x="20" y="889590"/>
          <a:ext cx="7752661" cy="2343939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53187E-FAE6-4A07-B57F-A887A3633A0E}">
      <dsp:nvSpPr>
        <dsp:cNvPr id="0" name=""/>
        <dsp:cNvSpPr/>
      </dsp:nvSpPr>
      <dsp:spPr>
        <a:xfrm>
          <a:off x="-103983" y="1120648"/>
          <a:ext cx="4834950" cy="151952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600" kern="1200" dirty="0"/>
            <a:t>Iverson &amp; </a:t>
          </a:r>
          <a:endParaRPr lang="en-US" sz="3600" kern="1200" dirty="0"/>
        </a:p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600" kern="1200" dirty="0"/>
            <a:t>Correnti</a:t>
          </a:r>
        </a:p>
      </dsp:txBody>
      <dsp:txXfrm>
        <a:off x="-103983" y="1120648"/>
        <a:ext cx="4834950" cy="1519521"/>
      </dsp:txXfrm>
    </dsp:sp>
    <dsp:sp modelId="{66EC6305-5D8B-4C01-B7C4-5574C3BE68FD}">
      <dsp:nvSpPr>
        <dsp:cNvPr id="0" name=""/>
        <dsp:cNvSpPr/>
      </dsp:nvSpPr>
      <dsp:spPr>
        <a:xfrm>
          <a:off x="3996610" y="1462435"/>
          <a:ext cx="3023537" cy="1519521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128016" rIns="0" bIns="1371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600" kern="1200" dirty="0"/>
            <a:t>Aycock</a:t>
          </a:r>
        </a:p>
      </dsp:txBody>
      <dsp:txXfrm>
        <a:off x="3996610" y="1462435"/>
        <a:ext cx="3023537" cy="151952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11/layout/TabList">
  <dgm:title val="Tab List"/>
  <dgm:desc val="Use to show non-sequential or grouped blocks of information. Works well for lists with a small amount of Level 1 text. The first Level 2 displays next to the Level 1 text  and the remaining Level 2 text appears beneath the Level 1 text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2">
  <dgm:title val=""/>
  <dgm:desc val=""/>
  <dgm:catLst>
    <dgm:cat type="process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resizeHandles val="exact"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h" for="ch" ptType="node" refType="h"/>
      <dgm:constr type="h" for="ch" ptType="sibTrans" refType="h" refFor="ch" refPtType="node" fact="0.5"/>
      <dgm:constr type="w" for="ch" ptType="node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choose name="Name0">
          <dgm:if name="Name1" axis="root des" ptType="all node" func="maxDepth" op="gt" val="1">
            <dgm:alg type="tx">
              <dgm:param type="parTxLTRAlign" val="l"/>
              <dgm:param type="parTxRTLAlign" val="r"/>
              <dgm:param type="txAnchorVertCh" val="mid"/>
            </dgm:alg>
          </dgm:if>
          <dgm:else name="Name2">
            <dgm:alg type="tx"/>
          </dgm:else>
        </dgm:choose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w" refType="h" fact="1.8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w" val="NaN" fact="4" max="NaN"/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w" refType="h" fact="0.9"/>
            <dgm:constr type="connDist"/>
            <dgm:constr type="wArH" refType="w" fact="0.5"/>
            <dgm:constr type="hArH" refType="w"/>
            <dgm:constr type="stemThick" refType="w" fact="0.6"/>
            <dgm:constr type="begPad" refType="connDist" fact="0.125"/>
            <dgm:constr type="endPad" refType="connDist" fact="0.125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Title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962399" y="1964267"/>
            <a:ext cx="7197726" cy="2421464"/>
          </a:xfrm>
        </p:spPr>
        <p:txBody>
          <a:bodyPr anchor="b">
            <a:normAutofit/>
          </a:bodyPr>
          <a:lstStyle>
            <a:lvl1pPr algn="r">
              <a:defRPr sz="48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62399" y="4385732"/>
            <a:ext cx="7197726" cy="1405467"/>
          </a:xfrm>
        </p:spPr>
        <p:txBody>
          <a:bodyPr anchor="t">
            <a:normAutofit/>
          </a:bodyPr>
          <a:lstStyle>
            <a:lvl1pPr marL="0" indent="0" algn="r">
              <a:buNone/>
              <a:defRPr sz="1800" cap="all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32558" y="5870575"/>
            <a:ext cx="1600200" cy="377825"/>
          </a:xfrm>
        </p:spPr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62399" y="5870575"/>
            <a:ext cx="4893958" cy="3778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08958" y="5870575"/>
            <a:ext cx="551167" cy="377825"/>
          </a:xfrm>
        </p:spPr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81602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4732865"/>
            <a:ext cx="1013142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371600" y="932112"/>
            <a:ext cx="8759827" cy="3164976"/>
          </a:xfrm>
          <a:prstGeom prst="roundRect">
            <a:avLst>
              <a:gd name="adj" fmla="val 43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299603"/>
            <a:ext cx="10131427" cy="49371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8157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3124199"/>
          </a:xfrm>
        </p:spPr>
        <p:txBody>
          <a:bodyPr anchor="ctr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7650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97875" y="3352800"/>
            <a:ext cx="9339184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7465" y="4343400"/>
            <a:ext cx="10152367" cy="1447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812272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2" y="3308581"/>
            <a:ext cx="10131425" cy="1468800"/>
          </a:xfrm>
        </p:spPr>
        <p:txBody>
          <a:bodyPr anchor="b">
            <a:normAutofit/>
          </a:bodyPr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4777381"/>
            <a:ext cx="10131426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7288463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10237867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8275" y="823337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>
          <a:xfrm>
            <a:off x="992267" y="609601"/>
            <a:ext cx="9550399" cy="2743199"/>
          </a:xfrm>
        </p:spPr>
        <p:txBody>
          <a:bodyPr anchor="ctr">
            <a:normAutofit/>
          </a:bodyPr>
          <a:lstStyle>
            <a:lvl1pPr algn="l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0" y="3886200"/>
            <a:ext cx="10135436" cy="8890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5200"/>
            <a:ext cx="10135436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334134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609601"/>
            <a:ext cx="10131427" cy="2743199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5801" y="3505200"/>
            <a:ext cx="10131428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4343400"/>
            <a:ext cx="10131428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4260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4308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58675" y="609599"/>
            <a:ext cx="2158552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7832116" cy="5181600"/>
          </a:xfrm>
        </p:spPr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96345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82217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308581"/>
            <a:ext cx="10131427" cy="1468800"/>
          </a:xfrm>
        </p:spPr>
        <p:txBody>
          <a:bodyPr anchor="b"/>
          <a:lstStyle>
            <a:lvl1pPr algn="l">
              <a:defRPr sz="4000" b="0" cap="all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799" y="4777381"/>
            <a:ext cx="10131428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 cap="all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3700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2" y="2142067"/>
            <a:ext cx="4995334" cy="3649134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21895" y="2142067"/>
            <a:ext cx="4995332" cy="3649133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6071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73670" y="2218267"/>
            <a:ext cx="470905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1" y="2870201"/>
            <a:ext cx="4996923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096003" y="2226734"/>
            <a:ext cx="4722813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23483" y="2870201"/>
            <a:ext cx="4995334" cy="2920998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1385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629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05017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074333"/>
            <a:ext cx="3680885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48201" y="609601"/>
            <a:ext cx="6169026" cy="51816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445933"/>
            <a:ext cx="3680885" cy="1828800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1415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elestia-R1---OverlayContentH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8825" cy="685621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600200"/>
            <a:ext cx="6164653" cy="13716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36253" y="914400"/>
            <a:ext cx="3280974" cy="4572000"/>
          </a:xfrm>
          <a:prstGeom prst="roundRect">
            <a:avLst>
              <a:gd name="adj" fmla="val 4280"/>
            </a:avLst>
          </a:prstGeom>
          <a:ln w="50800" cap="sq" cmpd="dbl">
            <a:gradFill flip="none" rotWithShape="1">
              <a:gsLst>
                <a:gs pos="0">
                  <a:srgbClr val="FFFFFF"/>
                </a:gs>
                <a:gs pos="100000">
                  <a:schemeClr val="tx1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2971800"/>
            <a:ext cx="6164653" cy="1828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211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 t="-13000" b="-1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1" y="609600"/>
            <a:ext cx="10131425" cy="14562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1" y="2142067"/>
            <a:ext cx="10131425" cy="364913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89660" y="5870575"/>
            <a:ext cx="1600200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87E06632-CB37-4A1E-BBC4-303E8BC47ACA}" type="datetimeFigureOut">
              <a:rPr lang="en-US" smtClean="0"/>
              <a:t>10/11/2024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5870575"/>
            <a:ext cx="7827659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66060" y="5870575"/>
            <a:ext cx="551167" cy="3778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CF8E48A2-FD32-4CB6-AA3C-3D47FD5A96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59949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  <p:sldLayoutId id="2147483744" r:id="rId12"/>
    <p:sldLayoutId id="2147483745" r:id="rId13"/>
    <p:sldLayoutId id="2147483746" r:id="rId14"/>
    <p:sldLayoutId id="2147483747" r:id="rId15"/>
    <p:sldLayoutId id="2147483748" r:id="rId16"/>
    <p:sldLayoutId id="214748374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0"/>
        </a:spcBef>
        <a:spcAft>
          <a:spcPts val="1000"/>
        </a:spcAft>
        <a:buClr>
          <a:schemeClr val="tx1"/>
        </a:buClr>
        <a:buSzPct val="100000"/>
        <a:buFont typeface="Arial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diagramQuickStyle" Target="../diagrams/quickStyle2.xml"/><Relationship Id="rId3" Type="http://schemas.openxmlformats.org/officeDocument/2006/relationships/image" Target="../media/image7.jpeg"/><Relationship Id="rId7" Type="http://schemas.openxmlformats.org/officeDocument/2006/relationships/diagramLayout" Target="../diagrams/layout2.xml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6" Type="http://schemas.openxmlformats.org/officeDocument/2006/relationships/diagramData" Target="../diagrams/data2.xml"/><Relationship Id="rId5" Type="http://schemas.openxmlformats.org/officeDocument/2006/relationships/image" Target="../media/image9.jpeg"/><Relationship Id="rId10" Type="http://schemas.microsoft.com/office/2007/relationships/diagramDrawing" Target="../diagrams/drawing2.xml"/><Relationship Id="rId4" Type="http://schemas.openxmlformats.org/officeDocument/2006/relationships/image" Target="../media/image8.jpeg"/><Relationship Id="rId9" Type="http://schemas.openxmlformats.org/officeDocument/2006/relationships/diagramColors" Target="../diagrams/colors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5396" y="2655210"/>
            <a:ext cx="9744134" cy="1159912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/>
              <a:t>PERILAKU DALAM ORGANISASI</a:t>
            </a:r>
          </a:p>
        </p:txBody>
      </p:sp>
      <p:sp>
        <p:nvSpPr>
          <p:cNvPr id="4" name="Title 1"/>
          <p:cNvSpPr txBox="1">
            <a:spLocks/>
          </p:cNvSpPr>
          <p:nvPr/>
        </p:nvSpPr>
        <p:spPr>
          <a:xfrm>
            <a:off x="1417351" y="1187816"/>
            <a:ext cx="9744134" cy="1159912"/>
          </a:xfrm>
          <a:prstGeom prst="rect">
            <a:avLst/>
          </a:prstGeom>
          <a:effectLst/>
        </p:spPr>
        <p:txBody>
          <a:bodyPr vert="horz" lIns="91440" tIns="45720" rIns="91440" bIns="45720" rtlCol="0" anchor="b">
            <a:normAutofit fontScale="92500"/>
          </a:bodyPr>
          <a:lstStyle>
            <a:lvl1pPr algn="r" defTabSz="457200" rtl="0" eaLnBrk="1" latinLnBrk="0" hangingPunct="1">
              <a:spcBef>
                <a:spcPct val="0"/>
              </a:spcBef>
              <a:buNone/>
              <a:defRPr sz="4800" kern="1200" cap="all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n-US" sz="5400" b="1" dirty="0" smtClean="0"/>
              <a:t>SISTEM PENGENDALIAN MANAJEMEN</a:t>
            </a:r>
            <a:endParaRPr lang="en-US" sz="5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704011" y="4532811"/>
            <a:ext cx="5656218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MS PULUNGAN</a:t>
            </a:r>
            <a:endParaRPr lang="en-US" sz="4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2790565821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83358" y="586241"/>
            <a:ext cx="7508384" cy="364913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diikuti</a:t>
            </a:r>
            <a:r>
              <a:rPr lang="en-US" dirty="0"/>
              <a:t>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struktur</a:t>
            </a:r>
            <a:r>
              <a:rPr lang="en-US" dirty="0"/>
              <a:t>. </a:t>
            </a:r>
            <a:r>
              <a:rPr lang="en-US" dirty="0" err="1"/>
              <a:t>Tetapi</a:t>
            </a:r>
            <a:r>
              <a:rPr lang="en-US" dirty="0"/>
              <a:t> Nucor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yang </a:t>
            </a:r>
            <a:r>
              <a:rPr lang="en-US" dirty="0" err="1"/>
              <a:t>unik</a:t>
            </a:r>
            <a:r>
              <a:rPr lang="en-US" dirty="0"/>
              <a:t> </a:t>
            </a:r>
            <a:r>
              <a:rPr lang="id-ID" dirty="0"/>
              <a:t>yang</a:t>
            </a:r>
            <a:r>
              <a:rPr lang="en-US" dirty="0"/>
              <a:t> </a:t>
            </a:r>
            <a:r>
              <a:rPr lang="en-US" dirty="0" err="1"/>
              <a:t>sekaligus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kekuatan</a:t>
            </a:r>
            <a:r>
              <a:rPr lang="en-US" dirty="0"/>
              <a:t> yang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Nucor</a:t>
            </a:r>
            <a:r>
              <a:rPr lang="id-ID" dirty="0"/>
              <a:t>,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bertahan</a:t>
            </a:r>
            <a:r>
              <a:rPr lang="en-US" dirty="0"/>
              <a:t> </a:t>
            </a:r>
            <a:r>
              <a:rPr lang="en-US" dirty="0" err="1"/>
              <a:t>sampai</a:t>
            </a:r>
            <a:r>
              <a:rPr lang="en-US" dirty="0"/>
              <a:t>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.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masa </a:t>
            </a:r>
            <a:r>
              <a:rPr lang="en-US" dirty="0" err="1"/>
              <a:t>kepemimpinan</a:t>
            </a:r>
            <a:r>
              <a:rPr lang="en-US" dirty="0"/>
              <a:t> Ken Iverson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sangatlah</a:t>
            </a:r>
            <a:r>
              <a:rPr lang="en-US" dirty="0"/>
              <a:t> </a:t>
            </a:r>
            <a:r>
              <a:rPr lang="en-US" dirty="0" err="1"/>
              <a:t>terdesentralisasi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begitu</a:t>
            </a:r>
            <a:r>
              <a:rPr lang="en-US" dirty="0"/>
              <a:t> </a:t>
            </a:r>
            <a:r>
              <a:rPr lang="en-US" dirty="0" err="1"/>
              <a:t>banyak</a:t>
            </a:r>
            <a:r>
              <a:rPr lang="en-US" dirty="0"/>
              <a:t> </a:t>
            </a:r>
            <a:r>
              <a:rPr lang="en-US" dirty="0" err="1"/>
              <a:t>kekuasaan</a:t>
            </a:r>
            <a:r>
              <a:rPr lang="en-US" dirty="0"/>
              <a:t> di </a:t>
            </a:r>
            <a:r>
              <a:rPr lang="en-US" dirty="0" err="1"/>
              <a:t>masing-masing</a:t>
            </a:r>
            <a:r>
              <a:rPr lang="en-US" dirty="0"/>
              <a:t> divisi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jangka</a:t>
            </a:r>
            <a:r>
              <a:rPr lang="en-US" dirty="0"/>
              <a:t> </a:t>
            </a:r>
            <a:r>
              <a:rPr lang="en-US" dirty="0" err="1"/>
              <a:t>panjang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Nucor. </a:t>
            </a:r>
            <a:r>
              <a:rPr lang="en-US" dirty="0" err="1"/>
              <a:t>Setelah</a:t>
            </a:r>
            <a:r>
              <a:rPr lang="en-US" dirty="0"/>
              <a:t> Iverson </a:t>
            </a:r>
            <a:r>
              <a:rPr lang="en-US" dirty="0" err="1"/>
              <a:t>pensiun</a:t>
            </a:r>
            <a:r>
              <a:rPr lang="en-US" dirty="0"/>
              <a:t>, para </a:t>
            </a:r>
            <a:r>
              <a:rPr lang="en-US" dirty="0" err="1"/>
              <a:t>direksi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menyadari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mulai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.</a:t>
            </a:r>
          </a:p>
        </p:txBody>
      </p:sp>
      <p:sp>
        <p:nvSpPr>
          <p:cNvPr id="4" name="Arrow: Pentagon 3"/>
          <p:cNvSpPr/>
          <p:nvPr/>
        </p:nvSpPr>
        <p:spPr>
          <a:xfrm>
            <a:off x="1" y="79849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sp>
        <p:nvSpPr>
          <p:cNvPr id="5" name="Arrow: Pentagon 4"/>
          <p:cNvSpPr/>
          <p:nvPr/>
        </p:nvSpPr>
        <p:spPr>
          <a:xfrm>
            <a:off x="1" y="3946792"/>
            <a:ext cx="3158628" cy="695459"/>
          </a:xfrm>
          <a:prstGeom prst="homePlat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6" name="Arrow: Pentagon 5"/>
          <p:cNvSpPr/>
          <p:nvPr/>
        </p:nvSpPr>
        <p:spPr>
          <a:xfrm>
            <a:off x="-2" y="2361913"/>
            <a:ext cx="2733543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7" name="Arrow: Pentagon 6"/>
          <p:cNvSpPr/>
          <p:nvPr/>
        </p:nvSpPr>
        <p:spPr>
          <a:xfrm>
            <a:off x="1" y="313795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  <p:sp>
        <p:nvSpPr>
          <p:cNvPr id="8" name="Arrow: Pentagon 7"/>
          <p:cNvSpPr/>
          <p:nvPr/>
        </p:nvSpPr>
        <p:spPr>
          <a:xfrm>
            <a:off x="0" y="1568970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  <p:sp>
        <p:nvSpPr>
          <p:cNvPr id="11" name="Speech Bubble: Rectangle with Corners Rounded 10"/>
          <p:cNvSpPr/>
          <p:nvPr/>
        </p:nvSpPr>
        <p:spPr>
          <a:xfrm>
            <a:off x="3683358" y="4235374"/>
            <a:ext cx="7508384" cy="1412591"/>
          </a:xfrm>
          <a:prstGeom prst="wedgeRoundRectCallout">
            <a:avLst>
              <a:gd name="adj1" fmla="val -21691"/>
              <a:gd name="adj2" fmla="val -691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id-ID" dirty="0"/>
              <a:t>Dapatkah Nucor mempertahankan sistem pengendalian dan budayanya yang unik di bawah arahan strategi yang baru?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12373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44429" y="609601"/>
            <a:ext cx="7321554" cy="5181600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en-US" dirty="0" err="1"/>
              <a:t>Lalu</a:t>
            </a:r>
            <a:r>
              <a:rPr lang="en-US" dirty="0"/>
              <a:t> </a:t>
            </a:r>
            <a:r>
              <a:rPr lang="en-US" dirty="0" err="1"/>
              <a:t>munculah</a:t>
            </a:r>
            <a:r>
              <a:rPr lang="en-US" dirty="0"/>
              <a:t> </a:t>
            </a:r>
            <a:r>
              <a:rPr lang="en-US" dirty="0" err="1"/>
              <a:t>sentralisasi</a:t>
            </a:r>
            <a:r>
              <a:rPr lang="en-US" dirty="0"/>
              <a:t> di Nucor, yang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mendorong</a:t>
            </a:r>
            <a:r>
              <a:rPr lang="en-US" dirty="0"/>
              <a:t> </a:t>
            </a:r>
            <a:r>
              <a:rPr lang="en-US" dirty="0" err="1"/>
              <a:t>arus</a:t>
            </a:r>
            <a:r>
              <a:rPr lang="en-US" dirty="0"/>
              <a:t> </a:t>
            </a:r>
            <a:r>
              <a:rPr lang="en-US" dirty="0" err="1"/>
              <a:t>sukses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memastikan</a:t>
            </a:r>
            <a:r>
              <a:rPr lang="en-US" dirty="0"/>
              <a:t> </a:t>
            </a:r>
            <a:r>
              <a:rPr lang="en-US" dirty="0" err="1"/>
              <a:t>tulang</a:t>
            </a:r>
            <a:r>
              <a:rPr lang="en-US" dirty="0"/>
              <a:t> </a:t>
            </a:r>
            <a:r>
              <a:rPr lang="en-US" dirty="0" err="1"/>
              <a:t>punggung</a:t>
            </a:r>
            <a:r>
              <a:rPr lang="en-US" dirty="0"/>
              <a:t> yang solid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unit </a:t>
            </a:r>
            <a:r>
              <a:rPr lang="en-US" dirty="0" err="1"/>
              <a:t>bisnis</a:t>
            </a:r>
            <a:r>
              <a:rPr lang="en-US" dirty="0"/>
              <a:t> yang </a:t>
            </a:r>
            <a:r>
              <a:rPr lang="en-US" dirty="0" err="1"/>
              <a:t>berbeda</a:t>
            </a:r>
            <a:r>
              <a:rPr lang="en-US" dirty="0"/>
              <a:t>. </a:t>
            </a:r>
            <a:r>
              <a:rPr lang="en-US" dirty="0" err="1"/>
              <a:t>Jadi</a:t>
            </a:r>
            <a:r>
              <a:rPr lang="en-US" dirty="0"/>
              <a:t> Nucor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berdasarkan</a:t>
            </a:r>
            <a:r>
              <a:rPr lang="en-US" dirty="0"/>
              <a:t> </a:t>
            </a:r>
            <a:r>
              <a:rPr lang="en-US" dirty="0" err="1"/>
              <a:t>manajemen</a:t>
            </a:r>
            <a:r>
              <a:rPr lang="en-US" dirty="0"/>
              <a:t> yang </a:t>
            </a:r>
            <a:r>
              <a:rPr lang="en-US" dirty="0" err="1"/>
              <a:t>desentralisasi</a:t>
            </a:r>
            <a:r>
              <a:rPr lang="en-US" dirty="0"/>
              <a:t>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tetap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sentralisasi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desentralisasi</a:t>
            </a:r>
            <a:r>
              <a:rPr lang="en-US" dirty="0"/>
              <a:t> total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koordinasi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kepemimpinan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puncak</a:t>
            </a:r>
            <a:r>
              <a:rPr lang="en-US" dirty="0"/>
              <a:t>, </a:t>
            </a:r>
            <a:r>
              <a:rPr lang="en-US" dirty="0" err="1"/>
              <a:t>jelas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diinginkan</a:t>
            </a:r>
            <a:r>
              <a:rPr lang="en-US" dirty="0"/>
              <a:t>.</a:t>
            </a:r>
            <a:r>
              <a:rPr lang="id-ID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tujuan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–</a:t>
            </a:r>
            <a:r>
              <a:rPr lang="en-US" dirty="0" err="1"/>
              <a:t>integrasi</a:t>
            </a:r>
            <a:r>
              <a:rPr lang="en-US" dirty="0"/>
              <a:t> </a:t>
            </a:r>
            <a:r>
              <a:rPr lang="en-US" dirty="0" err="1"/>
              <a:t>efisien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subunit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mencapai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gagal</a:t>
            </a:r>
            <a:r>
              <a:rPr lang="en-US" dirty="0"/>
              <a:t> </a:t>
            </a:r>
            <a:r>
              <a:rPr lang="en-US" dirty="0" err="1"/>
              <a:t>tanpa</a:t>
            </a:r>
            <a:r>
              <a:rPr lang="en-US" dirty="0"/>
              <a:t> </a:t>
            </a:r>
            <a:r>
              <a:rPr lang="en-US" dirty="0" err="1"/>
              <a:t>kendali</a:t>
            </a:r>
            <a:r>
              <a:rPr lang="en-US" dirty="0"/>
              <a:t> </a:t>
            </a:r>
            <a:r>
              <a:rPr lang="en-US" dirty="0" err="1"/>
              <a:t>tersentralisasi</a:t>
            </a:r>
            <a:r>
              <a:rPr lang="en-US" dirty="0"/>
              <a:t>. Norma, </a:t>
            </a:r>
            <a:r>
              <a:rPr lang="en-US" dirty="0" err="1"/>
              <a:t>nilai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pemahaman</a:t>
            </a:r>
            <a:r>
              <a:rPr lang="en-US" dirty="0"/>
              <a:t> yang </a:t>
            </a:r>
            <a:r>
              <a:rPr lang="en-US" dirty="0" err="1"/>
              <a:t>dimiliki</a:t>
            </a:r>
            <a:r>
              <a:rPr lang="en-US" dirty="0"/>
              <a:t> </a:t>
            </a:r>
            <a:r>
              <a:rPr lang="en-US" dirty="0" err="1"/>
              <a:t>bersama</a:t>
            </a:r>
            <a:r>
              <a:rPr lang="en-US" dirty="0"/>
              <a:t> (</a:t>
            </a:r>
            <a:r>
              <a:rPr lang="en-US" dirty="0" err="1"/>
              <a:t>budaya</a:t>
            </a:r>
            <a:r>
              <a:rPr lang="en-US" dirty="0"/>
              <a:t>)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pengendalian</a:t>
            </a:r>
            <a:r>
              <a:rPr lang="en-US" dirty="0"/>
              <a:t> yang </a:t>
            </a:r>
            <a:r>
              <a:rPr lang="en-US" dirty="0" err="1"/>
              <a:t>ketat</a:t>
            </a:r>
            <a:r>
              <a:rPr lang="en-US" dirty="0"/>
              <a:t> di </a:t>
            </a:r>
            <a:r>
              <a:rPr lang="en-US" dirty="0" err="1"/>
              <a:t>puncak</a:t>
            </a:r>
            <a:r>
              <a:rPr lang="en-US" dirty="0"/>
              <a:t>. </a:t>
            </a:r>
            <a:r>
              <a:rPr lang="en-US" dirty="0" err="1"/>
              <a:t>Sejarah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menciptakan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yang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. </a:t>
            </a:r>
            <a:r>
              <a:rPr lang="en-US" dirty="0" err="1"/>
              <a:t>Manajer</a:t>
            </a:r>
            <a:r>
              <a:rPr lang="en-US" dirty="0"/>
              <a:t> di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tumbuh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cepat</a:t>
            </a:r>
            <a:r>
              <a:rPr lang="en-US" dirty="0"/>
              <a:t> </a:t>
            </a:r>
            <a:r>
              <a:rPr lang="en-US" dirty="0" err="1"/>
              <a:t>lewat</a:t>
            </a:r>
            <a:r>
              <a:rPr lang="en-US" dirty="0"/>
              <a:t> </a:t>
            </a:r>
            <a:r>
              <a:rPr lang="en-US" dirty="0" err="1"/>
              <a:t>akuisisi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belajar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hidup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kebebasan</a:t>
            </a:r>
            <a:r>
              <a:rPr lang="en-US" dirty="0"/>
              <a:t> yang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besar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yang </a:t>
            </a:r>
            <a:r>
              <a:rPr lang="en-US" dirty="0" err="1"/>
              <a:t>diakuisisi</a:t>
            </a:r>
            <a:r>
              <a:rPr lang="en-US" dirty="0"/>
              <a:t>.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</a:t>
            </a:r>
            <a:r>
              <a:rPr lang="en-US" dirty="0" err="1"/>
              <a:t>akuisisi</a:t>
            </a:r>
            <a:r>
              <a:rPr lang="en-US" dirty="0"/>
              <a:t>, </a:t>
            </a:r>
            <a:r>
              <a:rPr lang="en-US" dirty="0" err="1"/>
              <a:t>jajaran</a:t>
            </a:r>
            <a:r>
              <a:rPr lang="en-US" dirty="0"/>
              <a:t> </a:t>
            </a:r>
            <a:r>
              <a:rPr lang="en-US" dirty="0" err="1"/>
              <a:t>baru</a:t>
            </a:r>
            <a:r>
              <a:rPr lang="en-US" dirty="0"/>
              <a:t> di level </a:t>
            </a:r>
            <a:r>
              <a:rPr lang="en-US" dirty="0" err="1"/>
              <a:t>manajemen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adanya</a:t>
            </a:r>
            <a:r>
              <a:rPr lang="en-US" dirty="0"/>
              <a:t> recruitment orang-orang </a:t>
            </a:r>
            <a:r>
              <a:rPr lang="en-US" dirty="0" err="1"/>
              <a:t>luar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suatu</a:t>
            </a:r>
            <a:r>
              <a:rPr lang="en-US" dirty="0"/>
              <a:t> </a:t>
            </a:r>
            <a:r>
              <a:rPr lang="en-US" dirty="0" err="1"/>
              <a:t>situasi</a:t>
            </a:r>
            <a:r>
              <a:rPr lang="en-US" dirty="0"/>
              <a:t> yang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nyaman</a:t>
            </a:r>
            <a:r>
              <a:rPr lang="en-US" dirty="0"/>
              <a:t> . </a:t>
            </a:r>
            <a:r>
              <a:rPr lang="en-US" dirty="0" err="1"/>
              <a:t>Karyawan</a:t>
            </a:r>
            <a:r>
              <a:rPr lang="en-US" dirty="0"/>
              <a:t> </a:t>
            </a:r>
            <a:r>
              <a:rPr lang="en-US" dirty="0" err="1"/>
              <a:t>merasa</a:t>
            </a:r>
            <a:r>
              <a:rPr lang="en-US" dirty="0"/>
              <a:t> </a:t>
            </a:r>
            <a:r>
              <a:rPr lang="en-US" dirty="0" err="1"/>
              <a:t>terancam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radikal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budaya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demografi</a:t>
            </a:r>
            <a:r>
              <a:rPr lang="en-US" dirty="0"/>
              <a:t> di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kerja</a:t>
            </a:r>
            <a:r>
              <a:rPr lang="en-US" dirty="0"/>
              <a:t> </a:t>
            </a:r>
            <a:r>
              <a:rPr lang="en-US" dirty="0" err="1"/>
              <a:t>telah</a:t>
            </a:r>
            <a:r>
              <a:rPr lang="en-US" dirty="0"/>
              <a:t> </a:t>
            </a:r>
            <a:r>
              <a:rPr lang="en-US" dirty="0" err="1"/>
              <a:t>menimbulkan</a:t>
            </a:r>
            <a:r>
              <a:rPr lang="en-US" dirty="0"/>
              <a:t> </a:t>
            </a:r>
            <a:r>
              <a:rPr lang="en-US" dirty="0" err="1"/>
              <a:t>kegelisahan</a:t>
            </a:r>
            <a:r>
              <a:rPr lang="en-US" dirty="0"/>
              <a:t> </a:t>
            </a:r>
            <a:r>
              <a:rPr lang="en-US" dirty="0" err="1"/>
              <a:t>bagi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anggota</a:t>
            </a:r>
            <a:r>
              <a:rPr lang="en-US" dirty="0"/>
              <a:t> yang </a:t>
            </a:r>
            <a:r>
              <a:rPr lang="en-US" dirty="0" err="1"/>
              <a:t>termasuk</a:t>
            </a:r>
            <a:r>
              <a:rPr lang="en-US" dirty="0"/>
              <a:t> “</a:t>
            </a:r>
            <a:r>
              <a:rPr lang="en-US" dirty="0" err="1"/>
              <a:t>angkatan</a:t>
            </a:r>
            <a:r>
              <a:rPr lang="en-US" dirty="0"/>
              <a:t> </a:t>
            </a:r>
            <a:r>
              <a:rPr lang="en-US" dirty="0" err="1"/>
              <a:t>tua</a:t>
            </a:r>
            <a:r>
              <a:rPr lang="en-US" dirty="0"/>
              <a:t>”.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menangani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</a:t>
            </a:r>
            <a:r>
              <a:rPr lang="en-US" dirty="0" err="1"/>
              <a:t>perusahaan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mendirikan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forum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membantu</a:t>
            </a:r>
            <a:r>
              <a:rPr lang="en-US" dirty="0"/>
              <a:t> </a:t>
            </a:r>
            <a:r>
              <a:rPr lang="en-US" dirty="0" err="1"/>
              <a:t>individu</a:t>
            </a:r>
            <a:r>
              <a:rPr lang="en-US" dirty="0"/>
              <a:t> </a:t>
            </a:r>
            <a:r>
              <a:rPr lang="en-US" dirty="0" err="1"/>
              <a:t>mau</a:t>
            </a:r>
            <a:r>
              <a:rPr lang="en-US" dirty="0"/>
              <a:t> </a:t>
            </a:r>
            <a:r>
              <a:rPr lang="en-US" dirty="0" err="1"/>
              <a:t>menerima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.</a:t>
            </a:r>
          </a:p>
          <a:p>
            <a:pPr algn="just"/>
            <a:endParaRPr lang="en-US" dirty="0"/>
          </a:p>
        </p:txBody>
      </p:sp>
      <p:sp>
        <p:nvSpPr>
          <p:cNvPr id="4" name="Arrow: Pentagon 3"/>
          <p:cNvSpPr/>
          <p:nvPr/>
        </p:nvSpPr>
        <p:spPr>
          <a:xfrm>
            <a:off x="1" y="79849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sp>
        <p:nvSpPr>
          <p:cNvPr id="5" name="Arrow: Pentagon 4"/>
          <p:cNvSpPr/>
          <p:nvPr/>
        </p:nvSpPr>
        <p:spPr>
          <a:xfrm>
            <a:off x="1" y="3946792"/>
            <a:ext cx="3158628" cy="695459"/>
          </a:xfrm>
          <a:prstGeom prst="homePlat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6" name="Arrow: Pentagon 5"/>
          <p:cNvSpPr/>
          <p:nvPr/>
        </p:nvSpPr>
        <p:spPr>
          <a:xfrm>
            <a:off x="-2" y="2361913"/>
            <a:ext cx="2733543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7" name="Arrow: Pentagon 6"/>
          <p:cNvSpPr/>
          <p:nvPr/>
        </p:nvSpPr>
        <p:spPr>
          <a:xfrm>
            <a:off x="1" y="313795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  <p:sp>
        <p:nvSpPr>
          <p:cNvPr id="8" name="Arrow: Pentagon 7"/>
          <p:cNvSpPr/>
          <p:nvPr/>
        </p:nvSpPr>
        <p:spPr>
          <a:xfrm>
            <a:off x="0" y="1568970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</p:spTree>
    <p:extLst>
      <p:ext uri="{BB962C8B-B14F-4D97-AF65-F5344CB8AC3E}">
        <p14:creationId xmlns:p14="http://schemas.microsoft.com/office/powerpoint/2010/main" val="412234403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47753" y="865241"/>
            <a:ext cx="7250806" cy="3649133"/>
          </a:xfrm>
        </p:spPr>
        <p:txBody>
          <a:bodyPr/>
          <a:lstStyle/>
          <a:p>
            <a:pPr marL="0" indent="0" algn="just">
              <a:buNone/>
            </a:pPr>
            <a:r>
              <a:rPr lang="en-US" dirty="0" err="1"/>
              <a:t>Aycock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CEO yang </a:t>
            </a:r>
            <a:r>
              <a:rPr lang="en-US" dirty="0" err="1"/>
              <a:t>mempunyai</a:t>
            </a:r>
            <a:r>
              <a:rPr lang="en-US" dirty="0"/>
              <a:t> </a:t>
            </a:r>
            <a:r>
              <a:rPr lang="en-US" dirty="0" err="1"/>
              <a:t>strategi-strategi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Nucor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persaingan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inovasi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ide-ide </a:t>
            </a:r>
            <a:r>
              <a:rPr lang="en-US" dirty="0" err="1"/>
              <a:t>baru</a:t>
            </a:r>
            <a:r>
              <a:rPr lang="en-US" dirty="0"/>
              <a:t>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mengembangkan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membuat</a:t>
            </a:r>
            <a:r>
              <a:rPr lang="en-US" dirty="0"/>
              <a:t> Nucor </a:t>
            </a:r>
            <a:r>
              <a:rPr lang="en-US" dirty="0" err="1"/>
              <a:t>maju</a:t>
            </a:r>
            <a:r>
              <a:rPr lang="en-US" dirty="0"/>
              <a:t>. Dan </a:t>
            </a:r>
            <a:r>
              <a:rPr lang="en-US" dirty="0" err="1"/>
              <a:t>saat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 Nucor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terus</a:t>
            </a:r>
            <a:r>
              <a:rPr lang="en-US" dirty="0"/>
              <a:t> </a:t>
            </a:r>
            <a:r>
              <a:rPr lang="en-US" dirty="0" err="1"/>
              <a:t>maju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berkembang</a:t>
            </a:r>
            <a:r>
              <a:rPr lang="en-US" dirty="0"/>
              <a:t> </a:t>
            </a:r>
            <a:r>
              <a:rPr lang="en-US" dirty="0" err="1"/>
              <a:t>berkat</a:t>
            </a:r>
            <a:r>
              <a:rPr lang="en-US" dirty="0"/>
              <a:t> ide </a:t>
            </a:r>
            <a:r>
              <a:rPr lang="en-US" dirty="0" err="1"/>
              <a:t>Aycock</a:t>
            </a:r>
            <a:r>
              <a:rPr lang="en-US" dirty="0"/>
              <a:t> yang </a:t>
            </a:r>
            <a:r>
              <a:rPr lang="en-US" dirty="0" err="1"/>
              <a:t>mendukung</a:t>
            </a:r>
            <a:r>
              <a:rPr lang="en-US" dirty="0"/>
              <a:t> </a:t>
            </a:r>
            <a:r>
              <a:rPr lang="en-US" dirty="0" err="1"/>
              <a:t>akuisisi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perubahan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di </a:t>
            </a:r>
            <a:r>
              <a:rPr lang="en-US" dirty="0" err="1"/>
              <a:t>bawah</a:t>
            </a:r>
            <a:r>
              <a:rPr lang="en-US" dirty="0"/>
              <a:t> </a:t>
            </a:r>
            <a:r>
              <a:rPr lang="en-US" dirty="0" err="1"/>
              <a:t>kepemimpinannya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4" name="Arrow: Pentagon 3"/>
          <p:cNvSpPr/>
          <p:nvPr/>
        </p:nvSpPr>
        <p:spPr>
          <a:xfrm>
            <a:off x="1" y="79849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sp>
        <p:nvSpPr>
          <p:cNvPr id="5" name="Arrow: Pentagon 4"/>
          <p:cNvSpPr/>
          <p:nvPr/>
        </p:nvSpPr>
        <p:spPr>
          <a:xfrm>
            <a:off x="1" y="3946792"/>
            <a:ext cx="3158628" cy="695459"/>
          </a:xfrm>
          <a:prstGeom prst="homePlat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6" name="Arrow: Pentagon 5"/>
          <p:cNvSpPr/>
          <p:nvPr/>
        </p:nvSpPr>
        <p:spPr>
          <a:xfrm>
            <a:off x="-2" y="2361913"/>
            <a:ext cx="2733543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7" name="Arrow: Pentagon 6"/>
          <p:cNvSpPr/>
          <p:nvPr/>
        </p:nvSpPr>
        <p:spPr>
          <a:xfrm>
            <a:off x="1" y="313795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  <p:sp>
        <p:nvSpPr>
          <p:cNvPr id="8" name="Arrow: Pentagon 7"/>
          <p:cNvSpPr/>
          <p:nvPr/>
        </p:nvSpPr>
        <p:spPr>
          <a:xfrm>
            <a:off x="0" y="1568970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  <p:sp>
        <p:nvSpPr>
          <p:cNvPr id="9" name="Speech Bubble: Rectangle with Corners Rounded 8"/>
          <p:cNvSpPr/>
          <p:nvPr/>
        </p:nvSpPr>
        <p:spPr>
          <a:xfrm>
            <a:off x="3683358" y="4235374"/>
            <a:ext cx="7508384" cy="1412591"/>
          </a:xfrm>
          <a:prstGeom prst="wedgeRoundRectCallout">
            <a:avLst>
              <a:gd name="adj1" fmla="val -21691"/>
              <a:gd name="adj2" fmla="val -691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id-ID" dirty="0"/>
              <a:t>Maukah Anda bekerja di Nucor di bawah kepemimpinan David Aycock?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26297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TERIMA KASIH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8346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1" y="352023"/>
            <a:ext cx="10131425" cy="1456267"/>
          </a:xfrm>
        </p:spPr>
        <p:txBody>
          <a:bodyPr/>
          <a:lstStyle/>
          <a:p>
            <a:pPr algn="ctr"/>
            <a:r>
              <a:rPr lang="en-US" b="1" dirty="0"/>
              <a:t>FUNGSI KONTROLER</a:t>
            </a:r>
          </a:p>
        </p:txBody>
      </p:sp>
      <p:graphicFrame>
        <p:nvGraphicFramePr>
          <p:cNvPr id="8" name="Content Placeholder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7584192"/>
              </p:ext>
            </p:extLst>
          </p:nvPr>
        </p:nvGraphicFramePr>
        <p:xfrm>
          <a:off x="840348" y="1703658"/>
          <a:ext cx="10480181" cy="42463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1437406"/>
      </p:ext>
    </p:extLst>
  </p:cSld>
  <p:clrMapOvr>
    <a:masterClrMapping/>
  </p:clrMapOvr>
  <p:transition spd="slow">
    <p:wheel spokes="1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11377" y="322137"/>
            <a:ext cx="10131425" cy="969482"/>
          </a:xfrm>
        </p:spPr>
        <p:txBody>
          <a:bodyPr/>
          <a:lstStyle/>
          <a:p>
            <a:pPr algn="ctr"/>
            <a:r>
              <a:rPr lang="en-US" b="1" dirty="0" err="1"/>
              <a:t>Hubungan</a:t>
            </a:r>
            <a:r>
              <a:rPr lang="en-US" b="1" dirty="0"/>
              <a:t> </a:t>
            </a:r>
            <a:r>
              <a:rPr lang="en-US" b="1" dirty="0" err="1"/>
              <a:t>alternatif</a:t>
            </a:r>
            <a:r>
              <a:rPr lang="en-US" b="1" dirty="0"/>
              <a:t> </a:t>
            </a:r>
            <a:r>
              <a:rPr lang="en-US" b="1" dirty="0" err="1"/>
              <a:t>kontroler</a:t>
            </a:r>
            <a:endParaRPr lang="en-US" b="1" dirty="0"/>
          </a:p>
        </p:txBody>
      </p:sp>
      <p:sp>
        <p:nvSpPr>
          <p:cNvPr id="4" name="Rectangle 3"/>
          <p:cNvSpPr/>
          <p:nvPr/>
        </p:nvSpPr>
        <p:spPr>
          <a:xfrm>
            <a:off x="1904711" y="1659252"/>
            <a:ext cx="1944216" cy="10801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Kontroler Korporat</a:t>
            </a:r>
          </a:p>
        </p:txBody>
      </p:sp>
      <p:sp>
        <p:nvSpPr>
          <p:cNvPr id="5" name="Rectangle 4"/>
          <p:cNvSpPr/>
          <p:nvPr/>
        </p:nvSpPr>
        <p:spPr>
          <a:xfrm>
            <a:off x="3560895" y="3701610"/>
            <a:ext cx="194421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Manajer Unit Bisnis</a:t>
            </a:r>
          </a:p>
        </p:txBody>
      </p:sp>
      <p:sp>
        <p:nvSpPr>
          <p:cNvPr id="6" name="Rectangle 5"/>
          <p:cNvSpPr/>
          <p:nvPr/>
        </p:nvSpPr>
        <p:spPr>
          <a:xfrm>
            <a:off x="1904711" y="5016485"/>
            <a:ext cx="194421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Kontroer Unit Bisnis</a:t>
            </a:r>
          </a:p>
        </p:txBody>
      </p:sp>
      <p:sp>
        <p:nvSpPr>
          <p:cNvPr id="7" name="Rectangle 6"/>
          <p:cNvSpPr/>
          <p:nvPr/>
        </p:nvSpPr>
        <p:spPr>
          <a:xfrm>
            <a:off x="9567946" y="3734151"/>
            <a:ext cx="194421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Manajer Unit Bisnis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3730" y="5055122"/>
            <a:ext cx="1944216" cy="108012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id-ID" dirty="0"/>
              <a:t>Kontroler Unit Bisnis</a:t>
            </a:r>
          </a:p>
        </p:txBody>
      </p:sp>
      <p:sp>
        <p:nvSpPr>
          <p:cNvPr id="9" name="Rectangle 8"/>
          <p:cNvSpPr/>
          <p:nvPr/>
        </p:nvSpPr>
        <p:spPr>
          <a:xfrm>
            <a:off x="7623730" y="1697889"/>
            <a:ext cx="1944216" cy="108012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d-ID" dirty="0"/>
              <a:t>Kontroler Korporat</a:t>
            </a:r>
          </a:p>
        </p:txBody>
      </p:sp>
      <p:cxnSp>
        <p:nvCxnSpPr>
          <p:cNvPr id="10" name="Straight Connector 9"/>
          <p:cNvCxnSpPr>
            <a:stCxn id="4" idx="2"/>
            <a:endCxn id="6" idx="0"/>
          </p:cNvCxnSpPr>
          <p:nvPr/>
        </p:nvCxnSpPr>
        <p:spPr>
          <a:xfrm>
            <a:off x="2876819" y="2739372"/>
            <a:ext cx="0" cy="2277113"/>
          </a:xfrm>
          <a:prstGeom prst="line">
            <a:avLst/>
          </a:prstGeom>
          <a:ln>
            <a:prstDash val="sysDash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1" name="Straight Connector 20"/>
          <p:cNvCxnSpPr>
            <a:endCxn id="8" idx="3"/>
          </p:cNvCxnSpPr>
          <p:nvPr/>
        </p:nvCxnSpPr>
        <p:spPr>
          <a:xfrm rot="10800000" flipV="1">
            <a:off x="9567946" y="4788644"/>
            <a:ext cx="1021938" cy="806537"/>
          </a:xfrm>
          <a:prstGeom prst="bentConnector3">
            <a:avLst>
              <a:gd name="adj1" fmla="val -161"/>
            </a:avLst>
          </a:prstGeom>
          <a:ln>
            <a:prstDash val="sysDash"/>
          </a:ln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endCxn id="8" idx="0"/>
          </p:cNvCxnSpPr>
          <p:nvPr/>
        </p:nvCxnSpPr>
        <p:spPr>
          <a:xfrm>
            <a:off x="8595838" y="2778009"/>
            <a:ext cx="0" cy="2277113"/>
          </a:xfrm>
          <a:prstGeom prst="line">
            <a:avLst/>
          </a:prstGeom>
        </p:spPr>
        <p:style>
          <a:lnRef idx="2">
            <a:schemeClr val="accent5"/>
          </a:lnRef>
          <a:fillRef idx="0">
            <a:schemeClr val="accent5"/>
          </a:fillRef>
          <a:effectRef idx="1">
            <a:schemeClr val="accent5"/>
          </a:effectRef>
          <a:fontRef idx="minor">
            <a:schemeClr val="tx1"/>
          </a:fontRef>
        </p:style>
      </p:cxnSp>
      <p:cxnSp>
        <p:nvCxnSpPr>
          <p:cNvPr id="13" name="Straight Connector 25"/>
          <p:cNvCxnSpPr/>
          <p:nvPr/>
        </p:nvCxnSpPr>
        <p:spPr>
          <a:xfrm rot="5400000">
            <a:off x="3803558" y="4795376"/>
            <a:ext cx="774815" cy="684076"/>
          </a:xfrm>
          <a:prstGeom prst="bentConnector3">
            <a:avLst>
              <a:gd name="adj1" fmla="val 100067"/>
            </a:avLst>
          </a:prstGeom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408767" y="3877928"/>
            <a:ext cx="18453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Putus-Putus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6661393" y="3916565"/>
            <a:ext cx="13117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Penuh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2430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33542" y="2163120"/>
            <a:ext cx="10131427" cy="1953093"/>
          </a:xfrm>
        </p:spPr>
        <p:txBody>
          <a:bodyPr>
            <a:normAutofit/>
          </a:bodyPr>
          <a:lstStyle/>
          <a:p>
            <a:pPr algn="ctr"/>
            <a:endParaRPr lang="en-US" sz="6600" b="1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10079" y="4210129"/>
            <a:ext cx="4646055" cy="860400"/>
          </a:xfrm>
        </p:spPr>
        <p:txBody>
          <a:bodyPr/>
          <a:lstStyle/>
          <a:p>
            <a:r>
              <a:rPr lang="en-US" dirty="0"/>
              <a:t>SISTEM PENGENDALIAN MANAJEMEN</a:t>
            </a:r>
          </a:p>
        </p:txBody>
      </p:sp>
      <p:sp>
        <p:nvSpPr>
          <p:cNvPr id="4" name="Arrow: Pentagon 3"/>
          <p:cNvSpPr/>
          <p:nvPr/>
        </p:nvSpPr>
        <p:spPr>
          <a:xfrm>
            <a:off x="1" y="798490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sp>
        <p:nvSpPr>
          <p:cNvPr id="10" name="Arrow: Pentagon 9"/>
          <p:cNvSpPr/>
          <p:nvPr/>
        </p:nvSpPr>
        <p:spPr>
          <a:xfrm>
            <a:off x="0" y="1590291"/>
            <a:ext cx="2733542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0" y="3933913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13" name="Arrow: Pentagon 12"/>
          <p:cNvSpPr/>
          <p:nvPr/>
        </p:nvSpPr>
        <p:spPr>
          <a:xfrm>
            <a:off x="-2" y="2374794"/>
            <a:ext cx="2733543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14" name="Arrow: Pentagon 13"/>
          <p:cNvSpPr/>
          <p:nvPr/>
        </p:nvSpPr>
        <p:spPr>
          <a:xfrm>
            <a:off x="0" y="3150829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2488" y="939625"/>
            <a:ext cx="6564134" cy="31536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0085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717203" y="256791"/>
            <a:ext cx="7658595" cy="2667000"/>
          </a:xfrm>
          <a:prstGeom prst="rect">
            <a:avLst/>
          </a:prstGeom>
        </p:spPr>
      </p:pic>
      <p:pic>
        <p:nvPicPr>
          <p:cNvPr id="5" name="Picture 4" descr="485db1e5c94c9dc4d72afe5b9b2b3a7f.jpg"/>
          <p:cNvPicPr>
            <a:picLocks noChangeAspect="1"/>
          </p:cNvPicPr>
          <p:nvPr/>
        </p:nvPicPr>
        <p:blipFill>
          <a:blip r:embed="rId3" cstate="print"/>
          <a:srcRect l="9375" t="9375" r="9375"/>
          <a:stretch>
            <a:fillRect/>
          </a:stretch>
        </p:blipFill>
        <p:spPr>
          <a:xfrm>
            <a:off x="3711269" y="3124200"/>
            <a:ext cx="2267840" cy="2379785"/>
          </a:xfrm>
          <a:prstGeom prst="rect">
            <a:avLst/>
          </a:prstGeom>
        </p:spPr>
      </p:pic>
      <p:pic>
        <p:nvPicPr>
          <p:cNvPr id="6" name="Picture 5" descr="download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9311970" y="3124200"/>
            <a:ext cx="2057894" cy="2362200"/>
          </a:xfrm>
          <a:prstGeom prst="rect">
            <a:avLst/>
          </a:prstGeom>
        </p:spPr>
      </p:pic>
      <p:pic>
        <p:nvPicPr>
          <p:cNvPr id="7" name="Picture 6" descr="download (1).jpg"/>
          <p:cNvPicPr>
            <a:picLocks noChangeAspect="1"/>
          </p:cNvPicPr>
          <p:nvPr/>
        </p:nvPicPr>
        <p:blipFill>
          <a:blip r:embed="rId5" cstate="print"/>
          <a:srcRect l="10972" r="18809"/>
          <a:stretch>
            <a:fillRect/>
          </a:stretch>
        </p:blipFill>
        <p:spPr>
          <a:xfrm>
            <a:off x="6454470" y="3141784"/>
            <a:ext cx="2329692" cy="2367643"/>
          </a:xfrm>
          <a:prstGeom prst="rect">
            <a:avLst/>
          </a:prstGeom>
        </p:spPr>
      </p:pic>
      <p:graphicFrame>
        <p:nvGraphicFramePr>
          <p:cNvPr id="8" name="Diagram 7"/>
          <p:cNvGraphicFramePr/>
          <p:nvPr>
            <p:extLst>
              <p:ext uri="{D42A27DB-BD31-4B8C-83A1-F6EECF244321}">
                <p14:modId xmlns:p14="http://schemas.microsoft.com/office/powerpoint/2010/main" val="1993373011"/>
              </p:ext>
            </p:extLst>
          </p:nvPr>
        </p:nvGraphicFramePr>
        <p:xfrm>
          <a:off x="3482670" y="5715000"/>
          <a:ext cx="8309234" cy="762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6" r:lo="rId7" r:qs="rId8" r:cs="rId9"/>
          </a:graphicData>
        </a:graphic>
      </p:graphicFrame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2" name="Arrow: Pentagon 21"/>
          <p:cNvSpPr/>
          <p:nvPr/>
        </p:nvSpPr>
        <p:spPr>
          <a:xfrm>
            <a:off x="1" y="798490"/>
            <a:ext cx="3158630" cy="695459"/>
          </a:xfrm>
          <a:prstGeom prst="homePlat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sp>
        <p:nvSpPr>
          <p:cNvPr id="28" name="Arrow: Pentagon 27"/>
          <p:cNvSpPr/>
          <p:nvPr/>
        </p:nvSpPr>
        <p:spPr>
          <a:xfrm>
            <a:off x="0" y="1590291"/>
            <a:ext cx="2733542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  <p:sp>
        <p:nvSpPr>
          <p:cNvPr id="29" name="Arrow: Pentagon 28"/>
          <p:cNvSpPr/>
          <p:nvPr/>
        </p:nvSpPr>
        <p:spPr>
          <a:xfrm>
            <a:off x="0" y="3933913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30" name="Arrow: Pentagon 29"/>
          <p:cNvSpPr/>
          <p:nvPr/>
        </p:nvSpPr>
        <p:spPr>
          <a:xfrm>
            <a:off x="-2" y="2374794"/>
            <a:ext cx="2733543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31" name="Arrow: Pentagon 30"/>
          <p:cNvSpPr/>
          <p:nvPr/>
        </p:nvSpPr>
        <p:spPr>
          <a:xfrm>
            <a:off x="0" y="3150829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</p:spTree>
    <p:extLst>
      <p:ext uri="{BB962C8B-B14F-4D97-AF65-F5344CB8AC3E}">
        <p14:creationId xmlns:p14="http://schemas.microsoft.com/office/powerpoint/2010/main" val="36919512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rrow: Pentagon 3"/>
          <p:cNvSpPr/>
          <p:nvPr/>
        </p:nvSpPr>
        <p:spPr>
          <a:xfrm>
            <a:off x="1" y="79849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85498047"/>
              </p:ext>
            </p:extLst>
          </p:nvPr>
        </p:nvGraphicFramePr>
        <p:xfrm>
          <a:off x="1188077" y="871323"/>
          <a:ext cx="8342290" cy="36496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1" name="Arrow: Pentagon 10"/>
          <p:cNvSpPr/>
          <p:nvPr/>
        </p:nvSpPr>
        <p:spPr>
          <a:xfrm>
            <a:off x="0" y="1568970"/>
            <a:ext cx="3158630" cy="695459"/>
          </a:xfrm>
          <a:prstGeom prst="homePlat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  <p:sp>
        <p:nvSpPr>
          <p:cNvPr id="12" name="Arrow: Pentagon 11"/>
          <p:cNvSpPr/>
          <p:nvPr/>
        </p:nvSpPr>
        <p:spPr>
          <a:xfrm>
            <a:off x="1" y="3921032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13" name="Arrow: Pentagon 12"/>
          <p:cNvSpPr/>
          <p:nvPr/>
        </p:nvSpPr>
        <p:spPr>
          <a:xfrm>
            <a:off x="-1" y="2349036"/>
            <a:ext cx="2733542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14" name="Arrow: Pentagon 13"/>
          <p:cNvSpPr/>
          <p:nvPr/>
        </p:nvSpPr>
        <p:spPr>
          <a:xfrm>
            <a:off x="1" y="312507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800045" y="2995194"/>
            <a:ext cx="433122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/>
              <a:t>Permintaan</a:t>
            </a:r>
            <a:r>
              <a:rPr lang="en-US" sz="1400" dirty="0"/>
              <a:t> </a:t>
            </a:r>
            <a:r>
              <a:rPr lang="en-US" sz="1400" dirty="0" err="1"/>
              <a:t>terhadap</a:t>
            </a:r>
            <a:r>
              <a:rPr lang="en-US" sz="1400" dirty="0"/>
              <a:t> </a:t>
            </a:r>
            <a:r>
              <a:rPr lang="en-US" sz="1400" dirty="0" err="1"/>
              <a:t>baja</a:t>
            </a:r>
            <a:r>
              <a:rPr lang="en-US" sz="1400" dirty="0"/>
              <a:t> di AS </a:t>
            </a:r>
            <a:r>
              <a:rPr lang="en-US" sz="1400" dirty="0" err="1"/>
              <a:t>secara</a:t>
            </a:r>
            <a:r>
              <a:rPr lang="en-US" sz="1400" dirty="0"/>
              <a:t> </a:t>
            </a:r>
            <a:r>
              <a:rPr lang="en-US" sz="1400" dirty="0" err="1"/>
              <a:t>kese</a:t>
            </a:r>
            <a:r>
              <a:rPr lang="id-ID" sz="1400" dirty="0"/>
              <a:t>l</a:t>
            </a:r>
            <a:r>
              <a:rPr lang="en-US" sz="1400" dirty="0" err="1"/>
              <a:t>uruhan</a:t>
            </a:r>
            <a:r>
              <a:rPr lang="en-US" sz="1400" dirty="0"/>
              <a:t> </a:t>
            </a:r>
            <a:r>
              <a:rPr lang="en-US" sz="1400" dirty="0" err="1"/>
              <a:t>hanya</a:t>
            </a:r>
            <a:r>
              <a:rPr lang="en-US" sz="1400" dirty="0"/>
              <a:t> </a:t>
            </a:r>
            <a:r>
              <a:rPr lang="en-US" sz="1400" dirty="0" err="1"/>
              <a:t>meningkat</a:t>
            </a:r>
            <a:r>
              <a:rPr lang="en-US" sz="1400" dirty="0"/>
              <a:t> </a:t>
            </a:r>
            <a:r>
              <a:rPr lang="en-US" sz="1400" dirty="0" err="1"/>
              <a:t>kurang</a:t>
            </a:r>
            <a:r>
              <a:rPr lang="en-US" sz="1400" dirty="0"/>
              <a:t> </a:t>
            </a:r>
            <a:r>
              <a:rPr lang="en-US" sz="1400" dirty="0" err="1"/>
              <a:t>dari</a:t>
            </a:r>
            <a:r>
              <a:rPr lang="en-US" sz="1400" dirty="0"/>
              <a:t> 1,5% per </a:t>
            </a:r>
            <a:r>
              <a:rPr lang="en-US" sz="1400" dirty="0" err="1"/>
              <a:t>tahun</a:t>
            </a:r>
            <a:r>
              <a:rPr lang="en-US" sz="1400" dirty="0"/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/>
              <a:t>Pangsa</a:t>
            </a:r>
            <a:r>
              <a:rPr lang="en-US" sz="1400" dirty="0"/>
              <a:t> </a:t>
            </a:r>
            <a:r>
              <a:rPr lang="en-US" sz="1400" dirty="0" err="1"/>
              <a:t>pasar</a:t>
            </a:r>
            <a:r>
              <a:rPr lang="en-US" sz="1400" dirty="0"/>
              <a:t> yang </a:t>
            </a:r>
            <a:r>
              <a:rPr lang="en-US" sz="1400" dirty="0" err="1"/>
              <a:t>dapat</a:t>
            </a:r>
            <a:r>
              <a:rPr lang="en-US" sz="1400" dirty="0"/>
              <a:t> </a:t>
            </a:r>
            <a:r>
              <a:rPr lang="en-US" sz="1400" dirty="0" err="1"/>
              <a:t>diambil</a:t>
            </a:r>
            <a:r>
              <a:rPr lang="en-US" sz="1400" dirty="0"/>
              <a:t> </a:t>
            </a:r>
            <a:r>
              <a:rPr lang="en-US" sz="1400" dirty="0" err="1"/>
              <a:t>alih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Nucor </a:t>
            </a:r>
            <a:r>
              <a:rPr lang="en-US" sz="1400" dirty="0" err="1"/>
              <a:t>dari</a:t>
            </a:r>
            <a:r>
              <a:rPr lang="en-US" sz="1400" dirty="0"/>
              <a:t> </a:t>
            </a:r>
            <a:r>
              <a:rPr lang="en-US" sz="1400" dirty="0" err="1"/>
              <a:t>perusahaan-perusahaan</a:t>
            </a:r>
            <a:r>
              <a:rPr lang="en-US" sz="1400" dirty="0"/>
              <a:t> </a:t>
            </a:r>
            <a:r>
              <a:rPr lang="en-US" sz="1400" dirty="0" err="1"/>
              <a:t>kecil</a:t>
            </a:r>
            <a:r>
              <a:rPr lang="en-US" sz="1400" dirty="0"/>
              <a:t> </a:t>
            </a:r>
            <a:r>
              <a:rPr lang="en-US" sz="1400" dirty="0" err="1"/>
              <a:t>lainnya</a:t>
            </a:r>
            <a:r>
              <a:rPr lang="en-US" sz="1400" dirty="0"/>
              <a:t> </a:t>
            </a:r>
            <a:r>
              <a:rPr lang="en-US" sz="1400" dirty="0" err="1"/>
              <a:t>sangatlah</a:t>
            </a:r>
            <a:r>
              <a:rPr lang="en-US" sz="1400" dirty="0"/>
              <a:t> </a:t>
            </a:r>
            <a:r>
              <a:rPr lang="en-US" sz="1400" dirty="0" err="1"/>
              <a:t>terbatas</a:t>
            </a:r>
            <a:r>
              <a:rPr lang="en-US" sz="1400" dirty="0"/>
              <a:t>.</a:t>
            </a:r>
            <a:endParaRPr lang="id-ID" sz="1400" dirty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en-US" sz="1400" dirty="0" err="1"/>
              <a:t>Banyak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r>
              <a:rPr lang="en-US" sz="1400" dirty="0"/>
              <a:t> </a:t>
            </a:r>
            <a:r>
              <a:rPr lang="en-US" sz="1400" dirty="0" err="1"/>
              <a:t>meniru</a:t>
            </a:r>
            <a:r>
              <a:rPr lang="en-US" sz="1400" dirty="0"/>
              <a:t> ide-ide yang </a:t>
            </a:r>
            <a:r>
              <a:rPr lang="en-US" sz="1400" dirty="0" err="1"/>
              <a:t>selama</a:t>
            </a:r>
            <a:r>
              <a:rPr lang="en-US" sz="1400" dirty="0"/>
              <a:t> </a:t>
            </a:r>
            <a:r>
              <a:rPr lang="en-US" sz="1400" dirty="0" err="1"/>
              <a:t>ini</a:t>
            </a:r>
            <a:r>
              <a:rPr lang="en-US" sz="1400" dirty="0"/>
              <a:t> </a:t>
            </a:r>
            <a:r>
              <a:rPr lang="en-US" sz="1400" dirty="0" err="1"/>
              <a:t>dimiliki</a:t>
            </a:r>
            <a:r>
              <a:rPr lang="en-US" sz="1400" dirty="0"/>
              <a:t> </a:t>
            </a:r>
            <a:r>
              <a:rPr lang="en-US" sz="1400" dirty="0" err="1"/>
              <a:t>oleh</a:t>
            </a:r>
            <a:r>
              <a:rPr lang="en-US" sz="1400" dirty="0"/>
              <a:t> </a:t>
            </a:r>
            <a:r>
              <a:rPr lang="en-US" sz="1400" dirty="0" err="1"/>
              <a:t>perusahaan</a:t>
            </a:r>
            <a:r>
              <a:rPr lang="en-US" sz="1400" dirty="0"/>
              <a:t> </a:t>
            </a:r>
            <a:r>
              <a:rPr lang="en-US" sz="1400" dirty="0" err="1"/>
              <a:t>kecil</a:t>
            </a:r>
            <a:r>
              <a:rPr lang="en-US" sz="1400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308108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2770" y="609600"/>
            <a:ext cx="10131425" cy="1456267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12902" y="1146219"/>
            <a:ext cx="8113689" cy="3649133"/>
          </a:xfrm>
        </p:spPr>
        <p:txBody>
          <a:bodyPr>
            <a:normAutofit lnSpcReduction="10000"/>
          </a:bodyPr>
          <a:lstStyle/>
          <a:p>
            <a:pPr latinLnBrk="1">
              <a:buNone/>
            </a:pPr>
            <a:r>
              <a:rPr lang="en-US" sz="2800" dirty="0"/>
              <a:t>1. </a:t>
            </a:r>
            <a:r>
              <a:rPr lang="en-US" sz="2800" dirty="0" err="1"/>
              <a:t>Melakukan</a:t>
            </a:r>
            <a:r>
              <a:rPr lang="en-US" sz="2800" dirty="0"/>
              <a:t> </a:t>
            </a:r>
            <a:r>
              <a:rPr lang="en-US" sz="2800" dirty="0" err="1"/>
              <a:t>akuisisi</a:t>
            </a:r>
            <a:endParaRPr lang="en-US" sz="2800" dirty="0"/>
          </a:p>
          <a:p>
            <a:pPr latinLnBrk="1">
              <a:buNone/>
            </a:pPr>
            <a:r>
              <a:rPr lang="en-US" sz="2800" dirty="0"/>
              <a:t>2. </a:t>
            </a:r>
            <a:r>
              <a:rPr lang="en-US" sz="2800" dirty="0" err="1"/>
              <a:t>Masuk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pasa</a:t>
            </a:r>
            <a:r>
              <a:rPr lang="id-ID" sz="2800" dirty="0"/>
              <a:t>r</a:t>
            </a:r>
            <a:r>
              <a:rPr lang="en-US" sz="2800" dirty="0"/>
              <a:t> global</a:t>
            </a:r>
          </a:p>
          <a:p>
            <a:pPr latinLnBrk="1">
              <a:buNone/>
            </a:pPr>
            <a:r>
              <a:rPr lang="en-US" sz="2800" dirty="0"/>
              <a:t>3. </a:t>
            </a:r>
            <a:r>
              <a:rPr lang="en-US" sz="2800" dirty="0" err="1"/>
              <a:t>Membangun</a:t>
            </a:r>
            <a:r>
              <a:rPr lang="en-US" sz="2800" dirty="0"/>
              <a:t> </a:t>
            </a:r>
            <a:r>
              <a:rPr lang="en-US" sz="2800" dirty="0" err="1"/>
              <a:t>tanur</a:t>
            </a:r>
            <a:r>
              <a:rPr lang="en-US" sz="2800" dirty="0"/>
              <a:t> </a:t>
            </a:r>
            <a:r>
              <a:rPr lang="en-US" sz="2800" dirty="0" err="1"/>
              <a:t>tinggi</a:t>
            </a:r>
            <a:endParaRPr lang="en-US" sz="2800" dirty="0"/>
          </a:p>
          <a:p>
            <a:pPr latinLnBrk="1">
              <a:buNone/>
            </a:pPr>
            <a:r>
              <a:rPr lang="en-US" sz="2800" dirty="0"/>
              <a:t>4. </a:t>
            </a:r>
            <a:r>
              <a:rPr lang="en-US" sz="2800" dirty="0" err="1"/>
              <a:t>Diversifikasi</a:t>
            </a:r>
            <a:r>
              <a:rPr lang="en-US" sz="2800" dirty="0"/>
              <a:t> </a:t>
            </a:r>
            <a:r>
              <a:rPr lang="en-US" sz="2800" dirty="0" err="1"/>
              <a:t>produk</a:t>
            </a:r>
            <a:r>
              <a:rPr lang="en-US" sz="2800" dirty="0"/>
              <a:t> </a:t>
            </a:r>
            <a:r>
              <a:rPr lang="en-US" sz="2800" dirty="0" err="1"/>
              <a:t>untuk</a:t>
            </a:r>
            <a:r>
              <a:rPr lang="en-US" sz="2800" dirty="0"/>
              <a:t> </a:t>
            </a:r>
            <a:r>
              <a:rPr lang="en-US" sz="2800" dirty="0" err="1"/>
              <a:t>masuk</a:t>
            </a:r>
            <a:r>
              <a:rPr lang="en-US" sz="2800" dirty="0"/>
              <a:t> </a:t>
            </a:r>
            <a:r>
              <a:rPr lang="en-US" sz="2800" dirty="0" err="1"/>
              <a:t>ke</a:t>
            </a:r>
            <a:r>
              <a:rPr lang="en-US" sz="2800" dirty="0"/>
              <a:t> </a:t>
            </a:r>
            <a:r>
              <a:rPr lang="en-US" sz="2800" dirty="0" err="1"/>
              <a:t>wilayah-wilayah</a:t>
            </a:r>
            <a:r>
              <a:rPr lang="en-US" sz="2800" dirty="0"/>
              <a:t> di </a:t>
            </a:r>
            <a:r>
              <a:rPr lang="en-US" sz="2800" dirty="0" err="1"/>
              <a:t>luar</a:t>
            </a:r>
            <a:r>
              <a:rPr lang="en-US" sz="2800" dirty="0"/>
              <a:t> </a:t>
            </a:r>
            <a:r>
              <a:rPr lang="en-US" sz="2800" dirty="0" err="1"/>
              <a:t>cabang</a:t>
            </a:r>
            <a:r>
              <a:rPr lang="en-US" sz="2800" dirty="0"/>
              <a:t> </a:t>
            </a:r>
            <a:r>
              <a:rPr lang="en-US" sz="2800" dirty="0" err="1"/>
              <a:t>produksi</a:t>
            </a:r>
            <a:r>
              <a:rPr lang="en-US" sz="2800" dirty="0"/>
              <a:t> </a:t>
            </a:r>
            <a:r>
              <a:rPr lang="en-US" sz="2800" dirty="0" err="1"/>
              <a:t>baja</a:t>
            </a:r>
            <a:endParaRPr lang="en-US" sz="2800" dirty="0"/>
          </a:p>
          <a:p>
            <a:pPr latinLnBrk="1">
              <a:buNone/>
            </a:pPr>
            <a:r>
              <a:rPr lang="en-US" sz="2800" dirty="0"/>
              <a:t>5. </a:t>
            </a:r>
            <a:r>
              <a:rPr lang="en-US" sz="2800" dirty="0" err="1"/>
              <a:t>Menambah</a:t>
            </a:r>
            <a:r>
              <a:rPr lang="en-US" sz="2800" dirty="0"/>
              <a:t> </a:t>
            </a:r>
            <a:r>
              <a:rPr lang="en-US" sz="2800" dirty="0" err="1"/>
              <a:t>lapisan-lapisan</a:t>
            </a:r>
            <a:r>
              <a:rPr lang="en-US" sz="2800" dirty="0"/>
              <a:t> </a:t>
            </a:r>
            <a:r>
              <a:rPr lang="en-US" sz="2800" dirty="0" err="1"/>
              <a:t>baru</a:t>
            </a:r>
            <a:r>
              <a:rPr lang="en-US" sz="2800" dirty="0"/>
              <a:t> </a:t>
            </a:r>
            <a:r>
              <a:rPr lang="en-US" sz="2800" dirty="0" err="1"/>
              <a:t>organisasi</a:t>
            </a:r>
            <a:endParaRPr lang="en-US" sz="2800" dirty="0"/>
          </a:p>
          <a:p>
            <a:pPr latinLnBrk="1">
              <a:buNone/>
            </a:pPr>
            <a:r>
              <a:rPr lang="en-US" sz="2800" dirty="0"/>
              <a:t>6. </a:t>
            </a:r>
            <a:r>
              <a:rPr lang="en-US" sz="2800" dirty="0" err="1"/>
              <a:t>Mengubah</a:t>
            </a:r>
            <a:r>
              <a:rPr lang="en-US" sz="2800" dirty="0"/>
              <a:t> </a:t>
            </a:r>
            <a:r>
              <a:rPr lang="en-US" sz="2800" dirty="0" err="1"/>
              <a:t>komposisi</a:t>
            </a:r>
            <a:r>
              <a:rPr lang="en-US" sz="2800" dirty="0"/>
              <a:t> dewan </a:t>
            </a:r>
            <a:r>
              <a:rPr lang="en-US" sz="2800" dirty="0" err="1"/>
              <a:t>perusahaan</a:t>
            </a:r>
            <a:endParaRPr lang="en-US" sz="2800" dirty="0"/>
          </a:p>
          <a:p>
            <a:endParaRPr lang="en-US" dirty="0"/>
          </a:p>
        </p:txBody>
      </p:sp>
      <p:sp>
        <p:nvSpPr>
          <p:cNvPr id="4" name="Arrow: Pentagon 3"/>
          <p:cNvSpPr/>
          <p:nvPr/>
        </p:nvSpPr>
        <p:spPr>
          <a:xfrm>
            <a:off x="1" y="79849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sp>
        <p:nvSpPr>
          <p:cNvPr id="8" name="Arrow: Pentagon 7"/>
          <p:cNvSpPr/>
          <p:nvPr/>
        </p:nvSpPr>
        <p:spPr>
          <a:xfrm>
            <a:off x="1" y="3921032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9" name="Arrow: Pentagon 8"/>
          <p:cNvSpPr/>
          <p:nvPr/>
        </p:nvSpPr>
        <p:spPr>
          <a:xfrm>
            <a:off x="-2" y="2339717"/>
            <a:ext cx="3158631" cy="695459"/>
          </a:xfrm>
          <a:prstGeom prst="homePlat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10" name="Arrow: Pentagon 9"/>
          <p:cNvSpPr/>
          <p:nvPr/>
        </p:nvSpPr>
        <p:spPr>
          <a:xfrm>
            <a:off x="1" y="312507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0" y="1568970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</p:spTree>
    <p:extLst>
      <p:ext uri="{BB962C8B-B14F-4D97-AF65-F5344CB8AC3E}">
        <p14:creationId xmlns:p14="http://schemas.microsoft.com/office/powerpoint/2010/main" val="909947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Arrow: Pentagon 3"/>
          <p:cNvSpPr/>
          <p:nvPr/>
        </p:nvSpPr>
        <p:spPr>
          <a:xfrm>
            <a:off x="1" y="79849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sp>
        <p:nvSpPr>
          <p:cNvPr id="8" name="Arrow: Pentagon 7"/>
          <p:cNvSpPr/>
          <p:nvPr/>
        </p:nvSpPr>
        <p:spPr>
          <a:xfrm>
            <a:off x="1" y="3946792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9" name="Arrow: Pentagon 8"/>
          <p:cNvSpPr/>
          <p:nvPr/>
        </p:nvSpPr>
        <p:spPr>
          <a:xfrm>
            <a:off x="-2" y="2361913"/>
            <a:ext cx="2733543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10" name="Arrow: Pentagon 9"/>
          <p:cNvSpPr/>
          <p:nvPr/>
        </p:nvSpPr>
        <p:spPr>
          <a:xfrm>
            <a:off x="1" y="3137950"/>
            <a:ext cx="3158628" cy="695459"/>
          </a:xfrm>
          <a:prstGeom prst="homePlat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0" y="1568970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  <p:graphicFrame>
        <p:nvGraphicFramePr>
          <p:cNvPr id="12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88125693"/>
              </p:ext>
            </p:extLst>
          </p:nvPr>
        </p:nvGraphicFramePr>
        <p:xfrm>
          <a:off x="3617842" y="1007164"/>
          <a:ext cx="7752661" cy="32335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3" name="TextBox 12"/>
          <p:cNvSpPr txBox="1"/>
          <p:nvPr/>
        </p:nvSpPr>
        <p:spPr>
          <a:xfrm>
            <a:off x="7871791" y="344557"/>
            <a:ext cx="349871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Risk taker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Agresif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Menginginkan perubahan strategi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Menginginkan Nucor menjadi perusahaan global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Pro akuisisi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4890051" y="3631094"/>
            <a:ext cx="3988904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Risk avoider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Teratur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Mempertahankan strategi lama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Menginginkan Nucor tetap menjadi perusahaan domestik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id-ID" dirty="0"/>
              <a:t>Pro penciptaan entitas baru (kontra akuisisi)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4631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54569" y="933974"/>
            <a:ext cx="7701566" cy="3649133"/>
          </a:xfrm>
        </p:spPr>
        <p:txBody>
          <a:bodyPr/>
          <a:lstStyle/>
          <a:p>
            <a:pPr algn="just">
              <a:buNone/>
            </a:pPr>
            <a:r>
              <a:rPr lang="en-US" dirty="0"/>
              <a:t>	</a:t>
            </a:r>
            <a:r>
              <a:rPr lang="id-ID" dirty="0"/>
              <a:t>Pada abad ke-21 ini segala sesuatu menjadi semakin global, bisnis dan lingkungan organisasi pun dituntut untuk dinamis dan dapat mengikuti perkembangan dan perubahan.</a:t>
            </a:r>
            <a:r>
              <a:rPr lang="en-US" dirty="0"/>
              <a:t>	</a:t>
            </a:r>
            <a:endParaRPr lang="id-ID" dirty="0"/>
          </a:p>
          <a:p>
            <a:pPr algn="just">
              <a:buNone/>
            </a:pPr>
            <a:r>
              <a:rPr lang="id-ID" dirty="0"/>
              <a:t>	</a:t>
            </a:r>
            <a:r>
              <a:rPr lang="en-US" dirty="0" err="1"/>
              <a:t>Pada</a:t>
            </a:r>
            <a:r>
              <a:rPr lang="en-US" dirty="0"/>
              <a:t> </a:t>
            </a:r>
            <a:r>
              <a:rPr lang="en-US" dirty="0" err="1"/>
              <a:t>dasarnya</a:t>
            </a:r>
            <a:r>
              <a:rPr lang="en-US" dirty="0"/>
              <a:t> </a:t>
            </a:r>
            <a:r>
              <a:rPr lang="en-US" dirty="0" err="1"/>
              <a:t>strategi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, </a:t>
            </a:r>
            <a:r>
              <a:rPr lang="en-US" dirty="0" err="1"/>
              <a:t>lingkungan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efektivitas</a:t>
            </a:r>
            <a:r>
              <a:rPr lang="en-US" dirty="0"/>
              <a:t>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efisiensi</a:t>
            </a:r>
            <a:r>
              <a:rPr lang="en-US" dirty="0"/>
              <a:t> </a:t>
            </a:r>
            <a:r>
              <a:rPr lang="en-US" dirty="0" err="1"/>
              <a:t>aktivitas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juga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berubah</a:t>
            </a:r>
            <a:r>
              <a:rPr lang="en-US" dirty="0"/>
              <a:t>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keadaan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masalah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.</a:t>
            </a:r>
            <a:endParaRPr lang="id-ID" dirty="0"/>
          </a:p>
          <a:p>
            <a:pPr algn="just">
              <a:buNone/>
            </a:pPr>
            <a:r>
              <a:rPr lang="id-ID" dirty="0"/>
              <a:t>	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hal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id-ID" dirty="0"/>
              <a:t>,</a:t>
            </a:r>
            <a:r>
              <a:rPr lang="en-US" dirty="0"/>
              <a:t> Nucor </a:t>
            </a:r>
            <a:r>
              <a:rPr lang="en-US" dirty="0" err="1"/>
              <a:t>harus</a:t>
            </a:r>
            <a:r>
              <a:rPr lang="en-US" dirty="0"/>
              <a:t> </a:t>
            </a:r>
            <a:r>
              <a:rPr lang="en-US" dirty="0" err="1"/>
              <a:t>mempertimbangkan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sedang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sekarang</a:t>
            </a:r>
            <a:r>
              <a:rPr lang="en-US" dirty="0"/>
              <a:t>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apa</a:t>
            </a:r>
            <a:r>
              <a:rPr lang="en-US" dirty="0"/>
              <a:t> yang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terjadi</a:t>
            </a:r>
            <a:r>
              <a:rPr lang="en-US" dirty="0"/>
              <a:t> </a:t>
            </a:r>
            <a:r>
              <a:rPr lang="en-US" dirty="0" err="1"/>
              <a:t>pada</a:t>
            </a:r>
            <a:r>
              <a:rPr lang="en-US" dirty="0"/>
              <a:t> masa </a:t>
            </a:r>
            <a:r>
              <a:rPr lang="en-US" dirty="0" err="1"/>
              <a:t>depan</a:t>
            </a:r>
            <a:r>
              <a:rPr lang="en-US" dirty="0"/>
              <a:t>. </a:t>
            </a:r>
            <a:r>
              <a:rPr lang="en-US" dirty="0" err="1"/>
              <a:t>Oleh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itu</a:t>
            </a:r>
            <a:r>
              <a:rPr lang="en-US" dirty="0"/>
              <a:t>, Nucor </a:t>
            </a:r>
            <a:r>
              <a:rPr lang="en-US" dirty="0" err="1"/>
              <a:t>membuat</a:t>
            </a:r>
            <a:r>
              <a:rPr lang="en-US" dirty="0"/>
              <a:t> </a:t>
            </a:r>
            <a:r>
              <a:rPr lang="en-US" dirty="0" err="1"/>
              <a:t>keputusan</a:t>
            </a:r>
            <a:r>
              <a:rPr lang="en-US" dirty="0"/>
              <a:t> yang </a:t>
            </a:r>
            <a:r>
              <a:rPr lang="en-US" dirty="0" err="1"/>
              <a:t>sesuai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sasaran</a:t>
            </a:r>
            <a:r>
              <a:rPr lang="en-US" dirty="0"/>
              <a:t>, </a:t>
            </a:r>
            <a:r>
              <a:rPr lang="en-US" dirty="0" err="1"/>
              <a:t>rencana</a:t>
            </a:r>
            <a:r>
              <a:rPr lang="en-US" dirty="0"/>
              <a:t> </a:t>
            </a:r>
            <a:r>
              <a:rPr lang="en-US" dirty="0" err="1"/>
              <a:t>strategis</a:t>
            </a:r>
            <a:r>
              <a:rPr lang="en-US" dirty="0"/>
              <a:t>, </a:t>
            </a:r>
            <a:r>
              <a:rPr lang="en-US" dirty="0" err="1"/>
              <a:t>dan</a:t>
            </a:r>
            <a:r>
              <a:rPr lang="en-US" dirty="0"/>
              <a:t> </a:t>
            </a:r>
            <a:r>
              <a:rPr lang="en-US" dirty="0" err="1"/>
              <a:t>kemampuan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menghadapi</a:t>
            </a:r>
            <a:r>
              <a:rPr lang="en-US" dirty="0"/>
              <a:t> </a:t>
            </a:r>
            <a:r>
              <a:rPr lang="en-US" dirty="0" err="1"/>
              <a:t>permasalahan</a:t>
            </a:r>
            <a:r>
              <a:rPr lang="en-US" dirty="0"/>
              <a:t> yang </a:t>
            </a:r>
            <a:r>
              <a:rPr lang="en-US" dirty="0" err="1"/>
              <a:t>terjadi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sp>
        <p:nvSpPr>
          <p:cNvPr id="9" name="Arrow: Pentagon 8"/>
          <p:cNvSpPr/>
          <p:nvPr/>
        </p:nvSpPr>
        <p:spPr>
          <a:xfrm>
            <a:off x="1" y="79849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PROFIL PERUSAHAAN</a:t>
            </a:r>
          </a:p>
        </p:txBody>
      </p:sp>
      <p:sp>
        <p:nvSpPr>
          <p:cNvPr id="10" name="Arrow: Pentagon 9"/>
          <p:cNvSpPr/>
          <p:nvPr/>
        </p:nvSpPr>
        <p:spPr>
          <a:xfrm>
            <a:off x="1" y="3946792"/>
            <a:ext cx="3158628" cy="695459"/>
          </a:xfrm>
          <a:prstGeom prst="homePlat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ULASAN</a:t>
            </a:r>
          </a:p>
        </p:txBody>
      </p:sp>
      <p:sp>
        <p:nvSpPr>
          <p:cNvPr id="11" name="Arrow: Pentagon 10"/>
          <p:cNvSpPr/>
          <p:nvPr/>
        </p:nvSpPr>
        <p:spPr>
          <a:xfrm>
            <a:off x="-2" y="2361913"/>
            <a:ext cx="2733543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PERUBAHAN STRATEGI</a:t>
            </a:r>
          </a:p>
        </p:txBody>
      </p:sp>
      <p:sp>
        <p:nvSpPr>
          <p:cNvPr id="12" name="Arrow: Pentagon 11"/>
          <p:cNvSpPr/>
          <p:nvPr/>
        </p:nvSpPr>
        <p:spPr>
          <a:xfrm>
            <a:off x="1" y="3137950"/>
            <a:ext cx="2733540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BUDAYA &amp; GAYA MANAJEMEN</a:t>
            </a:r>
          </a:p>
        </p:txBody>
      </p:sp>
      <p:sp>
        <p:nvSpPr>
          <p:cNvPr id="13" name="Arrow: Pentagon 12"/>
          <p:cNvSpPr/>
          <p:nvPr/>
        </p:nvSpPr>
        <p:spPr>
          <a:xfrm>
            <a:off x="0" y="1568970"/>
            <a:ext cx="2733541" cy="695459"/>
          </a:xfrm>
          <a:prstGeom prst="homePlat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INTI &amp; PENYEBAB PERMASALAHAN</a:t>
            </a:r>
          </a:p>
        </p:txBody>
      </p:sp>
      <p:sp>
        <p:nvSpPr>
          <p:cNvPr id="14" name="Speech Bubble: Rectangle with Corners Rounded 13"/>
          <p:cNvSpPr/>
          <p:nvPr/>
        </p:nvSpPr>
        <p:spPr>
          <a:xfrm>
            <a:off x="3747751" y="4511691"/>
            <a:ext cx="7508384" cy="1412591"/>
          </a:xfrm>
          <a:prstGeom prst="wedgeRoundRectCallout">
            <a:avLst>
              <a:gd name="adj1" fmla="val -21691"/>
              <a:gd name="adj2" fmla="val -6912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ctr">
              <a:buFont typeface="Arial" panose="020B0604020202020204" pitchFamily="34" charset="0"/>
              <a:buChar char="•"/>
            </a:pPr>
            <a:endParaRPr lang="en-US" dirty="0"/>
          </a:p>
          <a:p>
            <a:pPr algn="ctr"/>
            <a:r>
              <a:rPr lang="id-ID" dirty="0"/>
              <a:t>Apakah Anda setuju bahwa Nucor harus melaksanakan perubahan yang mendasar agar selamat dan berhasil pada abad ke-21?</a:t>
            </a:r>
            <a:endParaRPr lang="en-US" dirty="0"/>
          </a:p>
          <a:p>
            <a:pPr algn="ctr"/>
            <a:r>
              <a:rPr lang="id-ID" dirty="0"/>
              <a:t>Bagaimana Anda mengevaluasi pergantian dalam strateginya secara spesifik?</a:t>
            </a:r>
          </a:p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5598664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lestial">
  <a:themeElements>
    <a:clrScheme name="Celestial">
      <a:dk1>
        <a:sysClr val="windowText" lastClr="000000"/>
      </a:dk1>
      <a:lt1>
        <a:sysClr val="window" lastClr="FFFFFF"/>
      </a:lt1>
      <a:dk2>
        <a:srgbClr val="3F296A"/>
      </a:dk2>
      <a:lt2>
        <a:srgbClr val="EBEBEB"/>
      </a:lt2>
      <a:accent1>
        <a:srgbClr val="E84574"/>
      </a:accent1>
      <a:accent2>
        <a:srgbClr val="798FF2"/>
      </a:accent2>
      <a:accent3>
        <a:srgbClr val="95C369"/>
      </a:accent3>
      <a:accent4>
        <a:srgbClr val="EE875A"/>
      </a:accent4>
      <a:accent5>
        <a:srgbClr val="C363E8"/>
      </a:accent5>
      <a:accent6>
        <a:srgbClr val="6AADC8"/>
      </a:accent6>
      <a:hlink>
        <a:srgbClr val="FE80C7"/>
      </a:hlink>
      <a:folHlink>
        <a:srgbClr val="FBA3EC"/>
      </a:folHlink>
    </a:clrScheme>
    <a:fontScheme name="Celestial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elestial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82000"/>
                <a:alpha val="7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00000"/>
              </a:schemeClr>
            </a:gs>
            <a:gs pos="100000">
              <a:schemeClr val="phClr">
                <a:shade val="88000"/>
                <a:lumMod val="88000"/>
              </a:schemeClr>
            </a:gs>
          </a:gsLst>
          <a:lin ang="5400000" scaled="1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6000"/>
                <a:hueMod val="100000"/>
                <a:satMod val="180000"/>
                <a:lumMod val="110000"/>
              </a:schemeClr>
            </a:gs>
            <a:gs pos="100000">
              <a:schemeClr val="phClr">
                <a:shade val="96000"/>
                <a:satMod val="160000"/>
                <a:lumMod val="100000"/>
              </a:schemeClr>
            </a:gs>
          </a:gsLst>
          <a:lin ang="4740000" scaled="1"/>
        </a:gradFill>
        <a:blipFill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elestial" id="{C4BB2A3D-0E93-4C5F-B0D2-9D3FCE089CC5}" vid="{61DDDE80-2DFA-4F2A-B66F-72059846BD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Celestial</Template>
  <TotalTime>425</TotalTime>
  <Words>743</Words>
  <Application>Microsoft Office PowerPoint</Application>
  <PresentationFormat>Widescreen</PresentationFormat>
  <Paragraphs>110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Celestial</vt:lpstr>
      <vt:lpstr>PERILAKU DALAM ORGANISASI</vt:lpstr>
      <vt:lpstr>FUNGSI KONTROLER</vt:lpstr>
      <vt:lpstr>Hubungan alternatif kontroler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PERILAKU DALAM ORGANISASI</dc:title>
  <dc:creator>Laila Gita</dc:creator>
  <cp:lastModifiedBy>Windows User</cp:lastModifiedBy>
  <cp:revision>47</cp:revision>
  <dcterms:created xsi:type="dcterms:W3CDTF">2016-09-05T11:57:12Z</dcterms:created>
  <dcterms:modified xsi:type="dcterms:W3CDTF">2024-10-11T09:10:29Z</dcterms:modified>
</cp:coreProperties>
</file>