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DFB6B767-494A-48EA-83CE-C61CDA0DE518}" type="datetimeFigureOut">
              <a:rPr lang="id-ID" smtClean="0"/>
              <a:t>09/10/2023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DFB6B767-494A-48EA-83CE-C61CDA0DE518}" type="datetimeFigureOut">
              <a:rPr lang="id-ID" smtClean="0"/>
              <a:t>09/10/2023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DFB6B767-494A-48EA-83CE-C61CDA0DE518}" type="datetimeFigureOut">
              <a:rPr lang="id-ID" smtClean="0"/>
              <a:t>09/10/2023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DFB6B767-494A-48EA-83CE-C61CDA0DE518}" type="datetimeFigureOut">
              <a:rPr lang="id-ID" smtClean="0"/>
              <a:t>09/10/2023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6B767-494A-48EA-83CE-C61CDA0DE518}" type="datetimeFigureOut">
              <a:rPr lang="id-ID" smtClean="0"/>
              <a:t>09/10/2023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DFB6B767-494A-48EA-83CE-C61CDA0DE518}" type="datetimeFigureOut">
              <a:rPr lang="id-ID" smtClean="0"/>
              <a:t>09/10/2023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DFB6B767-494A-48EA-83CE-C61CDA0DE518}" type="datetimeFigureOut">
              <a:rPr lang="id-ID" smtClean="0"/>
              <a:t>09/10/2023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DFB6B767-494A-48EA-83CE-C61CDA0DE518}" type="datetimeFigureOut">
              <a:rPr lang="id-ID" smtClean="0"/>
              <a:t>09/10/2023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6B767-494A-48EA-83CE-C61CDA0DE518}" type="datetimeFigureOut">
              <a:rPr lang="id-ID" smtClean="0"/>
              <a:t>09/10/2023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6B767-494A-48EA-83CE-C61CDA0DE518}" type="datetimeFigureOut">
              <a:rPr lang="id-ID" smtClean="0"/>
              <a:t>09/10/2023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6B767-494A-48EA-83CE-C61CDA0DE518}" type="datetimeFigureOut">
              <a:rPr lang="id-ID" smtClean="0"/>
              <a:t>09/10/2023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3EFE0F-8005-4531-836D-A5C61EBDF7E5}"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6B767-494A-48EA-83CE-C61CDA0DE518}" type="datetimeFigureOut">
              <a:rPr lang="id-ID" smtClean="0"/>
              <a:t>09/10/2023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EFE0F-8005-4531-836D-A5C61EBDF7E5}"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solidFill>
                  <a:schemeClr val="bg1"/>
                </a:solidFill>
              </a:rPr>
              <a:t>Sejarah Seni Rupa &amp; Desain</a:t>
            </a:r>
          </a:p>
        </p:txBody>
      </p:sp>
      <p:sp>
        <p:nvSpPr>
          <p:cNvPr id="3" name="Subtitle 2"/>
          <p:cNvSpPr>
            <a:spLocks noGrp="1"/>
          </p:cNvSpPr>
          <p:nvPr>
            <p:ph type="subTitle" idx="1"/>
          </p:nvPr>
        </p:nvSpPr>
        <p:spPr/>
        <p:txBody>
          <a:bodyPr>
            <a:normAutofit/>
          </a:bodyPr>
          <a:lstStyle/>
          <a:p>
            <a:r>
              <a:rPr lang="id-ID" sz="2400" dirty="0">
                <a:solidFill>
                  <a:schemeClr val="bg1"/>
                </a:solidFill>
              </a:rPr>
              <a:t>Oleh : </a:t>
            </a:r>
          </a:p>
          <a:p>
            <a:r>
              <a:rPr lang="en-US" sz="2400" dirty="0">
                <a:solidFill>
                  <a:schemeClr val="bg1"/>
                </a:solidFill>
              </a:rPr>
              <a:t>Rika Febri </a:t>
            </a:r>
            <a:r>
              <a:rPr lang="en-US" sz="2400" dirty="0" err="1">
                <a:solidFill>
                  <a:schemeClr val="bg1"/>
                </a:solidFill>
              </a:rPr>
              <a:t>Sasmita</a:t>
            </a:r>
            <a:r>
              <a:rPr lang="en-US" sz="2400" dirty="0">
                <a:solidFill>
                  <a:schemeClr val="bg1"/>
                </a:solidFill>
              </a:rPr>
              <a:t>, </a:t>
            </a:r>
            <a:r>
              <a:rPr lang="en-US" sz="2400" dirty="0" err="1">
                <a:solidFill>
                  <a:schemeClr val="bg1"/>
                </a:solidFill>
              </a:rPr>
              <a:t>S.Kom</a:t>
            </a:r>
            <a:r>
              <a:rPr lang="en-US" sz="2400" dirty="0">
                <a:solidFill>
                  <a:schemeClr val="bg1"/>
                </a:solidFill>
              </a:rPr>
              <a:t>., M.T.I</a:t>
            </a:r>
            <a:endParaRPr lang="id-ID" sz="2400" dirty="0">
              <a:solidFill>
                <a:schemeClr val="bg1"/>
              </a:solidFill>
            </a:endParaRPr>
          </a:p>
        </p:txBody>
      </p:sp>
      <p:sp>
        <p:nvSpPr>
          <p:cNvPr id="4" name="Rectangle 3"/>
          <p:cNvSpPr/>
          <p:nvPr/>
        </p:nvSpPr>
        <p:spPr>
          <a:xfrm>
            <a:off x="357158" y="357166"/>
            <a:ext cx="8429684" cy="61436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428604"/>
            <a:ext cx="8501090" cy="4524315"/>
          </a:xfrm>
          <a:prstGeom prst="rect">
            <a:avLst/>
          </a:prstGeom>
        </p:spPr>
        <p:txBody>
          <a:bodyPr wrap="square">
            <a:spAutoFit/>
          </a:bodyPr>
          <a:lstStyle/>
          <a:p>
            <a:pPr algn="just"/>
            <a:r>
              <a:rPr lang="id-ID" dirty="0">
                <a:solidFill>
                  <a:schemeClr val="bg1"/>
                </a:solidFill>
              </a:rPr>
              <a:t>Peninggalan zaman logam adalah nekara, kapak, bejana dengan teknik cor atau cetak nekera.  Cetak  nekara adalah  suatu benda pusaka yang berbentuk periuk                        (kuali dandang = Jawa) yang digunakan untuk upacara adat, dimainkan dengan cara dipukul, seperti genderang. Selain untuk upacara adat, juga digunakan sebagai mas kawin atau mahar, yaitu nekara dari Pulau Alor. </a:t>
            </a:r>
          </a:p>
          <a:p>
            <a:endParaRPr lang="id-ID" dirty="0">
              <a:solidFill>
                <a:schemeClr val="bg1"/>
              </a:solidFill>
            </a:endParaRPr>
          </a:p>
          <a:p>
            <a:pPr algn="just"/>
            <a:r>
              <a:rPr lang="id-ID" dirty="0">
                <a:solidFill>
                  <a:schemeClr val="bg1"/>
                </a:solidFill>
              </a:rPr>
              <a:t>Pada zaman perunggu tidak terdapat banyak peninggalan karena masanya terlalu pendek. Pada zaman besi terdapat kapak yang telah memiliki tangkai dan mata kapak menjadi satu dengan teknik cetak yang dihiasi ornamen yang menarik. Secara singkat, pembagian  zaman logam adalah  sebagai berikut.</a:t>
            </a:r>
          </a:p>
          <a:p>
            <a:pPr algn="just"/>
            <a:r>
              <a:rPr lang="id-ID" dirty="0">
                <a:solidFill>
                  <a:schemeClr val="bg1"/>
                </a:solidFill>
              </a:rPr>
              <a:t>- Zaman tembaga</a:t>
            </a:r>
          </a:p>
          <a:p>
            <a:pPr algn="just"/>
            <a:r>
              <a:rPr lang="id-ID" dirty="0">
                <a:solidFill>
                  <a:schemeClr val="bg1"/>
                </a:solidFill>
              </a:rPr>
              <a:t>- Zaman perunggu</a:t>
            </a:r>
          </a:p>
          <a:p>
            <a:endParaRPr lang="id-ID" dirty="0">
              <a:solidFill>
                <a:schemeClr val="bg1"/>
              </a:solidFill>
            </a:endParaRPr>
          </a:p>
          <a:p>
            <a:pPr algn="just"/>
            <a:r>
              <a:rPr lang="id-ID" dirty="0">
                <a:solidFill>
                  <a:schemeClr val="bg1"/>
                </a:solidFill>
              </a:rPr>
              <a:t>Peninggalan kesenian penting yang telah diwariskan adalah keterampilan dasar nenek moyang dalam peleburan logam serta Iahirnya berbagai pandai logam yang telah mewarnai pada masa ini.</a:t>
            </a:r>
          </a:p>
        </p:txBody>
      </p:sp>
      <p:sp>
        <p:nvSpPr>
          <p:cNvPr id="5" name="Rectangle 4"/>
          <p:cNvSpPr/>
          <p:nvPr/>
        </p:nvSpPr>
        <p:spPr>
          <a:xfrm>
            <a:off x="0" y="5072074"/>
            <a:ext cx="9144000" cy="1785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Nekara Prasejarah, Genderang Zaman Perundagian – DGR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100" name="AutoShape 4" descr="Nekara Prasejarah, Genderang Zaman Perundagian – DGR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4101" name="Picture 5" descr="C:\Users\USER\Videos\download.jpg"/>
          <p:cNvPicPr>
            <a:picLocks noChangeAspect="1" noChangeArrowheads="1"/>
          </p:cNvPicPr>
          <p:nvPr/>
        </p:nvPicPr>
        <p:blipFill>
          <a:blip r:embed="rId2"/>
          <a:srcRect/>
          <a:stretch>
            <a:fillRect/>
          </a:stretch>
        </p:blipFill>
        <p:spPr bwMode="auto">
          <a:xfrm>
            <a:off x="0" y="-4418"/>
            <a:ext cx="7671666" cy="6862418"/>
          </a:xfrm>
          <a:prstGeom prst="rect">
            <a:avLst/>
          </a:prstGeom>
          <a:noFill/>
        </p:spPr>
      </p:pic>
      <p:sp>
        <p:nvSpPr>
          <p:cNvPr id="7" name="Rectangle 6"/>
          <p:cNvSpPr/>
          <p:nvPr/>
        </p:nvSpPr>
        <p:spPr>
          <a:xfrm>
            <a:off x="7215206" y="0"/>
            <a:ext cx="1928794"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889844"/>
            <a:ext cx="7786742" cy="4524315"/>
          </a:xfrm>
          <a:prstGeom prst="rect">
            <a:avLst/>
          </a:prstGeom>
        </p:spPr>
        <p:txBody>
          <a:bodyPr wrap="square">
            <a:spAutoFit/>
          </a:bodyPr>
          <a:lstStyle/>
          <a:p>
            <a:r>
              <a:rPr lang="id-ID" cap="all" dirty="0">
                <a:solidFill>
                  <a:schemeClr val="bg1"/>
                </a:solidFill>
              </a:rPr>
              <a:t>ZAMAN BATU BESAR (MEGALITIKUM)</a:t>
            </a:r>
          </a:p>
          <a:p>
            <a:endParaRPr lang="id-ID" dirty="0">
              <a:solidFill>
                <a:schemeClr val="bg1"/>
              </a:solidFill>
            </a:endParaRPr>
          </a:p>
          <a:p>
            <a:pPr algn="just"/>
            <a:r>
              <a:rPr lang="id-ID" dirty="0">
                <a:solidFill>
                  <a:schemeClr val="bg1"/>
                </a:solidFill>
              </a:rPr>
              <a:t>Zaman batu besar ditandai dengan kepercayaan terhadap roh nenek moyang yang begitu kuat, sehingga hasil budayanya berkisar pada pemujaan roh leluhurnya.  Di antaranya adalah:</a:t>
            </a:r>
          </a:p>
          <a:p>
            <a:endParaRPr lang="id-ID" dirty="0">
              <a:solidFill>
                <a:schemeClr val="bg1"/>
              </a:solidFill>
            </a:endParaRPr>
          </a:p>
          <a:p>
            <a:r>
              <a:rPr lang="id-ID" u="sng" dirty="0">
                <a:solidFill>
                  <a:schemeClr val="bg1"/>
                </a:solidFill>
              </a:rPr>
              <a:t>Menhir</a:t>
            </a:r>
          </a:p>
          <a:p>
            <a:r>
              <a:rPr lang="id-ID" dirty="0">
                <a:solidFill>
                  <a:schemeClr val="bg1"/>
                </a:solidFill>
              </a:rPr>
              <a:t>Menhir ialah tugu besar sebagai lambang nenek moyang dan tempat pemujaan.</a:t>
            </a:r>
          </a:p>
          <a:p>
            <a:endParaRPr lang="id-ID" dirty="0">
              <a:solidFill>
                <a:schemeClr val="bg1"/>
              </a:solidFill>
            </a:endParaRPr>
          </a:p>
          <a:p>
            <a:r>
              <a:rPr lang="id-ID" u="sng" dirty="0">
                <a:solidFill>
                  <a:schemeClr val="bg1"/>
                </a:solidFill>
              </a:rPr>
              <a:t>Sarkofagus</a:t>
            </a:r>
          </a:p>
          <a:p>
            <a:r>
              <a:rPr lang="id-ID" dirty="0">
                <a:solidFill>
                  <a:schemeClr val="bg1"/>
                </a:solidFill>
              </a:rPr>
              <a:t>Sarkofagus ialah keranda  batu yang petinya berbentuk seperti lesung Iengkap dengan tutupnya.</a:t>
            </a:r>
          </a:p>
          <a:p>
            <a:endParaRPr lang="id-ID" dirty="0">
              <a:solidFill>
                <a:schemeClr val="bg1"/>
              </a:solidFill>
            </a:endParaRPr>
          </a:p>
          <a:p>
            <a:r>
              <a:rPr lang="id-ID" u="sng" dirty="0">
                <a:solidFill>
                  <a:schemeClr val="bg1"/>
                </a:solidFill>
              </a:rPr>
              <a:t>Dolmen</a:t>
            </a:r>
          </a:p>
          <a:p>
            <a:r>
              <a:rPr lang="id-ID" dirty="0">
                <a:solidFill>
                  <a:schemeClr val="bg1"/>
                </a:solidFill>
              </a:rPr>
              <a:t>Dolmen ialah batu besar yang ditata menyerupai meja lengkap dengan penyangga terdiri atas batu kecil yang berguna untuk penempatan sesaji.</a:t>
            </a:r>
          </a:p>
        </p:txBody>
      </p:sp>
      <p:sp>
        <p:nvSpPr>
          <p:cNvPr id="5" name="Rectangle 4"/>
          <p:cNvSpPr/>
          <p:nvPr/>
        </p:nvSpPr>
        <p:spPr>
          <a:xfrm>
            <a:off x="0" y="5500702"/>
            <a:ext cx="9144000" cy="135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USER\Videos\menhir.jpg"/>
          <p:cNvPicPr>
            <a:picLocks noChangeAspect="1" noChangeArrowheads="1"/>
          </p:cNvPicPr>
          <p:nvPr/>
        </p:nvPicPr>
        <p:blipFill>
          <a:blip r:embed="rId2"/>
          <a:srcRect/>
          <a:stretch>
            <a:fillRect/>
          </a:stretch>
        </p:blipFill>
        <p:spPr bwMode="auto">
          <a:xfrm>
            <a:off x="1000125" y="1047750"/>
            <a:ext cx="7143750" cy="4762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ER\Videos\sorkafagus.jpg"/>
          <p:cNvPicPr>
            <a:picLocks noChangeAspect="1" noChangeArrowheads="1"/>
          </p:cNvPicPr>
          <p:nvPr/>
        </p:nvPicPr>
        <p:blipFill>
          <a:blip r:embed="rId2"/>
          <a:srcRect/>
          <a:stretch>
            <a:fillRect/>
          </a:stretch>
        </p:blipFill>
        <p:spPr bwMode="auto">
          <a:xfrm>
            <a:off x="1238250" y="1214438"/>
            <a:ext cx="6667500" cy="44291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Videos\Dolmen-adalah.jpg"/>
          <p:cNvPicPr>
            <a:picLocks noChangeAspect="1" noChangeArrowheads="1"/>
          </p:cNvPicPr>
          <p:nvPr/>
        </p:nvPicPr>
        <p:blipFill>
          <a:blip r:embed="rId2"/>
          <a:srcRect/>
          <a:stretch>
            <a:fillRect/>
          </a:stretch>
        </p:blipFill>
        <p:spPr bwMode="auto">
          <a:xfrm>
            <a:off x="357158" y="1071546"/>
            <a:ext cx="8436044" cy="474346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285992"/>
            <a:ext cx="8143932" cy="2862322"/>
          </a:xfrm>
          <a:prstGeom prst="rect">
            <a:avLst/>
          </a:prstGeom>
        </p:spPr>
        <p:txBody>
          <a:bodyPr wrap="square">
            <a:spAutoFit/>
          </a:bodyPr>
          <a:lstStyle/>
          <a:p>
            <a:r>
              <a:rPr lang="id-ID" dirty="0">
                <a:solidFill>
                  <a:schemeClr val="bg1"/>
                </a:solidFill>
              </a:rPr>
              <a:t>Punden berundak</a:t>
            </a:r>
          </a:p>
          <a:p>
            <a:endParaRPr lang="id-ID" dirty="0">
              <a:solidFill>
                <a:schemeClr val="bg1"/>
              </a:solidFill>
            </a:endParaRPr>
          </a:p>
          <a:p>
            <a:r>
              <a:rPr lang="id-ID" dirty="0">
                <a:solidFill>
                  <a:schemeClr val="bg1"/>
                </a:solidFill>
              </a:rPr>
              <a:t>Punden berundak ialah bangunan yang terdiri atas susunan batu-batu yang disusun semakin meninggi menyerupai gundukan sebagai tempat pemujaan roh nenek moyang.</a:t>
            </a:r>
          </a:p>
          <a:p>
            <a:endParaRPr lang="id-ID" dirty="0">
              <a:solidFill>
                <a:schemeClr val="bg1"/>
              </a:solidFill>
            </a:endParaRPr>
          </a:p>
          <a:p>
            <a:r>
              <a:rPr lang="id-ID" dirty="0">
                <a:solidFill>
                  <a:schemeClr val="bg1"/>
                </a:solidFill>
              </a:rPr>
              <a:t>Arca</a:t>
            </a:r>
          </a:p>
          <a:p>
            <a:endParaRPr lang="id-ID" dirty="0">
              <a:solidFill>
                <a:schemeClr val="bg1"/>
              </a:solidFill>
            </a:endParaRPr>
          </a:p>
          <a:p>
            <a:r>
              <a:rPr lang="id-ID" dirty="0">
                <a:solidFill>
                  <a:schemeClr val="bg1"/>
                </a:solidFill>
              </a:rPr>
              <a:t>Arca ialah patung simbolik para dewa atau nenek moyang yang dianggap mempunyai kekuatan magis.</a:t>
            </a:r>
          </a:p>
        </p:txBody>
      </p:sp>
      <p:sp>
        <p:nvSpPr>
          <p:cNvPr id="5" name="Rectangle 4"/>
          <p:cNvSpPr/>
          <p:nvPr/>
        </p:nvSpPr>
        <p:spPr>
          <a:xfrm>
            <a:off x="0" y="0"/>
            <a:ext cx="9144000" cy="20002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Videos\Kronologi-Terbentuknya-Punden-Berundak.jpg"/>
          <p:cNvPicPr>
            <a:picLocks noChangeAspect="1" noChangeArrowheads="1"/>
          </p:cNvPicPr>
          <p:nvPr/>
        </p:nvPicPr>
        <p:blipFill>
          <a:blip r:embed="rId2"/>
          <a:srcRect/>
          <a:stretch>
            <a:fillRect/>
          </a:stretch>
        </p:blipFill>
        <p:spPr bwMode="auto">
          <a:xfrm>
            <a:off x="762000" y="876300"/>
            <a:ext cx="7620000" cy="5105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USER\Videos\850-arca_singhasari_medcomid-800x450.jpeg"/>
          <p:cNvPicPr>
            <a:picLocks noChangeAspect="1" noChangeArrowheads="1"/>
          </p:cNvPicPr>
          <p:nvPr/>
        </p:nvPicPr>
        <p:blipFill>
          <a:blip r:embed="rId2"/>
          <a:srcRect/>
          <a:stretch>
            <a:fillRect/>
          </a:stretch>
        </p:blipFill>
        <p:spPr bwMode="auto">
          <a:xfrm>
            <a:off x="619125" y="1057275"/>
            <a:ext cx="7905750" cy="4743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u="sng" dirty="0">
                <a:solidFill>
                  <a:schemeClr val="bg1"/>
                </a:solidFill>
              </a:rPr>
              <a:t>Deskripsi Perkulihaan</a:t>
            </a:r>
          </a:p>
        </p:txBody>
      </p:sp>
      <p:sp>
        <p:nvSpPr>
          <p:cNvPr id="3" name="Content Placeholder 2"/>
          <p:cNvSpPr>
            <a:spLocks noGrp="1"/>
          </p:cNvSpPr>
          <p:nvPr>
            <p:ph idx="1"/>
          </p:nvPr>
        </p:nvSpPr>
        <p:spPr/>
        <p:txBody>
          <a:bodyPr>
            <a:normAutofit fontScale="92500" lnSpcReduction="20000"/>
          </a:bodyPr>
          <a:lstStyle/>
          <a:p>
            <a:pPr algn="just"/>
            <a:r>
              <a:rPr lang="id-ID" dirty="0">
                <a:solidFill>
                  <a:schemeClr val="bg1"/>
                </a:solidFill>
              </a:rPr>
              <a:t>Mata kuliah ini berfokus pada pengenalan dan perkembangan seni rupa dan desain di belahan dunia timur dan barat nusantara berdasarkan garis waktu sejarah seni rupa dan desain dunia. Tujuan dari perkulihan ini adalah untuk menghadirkan ilustrasi dari periode – periode serta pergerakan – pergerakan seni dan desain sejak jaman dahulu hingga masa kini. Pengetahuan teoritis seni rupa dan desain yang di dapatkan oleh mahasiswa bisa diimplementasikan dalam proses perancangan karya desain komunikasi visual.</a:t>
            </a:r>
          </a:p>
        </p:txBody>
      </p:sp>
      <p:sp>
        <p:nvSpPr>
          <p:cNvPr id="4" name="Rectangle 3"/>
          <p:cNvSpPr/>
          <p:nvPr/>
        </p:nvSpPr>
        <p:spPr>
          <a:xfrm>
            <a:off x="357158" y="357166"/>
            <a:ext cx="8429684" cy="61436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0042"/>
            <a:ext cx="7758138" cy="917596"/>
          </a:xfrm>
        </p:spPr>
        <p:txBody>
          <a:bodyPr/>
          <a:lstStyle/>
          <a:p>
            <a:r>
              <a:rPr lang="id-ID" u="sng" dirty="0">
                <a:solidFill>
                  <a:schemeClr val="bg1"/>
                </a:solidFill>
              </a:rPr>
              <a:t>C</a:t>
            </a:r>
            <a:r>
              <a:rPr lang="id-ID" sz="3600" u="sng" dirty="0">
                <a:solidFill>
                  <a:schemeClr val="bg1"/>
                </a:solidFill>
              </a:rPr>
              <a:t>apaian Pembelajaran</a:t>
            </a:r>
          </a:p>
        </p:txBody>
      </p:sp>
      <p:sp>
        <p:nvSpPr>
          <p:cNvPr id="3" name="Content Placeholder 2"/>
          <p:cNvSpPr>
            <a:spLocks noGrp="1"/>
          </p:cNvSpPr>
          <p:nvPr>
            <p:ph idx="1"/>
          </p:nvPr>
        </p:nvSpPr>
        <p:spPr/>
        <p:txBody>
          <a:bodyPr>
            <a:normAutofit/>
          </a:bodyPr>
          <a:lstStyle/>
          <a:p>
            <a:pPr algn="just"/>
            <a:endParaRPr lang="id-ID" sz="2800" dirty="0">
              <a:solidFill>
                <a:schemeClr val="bg1"/>
              </a:solidFill>
            </a:endParaRPr>
          </a:p>
          <a:p>
            <a:pPr algn="just"/>
            <a:endParaRPr lang="id-ID" sz="2800" dirty="0">
              <a:solidFill>
                <a:schemeClr val="bg1"/>
              </a:solidFill>
            </a:endParaRPr>
          </a:p>
          <a:p>
            <a:pPr algn="just"/>
            <a:r>
              <a:rPr lang="id-ID" sz="2800" dirty="0">
                <a:solidFill>
                  <a:schemeClr val="bg1"/>
                </a:solidFill>
              </a:rPr>
              <a:t>Setelah mengikuti perkuliahan ini mahasiswa diharapkan memiliki pengetahuan tentang sejarah perkembangan Seni Rupa dan Desain Komunikasi Visual mulai dari awal peradaban manusia (Prasejarah) hingga saat ini.</a:t>
            </a:r>
          </a:p>
        </p:txBody>
      </p:sp>
      <p:sp>
        <p:nvSpPr>
          <p:cNvPr id="4" name="Rectangle 3"/>
          <p:cNvSpPr/>
          <p:nvPr/>
        </p:nvSpPr>
        <p:spPr>
          <a:xfrm>
            <a:off x="357158" y="357166"/>
            <a:ext cx="8429684" cy="61436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8429684" cy="61436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857356" y="785794"/>
            <a:ext cx="5715040" cy="584775"/>
          </a:xfrm>
          <a:prstGeom prst="rect">
            <a:avLst/>
          </a:prstGeom>
          <a:noFill/>
        </p:spPr>
        <p:txBody>
          <a:bodyPr wrap="square" rtlCol="0">
            <a:spAutoFit/>
          </a:bodyPr>
          <a:lstStyle/>
          <a:p>
            <a:pPr algn="ctr"/>
            <a:r>
              <a:rPr lang="id-ID" sz="3200" u="sng" dirty="0">
                <a:solidFill>
                  <a:schemeClr val="bg1"/>
                </a:solidFill>
              </a:rPr>
              <a:t>Rujukan Pembelajaran</a:t>
            </a:r>
          </a:p>
        </p:txBody>
      </p:sp>
      <p:pic>
        <p:nvPicPr>
          <p:cNvPr id="1026" name="Picture 2" descr="C:\Users\USER\Videos\e79df470a85b3155b4cc2af4cb1c558f.jpg"/>
          <p:cNvPicPr>
            <a:picLocks noChangeAspect="1" noChangeArrowheads="1"/>
          </p:cNvPicPr>
          <p:nvPr/>
        </p:nvPicPr>
        <p:blipFill>
          <a:blip r:embed="rId2"/>
          <a:srcRect l="26088" t="16770" r="23601" b="17031"/>
          <a:stretch>
            <a:fillRect/>
          </a:stretch>
        </p:blipFill>
        <p:spPr bwMode="auto">
          <a:xfrm>
            <a:off x="1357290" y="2143116"/>
            <a:ext cx="2714644" cy="3571900"/>
          </a:xfrm>
          <a:prstGeom prst="rect">
            <a:avLst/>
          </a:prstGeom>
          <a:noFill/>
        </p:spPr>
      </p:pic>
      <p:pic>
        <p:nvPicPr>
          <p:cNvPr id="1027" name="Picture 3" descr="C:\Users\USER\Videos\page_1.jpg"/>
          <p:cNvPicPr>
            <a:picLocks noChangeAspect="1" noChangeArrowheads="1"/>
          </p:cNvPicPr>
          <p:nvPr/>
        </p:nvPicPr>
        <p:blipFill>
          <a:blip r:embed="rId3" cstate="print"/>
          <a:srcRect/>
          <a:stretch>
            <a:fillRect/>
          </a:stretch>
        </p:blipFill>
        <p:spPr bwMode="auto">
          <a:xfrm>
            <a:off x="5340876" y="2143116"/>
            <a:ext cx="2517272" cy="3571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u="sng" dirty="0">
                <a:solidFill>
                  <a:schemeClr val="bg1"/>
                </a:solidFill>
              </a:rPr>
              <a:t>Seni Rupa PraSejarah</a:t>
            </a:r>
          </a:p>
        </p:txBody>
      </p:sp>
      <p:sp>
        <p:nvSpPr>
          <p:cNvPr id="4" name="Rectangle 3"/>
          <p:cNvSpPr/>
          <p:nvPr/>
        </p:nvSpPr>
        <p:spPr>
          <a:xfrm>
            <a:off x="214282" y="1428736"/>
            <a:ext cx="3786214" cy="461665"/>
          </a:xfrm>
          <a:prstGeom prst="rect">
            <a:avLst/>
          </a:prstGeom>
        </p:spPr>
        <p:txBody>
          <a:bodyPr wrap="square">
            <a:spAutoFit/>
          </a:bodyPr>
          <a:lstStyle/>
          <a:p>
            <a:r>
              <a:rPr lang="id-ID" sz="2400" b="1" dirty="0">
                <a:solidFill>
                  <a:schemeClr val="bg1"/>
                </a:solidFill>
              </a:rPr>
              <a:t>Seni Rupa Tradisional</a:t>
            </a:r>
            <a:r>
              <a:rPr lang="id-ID" b="1" dirty="0"/>
              <a:t> </a:t>
            </a:r>
            <a:endParaRPr lang="id-ID" dirty="0"/>
          </a:p>
        </p:txBody>
      </p:sp>
      <p:sp>
        <p:nvSpPr>
          <p:cNvPr id="5" name="Rectangle 4"/>
          <p:cNvSpPr/>
          <p:nvPr/>
        </p:nvSpPr>
        <p:spPr>
          <a:xfrm>
            <a:off x="500034" y="2214554"/>
            <a:ext cx="5572164" cy="3477875"/>
          </a:xfrm>
          <a:prstGeom prst="rect">
            <a:avLst/>
          </a:prstGeom>
        </p:spPr>
        <p:txBody>
          <a:bodyPr wrap="square">
            <a:spAutoFit/>
          </a:bodyPr>
          <a:lstStyle/>
          <a:p>
            <a:pPr algn="just"/>
            <a:r>
              <a:rPr lang="id-ID" sz="2000" dirty="0">
                <a:solidFill>
                  <a:schemeClr val="bg1"/>
                </a:solidFill>
              </a:rPr>
              <a:t>Seni rupa tradisional yang mempunyai ciri berikut :</a:t>
            </a:r>
          </a:p>
          <a:p>
            <a:pPr algn="just"/>
            <a:r>
              <a:rPr lang="id-ID" sz="2000" dirty="0">
                <a:solidFill>
                  <a:schemeClr val="bg1"/>
                </a:solidFill>
              </a:rPr>
              <a:t>- Statis ,karena kebudayaan agraris dan bahari.</a:t>
            </a:r>
          </a:p>
          <a:p>
            <a:pPr algn="just">
              <a:buFontTx/>
              <a:buChar char="-"/>
            </a:pPr>
            <a:r>
              <a:rPr lang="id-ID" sz="2000" dirty="0">
                <a:solidFill>
                  <a:schemeClr val="bg1"/>
                </a:solidFill>
              </a:rPr>
              <a:t>Dinamis, karena budaya maritim yang dapat </a:t>
            </a:r>
          </a:p>
          <a:p>
            <a:pPr algn="just"/>
            <a:r>
              <a:rPr lang="id-ID" sz="2000" dirty="0">
                <a:solidFill>
                  <a:schemeClr val="bg1"/>
                </a:solidFill>
              </a:rPr>
              <a:t>  menerima budaya dari luar.</a:t>
            </a:r>
          </a:p>
          <a:p>
            <a:pPr algn="just">
              <a:buFontTx/>
              <a:buChar char="-"/>
            </a:pPr>
            <a:r>
              <a:rPr lang="id-ID" sz="2000" dirty="0">
                <a:solidFill>
                  <a:schemeClr val="bg1"/>
                </a:solidFill>
              </a:rPr>
              <a:t> Kebinekaan , yang artinya berfavariatif sesuai </a:t>
            </a:r>
          </a:p>
          <a:p>
            <a:pPr algn="just"/>
            <a:r>
              <a:rPr lang="id-ID" sz="2000" dirty="0">
                <a:solidFill>
                  <a:schemeClr val="bg1"/>
                </a:solidFill>
              </a:rPr>
              <a:t>  dengan kejayaan daerah setempat.</a:t>
            </a:r>
          </a:p>
          <a:p>
            <a:pPr algn="just">
              <a:buFontTx/>
              <a:buChar char="-"/>
            </a:pPr>
            <a:r>
              <a:rPr lang="id-ID" sz="2000" dirty="0">
                <a:solidFill>
                  <a:schemeClr val="bg1"/>
                </a:solidFill>
              </a:rPr>
              <a:t> Bersifat seni kerajinan , karena banyak bahan </a:t>
            </a:r>
          </a:p>
          <a:p>
            <a:pPr algn="just"/>
            <a:r>
              <a:rPr lang="id-ID" sz="2000" dirty="0">
                <a:solidFill>
                  <a:schemeClr val="bg1"/>
                </a:solidFill>
              </a:rPr>
              <a:t>  atau media yang digunakan terutama dari SDA.</a:t>
            </a:r>
          </a:p>
          <a:p>
            <a:pPr algn="just">
              <a:buFontTx/>
              <a:buChar char="-"/>
            </a:pPr>
            <a:r>
              <a:rPr lang="id-ID" sz="2000" dirty="0">
                <a:solidFill>
                  <a:schemeClr val="bg1"/>
                </a:solidFill>
              </a:rPr>
              <a:t> Nonrealistis atau perlambang karena beratar </a:t>
            </a:r>
          </a:p>
          <a:p>
            <a:pPr algn="just"/>
            <a:r>
              <a:rPr lang="id-ID" sz="2000" dirty="0">
                <a:solidFill>
                  <a:schemeClr val="bg1"/>
                </a:solidFill>
              </a:rPr>
              <a:t>  belakang Indonesia asli yang banyak budaya, suku </a:t>
            </a:r>
          </a:p>
          <a:p>
            <a:pPr algn="just"/>
            <a:r>
              <a:rPr lang="id-ID" sz="2000" dirty="0">
                <a:solidFill>
                  <a:schemeClr val="bg1"/>
                </a:solidFill>
              </a:rPr>
              <a:t>  dan agama atau kepercayaan.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71810"/>
            <a:ext cx="9144000" cy="31432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571472" y="1142984"/>
            <a:ext cx="8143932" cy="4893647"/>
          </a:xfrm>
          <a:prstGeom prst="rect">
            <a:avLst/>
          </a:prstGeom>
        </p:spPr>
        <p:txBody>
          <a:bodyPr wrap="square">
            <a:spAutoFit/>
          </a:bodyPr>
          <a:lstStyle/>
          <a:p>
            <a:r>
              <a:rPr lang="id-ID" dirty="0">
                <a:solidFill>
                  <a:schemeClr val="bg1"/>
                </a:solidFill>
              </a:rPr>
              <a:t>- </a:t>
            </a:r>
            <a:r>
              <a:rPr lang="id-ID" sz="2400" dirty="0">
                <a:solidFill>
                  <a:schemeClr val="bg1"/>
                </a:solidFill>
              </a:rPr>
              <a:t>Periode  Prasejarah</a:t>
            </a:r>
          </a:p>
          <a:p>
            <a:r>
              <a:rPr lang="id-ID" cap="all" dirty="0">
                <a:solidFill>
                  <a:schemeClr val="bg1"/>
                </a:solidFill>
              </a:rPr>
              <a:t>  </a:t>
            </a:r>
          </a:p>
          <a:p>
            <a:r>
              <a:rPr lang="id-ID" cap="all" dirty="0">
                <a:solidFill>
                  <a:schemeClr val="bg1"/>
                </a:solidFill>
              </a:rPr>
              <a:t>  ZAMAN BATU</a:t>
            </a:r>
          </a:p>
          <a:p>
            <a:r>
              <a:rPr lang="id-ID" dirty="0">
                <a:solidFill>
                  <a:schemeClr val="bg1"/>
                </a:solidFill>
              </a:rPr>
              <a:t>  Pada zaman batu manusia memiliki tradisi hidup berpidah-pindah dari tempat satu   </a:t>
            </a:r>
          </a:p>
          <a:p>
            <a:r>
              <a:rPr lang="id-ID" dirty="0">
                <a:solidFill>
                  <a:schemeClr val="bg1"/>
                </a:solidFill>
              </a:rPr>
              <a:t>  ke tempat lain sehingga yang ditinggalkan tidak banyak, hanya alat perkakas </a:t>
            </a:r>
          </a:p>
          <a:p>
            <a:r>
              <a:rPr lang="id-ID" dirty="0">
                <a:solidFill>
                  <a:schemeClr val="bg1"/>
                </a:solidFill>
              </a:rPr>
              <a:t>  sederhana untuk kepentingan hidup seperti kapak batu.</a:t>
            </a:r>
          </a:p>
          <a:p>
            <a:endParaRPr lang="id-ID" dirty="0">
              <a:solidFill>
                <a:schemeClr val="bg1"/>
              </a:solidFill>
            </a:endParaRPr>
          </a:p>
          <a:p>
            <a:r>
              <a:rPr lang="id-ID" dirty="0">
                <a:solidFill>
                  <a:schemeClr val="bg1"/>
                </a:solidFill>
              </a:rPr>
              <a:t>  Zaman batu terbagi atas:</a:t>
            </a:r>
          </a:p>
          <a:p>
            <a:r>
              <a:rPr lang="id-ID" dirty="0">
                <a:solidFill>
                  <a:schemeClr val="bg1"/>
                </a:solidFill>
              </a:rPr>
              <a:t> </a:t>
            </a:r>
          </a:p>
          <a:p>
            <a:r>
              <a:rPr lang="id-ID" dirty="0">
                <a:solidFill>
                  <a:schemeClr val="bg1"/>
                </a:solidFill>
              </a:rPr>
              <a:t> - Zaman batu tua (paleolitikum)</a:t>
            </a:r>
          </a:p>
          <a:p>
            <a:r>
              <a:rPr lang="id-ID" dirty="0">
                <a:solidFill>
                  <a:schemeClr val="bg1"/>
                </a:solidFill>
              </a:rPr>
              <a:t>    Dalam zaman batu tua peninggalan-peninggalan seni yang paling menonjol adalah   </a:t>
            </a:r>
          </a:p>
          <a:p>
            <a:r>
              <a:rPr lang="id-ID" dirty="0">
                <a:solidFill>
                  <a:schemeClr val="bg1"/>
                </a:solidFill>
              </a:rPr>
              <a:t>    alat-alat batu yang dipecah secara kasar, seperti alat pemotong,Flakes ( alat serpih ) </a:t>
            </a:r>
          </a:p>
          <a:p>
            <a:r>
              <a:rPr lang="id-ID" dirty="0">
                <a:solidFill>
                  <a:schemeClr val="bg1"/>
                </a:solidFill>
              </a:rPr>
              <a:t>    penumbuk, serta kapak.</a:t>
            </a:r>
          </a:p>
          <a:p>
            <a:endParaRPr lang="id-ID" dirty="0">
              <a:solidFill>
                <a:schemeClr val="bg1"/>
              </a:solidFill>
            </a:endParaRPr>
          </a:p>
          <a:p>
            <a:r>
              <a:rPr lang="id-ID" dirty="0">
                <a:solidFill>
                  <a:schemeClr val="bg1"/>
                </a:solidFill>
              </a:rPr>
              <a:t>  - Zaman batu tengah (mesolitikum)</a:t>
            </a:r>
          </a:p>
          <a:p>
            <a:r>
              <a:rPr lang="id-ID" dirty="0">
                <a:solidFill>
                  <a:schemeClr val="bg1"/>
                </a:solidFill>
              </a:rPr>
              <a:t>    Karya seni yang penting di zaman ini adalah lukisan-lukisan pada dinding-dinding  </a:t>
            </a:r>
          </a:p>
          <a:p>
            <a:r>
              <a:rPr lang="id-ID" dirty="0">
                <a:solidFill>
                  <a:schemeClr val="bg1"/>
                </a:solidFill>
              </a:rPr>
              <a:t>    batu, terutama di bagian timur dari kepulauan.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7860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714348" y="500042"/>
            <a:ext cx="7715304" cy="2031325"/>
          </a:xfrm>
          <a:prstGeom prst="rect">
            <a:avLst/>
          </a:prstGeom>
        </p:spPr>
        <p:txBody>
          <a:bodyPr wrap="square">
            <a:spAutoFit/>
          </a:bodyPr>
          <a:lstStyle/>
          <a:p>
            <a:pPr algn="just"/>
            <a:r>
              <a:rPr lang="id-ID" dirty="0">
                <a:solidFill>
                  <a:schemeClr val="bg1"/>
                </a:solidFill>
              </a:rPr>
              <a:t>Zaman batu muda/akhir (neolitikum)</a:t>
            </a:r>
          </a:p>
          <a:p>
            <a:pPr algn="just"/>
            <a:endParaRPr lang="id-ID" dirty="0">
              <a:solidFill>
                <a:schemeClr val="bg1"/>
              </a:solidFill>
            </a:endParaRPr>
          </a:p>
          <a:p>
            <a:pPr algn="just"/>
            <a:r>
              <a:rPr lang="id-ID" dirty="0">
                <a:solidFill>
                  <a:schemeClr val="bg1"/>
                </a:solidFill>
              </a:rPr>
              <a:t>Peradaban manusia yang telah mengenal pertanian dan keIautan telah melahirkan alat-alat seni berupa gerabah, pembuatan kain dari kayu, pembentukan kayu dan batu yang telah dikembangkan, alat mata panah dari batu, lumpang dan alu, beliung halus, hiasan dari kerang dan biji binatang, serta manik-manik.</a:t>
            </a:r>
          </a:p>
        </p:txBody>
      </p:sp>
      <p:pic>
        <p:nvPicPr>
          <p:cNvPr id="2050" name="Picture 2" descr="C:\Users\USER\Videos\lascaux-cave-paint-frugalvillage-com.jpg"/>
          <p:cNvPicPr>
            <a:picLocks noChangeAspect="1" noChangeArrowheads="1"/>
          </p:cNvPicPr>
          <p:nvPr/>
        </p:nvPicPr>
        <p:blipFill>
          <a:blip r:embed="rId2"/>
          <a:srcRect/>
          <a:stretch>
            <a:fillRect/>
          </a:stretch>
        </p:blipFill>
        <p:spPr bwMode="auto">
          <a:xfrm>
            <a:off x="2157055" y="2928934"/>
            <a:ext cx="4915275" cy="36964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Videos\zaman batu di indonesia.jpg"/>
          <p:cNvPicPr>
            <a:picLocks noChangeAspect="1" noChangeArrowheads="1"/>
          </p:cNvPicPr>
          <p:nvPr/>
        </p:nvPicPr>
        <p:blipFill>
          <a:blip r:embed="rId2"/>
          <a:srcRect/>
          <a:stretch>
            <a:fillRect/>
          </a:stretch>
        </p:blipFill>
        <p:spPr bwMode="auto">
          <a:xfrm>
            <a:off x="1071538" y="493720"/>
            <a:ext cx="6929486" cy="4292602"/>
          </a:xfrm>
          <a:prstGeom prst="rect">
            <a:avLst/>
          </a:prstGeom>
          <a:noFill/>
        </p:spPr>
      </p:pic>
      <p:sp>
        <p:nvSpPr>
          <p:cNvPr id="5" name="Rectangle 4"/>
          <p:cNvSpPr/>
          <p:nvPr/>
        </p:nvSpPr>
        <p:spPr>
          <a:xfrm>
            <a:off x="0" y="5286388"/>
            <a:ext cx="9144000" cy="15716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71480"/>
            <a:ext cx="8358246" cy="1200329"/>
          </a:xfrm>
          <a:prstGeom prst="rect">
            <a:avLst/>
          </a:prstGeom>
        </p:spPr>
        <p:txBody>
          <a:bodyPr wrap="square">
            <a:spAutoFit/>
          </a:bodyPr>
          <a:lstStyle/>
          <a:p>
            <a:r>
              <a:rPr lang="id-ID" dirty="0">
                <a:solidFill>
                  <a:schemeClr val="bg1"/>
                </a:solidFill>
              </a:rPr>
              <a:t>Zaman logam</a:t>
            </a:r>
          </a:p>
          <a:p>
            <a:r>
              <a:rPr lang="id-ID" dirty="0">
                <a:solidFill>
                  <a:schemeClr val="bg1"/>
                </a:solidFill>
              </a:rPr>
              <a:t>Pada zaman logam, manusia prasejarah telah mulai membuka diri untuk menerima peradaban dunia luar karena zaman ini ditandai dengan masuknya pengaruh kebudayaan Dong Son dari dataran Cina Utara, deka Teluk Tong Sin.</a:t>
            </a:r>
          </a:p>
        </p:txBody>
      </p:sp>
      <p:sp>
        <p:nvSpPr>
          <p:cNvPr id="5" name="Rectangle 4"/>
          <p:cNvSpPr/>
          <p:nvPr/>
        </p:nvSpPr>
        <p:spPr>
          <a:xfrm>
            <a:off x="0" y="1928802"/>
            <a:ext cx="9144000" cy="49291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074" name="Picture 2" descr="C:\Users\USER\Videos\nekara-dongson.jpg"/>
          <p:cNvPicPr>
            <a:picLocks noChangeAspect="1" noChangeArrowheads="1"/>
          </p:cNvPicPr>
          <p:nvPr/>
        </p:nvPicPr>
        <p:blipFill>
          <a:blip r:embed="rId2"/>
          <a:srcRect/>
          <a:stretch>
            <a:fillRect/>
          </a:stretch>
        </p:blipFill>
        <p:spPr bwMode="auto">
          <a:xfrm>
            <a:off x="1571604" y="2214554"/>
            <a:ext cx="5767416" cy="411958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697</Words>
  <Application>Microsoft Office PowerPoint</Application>
  <PresentationFormat>On-screen Show (4:3)</PresentationFormat>
  <Paragraphs>71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Sejarah Seni Rupa &amp; Desain</vt:lpstr>
      <vt:lpstr>Deskripsi Perkulihaan</vt:lpstr>
      <vt:lpstr>Capaian Pembelajaran</vt:lpstr>
      <vt:lpstr>PowerPoint Presentation</vt:lpstr>
      <vt:lpstr>Seni Rupa PraSejarah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Seni Rupa &amp; Desain</dc:title>
  <dc:creator>USER</dc:creator>
  <cp:lastModifiedBy>User</cp:lastModifiedBy>
  <cp:revision>11</cp:revision>
  <dcterms:created xsi:type="dcterms:W3CDTF">2021-09-26T05:10:31Z</dcterms:created>
  <dcterms:modified xsi:type="dcterms:W3CDTF">2023-10-09T01:57:52Z</dcterms:modified>
</cp:coreProperties>
</file>