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78" r:id="rId26"/>
    <p:sldId id="280" r:id="rId27"/>
    <p:sldId id="281" r:id="rId28"/>
    <p:sldId id="282" r:id="rId29"/>
    <p:sldId id="283" r:id="rId30"/>
    <p:sldId id="284" r:id="rId31"/>
    <p:sldId id="285" r:id="rId32"/>
    <p:sldId id="286" r:id="rId33"/>
    <p:sldId id="287" r:id="rId34"/>
    <p:sldId id="289" r:id="rId35"/>
    <p:sldId id="288" r:id="rId36"/>
    <p:sldId id="290" r:id="rId37"/>
    <p:sldId id="291" r:id="rId38"/>
    <p:sldId id="292" r:id="rId39"/>
    <p:sldId id="293" r:id="rId40"/>
    <p:sldId id="294" r:id="rId41"/>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5" d="100"/>
          <a:sy n="55" d="100"/>
        </p:scale>
        <p:origin x="-1806" y="-3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8A6B3FFF-969D-4145-9C7E-A613CBB01C3E}" type="datetimeFigureOut">
              <a:rPr lang="id-ID" smtClean="0"/>
              <a:pPr/>
              <a:t>27/11/2021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F26DF7-816E-4924-A0BD-998066868146}"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8A6B3FFF-969D-4145-9C7E-A613CBB01C3E}" type="datetimeFigureOut">
              <a:rPr lang="id-ID" smtClean="0"/>
              <a:pPr/>
              <a:t>27/11/2021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F26DF7-816E-4924-A0BD-998066868146}"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8A6B3FFF-969D-4145-9C7E-A613CBB01C3E}" type="datetimeFigureOut">
              <a:rPr lang="id-ID" smtClean="0"/>
              <a:pPr/>
              <a:t>27/11/2021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F26DF7-816E-4924-A0BD-998066868146}"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8A6B3FFF-969D-4145-9C7E-A613CBB01C3E}" type="datetimeFigureOut">
              <a:rPr lang="id-ID" smtClean="0"/>
              <a:pPr/>
              <a:t>27/11/2021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F26DF7-816E-4924-A0BD-998066868146}"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6B3FFF-969D-4145-9C7E-A613CBB01C3E}" type="datetimeFigureOut">
              <a:rPr lang="id-ID" smtClean="0"/>
              <a:pPr/>
              <a:t>27/11/2021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F26DF7-816E-4924-A0BD-998066868146}"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8A6B3FFF-969D-4145-9C7E-A613CBB01C3E}" type="datetimeFigureOut">
              <a:rPr lang="id-ID" smtClean="0"/>
              <a:pPr/>
              <a:t>27/11/2021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5F26DF7-816E-4924-A0BD-998066868146}"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8A6B3FFF-969D-4145-9C7E-A613CBB01C3E}" type="datetimeFigureOut">
              <a:rPr lang="id-ID" smtClean="0"/>
              <a:pPr/>
              <a:t>27/11/2021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85F26DF7-816E-4924-A0BD-998066868146}"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8A6B3FFF-969D-4145-9C7E-A613CBB01C3E}" type="datetimeFigureOut">
              <a:rPr lang="id-ID" smtClean="0"/>
              <a:pPr/>
              <a:t>27/11/2021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5F26DF7-816E-4924-A0BD-998066868146}"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6B3FFF-969D-4145-9C7E-A613CBB01C3E}" type="datetimeFigureOut">
              <a:rPr lang="id-ID" smtClean="0"/>
              <a:pPr/>
              <a:t>27/11/2021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5F26DF7-816E-4924-A0BD-998066868146}"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6B3FFF-969D-4145-9C7E-A613CBB01C3E}" type="datetimeFigureOut">
              <a:rPr lang="id-ID" smtClean="0"/>
              <a:pPr/>
              <a:t>27/11/2021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5F26DF7-816E-4924-A0BD-998066868146}"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6B3FFF-969D-4145-9C7E-A613CBB01C3E}" type="datetimeFigureOut">
              <a:rPr lang="id-ID" smtClean="0"/>
              <a:pPr/>
              <a:t>27/11/2021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5F26DF7-816E-4924-A0BD-998066868146}"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B3FFF-969D-4145-9C7E-A613CBB01C3E}" type="datetimeFigureOut">
              <a:rPr lang="id-ID" smtClean="0"/>
              <a:pPr/>
              <a:t>27/11/2021</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26DF7-816E-4924-A0BD-998066868146}"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en.wikipedia.org/wiki/Alois_Senefelde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bahan ajar referensi\Sejarah Desain Grafis .png"/>
          <p:cNvPicPr>
            <a:picLocks noChangeAspect="1" noChangeArrowheads="1"/>
          </p:cNvPicPr>
          <p:nvPr/>
        </p:nvPicPr>
        <p:blipFill>
          <a:blip r:embed="rId2"/>
          <a:srcRect/>
          <a:stretch>
            <a:fillRect/>
          </a:stretch>
        </p:blipFill>
        <p:spPr bwMode="auto">
          <a:xfrm>
            <a:off x="642910" y="2643182"/>
            <a:ext cx="4594982" cy="2363788"/>
          </a:xfrm>
          <a:prstGeom prst="rect">
            <a:avLst/>
          </a:prstGeom>
          <a:noFill/>
        </p:spPr>
      </p:pic>
      <p:sp>
        <p:nvSpPr>
          <p:cNvPr id="6" name="Rectangle 5"/>
          <p:cNvSpPr/>
          <p:nvPr/>
        </p:nvSpPr>
        <p:spPr>
          <a:xfrm>
            <a:off x="0" y="6286520"/>
            <a:ext cx="9144000" cy="5714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textura Blacletter"/>
          <p:cNvPicPr>
            <a:picLocks noChangeAspect="1" noChangeArrowheads="1"/>
          </p:cNvPicPr>
          <p:nvPr/>
        </p:nvPicPr>
        <p:blipFill>
          <a:blip r:embed="rId2"/>
          <a:srcRect/>
          <a:stretch>
            <a:fillRect/>
          </a:stretch>
        </p:blipFill>
        <p:spPr bwMode="auto">
          <a:xfrm>
            <a:off x="4286248" y="357166"/>
            <a:ext cx="4500574" cy="6000765"/>
          </a:xfrm>
          <a:prstGeom prst="rect">
            <a:avLst/>
          </a:prstGeom>
          <a:noFill/>
        </p:spPr>
      </p:pic>
      <p:sp>
        <p:nvSpPr>
          <p:cNvPr id="5" name="Rectangle 4"/>
          <p:cNvSpPr/>
          <p:nvPr/>
        </p:nvSpPr>
        <p:spPr>
          <a:xfrm>
            <a:off x="785786" y="2857496"/>
            <a:ext cx="2857520" cy="923330"/>
          </a:xfrm>
          <a:prstGeom prst="rect">
            <a:avLst/>
          </a:prstGeom>
        </p:spPr>
        <p:txBody>
          <a:bodyPr wrap="square">
            <a:spAutoFit/>
          </a:bodyPr>
          <a:lstStyle/>
          <a:p>
            <a:r>
              <a:rPr lang="id-ID" dirty="0"/>
              <a:t>Hasil Cetakan Pertama menggunakan Font </a:t>
            </a:r>
            <a:endParaRPr lang="id-ID" dirty="0" smtClean="0"/>
          </a:p>
          <a:p>
            <a:r>
              <a:rPr lang="id-ID" dirty="0" smtClean="0"/>
              <a:t>Textura </a:t>
            </a:r>
            <a:r>
              <a:rPr lang="id-ID" dirty="0"/>
              <a:t>Blackletter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1500174"/>
            <a:ext cx="4143404" cy="3508653"/>
          </a:xfrm>
          <a:prstGeom prst="rect">
            <a:avLst/>
          </a:prstGeom>
        </p:spPr>
        <p:txBody>
          <a:bodyPr wrap="square">
            <a:spAutoFit/>
          </a:bodyPr>
          <a:lstStyle/>
          <a:p>
            <a:r>
              <a:rPr lang="id-ID" dirty="0" smtClean="0"/>
              <a:t>Perkembangan </a:t>
            </a:r>
            <a:r>
              <a:rPr lang="id-ID" dirty="0"/>
              <a:t>berikutnya, </a:t>
            </a:r>
            <a:r>
              <a:rPr lang="id-ID" i="1" dirty="0" smtClean="0"/>
              <a:t>Aloys Senefelder</a:t>
            </a:r>
            <a:r>
              <a:rPr lang="id-ID" i="1" dirty="0" smtClean="0">
                <a:hlinkClick r:id="rId2"/>
              </a:rPr>
              <a:t> </a:t>
            </a:r>
            <a:r>
              <a:rPr lang="id-ID" dirty="0"/>
              <a:t> (1771-1834) menemukan </a:t>
            </a:r>
            <a:r>
              <a:rPr lang="id-ID" dirty="0" smtClean="0"/>
              <a:t>teknik </a:t>
            </a:r>
            <a:r>
              <a:rPr lang="id-ID" dirty="0"/>
              <a:t>cetak </a:t>
            </a:r>
            <a:r>
              <a:rPr lang="id-ID" i="1" dirty="0"/>
              <a:t>Lithografi</a:t>
            </a:r>
            <a:r>
              <a:rPr lang="id-ID" dirty="0"/>
              <a:t>. </a:t>
            </a:r>
          </a:p>
          <a:p>
            <a:endParaRPr lang="id-ID" dirty="0" smtClean="0"/>
          </a:p>
          <a:p>
            <a:r>
              <a:rPr lang="id-ID" dirty="0" smtClean="0"/>
              <a:t>Teknik </a:t>
            </a:r>
            <a:r>
              <a:rPr lang="id-ID" dirty="0"/>
              <a:t>cetak </a:t>
            </a:r>
            <a:r>
              <a:rPr lang="id-ID" i="1" dirty="0"/>
              <a:t>Lithografi</a:t>
            </a:r>
            <a:r>
              <a:rPr lang="id-ID" dirty="0"/>
              <a:t> menggunakan </a:t>
            </a:r>
            <a:r>
              <a:rPr lang="id-ID" dirty="0" smtClean="0"/>
              <a:t>teknik </a:t>
            </a:r>
            <a:r>
              <a:rPr lang="id-ID" dirty="0"/>
              <a:t>cetak datar </a:t>
            </a:r>
            <a:r>
              <a:rPr lang="id-ID" dirty="0" smtClean="0"/>
              <a:t>yang memanfaatkan </a:t>
            </a:r>
            <a:r>
              <a:rPr lang="id-ID" dirty="0"/>
              <a:t>prinsip saling tolak antara minyak dan air.  </a:t>
            </a:r>
            <a:r>
              <a:rPr lang="id-ID" dirty="0" smtClean="0"/>
              <a:t>Pada </a:t>
            </a:r>
            <a:r>
              <a:rPr lang="id-ID" dirty="0"/>
              <a:t>masa inilah seni poster mulai berkembang dengan pesat. Masa keemasan ini disebut sebagai </a:t>
            </a:r>
            <a:endParaRPr lang="id-ID" dirty="0" smtClean="0"/>
          </a:p>
          <a:p>
            <a:endParaRPr lang="id-ID" i="1" dirty="0"/>
          </a:p>
          <a:p>
            <a:r>
              <a:rPr lang="id-ID" sz="2400" i="1" dirty="0" smtClean="0"/>
              <a:t>The </a:t>
            </a:r>
            <a:r>
              <a:rPr lang="id-ID" sz="2400" i="1" dirty="0"/>
              <a:t>Golden Age of The Poster</a:t>
            </a:r>
            <a:r>
              <a:rPr lang="id-ID" sz="2400" dirty="0"/>
              <a:t>.</a:t>
            </a:r>
          </a:p>
        </p:txBody>
      </p:sp>
      <p:pic>
        <p:nvPicPr>
          <p:cNvPr id="22532" name="Picture 4" descr="Logo &amp;amp; Graphic Designer on Instagram: “Monday Mood ✌️ Today begins a week  of new projects and new experiments. What do you work for? - You need a  brand i… | Logo&amp;#39;s"/>
          <p:cNvPicPr>
            <a:picLocks noChangeAspect="1" noChangeArrowheads="1"/>
          </p:cNvPicPr>
          <p:nvPr/>
        </p:nvPicPr>
        <p:blipFill>
          <a:blip r:embed="rId3"/>
          <a:srcRect l="27654" t="17438" r="27901" b="18673"/>
          <a:stretch>
            <a:fillRect/>
          </a:stretch>
        </p:blipFill>
        <p:spPr bwMode="auto">
          <a:xfrm>
            <a:off x="4376338" y="4486"/>
            <a:ext cx="4767662" cy="685351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The Golden Age of the Poster, 1880-1918"/>
          <p:cNvPicPr>
            <a:picLocks noChangeAspect="1" noChangeArrowheads="1"/>
          </p:cNvPicPr>
          <p:nvPr/>
        </p:nvPicPr>
        <p:blipFill>
          <a:blip r:embed="rId2"/>
          <a:srcRect l="4038" t="2240" r="4104" b="3055"/>
          <a:stretch>
            <a:fillRect/>
          </a:stretch>
        </p:blipFill>
        <p:spPr bwMode="auto">
          <a:xfrm>
            <a:off x="4929190" y="642918"/>
            <a:ext cx="3931971" cy="5357850"/>
          </a:xfrm>
          <a:prstGeom prst="rect">
            <a:avLst/>
          </a:prstGeom>
          <a:noFill/>
        </p:spPr>
      </p:pic>
      <p:pic>
        <p:nvPicPr>
          <p:cNvPr id="23556" name="Picture 4" descr="Apa itu Litografi – ApaYangDimaksud.com"/>
          <p:cNvPicPr>
            <a:picLocks noChangeAspect="1" noChangeArrowheads="1"/>
          </p:cNvPicPr>
          <p:nvPr/>
        </p:nvPicPr>
        <p:blipFill>
          <a:blip r:embed="rId3"/>
          <a:srcRect l="14102" r="10256"/>
          <a:stretch>
            <a:fillRect/>
          </a:stretch>
        </p:blipFill>
        <p:spPr bwMode="auto">
          <a:xfrm>
            <a:off x="357158" y="1571612"/>
            <a:ext cx="4214842" cy="3714751"/>
          </a:xfrm>
          <a:prstGeom prst="rect">
            <a:avLst/>
          </a:prstGeom>
          <a:noFill/>
        </p:spPr>
      </p:pic>
      <p:sp>
        <p:nvSpPr>
          <p:cNvPr id="6" name="Rectangle 5"/>
          <p:cNvSpPr/>
          <p:nvPr/>
        </p:nvSpPr>
        <p:spPr>
          <a:xfrm>
            <a:off x="357158" y="602914"/>
            <a:ext cx="4143404" cy="461665"/>
          </a:xfrm>
          <a:prstGeom prst="rect">
            <a:avLst/>
          </a:prstGeom>
        </p:spPr>
        <p:txBody>
          <a:bodyPr wrap="square">
            <a:spAutoFit/>
          </a:bodyPr>
          <a:lstStyle/>
          <a:p>
            <a:r>
              <a:rPr lang="id-ID" dirty="0" smtClean="0"/>
              <a:t>Lithografi</a:t>
            </a:r>
            <a:r>
              <a:rPr lang="id-ID" sz="2400" dirty="0" smtClean="0"/>
              <a:t>.</a:t>
            </a:r>
            <a:endParaRPr lang="id-ID"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214290"/>
            <a:ext cx="2312364" cy="461665"/>
          </a:xfrm>
          <a:prstGeom prst="rect">
            <a:avLst/>
          </a:prstGeom>
        </p:spPr>
        <p:txBody>
          <a:bodyPr wrap="none">
            <a:spAutoFit/>
          </a:bodyPr>
          <a:lstStyle/>
          <a:p>
            <a:r>
              <a:rPr lang="id-ID" sz="2400" b="1" dirty="0" smtClean="0"/>
              <a:t>Revolusi Industri</a:t>
            </a:r>
            <a:endParaRPr lang="id-ID" sz="2400" dirty="0"/>
          </a:p>
        </p:txBody>
      </p:sp>
      <p:sp>
        <p:nvSpPr>
          <p:cNvPr id="5" name="Rectangle 4"/>
          <p:cNvSpPr/>
          <p:nvPr/>
        </p:nvSpPr>
        <p:spPr>
          <a:xfrm>
            <a:off x="285720" y="714356"/>
            <a:ext cx="3500462" cy="3416320"/>
          </a:xfrm>
          <a:prstGeom prst="rect">
            <a:avLst/>
          </a:prstGeom>
        </p:spPr>
        <p:txBody>
          <a:bodyPr wrap="square">
            <a:spAutoFit/>
          </a:bodyPr>
          <a:lstStyle/>
          <a:p>
            <a:r>
              <a:rPr lang="id-ID" dirty="0"/>
              <a:t>Setelah periode cetak tinggi pada masa Johannes Gutenberg adalah Revolusi Industri yang berlangsung sekitar abad ke-18.  Pada masa ini peradaban manusia mulia bergeser </a:t>
            </a:r>
            <a:r>
              <a:rPr lang="id-ID" dirty="0" smtClean="0"/>
              <a:t>yaitu </a:t>
            </a:r>
            <a:r>
              <a:rPr lang="id-ID" dirty="0"/>
              <a:t>perubahan dari kerja tangan menjadi kerja </a:t>
            </a:r>
            <a:r>
              <a:rPr lang="id-ID" dirty="0" smtClean="0"/>
              <a:t>mesin.</a:t>
            </a:r>
          </a:p>
          <a:p>
            <a:endParaRPr lang="id-ID" dirty="0"/>
          </a:p>
          <a:p>
            <a:r>
              <a:rPr lang="id-ID" dirty="0" smtClean="0"/>
              <a:t>Desainer grafis yang terkenal pada masa ini adalah Henry de Toulouse – Lautrec.</a:t>
            </a:r>
            <a:endParaRPr lang="id-ID" dirty="0"/>
          </a:p>
        </p:txBody>
      </p:sp>
      <p:pic>
        <p:nvPicPr>
          <p:cNvPr id="24578" name="Picture 2" descr="https://3.bp.blogspot.com/-N5MHCDkf0_I/W2I0_JMdyoI/AAAAAAAAApA/GLXgrkxuxBUxArNGpDh8hHrH23o7VXOtwCEwYBhgL/s1600/ss.jpg"/>
          <p:cNvPicPr>
            <a:picLocks noChangeAspect="1" noChangeArrowheads="1"/>
          </p:cNvPicPr>
          <p:nvPr/>
        </p:nvPicPr>
        <p:blipFill>
          <a:blip r:embed="rId2"/>
          <a:srcRect/>
          <a:stretch>
            <a:fillRect/>
          </a:stretch>
        </p:blipFill>
        <p:spPr bwMode="auto">
          <a:xfrm>
            <a:off x="4666868" y="285728"/>
            <a:ext cx="4019948" cy="600079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Sejarah Mesin Cetak | tricorners"/>
          <p:cNvPicPr>
            <a:picLocks noChangeAspect="1" noChangeArrowheads="1"/>
          </p:cNvPicPr>
          <p:nvPr/>
        </p:nvPicPr>
        <p:blipFill>
          <a:blip r:embed="rId2"/>
          <a:srcRect/>
          <a:stretch>
            <a:fillRect/>
          </a:stretch>
        </p:blipFill>
        <p:spPr bwMode="auto">
          <a:xfrm>
            <a:off x="857224" y="357166"/>
            <a:ext cx="7620000" cy="5715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72264" y="824757"/>
            <a:ext cx="1885003" cy="461665"/>
          </a:xfrm>
          <a:prstGeom prst="rect">
            <a:avLst/>
          </a:prstGeom>
        </p:spPr>
        <p:txBody>
          <a:bodyPr wrap="none">
            <a:spAutoFit/>
          </a:bodyPr>
          <a:lstStyle/>
          <a:p>
            <a:r>
              <a:rPr lang="id-ID" sz="2400" b="1" dirty="0" smtClean="0"/>
              <a:t>Perang Dunia</a:t>
            </a:r>
            <a:endParaRPr lang="id-ID" sz="2400" dirty="0"/>
          </a:p>
        </p:txBody>
      </p:sp>
      <p:sp>
        <p:nvSpPr>
          <p:cNvPr id="5" name="Rectangle 4"/>
          <p:cNvSpPr/>
          <p:nvPr/>
        </p:nvSpPr>
        <p:spPr>
          <a:xfrm>
            <a:off x="5143504" y="1396261"/>
            <a:ext cx="3357586" cy="4247317"/>
          </a:xfrm>
          <a:prstGeom prst="rect">
            <a:avLst/>
          </a:prstGeom>
        </p:spPr>
        <p:txBody>
          <a:bodyPr wrap="square">
            <a:spAutoFit/>
          </a:bodyPr>
          <a:lstStyle/>
          <a:p>
            <a:pPr algn="r"/>
            <a:r>
              <a:rPr lang="id-ID" dirty="0" smtClean="0"/>
              <a:t>Masa </a:t>
            </a:r>
            <a:r>
              <a:rPr lang="id-ID" dirty="0"/>
              <a:t>Perang </a:t>
            </a:r>
            <a:r>
              <a:rPr lang="id-ID" dirty="0" smtClean="0"/>
              <a:t>Dunia, desain </a:t>
            </a:r>
            <a:r>
              <a:rPr lang="id-ID" dirty="0"/>
              <a:t>grafis banyak digunakan untuk </a:t>
            </a:r>
            <a:r>
              <a:rPr lang="id-ID" dirty="0" smtClean="0"/>
              <a:t>propaganda, doktrin</a:t>
            </a:r>
            <a:r>
              <a:rPr lang="id-ID" dirty="0"/>
              <a:t> kepada masyarakat untuk ikut serta membela negara. </a:t>
            </a:r>
            <a:endParaRPr lang="id-ID" dirty="0" smtClean="0"/>
          </a:p>
          <a:p>
            <a:pPr algn="r"/>
            <a:endParaRPr lang="id-ID" dirty="0"/>
          </a:p>
          <a:p>
            <a:pPr algn="r"/>
            <a:r>
              <a:rPr lang="id-ID" dirty="0" smtClean="0"/>
              <a:t>Contoh </a:t>
            </a:r>
            <a:r>
              <a:rPr lang="id-ID" dirty="0"/>
              <a:t> propaganda </a:t>
            </a:r>
            <a:r>
              <a:rPr lang="id-ID" dirty="0" smtClean="0"/>
              <a:t>yaitu :</a:t>
            </a:r>
          </a:p>
          <a:p>
            <a:pPr algn="r"/>
            <a:endParaRPr lang="id-ID" dirty="0"/>
          </a:p>
          <a:p>
            <a:pPr algn="r"/>
            <a:r>
              <a:rPr lang="id-ID" dirty="0" smtClean="0"/>
              <a:t> Poster </a:t>
            </a:r>
            <a:r>
              <a:rPr lang="id-ID" dirty="0"/>
              <a:t>karya James Montgomery Flagg yang menjadikan dirinya sendiri sebagai model dalam poster memakai pakaian khas </a:t>
            </a:r>
            <a:r>
              <a:rPr lang="id-ID" dirty="0" smtClean="0"/>
              <a:t>Presiden </a:t>
            </a:r>
            <a:r>
              <a:rPr lang="id-ID" dirty="0"/>
              <a:t>Abraham </a:t>
            </a:r>
            <a:r>
              <a:rPr lang="id-ID" dirty="0" smtClean="0"/>
              <a:t>Lincoln, </a:t>
            </a:r>
            <a:r>
              <a:rPr lang="id-ID" dirty="0"/>
              <a:t>serta memakai  topi simbol bendera Amerika</a:t>
            </a:r>
          </a:p>
        </p:txBody>
      </p:sp>
      <p:pic>
        <p:nvPicPr>
          <p:cNvPr id="26626" name="Picture 2" descr="100 Years of Swiss Graphic Design – Draw Down"/>
          <p:cNvPicPr>
            <a:picLocks noChangeAspect="1" noChangeArrowheads="1"/>
          </p:cNvPicPr>
          <p:nvPr/>
        </p:nvPicPr>
        <p:blipFill>
          <a:blip r:embed="rId2"/>
          <a:srcRect l="21276" t="16118" r="21099" b="16917"/>
          <a:stretch>
            <a:fillRect/>
          </a:stretch>
        </p:blipFill>
        <p:spPr bwMode="auto">
          <a:xfrm>
            <a:off x="0" y="-1"/>
            <a:ext cx="4714876" cy="689097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 want you for U.S. Army photo – Free Poster Image on Unsplash"/>
          <p:cNvPicPr>
            <a:picLocks noChangeAspect="1" noChangeArrowheads="1"/>
          </p:cNvPicPr>
          <p:nvPr/>
        </p:nvPicPr>
        <p:blipFill>
          <a:blip r:embed="rId2"/>
          <a:srcRect/>
          <a:stretch>
            <a:fillRect/>
          </a:stretch>
        </p:blipFill>
        <p:spPr bwMode="auto">
          <a:xfrm>
            <a:off x="2214546" y="214314"/>
            <a:ext cx="4787339" cy="642939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E:\bahan ajar referensi\Sejarah Desain Grafis  Indonesia.png"/>
          <p:cNvPicPr>
            <a:picLocks noChangeAspect="1" noChangeArrowheads="1"/>
          </p:cNvPicPr>
          <p:nvPr/>
        </p:nvPicPr>
        <p:blipFill>
          <a:blip r:embed="rId2"/>
          <a:srcRect/>
          <a:stretch>
            <a:fillRect/>
          </a:stretch>
        </p:blipFill>
        <p:spPr bwMode="auto">
          <a:xfrm>
            <a:off x="4071934" y="3429000"/>
            <a:ext cx="4456113" cy="27559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428604"/>
            <a:ext cx="806631" cy="461665"/>
          </a:xfrm>
          <a:prstGeom prst="rect">
            <a:avLst/>
          </a:prstGeom>
        </p:spPr>
        <p:txBody>
          <a:bodyPr wrap="none">
            <a:spAutoFit/>
          </a:bodyPr>
          <a:lstStyle/>
          <a:p>
            <a:r>
              <a:rPr lang="id-ID" sz="2400" b="1" dirty="0"/>
              <a:t>1659</a:t>
            </a:r>
            <a:endParaRPr lang="id-ID" sz="2400" dirty="0"/>
          </a:p>
        </p:txBody>
      </p:sp>
      <p:sp>
        <p:nvSpPr>
          <p:cNvPr id="5" name="Rectangle 4"/>
          <p:cNvSpPr/>
          <p:nvPr/>
        </p:nvSpPr>
        <p:spPr>
          <a:xfrm>
            <a:off x="500034" y="1000108"/>
            <a:ext cx="4572000" cy="4247317"/>
          </a:xfrm>
          <a:prstGeom prst="rect">
            <a:avLst/>
          </a:prstGeom>
        </p:spPr>
        <p:txBody>
          <a:bodyPr>
            <a:spAutoFit/>
          </a:bodyPr>
          <a:lstStyle/>
          <a:p>
            <a:r>
              <a:rPr lang="id-ID" dirty="0" smtClean="0"/>
              <a:t>Mesin </a:t>
            </a:r>
            <a:r>
              <a:rPr lang="id-ID" dirty="0"/>
              <a:t>cetak pertama kali datang ke pulau Jawa pada tahun 1659</a:t>
            </a:r>
            <a:r>
              <a:rPr lang="id-ID" dirty="0" smtClean="0"/>
              <a:t>. Tujuan awalnya adalah untuk </a:t>
            </a:r>
            <a:r>
              <a:rPr lang="id-ID" dirty="0"/>
              <a:t>mencetak kitab suci dan buku-buku pendidikan </a:t>
            </a:r>
            <a:r>
              <a:rPr lang="id-ID" dirty="0" smtClean="0"/>
              <a:t>Kristen dan surat </a:t>
            </a:r>
            <a:r>
              <a:rPr lang="id-ID" dirty="0"/>
              <a:t>kabar berhaluan pendidikan Kristen</a:t>
            </a:r>
            <a:r>
              <a:rPr lang="id-ID" dirty="0" smtClean="0"/>
              <a:t>.</a:t>
            </a:r>
          </a:p>
          <a:p>
            <a:endParaRPr lang="id-ID" dirty="0"/>
          </a:p>
          <a:p>
            <a:r>
              <a:rPr lang="id-ID" dirty="0" smtClean="0"/>
              <a:t>Gubernur Hindia-Belanda </a:t>
            </a:r>
            <a:r>
              <a:rPr lang="id-ID" dirty="0"/>
              <a:t>Daendelslah </a:t>
            </a:r>
            <a:r>
              <a:rPr lang="id-ID" dirty="0" smtClean="0"/>
              <a:t> </a:t>
            </a:r>
            <a:r>
              <a:rPr lang="id-ID" dirty="0"/>
              <a:t>berperan besar dalam </a:t>
            </a:r>
            <a:r>
              <a:rPr lang="id-ID" dirty="0" smtClean="0"/>
              <a:t>membentuk </a:t>
            </a:r>
            <a:r>
              <a:rPr lang="id-ID" dirty="0"/>
              <a:t>percetakan negara yang </a:t>
            </a:r>
            <a:r>
              <a:rPr lang="id-ID" dirty="0" smtClean="0"/>
              <a:t>membuat </a:t>
            </a:r>
            <a:r>
              <a:rPr lang="id-ID" dirty="0"/>
              <a:t>peraturan-peraturan Belanda. Maka dikenal surat kabar yang tidak hanya memuat informasi yang bernilai ekonomis, tetapi juga memuat peraturan peraturan perundangan.</a:t>
            </a:r>
            <a:endParaRPr lang="id-ID" dirty="0" smtClean="0"/>
          </a:p>
          <a:p>
            <a:endParaRPr lang="id-ID" dirty="0"/>
          </a:p>
          <a:p>
            <a:endParaRPr lang="id-ID" dirty="0"/>
          </a:p>
        </p:txBody>
      </p:sp>
      <p:sp>
        <p:nvSpPr>
          <p:cNvPr id="6" name="Rectangle 5"/>
          <p:cNvSpPr/>
          <p:nvPr/>
        </p:nvSpPr>
        <p:spPr>
          <a:xfrm>
            <a:off x="7072330" y="0"/>
            <a:ext cx="207167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faber-schleider"/>
          <p:cNvPicPr>
            <a:picLocks noChangeAspect="1" noChangeArrowheads="1"/>
          </p:cNvPicPr>
          <p:nvPr/>
        </p:nvPicPr>
        <p:blipFill>
          <a:blip r:embed="rId2"/>
          <a:srcRect/>
          <a:stretch>
            <a:fillRect/>
          </a:stretch>
        </p:blipFill>
        <p:spPr bwMode="auto">
          <a:xfrm>
            <a:off x="1428728" y="1142984"/>
            <a:ext cx="6080208" cy="392909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71924" cy="1439850"/>
          </a:xfrm>
        </p:spPr>
        <p:txBody>
          <a:bodyPr>
            <a:normAutofit fontScale="90000"/>
          </a:bodyPr>
          <a:lstStyle/>
          <a:p>
            <a:pPr algn="l"/>
            <a:r>
              <a:rPr lang="id-ID" dirty="0" smtClean="0"/>
              <a:t/>
            </a:r>
            <a:br>
              <a:rPr lang="id-ID" dirty="0" smtClean="0"/>
            </a:br>
            <a:r>
              <a:rPr lang="id-ID" b="1" u="sng" dirty="0" smtClean="0"/>
              <a:t>Introduction</a:t>
            </a:r>
            <a:r>
              <a:rPr lang="id-ID" dirty="0" smtClean="0"/>
              <a:t/>
            </a:r>
            <a:br>
              <a:rPr lang="id-ID" dirty="0" smtClean="0"/>
            </a:br>
            <a:r>
              <a:rPr lang="id-ID" sz="3600" dirty="0" smtClean="0"/>
              <a:t>Defenisi Desain Grafis</a:t>
            </a:r>
            <a:r>
              <a:rPr lang="id-ID" dirty="0" smtClean="0"/>
              <a:t/>
            </a:r>
            <a:br>
              <a:rPr lang="id-ID" dirty="0" smtClean="0"/>
            </a:br>
            <a:endParaRPr lang="id-ID" dirty="0"/>
          </a:p>
        </p:txBody>
      </p:sp>
      <p:sp>
        <p:nvSpPr>
          <p:cNvPr id="4" name="Title 1"/>
          <p:cNvSpPr txBox="1">
            <a:spLocks/>
          </p:cNvSpPr>
          <p:nvPr/>
        </p:nvSpPr>
        <p:spPr>
          <a:xfrm>
            <a:off x="571472" y="1714488"/>
            <a:ext cx="3971924" cy="143985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id-ID"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600076" y="1785926"/>
            <a:ext cx="3614734" cy="4214842"/>
          </a:xfrm>
          <a:prstGeom prst="rect">
            <a:avLst/>
          </a:prstGeom>
        </p:spPr>
        <p:txBody>
          <a:bodyPr vert="horz" lIns="91440" tIns="45720" rIns="91440" bIns="45720" rtlCol="0" anchor="ctr">
            <a:noAutofit/>
          </a:bodyPr>
          <a:lstStyle/>
          <a:p>
            <a:pPr lvl="0">
              <a:spcBef>
                <a:spcPct val="0"/>
              </a:spcBef>
            </a:pPr>
            <a:r>
              <a:rPr lang="id-ID" sz="2000" dirty="0" smtClean="0"/>
              <a:t>Desain grafis </a:t>
            </a:r>
            <a:r>
              <a:rPr lang="id-ID" sz="2000" dirty="0" smtClean="0"/>
              <a:t>adalah </a:t>
            </a:r>
            <a:r>
              <a:rPr lang="id-ID" sz="2000" dirty="0" smtClean="0"/>
              <a:t>proses kreatif dalam merancang komunikasi massa dengan  </a:t>
            </a:r>
            <a:r>
              <a:rPr lang="id-ID" sz="2000" dirty="0" smtClean="0"/>
              <a:t>menggunakan elemen visual, yang terdiri </a:t>
            </a:r>
            <a:r>
              <a:rPr lang="id-ID" sz="2000" dirty="0" smtClean="0"/>
              <a:t>daseperti : Gambar/ilustrasi, Tipografi dan Fotografi  dengan tujuan untuk mempengaruhi psikis target sasaran.</a:t>
            </a:r>
            <a:r>
              <a:rPr kumimoji="0" lang="id-ID" sz="2000" b="0" i="0" u="none" strike="noStrike" kern="1200" cap="none" spc="0" normalizeH="0" baseline="0" noProof="0" dirty="0" smtClean="0">
                <a:ln>
                  <a:noFill/>
                </a:ln>
                <a:solidFill>
                  <a:schemeClr val="tx1"/>
                </a:solidFill>
                <a:effectLst/>
                <a:uLnTx/>
                <a:uFillTx/>
                <a:latin typeface="+mj-lt"/>
                <a:ea typeface="+mj-ea"/>
                <a:cs typeface="+mj-cs"/>
              </a:rPr>
              <a:t/>
            </a:r>
            <a:br>
              <a:rPr kumimoji="0" lang="id-ID" sz="2000" b="0" i="0" u="none" strike="noStrike" kern="1200" cap="none" spc="0" normalizeH="0" baseline="0" noProof="0" dirty="0" smtClean="0">
                <a:ln>
                  <a:noFill/>
                </a:ln>
                <a:solidFill>
                  <a:schemeClr val="tx1"/>
                </a:solidFill>
                <a:effectLst/>
                <a:uLnTx/>
                <a:uFillTx/>
                <a:latin typeface="+mj-lt"/>
                <a:ea typeface="+mj-ea"/>
                <a:cs typeface="+mj-cs"/>
              </a:rPr>
            </a:br>
            <a:endParaRPr kumimoji="0" lang="id-ID"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6" name="Picture 2" descr="E:\Referensi Untuk Karya\images (22).jpeg"/>
          <p:cNvPicPr>
            <a:picLocks noChangeAspect="1" noChangeArrowheads="1"/>
          </p:cNvPicPr>
          <p:nvPr/>
        </p:nvPicPr>
        <p:blipFill>
          <a:blip r:embed="rId2"/>
          <a:srcRect l="14811" r="13362" b="6250"/>
          <a:stretch>
            <a:fillRect/>
          </a:stretch>
        </p:blipFill>
        <p:spPr bwMode="auto">
          <a:xfrm>
            <a:off x="5212062" y="0"/>
            <a:ext cx="3931938"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dgi-1"/>
          <p:cNvPicPr>
            <a:picLocks noChangeAspect="1" noChangeArrowheads="1"/>
          </p:cNvPicPr>
          <p:nvPr/>
        </p:nvPicPr>
        <p:blipFill>
          <a:blip r:embed="rId2"/>
          <a:srcRect l="3028" t="6198" r="3095" b="7024"/>
          <a:stretch>
            <a:fillRect/>
          </a:stretch>
        </p:blipFill>
        <p:spPr bwMode="auto">
          <a:xfrm>
            <a:off x="357158" y="1571612"/>
            <a:ext cx="8383760" cy="378621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43834" y="428604"/>
            <a:ext cx="806631" cy="461665"/>
          </a:xfrm>
          <a:prstGeom prst="rect">
            <a:avLst/>
          </a:prstGeom>
        </p:spPr>
        <p:txBody>
          <a:bodyPr wrap="none">
            <a:spAutoFit/>
          </a:bodyPr>
          <a:lstStyle/>
          <a:p>
            <a:r>
              <a:rPr lang="id-ID" sz="2400" b="1" dirty="0"/>
              <a:t>1744</a:t>
            </a:r>
            <a:endParaRPr lang="id-ID" sz="2400" dirty="0"/>
          </a:p>
        </p:txBody>
      </p:sp>
      <p:sp>
        <p:nvSpPr>
          <p:cNvPr id="5" name="Rectangle 4"/>
          <p:cNvSpPr/>
          <p:nvPr/>
        </p:nvSpPr>
        <p:spPr>
          <a:xfrm>
            <a:off x="4143404" y="1285860"/>
            <a:ext cx="4286248" cy="2031325"/>
          </a:xfrm>
          <a:prstGeom prst="rect">
            <a:avLst/>
          </a:prstGeom>
        </p:spPr>
        <p:txBody>
          <a:bodyPr wrap="square">
            <a:spAutoFit/>
          </a:bodyPr>
          <a:lstStyle/>
          <a:p>
            <a:pPr algn="r"/>
            <a:r>
              <a:rPr lang="id-ID" dirty="0"/>
              <a:t>Perintis tumbuhnya iklan di Hindia Belanda adalah Jan Pieterzoen Coen. Dia pendiri Batavia dan Gubernur Jenderal Hindia Belanda tahun 1619-1629. PPPI (Persatuan Perusahaan Periklanan Indonesia) mengakuinya sebagai tokoh periklanan pertama di Indonesia.</a:t>
            </a:r>
          </a:p>
        </p:txBody>
      </p:sp>
      <p:sp>
        <p:nvSpPr>
          <p:cNvPr id="6" name="Rectangle 5"/>
          <p:cNvSpPr/>
          <p:nvPr/>
        </p:nvSpPr>
        <p:spPr>
          <a:xfrm>
            <a:off x="4286280" y="3549568"/>
            <a:ext cx="4071934" cy="2308324"/>
          </a:xfrm>
          <a:prstGeom prst="rect">
            <a:avLst/>
          </a:prstGeom>
        </p:spPr>
        <p:txBody>
          <a:bodyPr wrap="square">
            <a:spAutoFit/>
          </a:bodyPr>
          <a:lstStyle/>
          <a:p>
            <a:pPr algn="r"/>
            <a:r>
              <a:rPr lang="id-ID" dirty="0" smtClean="0"/>
              <a:t>Iklan pertama yang dibuat adalah iklan  </a:t>
            </a:r>
            <a:r>
              <a:rPr lang="id-ID" dirty="0"/>
              <a:t>untuk melawan aktivitas perdagangan </a:t>
            </a:r>
            <a:r>
              <a:rPr lang="id-ID" dirty="0" smtClean="0"/>
              <a:t>Portugis</a:t>
            </a:r>
            <a:r>
              <a:rPr lang="id-ID" dirty="0"/>
              <a:t>. </a:t>
            </a:r>
            <a:r>
              <a:rPr lang="id-ID" dirty="0" smtClean="0"/>
              <a:t>Iklan awalnya dibuat dengan tulisan tangannya sendiri. Kemudian tulisan </a:t>
            </a:r>
            <a:r>
              <a:rPr lang="id-ID" dirty="0"/>
              <a:t>tangannya diterbitkan kembali di surat kabar Batavia Nouvelles pada tanggal 17 Agustus </a:t>
            </a:r>
            <a:r>
              <a:rPr lang="id-ID" dirty="0" smtClean="0"/>
              <a:t>1744 yang merupakan surat kabar pertama di Nusantara.</a:t>
            </a:r>
            <a:r>
              <a:rPr lang="id-ID" dirty="0"/>
              <a:t> </a:t>
            </a:r>
          </a:p>
        </p:txBody>
      </p:sp>
      <p:sp>
        <p:nvSpPr>
          <p:cNvPr id="32770" name="AutoShape 2" descr="bauhaus typography retro modern graphic design poster | Zazzle.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32772" name="Picture 4" descr="4OVER4.COM Marketing Cloud | 15 Type Only Graphic Design Projects To  Inspire - 4OVER4.COM Marketing Cloud"/>
          <p:cNvPicPr>
            <a:picLocks noChangeAspect="1" noChangeArrowheads="1"/>
          </p:cNvPicPr>
          <p:nvPr/>
        </p:nvPicPr>
        <p:blipFill>
          <a:blip r:embed="rId2"/>
          <a:srcRect r="25944"/>
          <a:stretch>
            <a:fillRect/>
          </a:stretch>
        </p:blipFill>
        <p:spPr bwMode="auto">
          <a:xfrm>
            <a:off x="-1" y="0"/>
            <a:ext cx="3714745"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86380" y="214290"/>
            <a:ext cx="3557910" cy="830997"/>
          </a:xfrm>
          <a:prstGeom prst="rect">
            <a:avLst/>
          </a:prstGeom>
        </p:spPr>
        <p:txBody>
          <a:bodyPr wrap="square">
            <a:spAutoFit/>
          </a:bodyPr>
          <a:lstStyle/>
          <a:p>
            <a:pPr algn="r"/>
            <a:r>
              <a:rPr lang="it-IT" sz="2400" b="1" dirty="0"/>
              <a:t>INDUSTRI PERCETAKAN ABAD KE 18-20</a:t>
            </a:r>
            <a:endParaRPr lang="id-ID" sz="2400" dirty="0"/>
          </a:p>
        </p:txBody>
      </p:sp>
      <p:sp>
        <p:nvSpPr>
          <p:cNvPr id="5" name="Rectangle 4"/>
          <p:cNvSpPr/>
          <p:nvPr/>
        </p:nvSpPr>
        <p:spPr>
          <a:xfrm>
            <a:off x="4572032" y="1209620"/>
            <a:ext cx="4214810" cy="2862322"/>
          </a:xfrm>
          <a:prstGeom prst="rect">
            <a:avLst/>
          </a:prstGeom>
        </p:spPr>
        <p:txBody>
          <a:bodyPr wrap="square">
            <a:spAutoFit/>
          </a:bodyPr>
          <a:lstStyle/>
          <a:p>
            <a:pPr algn="r"/>
            <a:r>
              <a:rPr lang="id-ID" dirty="0"/>
              <a:t>Surat kabar yang pertama kali dicetak adalah </a:t>
            </a:r>
            <a:r>
              <a:rPr lang="id-ID" i="1" dirty="0"/>
              <a:t>De Bataviase Nouvelles</a:t>
            </a:r>
            <a:r>
              <a:rPr lang="id-ID" dirty="0"/>
              <a:t> terbit di Batavia pada tahun 1744, kemudian </a:t>
            </a:r>
            <a:r>
              <a:rPr lang="id-ID" i="1" dirty="0"/>
              <a:t>De Locomotief</a:t>
            </a:r>
            <a:r>
              <a:rPr lang="id-ID" dirty="0"/>
              <a:t> terbit pada tahun 1852 di Semarang dan </a:t>
            </a:r>
            <a:r>
              <a:rPr lang="id-ID" i="1" dirty="0"/>
              <a:t>Bataviassch Niewsblaad</a:t>
            </a:r>
            <a:r>
              <a:rPr lang="id-ID" dirty="0"/>
              <a:t> terbit di Batavia pada tahun 1885. Dunia persuratkabaran milik warga pribumi adalah </a:t>
            </a:r>
            <a:r>
              <a:rPr lang="id-ID" i="1" dirty="0"/>
              <a:t>Bromartani</a:t>
            </a:r>
            <a:r>
              <a:rPr lang="id-ID" dirty="0"/>
              <a:t> yang terbit di Surakarta pada tahun 1920 -NS. </a:t>
            </a:r>
            <a:endParaRPr lang="id-ID" dirty="0" smtClean="0"/>
          </a:p>
          <a:p>
            <a:pPr algn="r"/>
            <a:r>
              <a:rPr lang="id-ID" dirty="0" smtClean="0"/>
              <a:t>(</a:t>
            </a:r>
            <a:r>
              <a:rPr lang="id-ID" dirty="0"/>
              <a:t>Kartodirjo, 1992:112-113)</a:t>
            </a:r>
          </a:p>
        </p:txBody>
      </p:sp>
      <p:pic>
        <p:nvPicPr>
          <p:cNvPr id="34818" name="Picture 2" descr="We Can Teach Design Better.. Paul Finn from Central St. Martins… | by Ulrik  Hogrebe | Type Thursday | Medium"/>
          <p:cNvPicPr>
            <a:picLocks noChangeAspect="1" noChangeArrowheads="1"/>
          </p:cNvPicPr>
          <p:nvPr/>
        </p:nvPicPr>
        <p:blipFill>
          <a:blip r:embed="rId2"/>
          <a:srcRect l="8785" r="4820" b="10053"/>
          <a:stretch>
            <a:fillRect/>
          </a:stretch>
        </p:blipFill>
        <p:spPr bwMode="auto">
          <a:xfrm>
            <a:off x="0" y="0"/>
            <a:ext cx="4214842" cy="685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3028" y="1670808"/>
            <a:ext cx="3786182" cy="2862322"/>
          </a:xfrm>
          <a:prstGeom prst="rect">
            <a:avLst/>
          </a:prstGeom>
        </p:spPr>
        <p:txBody>
          <a:bodyPr wrap="square">
            <a:spAutoFit/>
          </a:bodyPr>
          <a:lstStyle/>
          <a:p>
            <a:pPr algn="r"/>
            <a:r>
              <a:rPr lang="id-ID" dirty="0"/>
              <a:t>Di abad ke-19, terbit beberapa surat kabar berbahasa Indonesia (Melayu) di antaranya 'Soerat Kabar Bahasa Melajoe' yang diterbitkan di Surabaya pada tahun 1861. Kemudian 'Bintang Timoer surat kabar dua hari ini yang memuat pelbagai berita sosial ekonomi. Kemudian di Semarang pada tahun 1860 terbitan</a:t>
            </a:r>
            <a:r>
              <a:rPr lang="id-ID" i="1" dirty="0"/>
              <a:t> </a:t>
            </a:r>
            <a:endParaRPr lang="id-ID" i="1" dirty="0" smtClean="0"/>
          </a:p>
          <a:p>
            <a:pPr algn="r"/>
            <a:r>
              <a:rPr lang="id-ID" i="1" dirty="0" smtClean="0"/>
              <a:t>Selompret </a:t>
            </a:r>
            <a:r>
              <a:rPr lang="id-ID" i="1" dirty="0"/>
              <a:t>Melajoe of Semarang</a:t>
            </a:r>
            <a:r>
              <a:rPr lang="id-ID" dirty="0"/>
              <a:t> . </a:t>
            </a:r>
          </a:p>
        </p:txBody>
      </p:sp>
      <p:pic>
        <p:nvPicPr>
          <p:cNvPr id="33796" name="Picture 4" descr="Congested! | Graphic design inspiration, Design graphique, Typography art"/>
          <p:cNvPicPr>
            <a:picLocks noChangeAspect="1" noChangeArrowheads="1"/>
          </p:cNvPicPr>
          <p:nvPr/>
        </p:nvPicPr>
        <p:blipFill>
          <a:blip r:embed="rId2" cstate="print"/>
          <a:srcRect/>
          <a:stretch>
            <a:fillRect/>
          </a:stretch>
        </p:blipFill>
        <p:spPr bwMode="auto">
          <a:xfrm>
            <a:off x="0" y="0"/>
            <a:ext cx="4714876" cy="687079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Ernest Douwes Dekker: Tokoh Inspirator Pergerakan Siswa STOVIA – Museum  Kebangkitan Nasional"/>
          <p:cNvPicPr>
            <a:picLocks noChangeAspect="1" noChangeArrowheads="1"/>
          </p:cNvPicPr>
          <p:nvPr/>
        </p:nvPicPr>
        <p:blipFill>
          <a:blip r:embed="rId2"/>
          <a:srcRect/>
          <a:stretch>
            <a:fillRect/>
          </a:stretch>
        </p:blipFill>
        <p:spPr bwMode="auto">
          <a:xfrm>
            <a:off x="2071670" y="214290"/>
            <a:ext cx="4857784" cy="648514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Koleksi Djadoel: DE LOCOMOTIEF:-SOLD-"/>
          <p:cNvPicPr>
            <a:picLocks noChangeAspect="1" noChangeArrowheads="1"/>
          </p:cNvPicPr>
          <p:nvPr/>
        </p:nvPicPr>
        <p:blipFill>
          <a:blip r:embed="rId2"/>
          <a:srcRect/>
          <a:stretch>
            <a:fillRect/>
          </a:stretch>
        </p:blipFill>
        <p:spPr bwMode="auto">
          <a:xfrm>
            <a:off x="285720" y="500042"/>
            <a:ext cx="8572500" cy="580072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285720" y="428604"/>
            <a:ext cx="4286248" cy="738664"/>
          </a:xfrm>
          <a:prstGeom prst="rect">
            <a:avLst/>
          </a:prstGeom>
          <a:solidFill>
            <a:schemeClr val="bg1"/>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2400" b="1" i="0" u="none" strike="noStrike" cap="none" normalizeH="0" baseline="0" dirty="0" smtClean="0">
                <a:ln>
                  <a:noFill/>
                </a:ln>
                <a:solidFill>
                  <a:srgbClr val="000000"/>
                </a:solidFill>
                <a:effectLst/>
                <a:latin typeface="Merriweather"/>
                <a:cs typeface="Arial" pitchFamily="34" charset="0"/>
              </a:rPr>
              <a:t>Brosur-brosur pertama untuk “go public”</a:t>
            </a:r>
            <a:r>
              <a:rPr kumimoji="0" lang="id-ID" sz="2400" b="0" i="0" u="none" strike="noStrike" cap="none" normalizeH="0" baseline="0" dirty="0" smtClean="0">
                <a:ln>
                  <a:noFill/>
                </a:ln>
                <a:solidFill>
                  <a:schemeClr val="tx1"/>
                </a:solidFill>
                <a:effectLst/>
                <a:latin typeface="Arial" pitchFamily="34" charset="0"/>
                <a:cs typeface="Arial" pitchFamily="34" charset="0"/>
              </a:rPr>
              <a:t> </a:t>
            </a:r>
          </a:p>
        </p:txBody>
      </p:sp>
      <p:sp>
        <p:nvSpPr>
          <p:cNvPr id="5" name="Rectangle 4"/>
          <p:cNvSpPr/>
          <p:nvPr/>
        </p:nvSpPr>
        <p:spPr>
          <a:xfrm>
            <a:off x="214282" y="1571612"/>
            <a:ext cx="4357718" cy="1200329"/>
          </a:xfrm>
          <a:prstGeom prst="rect">
            <a:avLst/>
          </a:prstGeom>
        </p:spPr>
        <p:txBody>
          <a:bodyPr wrap="square">
            <a:spAutoFit/>
          </a:bodyPr>
          <a:lstStyle/>
          <a:p>
            <a:r>
              <a:rPr lang="id-ID" dirty="0" smtClean="0"/>
              <a:t>Pertumbuhan </a:t>
            </a:r>
            <a:r>
              <a:rPr lang="id-ID" dirty="0"/>
              <a:t>iklan di zaman Hindia Belanda, sangat dipengaruhi oleh masuknya modal swasta ke sektor perkebunan dan pertambangan pada tahun 1870. </a:t>
            </a:r>
          </a:p>
        </p:txBody>
      </p:sp>
      <p:sp>
        <p:nvSpPr>
          <p:cNvPr id="6" name="Rectangle 5"/>
          <p:cNvSpPr/>
          <p:nvPr/>
        </p:nvSpPr>
        <p:spPr>
          <a:xfrm>
            <a:off x="214282" y="3000372"/>
            <a:ext cx="4500594" cy="1754326"/>
          </a:xfrm>
          <a:prstGeom prst="rect">
            <a:avLst/>
          </a:prstGeom>
        </p:spPr>
        <p:txBody>
          <a:bodyPr wrap="square">
            <a:spAutoFit/>
          </a:bodyPr>
          <a:lstStyle/>
          <a:p>
            <a:r>
              <a:rPr lang="id-ID" dirty="0"/>
              <a:t>Javaasche Bank menggunakan barang-barang cetakan untuk mengundang modal asing ke Hindia Belanda. Brosur dan buklet perkenalan mereka umumnya dicetak di percetakan GCT van Dorp &amp; Co., yang berlokasi di Jakarta, Semarang dan Surabaya.</a:t>
            </a:r>
          </a:p>
        </p:txBody>
      </p:sp>
      <p:pic>
        <p:nvPicPr>
          <p:cNvPr id="37891" name="Picture 3" descr="Typography | Caramelantics&amp;#39;s Portfolio"/>
          <p:cNvPicPr>
            <a:picLocks noChangeAspect="1" noChangeArrowheads="1"/>
          </p:cNvPicPr>
          <p:nvPr/>
        </p:nvPicPr>
        <p:blipFill>
          <a:blip r:embed="rId2"/>
          <a:srcRect l="15084" t="3125" b="3125"/>
          <a:stretch>
            <a:fillRect/>
          </a:stretch>
        </p:blipFill>
        <p:spPr bwMode="auto">
          <a:xfrm>
            <a:off x="4800634" y="0"/>
            <a:ext cx="4343366" cy="6858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Mengapa yang mencetak uang adalah Bank Indonesia (De Javasche Bank), bukan  Bank BNI? - Quora"/>
          <p:cNvPicPr>
            <a:picLocks noChangeAspect="1" noChangeArrowheads="1"/>
          </p:cNvPicPr>
          <p:nvPr/>
        </p:nvPicPr>
        <p:blipFill>
          <a:blip r:embed="rId2"/>
          <a:srcRect/>
          <a:stretch>
            <a:fillRect/>
          </a:stretch>
        </p:blipFill>
        <p:spPr bwMode="auto">
          <a:xfrm>
            <a:off x="428596" y="1000108"/>
            <a:ext cx="8308935" cy="485778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Koleksi Djadoel: G.C.T.VAN DORP &amp;amp; Co:-SOLD-"/>
          <p:cNvPicPr>
            <a:picLocks noChangeAspect="1" noChangeArrowheads="1"/>
          </p:cNvPicPr>
          <p:nvPr/>
        </p:nvPicPr>
        <p:blipFill>
          <a:blip r:embed="rId2"/>
          <a:srcRect/>
          <a:stretch>
            <a:fillRect/>
          </a:stretch>
        </p:blipFill>
        <p:spPr bwMode="auto">
          <a:xfrm>
            <a:off x="2214546" y="357166"/>
            <a:ext cx="4556268" cy="6196293"/>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357166"/>
            <a:ext cx="806631" cy="461665"/>
          </a:xfrm>
          <a:prstGeom prst="rect">
            <a:avLst/>
          </a:prstGeom>
        </p:spPr>
        <p:txBody>
          <a:bodyPr wrap="none">
            <a:spAutoFit/>
          </a:bodyPr>
          <a:lstStyle/>
          <a:p>
            <a:r>
              <a:rPr lang="id-ID" sz="2400" b="1" dirty="0"/>
              <a:t>1893</a:t>
            </a:r>
            <a:endParaRPr lang="id-ID" sz="2400" dirty="0"/>
          </a:p>
        </p:txBody>
      </p:sp>
      <p:sp>
        <p:nvSpPr>
          <p:cNvPr id="5" name="Rectangle 4"/>
          <p:cNvSpPr/>
          <p:nvPr/>
        </p:nvSpPr>
        <p:spPr>
          <a:xfrm>
            <a:off x="357158" y="1263552"/>
            <a:ext cx="4572000" cy="2308324"/>
          </a:xfrm>
          <a:prstGeom prst="rect">
            <a:avLst/>
          </a:prstGeom>
        </p:spPr>
        <p:txBody>
          <a:bodyPr>
            <a:spAutoFit/>
          </a:bodyPr>
          <a:lstStyle/>
          <a:p>
            <a:r>
              <a:rPr lang="id-ID" dirty="0"/>
              <a:t>Pemerintah Hindia Belanda mendirikan Percetakan Negara di Jakarta, pada waktu itu yang terbesar di Asia. Sementara itu di seluruh Indonesia sudah terdapat 6500 percetakan, 2700 di antaranya terdapat di Jakarta. Industri grafika dan dunia penerbitan di Indonesia pada waktu itu sudah mulai menyadari pentingnya desain grafis.</a:t>
            </a:r>
          </a:p>
        </p:txBody>
      </p:sp>
      <p:pic>
        <p:nvPicPr>
          <p:cNvPr id="40962" name="Picture 2" descr="Designing with Type"/>
          <p:cNvPicPr>
            <a:picLocks noChangeAspect="1" noChangeArrowheads="1"/>
          </p:cNvPicPr>
          <p:nvPr/>
        </p:nvPicPr>
        <p:blipFill>
          <a:blip r:embed="rId2"/>
          <a:srcRect/>
          <a:stretch>
            <a:fillRect/>
          </a:stretch>
        </p:blipFill>
        <p:spPr bwMode="auto">
          <a:xfrm>
            <a:off x="4286248" y="3402923"/>
            <a:ext cx="4857752" cy="345507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lorful Swiss graphic design patterns collection | free image by  rawpixel.com / Tvzsu | Graphic design pattern, Easy graphic design,  Geometric graphic design"/>
          <p:cNvPicPr>
            <a:picLocks noChangeAspect="1" noChangeArrowheads="1"/>
          </p:cNvPicPr>
          <p:nvPr/>
        </p:nvPicPr>
        <p:blipFill>
          <a:blip r:embed="rId2"/>
          <a:srcRect/>
          <a:stretch>
            <a:fillRect/>
          </a:stretch>
        </p:blipFill>
        <p:spPr bwMode="auto">
          <a:xfrm>
            <a:off x="4786306" y="0"/>
            <a:ext cx="4357694" cy="4357694"/>
          </a:xfrm>
          <a:prstGeom prst="rect">
            <a:avLst/>
          </a:prstGeom>
          <a:noFill/>
        </p:spPr>
      </p:pic>
      <p:sp>
        <p:nvSpPr>
          <p:cNvPr id="6" name="Rectangle 5"/>
          <p:cNvSpPr/>
          <p:nvPr/>
        </p:nvSpPr>
        <p:spPr>
          <a:xfrm>
            <a:off x="1071538" y="1643050"/>
            <a:ext cx="2571768" cy="2862322"/>
          </a:xfrm>
          <a:prstGeom prst="rect">
            <a:avLst/>
          </a:prstGeom>
        </p:spPr>
        <p:txBody>
          <a:bodyPr wrap="square">
            <a:spAutoFit/>
          </a:bodyPr>
          <a:lstStyle/>
          <a:p>
            <a:r>
              <a:rPr lang="id-ID" b="1" dirty="0"/>
              <a:t>Desain grafis</a:t>
            </a:r>
            <a:r>
              <a:rPr lang="id-ID" dirty="0"/>
              <a:t> sebagai media komunikasi sudah dikenal sejak </a:t>
            </a:r>
            <a:r>
              <a:rPr lang="id-ID" dirty="0" smtClean="0"/>
              <a:t>zaman prasejarah. hal </a:t>
            </a:r>
            <a:r>
              <a:rPr lang="id-ID" dirty="0"/>
              <a:t>ini dapat dilihat pada jaman </a:t>
            </a:r>
            <a:r>
              <a:rPr lang="id-ID" i="1" dirty="0"/>
              <a:t>paleo-lithicum</a:t>
            </a:r>
            <a:r>
              <a:rPr lang="id-ID" dirty="0"/>
              <a:t> di </a:t>
            </a:r>
            <a:r>
              <a:rPr lang="id-ID" i="1" dirty="0"/>
              <a:t>gua lascaux, prancis selatan,</a:t>
            </a:r>
            <a:r>
              <a:rPr lang="id-ID" dirty="0"/>
              <a:t> yang banyak ditemukan gambar-gambar binatang dan manusia pra sejarah.</a:t>
            </a:r>
          </a:p>
        </p:txBody>
      </p:sp>
      <p:pic>
        <p:nvPicPr>
          <p:cNvPr id="7" name="Picture 2" descr="Colorful Swiss graphic design patterns collection | free image by  rawpixel.com / Tvzsu | Graphic design pattern, Easy graphic design,  Geometric graphic design"/>
          <p:cNvPicPr>
            <a:picLocks noChangeAspect="1" noChangeArrowheads="1"/>
          </p:cNvPicPr>
          <p:nvPr/>
        </p:nvPicPr>
        <p:blipFill>
          <a:blip r:embed="rId2"/>
          <a:srcRect/>
          <a:stretch>
            <a:fillRect/>
          </a:stretch>
        </p:blipFill>
        <p:spPr bwMode="auto">
          <a:xfrm>
            <a:off x="4786306" y="2500306"/>
            <a:ext cx="4357694" cy="4357694"/>
          </a:xfrm>
          <a:prstGeom prst="rect">
            <a:avLst/>
          </a:prstGeom>
          <a:noFill/>
        </p:spPr>
      </p:pic>
      <p:sp>
        <p:nvSpPr>
          <p:cNvPr id="9" name="Rectangle 8"/>
          <p:cNvSpPr/>
          <p:nvPr/>
        </p:nvSpPr>
        <p:spPr>
          <a:xfrm>
            <a:off x="1071538" y="1000108"/>
            <a:ext cx="2571768" cy="461665"/>
          </a:xfrm>
          <a:prstGeom prst="rect">
            <a:avLst/>
          </a:prstGeom>
        </p:spPr>
        <p:txBody>
          <a:bodyPr wrap="square">
            <a:spAutoFit/>
          </a:bodyPr>
          <a:lstStyle/>
          <a:p>
            <a:r>
              <a:rPr lang="id-ID" sz="2400" b="1" dirty="0" smtClean="0"/>
              <a:t>Pra Sejarah</a:t>
            </a:r>
            <a:endParaRPr lang="id-ID"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0166" y="1571612"/>
            <a:ext cx="6143668" cy="1754326"/>
          </a:xfrm>
          <a:prstGeom prst="rect">
            <a:avLst/>
          </a:prstGeom>
        </p:spPr>
        <p:txBody>
          <a:bodyPr wrap="square">
            <a:spAutoFit/>
          </a:bodyPr>
          <a:lstStyle/>
          <a:p>
            <a:r>
              <a:rPr lang="id-ID" dirty="0"/>
              <a:t>Laribu Meyoko, sekretaris Percetakan Negara: “Mengapa desain itu penting? Barang cetakan sama seperti manusia: penampilan lahiriahnya yang penting. Untuk memberi kesan yang baik, untuk menarik perhatian, untuk memberi kepercayaan. Desain grafis di Indonesia memiliki masa depan gemilang.”</a:t>
            </a:r>
          </a:p>
          <a:p>
            <a:endParaRPr lang="id-ID" dirty="0"/>
          </a:p>
        </p:txBody>
      </p:sp>
      <p:pic>
        <p:nvPicPr>
          <p:cNvPr id="43010" name="Picture 2" descr="60 of the Best Graphic Designers to Follow on Behance - Shillington Design  Blog"/>
          <p:cNvPicPr>
            <a:picLocks noChangeAspect="1" noChangeArrowheads="1"/>
          </p:cNvPicPr>
          <p:nvPr/>
        </p:nvPicPr>
        <p:blipFill>
          <a:blip r:embed="rId2"/>
          <a:srcRect/>
          <a:stretch>
            <a:fillRect/>
          </a:stretch>
        </p:blipFill>
        <p:spPr bwMode="auto">
          <a:xfrm>
            <a:off x="0" y="3958220"/>
            <a:ext cx="9144000" cy="2899779"/>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esain Grafis Indonesia"/>
          <p:cNvPicPr>
            <a:picLocks noChangeAspect="1" noChangeArrowheads="1"/>
          </p:cNvPicPr>
          <p:nvPr/>
        </p:nvPicPr>
        <p:blipFill>
          <a:blip r:embed="rId2"/>
          <a:srcRect/>
          <a:stretch>
            <a:fillRect/>
          </a:stretch>
        </p:blipFill>
        <p:spPr bwMode="auto">
          <a:xfrm>
            <a:off x="2428860" y="285728"/>
            <a:ext cx="4000528" cy="6300833"/>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8" name="Picture 6" descr="https://www.goodnewsfromindonesia.id/wp-content/uploads/images/source/fachrezy/6633-image.jpg"/>
          <p:cNvPicPr>
            <a:picLocks noChangeAspect="1" noChangeArrowheads="1"/>
          </p:cNvPicPr>
          <p:nvPr/>
        </p:nvPicPr>
        <p:blipFill>
          <a:blip r:embed="rId2"/>
          <a:srcRect/>
          <a:stretch>
            <a:fillRect/>
          </a:stretch>
        </p:blipFill>
        <p:spPr bwMode="auto">
          <a:xfrm>
            <a:off x="2500298" y="214290"/>
            <a:ext cx="4160549" cy="6286544"/>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43834" y="428604"/>
            <a:ext cx="806631" cy="461665"/>
          </a:xfrm>
          <a:prstGeom prst="rect">
            <a:avLst/>
          </a:prstGeom>
        </p:spPr>
        <p:txBody>
          <a:bodyPr wrap="none">
            <a:spAutoFit/>
          </a:bodyPr>
          <a:lstStyle/>
          <a:p>
            <a:r>
              <a:rPr lang="id-ID" sz="2400" b="1" dirty="0"/>
              <a:t>1938</a:t>
            </a:r>
            <a:endParaRPr lang="id-ID" sz="2400" dirty="0"/>
          </a:p>
        </p:txBody>
      </p:sp>
      <p:sp>
        <p:nvSpPr>
          <p:cNvPr id="5" name="Rectangle 4"/>
          <p:cNvSpPr/>
          <p:nvPr/>
        </p:nvSpPr>
        <p:spPr>
          <a:xfrm>
            <a:off x="3857652" y="1071546"/>
            <a:ext cx="4572000" cy="1200329"/>
          </a:xfrm>
          <a:prstGeom prst="rect">
            <a:avLst/>
          </a:prstGeom>
        </p:spPr>
        <p:txBody>
          <a:bodyPr>
            <a:spAutoFit/>
          </a:bodyPr>
          <a:lstStyle/>
          <a:p>
            <a:pPr algn="r"/>
            <a:r>
              <a:rPr lang="id-ID" dirty="0"/>
              <a:t>Pada tahun 1938 berdiri PERSAGI (Persatuan Akhli Gambar Indonesia) di Jakarta </a:t>
            </a:r>
            <a:r>
              <a:rPr lang="id-ID" dirty="0" smtClean="0"/>
              <a:t>yang dipelopori oleh Agus Djaja. Serikat pencetus awal </a:t>
            </a:r>
            <a:r>
              <a:rPr lang="id-ID" dirty="0"/>
              <a:t>seni rupa modern Indonesia.</a:t>
            </a:r>
          </a:p>
        </p:txBody>
      </p:sp>
      <p:sp>
        <p:nvSpPr>
          <p:cNvPr id="6" name="Rectangle 5"/>
          <p:cNvSpPr/>
          <p:nvPr/>
        </p:nvSpPr>
        <p:spPr>
          <a:xfrm>
            <a:off x="3786182" y="2571744"/>
            <a:ext cx="4572000" cy="2308324"/>
          </a:xfrm>
          <a:prstGeom prst="rect">
            <a:avLst/>
          </a:prstGeom>
        </p:spPr>
        <p:txBody>
          <a:bodyPr>
            <a:spAutoFit/>
          </a:bodyPr>
          <a:lstStyle/>
          <a:p>
            <a:pPr algn="r"/>
            <a:r>
              <a:rPr lang="id-ID" dirty="0" smtClean="0"/>
              <a:t>PERSAGI </a:t>
            </a:r>
            <a:r>
              <a:rPr lang="id-ID" dirty="0"/>
              <a:t>berupaya membangun 'gaya Indonesia baru' yang dikembangkan dari paduan antara nilai estetik tradisi dan nilai estetik modern. Semasa kolonisasi Jepang di Indonesia, PERSAGI mendapat wadah yang bernama </a:t>
            </a:r>
            <a:r>
              <a:rPr lang="id-ID" i="1" dirty="0"/>
              <a:t>Keimin Bunka Shidoso</a:t>
            </a:r>
            <a:r>
              <a:rPr lang="id-ID" dirty="0"/>
              <a:t> </a:t>
            </a:r>
            <a:endParaRPr lang="id-ID" dirty="0" smtClean="0"/>
          </a:p>
          <a:p>
            <a:pPr algn="r"/>
            <a:r>
              <a:rPr lang="id-ID" dirty="0" smtClean="0"/>
              <a:t>(</a:t>
            </a:r>
            <a:r>
              <a:rPr lang="id-ID" dirty="0"/>
              <a:t>Pusat Kebudayaan Jepang) yang didirikan pada tahun 1943. </a:t>
            </a:r>
          </a:p>
        </p:txBody>
      </p:sp>
      <p:pic>
        <p:nvPicPr>
          <p:cNvPr id="45058" name="Picture 2" descr="Agus Djaja &amp; Sudjojono"/>
          <p:cNvPicPr>
            <a:picLocks noChangeAspect="1" noChangeArrowheads="1"/>
          </p:cNvPicPr>
          <p:nvPr/>
        </p:nvPicPr>
        <p:blipFill>
          <a:blip r:embed="rId2"/>
          <a:srcRect l="53750" r="25000"/>
          <a:stretch>
            <a:fillRect/>
          </a:stretch>
        </p:blipFill>
        <p:spPr bwMode="auto">
          <a:xfrm>
            <a:off x="571472" y="1142984"/>
            <a:ext cx="3131013" cy="314327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Keimin Bunka Shidoso, Organisasi Kebudayaan Masa Kependudukan Jepang |  kumparan.com"/>
          <p:cNvPicPr>
            <a:picLocks noChangeAspect="1" noChangeArrowheads="1"/>
          </p:cNvPicPr>
          <p:nvPr/>
        </p:nvPicPr>
        <p:blipFill>
          <a:blip r:embed="rId2"/>
          <a:srcRect/>
          <a:stretch>
            <a:fillRect/>
          </a:stretch>
        </p:blipFill>
        <p:spPr bwMode="auto">
          <a:xfrm>
            <a:off x="1571604" y="1214422"/>
            <a:ext cx="6096000" cy="429577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PERGESERAN NILAI ESTETIS PADA DESAIN KARYA CETAK INDONESIA DI ABAD KE 20  Studi Historiografi pada Iklan Cetak dan Kulit Muka"/>
          <p:cNvPicPr>
            <a:picLocks noChangeAspect="1" noChangeArrowheads="1"/>
          </p:cNvPicPr>
          <p:nvPr/>
        </p:nvPicPr>
        <p:blipFill>
          <a:blip r:embed="rId2"/>
          <a:srcRect/>
          <a:stretch>
            <a:fillRect/>
          </a:stretch>
        </p:blipFill>
        <p:spPr bwMode="auto">
          <a:xfrm>
            <a:off x="2714612" y="857232"/>
            <a:ext cx="4130673" cy="5399994"/>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43834" y="428604"/>
            <a:ext cx="806631" cy="461665"/>
          </a:xfrm>
          <a:prstGeom prst="rect">
            <a:avLst/>
          </a:prstGeom>
        </p:spPr>
        <p:txBody>
          <a:bodyPr wrap="none">
            <a:spAutoFit/>
          </a:bodyPr>
          <a:lstStyle/>
          <a:p>
            <a:r>
              <a:rPr lang="id-ID" sz="2400" b="1" dirty="0"/>
              <a:t>1945</a:t>
            </a:r>
            <a:endParaRPr lang="id-ID" sz="2400" dirty="0"/>
          </a:p>
        </p:txBody>
      </p:sp>
      <p:sp>
        <p:nvSpPr>
          <p:cNvPr id="5" name="Rectangle 4"/>
          <p:cNvSpPr/>
          <p:nvPr/>
        </p:nvSpPr>
        <p:spPr>
          <a:xfrm>
            <a:off x="3857652" y="1214422"/>
            <a:ext cx="4572000" cy="2308324"/>
          </a:xfrm>
          <a:prstGeom prst="rect">
            <a:avLst/>
          </a:prstGeom>
        </p:spPr>
        <p:txBody>
          <a:bodyPr>
            <a:spAutoFit/>
          </a:bodyPr>
          <a:lstStyle/>
          <a:p>
            <a:pPr algn="r"/>
            <a:r>
              <a:rPr lang="id-ID" dirty="0"/>
              <a:t>Ketika Republik Indonesia diproklamasikan </a:t>
            </a:r>
            <a:r>
              <a:rPr lang="id-ID" dirty="0" smtClean="0"/>
              <a:t>1945, </a:t>
            </a:r>
            <a:r>
              <a:rPr lang="id-ID" dirty="0"/>
              <a:t> Saat </a:t>
            </a:r>
            <a:r>
              <a:rPr lang="id-ID" dirty="0" smtClean="0"/>
              <a:t>itu, </a:t>
            </a:r>
            <a:r>
              <a:rPr lang="id-ID" dirty="0"/>
              <a:t>Affandi mendapat tugas membuat poster. Poster itu idenya dari Bung Karno, gambar orang yang dirantai tapi rantai itu sudah putus. Yang dijadikan model adalah Dullah. </a:t>
            </a:r>
            <a:r>
              <a:rPr lang="id-ID" dirty="0" smtClean="0"/>
              <a:t>Kata-kata yang ditulis </a:t>
            </a:r>
            <a:r>
              <a:rPr lang="id-ID" dirty="0"/>
              <a:t>di poster </a:t>
            </a:r>
            <a:r>
              <a:rPr lang="id-ID" dirty="0" smtClean="0"/>
              <a:t>itu idenya datang dari Chairil Anwar.</a:t>
            </a:r>
          </a:p>
          <a:p>
            <a:pPr algn="r"/>
            <a:r>
              <a:rPr lang="id-ID" dirty="0" smtClean="0"/>
              <a:t>Yaitu “Bung</a:t>
            </a:r>
            <a:r>
              <a:rPr lang="id-ID" dirty="0"/>
              <a:t>, ayo bung!” </a:t>
            </a:r>
            <a:endParaRPr lang="id-ID" dirty="0" smtClean="0"/>
          </a:p>
        </p:txBody>
      </p:sp>
      <p:pic>
        <p:nvPicPr>
          <p:cNvPr id="48130" name="Picture 2" descr="Affandi &amp; Chairil Anwar"/>
          <p:cNvPicPr>
            <a:picLocks noChangeAspect="1" noChangeArrowheads="1"/>
          </p:cNvPicPr>
          <p:nvPr/>
        </p:nvPicPr>
        <p:blipFill>
          <a:blip r:embed="rId2"/>
          <a:srcRect l="23750" r="23750"/>
          <a:stretch>
            <a:fillRect/>
          </a:stretch>
        </p:blipFill>
        <p:spPr bwMode="auto">
          <a:xfrm>
            <a:off x="428596" y="3929066"/>
            <a:ext cx="5857916" cy="238034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Sumber: Affandi (1907-1990) – Maestro Seni Lukis Indonesia"/>
          <p:cNvPicPr>
            <a:picLocks noChangeAspect="1" noChangeArrowheads="1"/>
          </p:cNvPicPr>
          <p:nvPr/>
        </p:nvPicPr>
        <p:blipFill>
          <a:blip r:embed="rId2"/>
          <a:srcRect/>
          <a:stretch>
            <a:fillRect/>
          </a:stretch>
        </p:blipFill>
        <p:spPr bwMode="auto">
          <a:xfrm>
            <a:off x="2357422" y="214290"/>
            <a:ext cx="4381504" cy="6375089"/>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Melihat Peran Seni Mural dan Grafiti dalam Perjuangan Kemerdekaan Indonesia  Halaman 1 - Kompasiana.com"/>
          <p:cNvPicPr>
            <a:picLocks noChangeAspect="1" noChangeArrowheads="1"/>
          </p:cNvPicPr>
          <p:nvPr/>
        </p:nvPicPr>
        <p:blipFill>
          <a:blip r:embed="rId2"/>
          <a:srcRect/>
          <a:stretch>
            <a:fillRect/>
          </a:stretch>
        </p:blipFill>
        <p:spPr bwMode="auto">
          <a:xfrm>
            <a:off x="857224" y="785794"/>
            <a:ext cx="7572428" cy="5032755"/>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Antara Mural, Moral dan Kesewenangan | Rumah Literasi Sumenep"/>
          <p:cNvPicPr>
            <a:picLocks noChangeAspect="1" noChangeArrowheads="1"/>
          </p:cNvPicPr>
          <p:nvPr/>
        </p:nvPicPr>
        <p:blipFill>
          <a:blip r:embed="rId2"/>
          <a:srcRect/>
          <a:stretch>
            <a:fillRect/>
          </a:stretch>
        </p:blipFill>
        <p:spPr bwMode="auto">
          <a:xfrm>
            <a:off x="428596" y="1285860"/>
            <a:ext cx="8143932" cy="407196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gua lascaux"/>
          <p:cNvPicPr>
            <a:picLocks noChangeAspect="1" noChangeArrowheads="1"/>
          </p:cNvPicPr>
          <p:nvPr/>
        </p:nvPicPr>
        <p:blipFill>
          <a:blip r:embed="rId2"/>
          <a:srcRect/>
          <a:stretch>
            <a:fillRect/>
          </a:stretch>
        </p:blipFill>
        <p:spPr bwMode="auto">
          <a:xfrm>
            <a:off x="1357290" y="285728"/>
            <a:ext cx="6496564" cy="4596321"/>
          </a:xfrm>
          <a:prstGeom prst="rect">
            <a:avLst/>
          </a:prstGeom>
          <a:noFill/>
        </p:spPr>
      </p:pic>
      <p:sp>
        <p:nvSpPr>
          <p:cNvPr id="5" name="Rectangle 4"/>
          <p:cNvSpPr/>
          <p:nvPr/>
        </p:nvSpPr>
        <p:spPr>
          <a:xfrm>
            <a:off x="1643042" y="5072074"/>
            <a:ext cx="5786478" cy="923330"/>
          </a:xfrm>
          <a:prstGeom prst="rect">
            <a:avLst/>
          </a:prstGeom>
        </p:spPr>
        <p:txBody>
          <a:bodyPr wrap="square">
            <a:spAutoFit/>
          </a:bodyPr>
          <a:lstStyle/>
          <a:p>
            <a:pPr algn="ctr"/>
            <a:r>
              <a:rPr lang="id-ID" dirty="0"/>
              <a:t>Gambar </a:t>
            </a:r>
            <a:r>
              <a:rPr lang="id-ID" dirty="0" smtClean="0"/>
              <a:t>goresan</a:t>
            </a:r>
            <a:r>
              <a:rPr lang="id-ID" dirty="0"/>
              <a:t> dengan pigmen hitam kemerahan yang dicampur dengan arang  dan bahan pencampurnya adalah lemak binatang.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4678" y="2714620"/>
            <a:ext cx="2428892" cy="1143000"/>
          </a:xfrm>
        </p:spPr>
        <p:txBody>
          <a:bodyPr>
            <a:normAutofit/>
          </a:bodyPr>
          <a:lstStyle/>
          <a:p>
            <a:r>
              <a:rPr lang="id-ID" sz="2800" dirty="0" smtClean="0"/>
              <a:t>Sekian </a:t>
            </a:r>
            <a:endParaRPr lang="id-ID"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57752" y="1500174"/>
            <a:ext cx="3500430" cy="2585323"/>
          </a:xfrm>
          <a:prstGeom prst="rect">
            <a:avLst/>
          </a:prstGeom>
        </p:spPr>
        <p:txBody>
          <a:bodyPr wrap="square">
            <a:spAutoFit/>
          </a:bodyPr>
          <a:lstStyle/>
          <a:p>
            <a:pPr algn="r"/>
            <a:r>
              <a:rPr lang="id-ID" dirty="0"/>
              <a:t>Bangsa mesir termasuk salah satu masyarakat yang pertama kali menciptakan media bentuk tulisan menggunakan gambar-gambar yang lebih dikenal </a:t>
            </a:r>
            <a:r>
              <a:rPr lang="id-ID" i="1" dirty="0"/>
              <a:t>Huruf Hieroglyphe</a:t>
            </a:r>
            <a:r>
              <a:rPr lang="id-ID" dirty="0"/>
              <a:t>. Mereka menggunakan gambar-gambar tersebut unutk menceritakan peristiwa besar yang terjadi pada jaman mereka.</a:t>
            </a:r>
          </a:p>
        </p:txBody>
      </p:sp>
      <p:sp>
        <p:nvSpPr>
          <p:cNvPr id="5" name="Rectangle 4"/>
          <p:cNvSpPr/>
          <p:nvPr/>
        </p:nvSpPr>
        <p:spPr>
          <a:xfrm>
            <a:off x="5786446" y="714356"/>
            <a:ext cx="2571768" cy="461665"/>
          </a:xfrm>
          <a:prstGeom prst="rect">
            <a:avLst/>
          </a:prstGeom>
        </p:spPr>
        <p:txBody>
          <a:bodyPr wrap="square">
            <a:spAutoFit/>
          </a:bodyPr>
          <a:lstStyle/>
          <a:p>
            <a:pPr algn="r"/>
            <a:r>
              <a:rPr lang="id-ID" sz="2400" b="1" dirty="0" smtClean="0"/>
              <a:t>Mesir Kuno</a:t>
            </a:r>
            <a:endParaRPr lang="id-ID" sz="2400" dirty="0"/>
          </a:p>
        </p:txBody>
      </p:sp>
      <p:pic>
        <p:nvPicPr>
          <p:cNvPr id="16386" name="Picture 2" descr="The 8 Types of Graphic Design"/>
          <p:cNvPicPr>
            <a:picLocks noChangeAspect="1" noChangeArrowheads="1"/>
          </p:cNvPicPr>
          <p:nvPr/>
        </p:nvPicPr>
        <p:blipFill>
          <a:blip r:embed="rId2"/>
          <a:srcRect l="36147" t="13315" r="21917" b="23781"/>
          <a:stretch>
            <a:fillRect/>
          </a:stretch>
        </p:blipFill>
        <p:spPr bwMode="auto">
          <a:xfrm>
            <a:off x="-1" y="0"/>
            <a:ext cx="4572039"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uruf Hieroglyphe"/>
          <p:cNvPicPr>
            <a:picLocks noChangeAspect="1" noChangeArrowheads="1"/>
          </p:cNvPicPr>
          <p:nvPr/>
        </p:nvPicPr>
        <p:blipFill>
          <a:blip r:embed="rId2"/>
          <a:srcRect/>
          <a:stretch>
            <a:fillRect/>
          </a:stretch>
        </p:blipFill>
        <p:spPr bwMode="auto">
          <a:xfrm>
            <a:off x="1142976" y="500042"/>
            <a:ext cx="6762797" cy="5072098"/>
          </a:xfrm>
          <a:prstGeom prst="rect">
            <a:avLst/>
          </a:prstGeom>
          <a:noFill/>
        </p:spPr>
      </p:pic>
      <p:sp>
        <p:nvSpPr>
          <p:cNvPr id="5" name="Rectangle 4"/>
          <p:cNvSpPr/>
          <p:nvPr/>
        </p:nvSpPr>
        <p:spPr>
          <a:xfrm>
            <a:off x="3071802" y="5857892"/>
            <a:ext cx="3035511" cy="369332"/>
          </a:xfrm>
          <a:prstGeom prst="rect">
            <a:avLst/>
          </a:prstGeom>
        </p:spPr>
        <p:txBody>
          <a:bodyPr wrap="none">
            <a:spAutoFit/>
          </a:bodyPr>
          <a:lstStyle/>
          <a:p>
            <a:r>
              <a:rPr lang="id-ID" dirty="0"/>
              <a:t>Huruf Hieroglyphe Mesir Kuno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714356"/>
            <a:ext cx="3357586" cy="4985980"/>
          </a:xfrm>
          <a:prstGeom prst="rect">
            <a:avLst/>
          </a:prstGeom>
        </p:spPr>
        <p:txBody>
          <a:bodyPr wrap="square">
            <a:spAutoFit/>
          </a:bodyPr>
          <a:lstStyle/>
          <a:p>
            <a:r>
              <a:rPr lang="id-ID" sz="2400" b="1" dirty="0"/>
              <a:t>Bangsa Yunani dan Romawi</a:t>
            </a:r>
          </a:p>
          <a:p>
            <a:endParaRPr lang="id-ID" dirty="0" smtClean="0"/>
          </a:p>
          <a:p>
            <a:r>
              <a:rPr lang="id-ID" dirty="0" smtClean="0"/>
              <a:t>Pada </a:t>
            </a:r>
            <a:r>
              <a:rPr lang="id-ID" dirty="0"/>
              <a:t>awalnya, huruf alfabet latin hanya terdiri dari 21 huruf </a:t>
            </a:r>
            <a:r>
              <a:rPr lang="id-ID" dirty="0" smtClean="0"/>
              <a:t>saja </a:t>
            </a:r>
            <a:r>
              <a:rPr lang="id-ID" b="1" dirty="0" smtClean="0"/>
              <a:t>A</a:t>
            </a:r>
            <a:r>
              <a:rPr lang="id-ID" dirty="0" smtClean="0"/>
              <a:t>,</a:t>
            </a:r>
            <a:r>
              <a:rPr lang="id-ID" b="1" dirty="0" smtClean="0"/>
              <a:t>B</a:t>
            </a:r>
            <a:r>
              <a:rPr lang="id-ID" dirty="0" smtClean="0"/>
              <a:t>,</a:t>
            </a:r>
            <a:r>
              <a:rPr lang="id-ID" b="1" dirty="0" smtClean="0"/>
              <a:t>C</a:t>
            </a:r>
            <a:r>
              <a:rPr lang="id-ID" dirty="0" smtClean="0"/>
              <a:t>,</a:t>
            </a:r>
            <a:r>
              <a:rPr lang="id-ID" b="1" dirty="0" smtClean="0"/>
              <a:t>D</a:t>
            </a:r>
            <a:r>
              <a:rPr lang="id-ID" dirty="0" smtClean="0"/>
              <a:t>,</a:t>
            </a:r>
            <a:r>
              <a:rPr lang="id-ID" b="1" dirty="0" smtClean="0"/>
              <a:t>E</a:t>
            </a:r>
            <a:r>
              <a:rPr lang="id-ID" dirty="0" smtClean="0"/>
              <a:t>,</a:t>
            </a:r>
            <a:r>
              <a:rPr lang="id-ID" b="1" dirty="0" smtClean="0"/>
              <a:t>F</a:t>
            </a:r>
            <a:r>
              <a:rPr lang="id-ID" dirty="0" smtClean="0"/>
              <a:t>,</a:t>
            </a:r>
            <a:r>
              <a:rPr lang="id-ID" b="1" dirty="0" smtClean="0"/>
              <a:t>G</a:t>
            </a:r>
            <a:r>
              <a:rPr lang="id-ID" dirty="0" smtClean="0"/>
              <a:t>,</a:t>
            </a:r>
            <a:r>
              <a:rPr lang="id-ID" b="1" dirty="0" smtClean="0"/>
              <a:t>H</a:t>
            </a:r>
            <a:r>
              <a:rPr lang="id-ID" dirty="0" smtClean="0"/>
              <a:t>,</a:t>
            </a:r>
            <a:r>
              <a:rPr lang="id-ID" b="1" dirty="0" smtClean="0"/>
              <a:t>I</a:t>
            </a:r>
            <a:r>
              <a:rPr lang="id-ID" dirty="0" smtClean="0"/>
              <a:t>,</a:t>
            </a:r>
            <a:r>
              <a:rPr lang="id-ID" b="1" dirty="0" smtClean="0"/>
              <a:t>J</a:t>
            </a:r>
            <a:r>
              <a:rPr lang="id-ID" dirty="0" smtClean="0"/>
              <a:t>,</a:t>
            </a:r>
            <a:r>
              <a:rPr lang="id-ID" b="1" dirty="0" smtClean="0"/>
              <a:t>K</a:t>
            </a:r>
            <a:r>
              <a:rPr lang="id-ID" dirty="0" smtClean="0"/>
              <a:t>,</a:t>
            </a:r>
            <a:r>
              <a:rPr lang="id-ID" b="1" dirty="0" smtClean="0"/>
              <a:t>L</a:t>
            </a:r>
            <a:r>
              <a:rPr lang="id-ID" dirty="0" smtClean="0"/>
              <a:t>,</a:t>
            </a:r>
            <a:r>
              <a:rPr lang="id-ID" b="1" dirty="0" smtClean="0"/>
              <a:t>M</a:t>
            </a:r>
            <a:r>
              <a:rPr lang="id-ID" dirty="0" smtClean="0"/>
              <a:t>,</a:t>
            </a:r>
            <a:r>
              <a:rPr lang="id-ID" b="1" dirty="0" smtClean="0"/>
              <a:t>N</a:t>
            </a:r>
            <a:r>
              <a:rPr lang="id-ID" dirty="0" smtClean="0"/>
              <a:t>,</a:t>
            </a:r>
            <a:r>
              <a:rPr lang="id-ID" b="1" dirty="0" smtClean="0"/>
              <a:t>O</a:t>
            </a:r>
            <a:r>
              <a:rPr lang="id-ID" dirty="0" smtClean="0"/>
              <a:t>,</a:t>
            </a:r>
            <a:r>
              <a:rPr lang="id-ID" b="1" dirty="0" smtClean="0"/>
              <a:t>P</a:t>
            </a:r>
            <a:r>
              <a:rPr lang="id-ID" dirty="0" smtClean="0"/>
              <a:t>,</a:t>
            </a:r>
            <a:r>
              <a:rPr lang="id-ID" b="1" dirty="0" smtClean="0"/>
              <a:t>Q</a:t>
            </a:r>
            <a:r>
              <a:rPr lang="id-ID" dirty="0" smtClean="0"/>
              <a:t>,</a:t>
            </a:r>
            <a:r>
              <a:rPr lang="id-ID" b="1" dirty="0" smtClean="0"/>
              <a:t>R</a:t>
            </a:r>
            <a:r>
              <a:rPr lang="id-ID" dirty="0" smtClean="0"/>
              <a:t>,</a:t>
            </a:r>
            <a:r>
              <a:rPr lang="id-ID" b="1" dirty="0" smtClean="0"/>
              <a:t>S</a:t>
            </a:r>
            <a:r>
              <a:rPr lang="id-ID" dirty="0" smtClean="0"/>
              <a:t>,</a:t>
            </a:r>
            <a:r>
              <a:rPr lang="id-ID" b="1" dirty="0" smtClean="0"/>
              <a:t>T</a:t>
            </a:r>
            <a:r>
              <a:rPr lang="id-ID" dirty="0" smtClean="0"/>
              <a:t>,</a:t>
            </a:r>
            <a:r>
              <a:rPr lang="id-ID" b="1" dirty="0" smtClean="0"/>
              <a:t>V</a:t>
            </a:r>
            <a:r>
              <a:rPr lang="id-ID" dirty="0"/>
              <a:t> dan </a:t>
            </a:r>
            <a:r>
              <a:rPr lang="id-ID" b="1" dirty="0"/>
              <a:t>X</a:t>
            </a:r>
            <a:r>
              <a:rPr lang="id-ID" dirty="0"/>
              <a:t>. </a:t>
            </a:r>
            <a:r>
              <a:rPr lang="id-ID" dirty="0" smtClean="0"/>
              <a:t>(Yunani Kuno)</a:t>
            </a:r>
          </a:p>
          <a:p>
            <a:endParaRPr lang="id-ID" dirty="0"/>
          </a:p>
          <a:p>
            <a:r>
              <a:rPr lang="id-ID" dirty="0"/>
              <a:t>H</a:t>
            </a:r>
            <a:r>
              <a:rPr lang="id-ID" dirty="0" smtClean="0"/>
              <a:t>uruf</a:t>
            </a:r>
            <a:r>
              <a:rPr lang="id-ID" dirty="0"/>
              <a:t> </a:t>
            </a:r>
            <a:r>
              <a:rPr lang="id-ID" b="1" dirty="0"/>
              <a:t>Y</a:t>
            </a:r>
            <a:r>
              <a:rPr lang="id-ID" dirty="0"/>
              <a:t> dan </a:t>
            </a:r>
            <a:r>
              <a:rPr lang="id-ID" b="1" dirty="0"/>
              <a:t>Z</a:t>
            </a:r>
            <a:r>
              <a:rPr lang="id-ID" dirty="0"/>
              <a:t> ditambahkan dalam alfabet untuk mengakomodasikan kata </a:t>
            </a:r>
            <a:r>
              <a:rPr lang="id-ID" dirty="0" smtClean="0"/>
              <a:t>(Romawi Kuno)</a:t>
            </a:r>
          </a:p>
          <a:p>
            <a:endParaRPr lang="id-ID" dirty="0"/>
          </a:p>
          <a:p>
            <a:r>
              <a:rPr lang="id-ID" dirty="0" smtClean="0"/>
              <a:t>Tiga </a:t>
            </a:r>
            <a:r>
              <a:rPr lang="id-ID" dirty="0"/>
              <a:t>huruf tambahan </a:t>
            </a:r>
            <a:r>
              <a:rPr lang="id-ID" dirty="0" smtClean="0"/>
              <a:t> yaitu huruf</a:t>
            </a:r>
            <a:r>
              <a:rPr lang="id-ID" dirty="0"/>
              <a:t> </a:t>
            </a:r>
            <a:r>
              <a:rPr lang="id-ID" b="1" dirty="0"/>
              <a:t>J</a:t>
            </a:r>
            <a:r>
              <a:rPr lang="id-ID" dirty="0"/>
              <a:t>,</a:t>
            </a:r>
            <a:r>
              <a:rPr lang="id-ID" b="1" dirty="0"/>
              <a:t>U</a:t>
            </a:r>
            <a:r>
              <a:rPr lang="id-ID" dirty="0"/>
              <a:t> dan </a:t>
            </a:r>
            <a:r>
              <a:rPr lang="id-ID" b="1" dirty="0"/>
              <a:t>W</a:t>
            </a:r>
            <a:r>
              <a:rPr lang="id-ID" dirty="0"/>
              <a:t> dimasukkan pada abad pertengahan, sehingga jumlah keseluruhannya menjadi 26 huruf. </a:t>
            </a:r>
          </a:p>
        </p:txBody>
      </p:sp>
      <p:pic>
        <p:nvPicPr>
          <p:cNvPr id="18434" name="Picture 2" descr="graphic design swervice in Naraina, New Delhi | ID: 22424186788"/>
          <p:cNvPicPr>
            <a:picLocks noChangeAspect="1" noChangeArrowheads="1"/>
          </p:cNvPicPr>
          <p:nvPr/>
        </p:nvPicPr>
        <p:blipFill>
          <a:blip r:embed="rId2"/>
          <a:srcRect l="12821"/>
          <a:stretch>
            <a:fillRect/>
          </a:stretch>
        </p:blipFill>
        <p:spPr bwMode="auto">
          <a:xfrm>
            <a:off x="4286248" y="571480"/>
            <a:ext cx="4857752" cy="557214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lphabet"/>
          <p:cNvPicPr>
            <a:picLocks noChangeAspect="1" noChangeArrowheads="1"/>
          </p:cNvPicPr>
          <p:nvPr/>
        </p:nvPicPr>
        <p:blipFill>
          <a:blip r:embed="rId2"/>
          <a:srcRect/>
          <a:stretch>
            <a:fillRect/>
          </a:stretch>
        </p:blipFill>
        <p:spPr bwMode="auto">
          <a:xfrm>
            <a:off x="1357290" y="428604"/>
            <a:ext cx="6631003" cy="5304804"/>
          </a:xfrm>
          <a:prstGeom prst="rect">
            <a:avLst/>
          </a:prstGeom>
          <a:noFill/>
        </p:spPr>
      </p:pic>
      <p:sp>
        <p:nvSpPr>
          <p:cNvPr id="5" name="Rectangle 4"/>
          <p:cNvSpPr/>
          <p:nvPr/>
        </p:nvSpPr>
        <p:spPr>
          <a:xfrm>
            <a:off x="3357554" y="6000768"/>
            <a:ext cx="2379241" cy="369332"/>
          </a:xfrm>
          <a:prstGeom prst="rect">
            <a:avLst/>
          </a:prstGeom>
        </p:spPr>
        <p:txBody>
          <a:bodyPr wrap="none">
            <a:spAutoFit/>
          </a:bodyPr>
          <a:lstStyle/>
          <a:p>
            <a:r>
              <a:rPr lang="id-ID" dirty="0"/>
              <a:t>Alphabet Romawi Kuno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43702" y="824195"/>
            <a:ext cx="1622175" cy="461665"/>
          </a:xfrm>
          <a:prstGeom prst="rect">
            <a:avLst/>
          </a:prstGeom>
        </p:spPr>
        <p:txBody>
          <a:bodyPr wrap="none">
            <a:spAutoFit/>
          </a:bodyPr>
          <a:lstStyle/>
          <a:p>
            <a:r>
              <a:rPr lang="id-ID" sz="2400" b="1" dirty="0"/>
              <a:t>Abad ke-15</a:t>
            </a:r>
          </a:p>
        </p:txBody>
      </p:sp>
      <p:sp>
        <p:nvSpPr>
          <p:cNvPr id="5" name="Rectangle 4"/>
          <p:cNvSpPr/>
          <p:nvPr/>
        </p:nvSpPr>
        <p:spPr>
          <a:xfrm>
            <a:off x="5072066" y="1500174"/>
            <a:ext cx="3214694" cy="3570208"/>
          </a:xfrm>
          <a:prstGeom prst="rect">
            <a:avLst/>
          </a:prstGeom>
        </p:spPr>
        <p:txBody>
          <a:bodyPr wrap="square">
            <a:spAutoFit/>
          </a:bodyPr>
          <a:lstStyle/>
          <a:p>
            <a:pPr algn="r"/>
            <a:r>
              <a:rPr lang="id-ID" dirty="0" smtClean="0"/>
              <a:t>Proses cetak-mencetak </a:t>
            </a:r>
            <a:r>
              <a:rPr lang="id-ID" dirty="0"/>
              <a:t>dimulai pada abad ke-15 dengan ditemukannya mesin alat cetak oleh </a:t>
            </a:r>
            <a:r>
              <a:rPr lang="id-ID" i="1" dirty="0" smtClean="0"/>
              <a:t>Johanes Guterberg  (</a:t>
            </a:r>
            <a:r>
              <a:rPr lang="id-ID" dirty="0" smtClean="0"/>
              <a:t>1398-1468</a:t>
            </a:r>
            <a:r>
              <a:rPr lang="id-ID" dirty="0"/>
              <a:t>) </a:t>
            </a:r>
            <a:r>
              <a:rPr lang="id-ID" dirty="0" smtClean="0"/>
              <a:t> di </a:t>
            </a:r>
            <a:r>
              <a:rPr lang="id-ID" dirty="0"/>
              <a:t>jerman. pada tahun 1455 di Mainz Jerman, untuk pertama kalinya hasil cetakan yang dibuat adalah 42 baris kalimat yang diambil dari Bible menggunakan jenis font </a:t>
            </a:r>
            <a:endParaRPr lang="id-ID" dirty="0" smtClean="0"/>
          </a:p>
          <a:p>
            <a:pPr algn="r"/>
            <a:endParaRPr lang="id-ID" b="1" dirty="0"/>
          </a:p>
          <a:p>
            <a:pPr algn="r"/>
            <a:r>
              <a:rPr lang="id-ID" sz="2800" b="1" dirty="0" smtClean="0"/>
              <a:t>Texture </a:t>
            </a:r>
            <a:r>
              <a:rPr lang="id-ID" sz="2800" b="1" dirty="0"/>
              <a:t>Blackletter</a:t>
            </a:r>
            <a:r>
              <a:rPr lang="id-ID" dirty="0"/>
              <a:t>.</a:t>
            </a:r>
          </a:p>
        </p:txBody>
      </p:sp>
      <p:sp>
        <p:nvSpPr>
          <p:cNvPr id="20482" name="AutoShape 2" descr="Top 15 Types Of Graphic De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20484" name="AutoShape 4" descr="Top 15 Types Of Graphic De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20486" name="Picture 6" descr="Riley Carroll | Dribbble"/>
          <p:cNvPicPr>
            <a:picLocks noChangeAspect="1" noChangeArrowheads="1"/>
          </p:cNvPicPr>
          <p:nvPr/>
        </p:nvPicPr>
        <p:blipFill>
          <a:blip r:embed="rId2"/>
          <a:srcRect l="24375" t="12500" r="24999" b="12499"/>
          <a:stretch>
            <a:fillRect/>
          </a:stretch>
        </p:blipFill>
        <p:spPr bwMode="auto">
          <a:xfrm>
            <a:off x="0" y="1928802"/>
            <a:ext cx="4436278" cy="492919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385</Words>
  <Application>Microsoft Office PowerPoint</Application>
  <PresentationFormat>On-screen Show (4:3)</PresentationFormat>
  <Paragraphs>64</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Slide 1</vt:lpstr>
      <vt:lpstr> Introduction Defenisi Desain Grafis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Sekian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21</cp:revision>
  <dcterms:created xsi:type="dcterms:W3CDTF">2021-11-11T08:44:39Z</dcterms:created>
  <dcterms:modified xsi:type="dcterms:W3CDTF">2021-11-27T16:33:45Z</dcterms:modified>
</cp:coreProperties>
</file>