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5143500" type="screen16x9"/>
  <p:notesSz cx="6858000" cy="9144000"/>
  <p:embeddedFontLst>
    <p:embeddedFont>
      <p:font typeface="Montserrat Black" panose="020B0604020202020204" charset="0"/>
      <p:bold r:id="rId14"/>
      <p:boldItalic r:id="rId15"/>
    </p:embeddedFont>
    <p:embeddedFont>
      <p:font typeface="Hind" panose="020B0604020202020204" charset="0"/>
      <p:regular r:id="rId16"/>
      <p:bold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Comfortaa Medium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59D0D9-462A-4FBF-A99F-8B91F90DF9B5}">
  <a:tblStyle styleId="{3959D0D9-462A-4FBF-A99F-8B91F90DF9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427" autoAdjust="0"/>
  </p:normalViewPr>
  <p:slideViewPr>
    <p:cSldViewPr snapToGrid="0">
      <p:cViewPr varScale="1">
        <p:scale>
          <a:sx n="83" d="100"/>
          <a:sy n="83" d="100"/>
        </p:scale>
        <p:origin x="94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1063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43" name="Google Shape;1064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1709;gcd47b15857_0_26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0659" name="Google Shape;1710;gcd47b15857_0_26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Google Shape;1725;gcd47b15857_0_84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683" name="Google Shape;1726;gcd47b15857_0_84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1157;gd279b9a442_0_1447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2467" name="Google Shape;1158;gd279b9a442_0_144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1164;gcd47b15857_0_983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3491" name="Google Shape;1165;gcd47b15857_0_98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1208;gd279b9a442_0_146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4515" name="Google Shape;1209;gd279b9a442_0_146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1297;gd279b9a442_0_160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5539" name="Google Shape;1298;gd279b9a442_0_16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1326;gd279b9a442_0_1648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6563" name="Google Shape;1327;gd279b9a442_0_164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1333;gd279b9a442_0_1835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7587" name="Google Shape;1334;gd279b9a442_0_183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1450;gd279b9a442_0_192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8611" name="Google Shape;1451;gd279b9a442_0_192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1685;gcd47b15857_0_23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9635" name="Google Shape;1686;gcd47b15857_0_23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103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919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9861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717750" y="1150475"/>
            <a:ext cx="7717500" cy="3458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94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991575" y="1754100"/>
            <a:ext cx="2580300" cy="4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1"/>
          </p:nvPr>
        </p:nvSpPr>
        <p:spPr>
          <a:xfrm>
            <a:off x="1991575" y="2116975"/>
            <a:ext cx="2580300" cy="479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2"/>
          </p:nvPr>
        </p:nvSpPr>
        <p:spPr>
          <a:xfrm>
            <a:off x="5786525" y="1754100"/>
            <a:ext cx="2580300" cy="4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3"/>
          </p:nvPr>
        </p:nvSpPr>
        <p:spPr>
          <a:xfrm>
            <a:off x="5786525" y="2116975"/>
            <a:ext cx="2580300" cy="479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/>
          </p:nvPr>
        </p:nvSpPr>
        <p:spPr>
          <a:xfrm>
            <a:off x="1991575" y="3094050"/>
            <a:ext cx="2305500" cy="4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/>
          </p:nvPr>
        </p:nvSpPr>
        <p:spPr>
          <a:xfrm>
            <a:off x="5786525" y="3094050"/>
            <a:ext cx="2580300" cy="434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2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Montserrat Black"/>
              <a:buNone/>
              <a:defRPr sz="24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subTitle" idx="6"/>
          </p:nvPr>
        </p:nvSpPr>
        <p:spPr>
          <a:xfrm>
            <a:off x="5786525" y="3455900"/>
            <a:ext cx="2580300" cy="479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7"/>
          </p:nvPr>
        </p:nvSpPr>
        <p:spPr>
          <a:xfrm>
            <a:off x="1132450" y="1858800"/>
            <a:ext cx="714900" cy="6330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4868250" y="1858800"/>
            <a:ext cx="842400" cy="6330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/>
          </p:nvPr>
        </p:nvSpPr>
        <p:spPr>
          <a:xfrm>
            <a:off x="1068700" y="3193550"/>
            <a:ext cx="842400" cy="6330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4868250" y="3198175"/>
            <a:ext cx="842400" cy="6330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title" idx="14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5"/>
          </p:nvPr>
        </p:nvSpPr>
        <p:spPr>
          <a:xfrm>
            <a:off x="1991575" y="3455900"/>
            <a:ext cx="2580300" cy="479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10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250825" y="1501350"/>
            <a:ext cx="2808000" cy="755700"/>
          </a:xfrm>
          <a:prstGeom prst="rect">
            <a:avLst/>
          </a:prstGeom>
          <a:solidFill>
            <a:schemeClr val="dk1"/>
          </a:solidFill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170425" y="2257050"/>
            <a:ext cx="2968800" cy="138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92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title"/>
          </p:nvPr>
        </p:nvSpPr>
        <p:spPr>
          <a:xfrm>
            <a:off x="4706875" y="2940125"/>
            <a:ext cx="3567000" cy="589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body" idx="1"/>
          </p:nvPr>
        </p:nvSpPr>
        <p:spPr>
          <a:xfrm>
            <a:off x="4680325" y="1628675"/>
            <a:ext cx="3620100" cy="1229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96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1146900" y="2517911"/>
            <a:ext cx="6850200" cy="841800"/>
          </a:xfrm>
          <a:prstGeom prst="rect">
            <a:avLst/>
          </a:prstGeom>
          <a:solidFill>
            <a:schemeClr val="dk1"/>
          </a:solidFill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/>
          </p:nvPr>
        </p:nvSpPr>
        <p:spPr>
          <a:xfrm>
            <a:off x="2678700" y="1171461"/>
            <a:ext cx="3786600" cy="1216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1693800" y="3348639"/>
            <a:ext cx="5756400" cy="623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749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body" idx="1"/>
          </p:nvPr>
        </p:nvSpPr>
        <p:spPr>
          <a:xfrm>
            <a:off x="713225" y="1698825"/>
            <a:ext cx="5033400" cy="2485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80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1023850" y="1581175"/>
            <a:ext cx="1757700" cy="278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3441375" y="1581175"/>
            <a:ext cx="1757700" cy="278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719800" y="3089600"/>
            <a:ext cx="2365800" cy="1224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ubTitle" idx="4"/>
          </p:nvPr>
        </p:nvSpPr>
        <p:spPr>
          <a:xfrm>
            <a:off x="3137325" y="3089600"/>
            <a:ext cx="2365800" cy="1224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961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5"/>
          <p:cNvSpPr txBox="1">
            <a:spLocks noGrp="1"/>
          </p:cNvSpPr>
          <p:nvPr>
            <p:ph type="subTitle" idx="1"/>
          </p:nvPr>
        </p:nvSpPr>
        <p:spPr>
          <a:xfrm>
            <a:off x="3846304" y="1540776"/>
            <a:ext cx="1451400" cy="378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2"/>
          </p:nvPr>
        </p:nvSpPr>
        <p:spPr>
          <a:xfrm>
            <a:off x="1549408" y="1542576"/>
            <a:ext cx="1451400" cy="375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3"/>
          </p:nvPr>
        </p:nvSpPr>
        <p:spPr>
          <a:xfrm>
            <a:off x="6143200" y="1540776"/>
            <a:ext cx="1451400" cy="378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2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Montserrat"/>
              <a:buNone/>
              <a:defRPr sz="20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4"/>
          </p:nvPr>
        </p:nvSpPr>
        <p:spPr>
          <a:xfrm>
            <a:off x="1286308" y="3085916"/>
            <a:ext cx="1977600" cy="9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5"/>
          </p:nvPr>
        </p:nvSpPr>
        <p:spPr>
          <a:xfrm>
            <a:off x="3583204" y="3085934"/>
            <a:ext cx="1977600" cy="9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6"/>
          </p:nvPr>
        </p:nvSpPr>
        <p:spPr>
          <a:xfrm>
            <a:off x="5880100" y="3085304"/>
            <a:ext cx="1977600" cy="9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92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4542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7"/>
          <p:cNvSpPr txBox="1">
            <a:spLocks noGrp="1"/>
          </p:cNvSpPr>
          <p:nvPr>
            <p:ph type="subTitle" idx="1"/>
          </p:nvPr>
        </p:nvSpPr>
        <p:spPr>
          <a:xfrm>
            <a:off x="4196275" y="2571750"/>
            <a:ext cx="4234500" cy="1555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/>
          </p:nvPr>
        </p:nvSpPr>
        <p:spPr>
          <a:xfrm>
            <a:off x="4196200" y="1016550"/>
            <a:ext cx="4234500" cy="1555200"/>
          </a:xfrm>
          <a:prstGeom prst="rect">
            <a:avLst/>
          </a:prstGeom>
          <a:solidFill>
            <a:schemeClr val="lt1"/>
          </a:solidFill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41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solidFill>
            <a:schemeClr val="lt1"/>
          </a:solidFill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6"/>
          <p:cNvSpPr txBox="1">
            <a:spLocks noGrp="1"/>
          </p:cNvSpPr>
          <p:nvPr>
            <p:ph type="title" idx="2"/>
          </p:nvPr>
        </p:nvSpPr>
        <p:spPr>
          <a:xfrm>
            <a:off x="821364" y="1447875"/>
            <a:ext cx="1745400" cy="4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2739172" y="1447875"/>
            <a:ext cx="1745400" cy="4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/>
          </p:nvPr>
        </p:nvSpPr>
        <p:spPr>
          <a:xfrm>
            <a:off x="4656991" y="1447875"/>
            <a:ext cx="1745400" cy="4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title" idx="5"/>
          </p:nvPr>
        </p:nvSpPr>
        <p:spPr>
          <a:xfrm>
            <a:off x="6577236" y="1447875"/>
            <a:ext cx="1745400" cy="4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1"/>
          </p:nvPr>
        </p:nvSpPr>
        <p:spPr>
          <a:xfrm>
            <a:off x="779814" y="3399363"/>
            <a:ext cx="1828500" cy="425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subTitle" idx="6"/>
          </p:nvPr>
        </p:nvSpPr>
        <p:spPr>
          <a:xfrm>
            <a:off x="2711480" y="3399363"/>
            <a:ext cx="1828500" cy="425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7"/>
          </p:nvPr>
        </p:nvSpPr>
        <p:spPr>
          <a:xfrm>
            <a:off x="4643145" y="3399363"/>
            <a:ext cx="1828500" cy="425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subTitle" idx="8"/>
          </p:nvPr>
        </p:nvSpPr>
        <p:spPr>
          <a:xfrm>
            <a:off x="6535686" y="3399363"/>
            <a:ext cx="1828500" cy="425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05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13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855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463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322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575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010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Google Shape;1067;p36"/>
          <p:cNvSpPr txBox="1">
            <a:spLocks noGrp="1"/>
          </p:cNvSpPr>
          <p:nvPr>
            <p:ph type="ctrTitle"/>
          </p:nvPr>
        </p:nvSpPr>
        <p:spPr>
          <a:xfrm>
            <a:off x="0" y="736600"/>
            <a:ext cx="9015413" cy="12985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0706F"/>
              </a:buClr>
              <a:buFont typeface="Montserrat Black" charset="0"/>
              <a:buNone/>
            </a:pPr>
            <a:r>
              <a:rPr lang="id-ID" altLang="en-US" sz="3600" b="1" smtClean="0">
                <a:solidFill>
                  <a:srgbClr val="F0706F"/>
                </a:solidFill>
                <a:latin typeface="Hind" charset="0"/>
                <a:cs typeface="Hind" charset="0"/>
                <a:sym typeface="Hind" charset="0"/>
              </a:rPr>
              <a:t>SISTEM PENGENDALIAN MANAJEMEN</a:t>
            </a:r>
            <a:r>
              <a:rPr lang="id-ID" altLang="en-US" b="1" smtClean="0">
                <a:solidFill>
                  <a:srgbClr val="F0706F"/>
                </a:solidFill>
                <a:latin typeface="Hind" charset="0"/>
                <a:cs typeface="Hind" charset="0"/>
                <a:sym typeface="Hind" charset="0"/>
              </a:rPr>
              <a:t/>
            </a:r>
            <a:br>
              <a:rPr lang="id-ID" altLang="en-US" b="1" smtClean="0">
                <a:solidFill>
                  <a:srgbClr val="F0706F"/>
                </a:solidFill>
                <a:latin typeface="Hind" charset="0"/>
                <a:cs typeface="Hind" charset="0"/>
                <a:sym typeface="Hind" charset="0"/>
              </a:rPr>
            </a:br>
            <a:r>
              <a:rPr lang="id-ID" altLang="en-US" sz="3200" b="1" smtClean="0">
                <a:solidFill>
                  <a:srgbClr val="F0706F"/>
                </a:solidFill>
                <a:latin typeface="Hind" charset="0"/>
                <a:cs typeface="Hind" charset="0"/>
                <a:sym typeface="Hind" charset="0"/>
              </a:rPr>
              <a:t>(Pusat Tanggung Jawab : Pendapatan &amp; Beban)</a:t>
            </a:r>
            <a:endParaRPr lang="en-US" altLang="en-US" sz="3200" b="1" smtClean="0">
              <a:solidFill>
                <a:srgbClr val="F0706F"/>
              </a:solidFill>
              <a:latin typeface="Hind" charset="0"/>
              <a:cs typeface="Hind" charset="0"/>
              <a:sym typeface="Hin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82550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600" kern="0" dirty="0" err="1" smtClean="0">
                <a:sym typeface="Arial"/>
              </a:rPr>
              <a:t>Jenis-jenis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Pusat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Tanggung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Jawab</a:t>
            </a:r>
            <a:endParaRPr lang="en-US" sz="3600" kern="0" dirty="0" smtClean="0">
              <a:sym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57200" y="969963"/>
            <a:ext cx="82296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Pendapatan</a:t>
            </a:r>
            <a:endParaRPr lang="en-US" sz="2400" kern="0" dirty="0" smtClean="0">
              <a:effectLst/>
              <a:sym typeface="Arial"/>
            </a:endParaRPr>
          </a:p>
          <a:p>
            <a:pPr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Beban</a:t>
            </a:r>
            <a:r>
              <a:rPr lang="en-US" sz="2400" kern="0" dirty="0" smtClean="0">
                <a:effectLst/>
                <a:sym typeface="Arial"/>
              </a:rPr>
              <a:t> / </a:t>
            </a:r>
            <a:r>
              <a:rPr lang="en-US" sz="2400" kern="0" dirty="0" err="1" smtClean="0">
                <a:effectLst/>
                <a:sym typeface="Arial"/>
              </a:rPr>
              <a:t>Biaya</a:t>
            </a:r>
            <a:endParaRPr lang="en-US" sz="2400" kern="0" dirty="0" smtClean="0">
              <a:effectLst/>
              <a:sym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kern="0" dirty="0" smtClean="0">
                <a:effectLst/>
                <a:sym typeface="Arial"/>
              </a:rPr>
              <a:t>	 - </a:t>
            </a:r>
            <a:r>
              <a:rPr lang="en-US" sz="2400" kern="0" dirty="0" err="1" smtClean="0">
                <a:effectLst/>
                <a:sym typeface="Arial"/>
              </a:rPr>
              <a:t>Beban</a:t>
            </a:r>
            <a:r>
              <a:rPr lang="en-US" sz="2400" kern="0" dirty="0" smtClean="0">
                <a:effectLst/>
                <a:sym typeface="Arial"/>
              </a:rPr>
              <a:t> / </a:t>
            </a:r>
            <a:r>
              <a:rPr lang="en-US" sz="2400" kern="0" dirty="0" err="1" smtClean="0">
                <a:effectLst/>
                <a:sym typeface="Arial"/>
              </a:rPr>
              <a:t>Biaya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Teknik</a:t>
            </a:r>
            <a:endParaRPr lang="en-US" sz="2400" kern="0" dirty="0" smtClean="0">
              <a:effectLst/>
              <a:sym typeface="Arial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kern="0" dirty="0" smtClean="0">
                <a:effectLst/>
                <a:sym typeface="Arial"/>
              </a:rPr>
              <a:t>    - </a:t>
            </a:r>
            <a:r>
              <a:rPr lang="en-US" sz="2400" kern="0" dirty="0" err="1" smtClean="0">
                <a:effectLst/>
                <a:sym typeface="Arial"/>
              </a:rPr>
              <a:t>Beban</a:t>
            </a:r>
            <a:r>
              <a:rPr lang="en-US" sz="2400" kern="0" dirty="0" smtClean="0">
                <a:effectLst/>
                <a:sym typeface="Arial"/>
              </a:rPr>
              <a:t> / </a:t>
            </a:r>
            <a:r>
              <a:rPr lang="en-US" sz="2400" kern="0" dirty="0" err="1" smtClean="0">
                <a:effectLst/>
                <a:sym typeface="Arial"/>
              </a:rPr>
              <a:t>Biaya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Kebijakan</a:t>
            </a:r>
            <a:endParaRPr lang="en-US" sz="2400" kern="0" dirty="0" smtClean="0">
              <a:effectLst/>
              <a:sym typeface="Arial"/>
            </a:endParaRPr>
          </a:p>
          <a:p>
            <a:pPr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Laba</a:t>
            </a:r>
            <a:endParaRPr lang="en-US" sz="2400" kern="0" dirty="0" smtClean="0">
              <a:effectLst/>
              <a:sym typeface="Arial"/>
            </a:endParaRPr>
          </a:p>
          <a:p>
            <a:pPr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Investasi</a:t>
            </a:r>
            <a:endParaRPr lang="en-US" sz="2400" kern="0" dirty="0" smtClean="0">
              <a:effectLst/>
              <a:sym typeface="Arial"/>
            </a:endParaRPr>
          </a:p>
          <a:p>
            <a:pPr eaLnBrk="1" hangingPunct="1">
              <a:defRPr/>
            </a:pPr>
            <a:endParaRPr lang="en-US" sz="2400" kern="0" dirty="0" smtClean="0">
              <a:effectLst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>
            <a:spLocks noGrp="1" noChangeArrowheads="1"/>
          </p:cNvSpPr>
          <p:nvPr/>
        </p:nvSpPr>
        <p:spPr bwMode="auto">
          <a:xfrm>
            <a:off x="685800" y="0"/>
            <a:ext cx="7772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600" kern="0" dirty="0" err="1" smtClean="0">
                <a:sym typeface="Arial"/>
              </a:rPr>
              <a:t>Pusat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Pendapatan</a:t>
            </a:r>
            <a:endParaRPr lang="en-US" sz="3600" kern="0" dirty="0" smtClean="0">
              <a:sym typeface="Arial"/>
            </a:endParaRPr>
          </a:p>
        </p:txBody>
      </p:sp>
      <p:sp>
        <p:nvSpPr>
          <p:cNvPr id="79" name="Rectangle 78"/>
          <p:cNvSpPr>
            <a:spLocks noGrp="1" noChangeArrowheads="1"/>
          </p:cNvSpPr>
          <p:nvPr/>
        </p:nvSpPr>
        <p:spPr bwMode="auto">
          <a:xfrm>
            <a:off x="685800" y="1146175"/>
            <a:ext cx="7772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400" kern="0" dirty="0" smtClean="0">
                <a:effectLst/>
                <a:sym typeface="Arial"/>
              </a:rPr>
              <a:t>Di </a:t>
            </a: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pendapatan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suatu</a:t>
            </a:r>
            <a:r>
              <a:rPr lang="en-US" sz="2400" kern="0" dirty="0" smtClean="0">
                <a:effectLst/>
                <a:sym typeface="Arial"/>
              </a:rPr>
              <a:t> output (</a:t>
            </a:r>
            <a:r>
              <a:rPr lang="en-US" sz="2400" kern="0" dirty="0" err="1" smtClean="0">
                <a:effectLst/>
                <a:sym typeface="Arial"/>
              </a:rPr>
              <a:t>yaitu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pendapatan</a:t>
            </a:r>
            <a:r>
              <a:rPr lang="en-US" sz="2400" kern="0" dirty="0" smtClean="0">
                <a:effectLst/>
                <a:sym typeface="Arial"/>
              </a:rPr>
              <a:t>) </a:t>
            </a:r>
            <a:r>
              <a:rPr lang="en-US" sz="2400" kern="0" dirty="0" err="1" smtClean="0">
                <a:effectLst/>
                <a:sym typeface="Arial"/>
              </a:rPr>
              <a:t>diukur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sacara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moneter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tetapi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tidak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ada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upaya</a:t>
            </a:r>
            <a:r>
              <a:rPr lang="en-US" sz="2400" kern="0" dirty="0" smtClean="0">
                <a:effectLst/>
                <a:sym typeface="Arial"/>
              </a:rPr>
              <a:t> formal yang </a:t>
            </a:r>
            <a:r>
              <a:rPr lang="en-US" sz="2400" kern="0" dirty="0" err="1" smtClean="0">
                <a:effectLst/>
                <a:sym typeface="Arial"/>
              </a:rPr>
              <a:t>dilakukan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untuk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mengaitkan</a:t>
            </a:r>
            <a:r>
              <a:rPr lang="en-US" sz="2400" kern="0" dirty="0" smtClean="0">
                <a:effectLst/>
                <a:sym typeface="Arial"/>
              </a:rPr>
              <a:t> input (</a:t>
            </a:r>
            <a:r>
              <a:rPr lang="en-US" sz="2400" kern="0" dirty="0" err="1" smtClean="0">
                <a:effectLst/>
                <a:sym typeface="Arial"/>
              </a:rPr>
              <a:t>yaitu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beban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atau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biaya</a:t>
            </a:r>
            <a:r>
              <a:rPr lang="en-US" sz="2400" kern="0" dirty="0" smtClean="0">
                <a:effectLst/>
                <a:sym typeface="Arial"/>
              </a:rPr>
              <a:t>) </a:t>
            </a:r>
            <a:r>
              <a:rPr lang="en-US" sz="2400" kern="0" dirty="0" err="1" smtClean="0">
                <a:effectLst/>
                <a:sym typeface="Arial"/>
              </a:rPr>
              <a:t>dengan</a:t>
            </a:r>
            <a:r>
              <a:rPr lang="en-US" sz="2400" kern="0" dirty="0" smtClean="0">
                <a:effectLst/>
                <a:sym typeface="Arial"/>
              </a:rPr>
              <a:t> output.</a:t>
            </a:r>
          </a:p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Pada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umumnya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pendapatan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merupakan</a:t>
            </a:r>
            <a:r>
              <a:rPr lang="en-US" sz="2400" kern="0" dirty="0" smtClean="0">
                <a:effectLst/>
                <a:sym typeface="Arial"/>
              </a:rPr>
              <a:t> unit </a:t>
            </a:r>
            <a:r>
              <a:rPr lang="en-US" sz="2400" kern="0" dirty="0" err="1" smtClean="0">
                <a:effectLst/>
                <a:sym typeface="Arial"/>
              </a:rPr>
              <a:t>pemasaran</a:t>
            </a:r>
            <a:r>
              <a:rPr lang="en-US" sz="2400" kern="0" dirty="0" smtClean="0">
                <a:effectLst/>
                <a:sym typeface="Arial"/>
              </a:rPr>
              <a:t> / </a:t>
            </a:r>
            <a:r>
              <a:rPr lang="en-US" sz="2400" kern="0" dirty="0" err="1" smtClean="0">
                <a:effectLst/>
                <a:sym typeface="Arial"/>
              </a:rPr>
              <a:t>penjualan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tidak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memiliki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wewenang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untuk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menetapkan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harga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jual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tidak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bertanggung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jawab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atas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harga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pokok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penjualan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dari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barang-barang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mereka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pasarkan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160;p37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algn="just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500"/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273238"/>
                </a:solidFill>
                <a:latin typeface="Comfortaa Medium" charset="0"/>
                <a:cs typeface="Comfortaa Medium" charset="0"/>
                <a:sym typeface="Comfortaa Medium" charset="0"/>
              </a:rPr>
              <a:t>Pusat tanggung jawab merupakan organisasi yang dipimpin oleh seorang manajer yang bertanggung jawab terhadap aktivitas yang dilakukan.</a:t>
            </a:r>
            <a:endParaRPr lang="id-ID" altLang="en-US" sz="2000" smtClean="0">
              <a:solidFill>
                <a:srgbClr val="273238"/>
              </a:solidFill>
              <a:latin typeface="Comfortaa Medium" charset="0"/>
              <a:cs typeface="Comfortaa Medium" charset="0"/>
              <a:sym typeface="Comfortaa Medium" charset="0"/>
            </a:endParaRPr>
          </a:p>
          <a:p>
            <a:pPr marL="457200" algn="just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500"/>
              <a:buFont typeface="Wingdings" panose="05000000000000000000" pitchFamily="2" charset="2"/>
              <a:buChar char="Ø"/>
            </a:pPr>
            <a:endParaRPr lang="en-US" altLang="en-US" sz="2000" smtClean="0">
              <a:solidFill>
                <a:srgbClr val="273238"/>
              </a:solidFill>
              <a:latin typeface="Comfortaa Medium" charset="0"/>
              <a:cs typeface="Comfortaa Medium" charset="0"/>
              <a:sym typeface="Comfortaa Medium" charset="0"/>
            </a:endParaRPr>
          </a:p>
          <a:p>
            <a:pPr marL="457200" algn="just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500"/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273238"/>
                </a:solidFill>
                <a:latin typeface="Comfortaa Medium" charset="0"/>
                <a:cs typeface="Comfortaa Medium" charset="0"/>
                <a:sym typeface="Comfortaa Medium" charset="0"/>
              </a:rPr>
              <a:t>Pada hakekatnya, perusahaan merupakan sekumpulan pusat-pusat tanggung jawab, yang masing-masing diwakili oleh sebuah kotak dalam bagan organisasi.</a:t>
            </a:r>
            <a:endParaRPr lang="id-ID" altLang="en-US" sz="2000" smtClean="0">
              <a:solidFill>
                <a:srgbClr val="273238"/>
              </a:solidFill>
              <a:latin typeface="Comfortaa Medium" charset="0"/>
              <a:cs typeface="Comfortaa Medium" charset="0"/>
              <a:sym typeface="Comfortaa Medium" charset="0"/>
            </a:endParaRPr>
          </a:p>
          <a:p>
            <a:pPr marL="457200" algn="just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500"/>
              <a:buFont typeface="Wingdings" panose="05000000000000000000" pitchFamily="2" charset="2"/>
              <a:buChar char="Ø"/>
            </a:pPr>
            <a:endParaRPr lang="en-US" altLang="en-US" sz="2000" smtClean="0">
              <a:solidFill>
                <a:srgbClr val="273238"/>
              </a:solidFill>
              <a:latin typeface="Comfortaa Medium" charset="0"/>
              <a:cs typeface="Comfortaa Medium" charset="0"/>
              <a:sym typeface="Comfortaa Medium" charset="0"/>
            </a:endParaRPr>
          </a:p>
          <a:p>
            <a:pPr marL="457200" algn="just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500"/>
              <a:buFont typeface="Wingdings" panose="05000000000000000000" pitchFamily="2" charset="2"/>
              <a:buChar char="Ø"/>
            </a:pPr>
            <a:r>
              <a:rPr lang="en-US" altLang="en-US" sz="2000" smtClean="0">
                <a:solidFill>
                  <a:srgbClr val="273238"/>
                </a:solidFill>
                <a:latin typeface="Comfortaa Medium" charset="0"/>
                <a:cs typeface="Comfortaa Medium" charset="0"/>
                <a:sym typeface="Comfortaa Medium" charset="0"/>
              </a:rPr>
              <a:t>Pusat-pusat tanggung jawab tersebut, kemudian membentuk hierarki.</a:t>
            </a:r>
          </a:p>
        </p:txBody>
      </p:sp>
      <p:sp>
        <p:nvSpPr>
          <p:cNvPr id="31747" name="Google Shape;1161;p37"/>
          <p:cNvSpPr txBox="1"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0706F"/>
              </a:buClr>
              <a:buFont typeface="Montserrat Black" charset="0"/>
              <a:buNone/>
            </a:pPr>
            <a:r>
              <a:rPr lang="en-US" altLang="en-US" sz="2800" smtClean="0">
                <a:solidFill>
                  <a:srgbClr val="F0706F"/>
                </a:solidFill>
                <a:latin typeface="Montserrat Black" charset="0"/>
                <a:cs typeface="Montserrat Black" charset="0"/>
                <a:sym typeface="Montserrat Black" charset="0"/>
              </a:rPr>
              <a:t>Pengertian</a:t>
            </a:r>
          </a:p>
        </p:txBody>
      </p:sp>
      <p:sp>
        <p:nvSpPr>
          <p:cNvPr id="31748" name="Google Shape;1162;p37"/>
          <p:cNvSpPr>
            <a:spLocks/>
          </p:cNvSpPr>
          <p:nvPr/>
        </p:nvSpPr>
        <p:spPr bwMode="auto">
          <a:xfrm rot="10203754" flipH="1">
            <a:off x="7358063" y="-806450"/>
            <a:ext cx="2736850" cy="1566863"/>
          </a:xfrm>
          <a:custGeom>
            <a:avLst/>
            <a:gdLst>
              <a:gd name="T0" fmla="*/ 26233 w 29939"/>
              <a:gd name="T1" fmla="*/ 0 h 19643"/>
              <a:gd name="T2" fmla="*/ 26167 w 29939"/>
              <a:gd name="T3" fmla="*/ 1 h 19643"/>
              <a:gd name="T4" fmla="*/ 23808 w 29939"/>
              <a:gd name="T5" fmla="*/ 998 h 19643"/>
              <a:gd name="T6" fmla="*/ 21859 w 29939"/>
              <a:gd name="T7" fmla="*/ 1390 h 19643"/>
              <a:gd name="T8" fmla="*/ 16232 w 29939"/>
              <a:gd name="T9" fmla="*/ 533 h 19643"/>
              <a:gd name="T10" fmla="*/ 15999 w 29939"/>
              <a:gd name="T11" fmla="*/ 530 h 19643"/>
              <a:gd name="T12" fmla="*/ 9520 w 29939"/>
              <a:gd name="T13" fmla="*/ 4155 h 19643"/>
              <a:gd name="T14" fmla="*/ 6563 w 29939"/>
              <a:gd name="T15" fmla="*/ 9039 h 19643"/>
              <a:gd name="T16" fmla="*/ 3572 w 29939"/>
              <a:gd name="T17" fmla="*/ 10385 h 19643"/>
              <a:gd name="T18" fmla="*/ 682 w 29939"/>
              <a:gd name="T19" fmla="*/ 14671 h 19643"/>
              <a:gd name="T20" fmla="*/ 6297 w 29939"/>
              <a:gd name="T21" fmla="*/ 17363 h 19643"/>
              <a:gd name="T22" fmla="*/ 19156 w 29939"/>
              <a:gd name="T23" fmla="*/ 19643 h 19643"/>
              <a:gd name="T24" fmla="*/ 19704 w 29939"/>
              <a:gd name="T25" fmla="*/ 19639 h 19643"/>
              <a:gd name="T26" fmla="*/ 25253 w 29939"/>
              <a:gd name="T27" fmla="*/ 18260 h 19643"/>
              <a:gd name="T28" fmla="*/ 27795 w 29939"/>
              <a:gd name="T29" fmla="*/ 14921 h 19643"/>
              <a:gd name="T30" fmla="*/ 28942 w 29939"/>
              <a:gd name="T31" fmla="*/ 3042 h 19643"/>
              <a:gd name="T32" fmla="*/ 26233 w 29939"/>
              <a:gd name="T33" fmla="*/ 0 h 19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939" h="19643" extrusionOk="0">
                <a:moveTo>
                  <a:pt x="26233" y="0"/>
                </a:moveTo>
                <a:cubicBezTo>
                  <a:pt x="26211" y="0"/>
                  <a:pt x="26189" y="1"/>
                  <a:pt x="26167" y="1"/>
                </a:cubicBezTo>
                <a:cubicBezTo>
                  <a:pt x="25303" y="35"/>
                  <a:pt x="24605" y="649"/>
                  <a:pt x="23808" y="998"/>
                </a:cubicBezTo>
                <a:cubicBezTo>
                  <a:pt x="23179" y="1284"/>
                  <a:pt x="22526" y="1390"/>
                  <a:pt x="21859" y="1390"/>
                </a:cubicBezTo>
                <a:cubicBezTo>
                  <a:pt x="20043" y="1390"/>
                  <a:pt x="18115" y="606"/>
                  <a:pt x="16232" y="533"/>
                </a:cubicBezTo>
                <a:cubicBezTo>
                  <a:pt x="16154" y="531"/>
                  <a:pt x="16077" y="530"/>
                  <a:pt x="15999" y="530"/>
                </a:cubicBezTo>
                <a:cubicBezTo>
                  <a:pt x="13362" y="530"/>
                  <a:pt x="10908" y="1895"/>
                  <a:pt x="9520" y="4155"/>
                </a:cubicBezTo>
                <a:cubicBezTo>
                  <a:pt x="8523" y="5800"/>
                  <a:pt x="8125" y="7926"/>
                  <a:pt x="6563" y="9039"/>
                </a:cubicBezTo>
                <a:cubicBezTo>
                  <a:pt x="5682" y="9687"/>
                  <a:pt x="4553" y="9887"/>
                  <a:pt x="3572" y="10385"/>
                </a:cubicBezTo>
                <a:cubicBezTo>
                  <a:pt x="2360" y="10967"/>
                  <a:pt x="0" y="13110"/>
                  <a:pt x="682" y="14671"/>
                </a:cubicBezTo>
                <a:cubicBezTo>
                  <a:pt x="1230" y="15917"/>
                  <a:pt x="5084" y="16931"/>
                  <a:pt x="6297" y="17363"/>
                </a:cubicBezTo>
                <a:cubicBezTo>
                  <a:pt x="10412" y="18878"/>
                  <a:pt x="14772" y="19643"/>
                  <a:pt x="19156" y="19643"/>
                </a:cubicBezTo>
                <a:cubicBezTo>
                  <a:pt x="19339" y="19643"/>
                  <a:pt x="19521" y="19642"/>
                  <a:pt x="19704" y="19639"/>
                </a:cubicBezTo>
                <a:cubicBezTo>
                  <a:pt x="21648" y="19606"/>
                  <a:pt x="23675" y="19390"/>
                  <a:pt x="25253" y="18260"/>
                </a:cubicBezTo>
                <a:cubicBezTo>
                  <a:pt x="26400" y="17429"/>
                  <a:pt x="27197" y="16200"/>
                  <a:pt x="27795" y="14921"/>
                </a:cubicBezTo>
                <a:cubicBezTo>
                  <a:pt x="29540" y="11216"/>
                  <a:pt x="29938" y="7012"/>
                  <a:pt x="28942" y="3042"/>
                </a:cubicBezTo>
                <a:cubicBezTo>
                  <a:pt x="28581" y="1634"/>
                  <a:pt x="27689" y="0"/>
                  <a:pt x="26233" y="0"/>
                </a:cubicBezTo>
                <a:close/>
              </a:path>
            </a:pathLst>
          </a:custGeom>
          <a:solidFill>
            <a:srgbClr val="BB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457200" y="0"/>
            <a:ext cx="8229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600" kern="0" dirty="0" err="1" smtClean="0">
                <a:sym typeface="Arial"/>
              </a:rPr>
              <a:t>Sifat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Pusat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Tanggung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jawab</a:t>
            </a:r>
            <a:endParaRPr lang="en-US" sz="3600" kern="0" dirty="0" smtClean="0">
              <a:sym typeface="Arial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/>
        </p:nvSpPr>
        <p:spPr bwMode="auto">
          <a:xfrm>
            <a:off x="590550" y="966788"/>
            <a:ext cx="82296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 err="1" smtClean="0">
                <a:effectLst/>
                <a:sym typeface="Arial"/>
              </a:rPr>
              <a:t>Pusat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tangung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jawab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muncul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guna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mewujudkan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satu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atau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lebih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maksud</a:t>
            </a:r>
            <a:r>
              <a:rPr lang="en-US" sz="2800" kern="0" dirty="0" smtClean="0">
                <a:effectLst/>
                <a:sym typeface="Arial"/>
              </a:rPr>
              <a:t>, yang </a:t>
            </a:r>
            <a:r>
              <a:rPr lang="en-US" sz="2800" kern="0" dirty="0" err="1" smtClean="0">
                <a:effectLst/>
                <a:sym typeface="Arial"/>
              </a:rPr>
              <a:t>disebut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dengan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cita-cita</a:t>
            </a:r>
            <a:r>
              <a:rPr lang="en-US" sz="2800" kern="0" dirty="0" smtClean="0">
                <a:effectLst/>
                <a:sym typeface="Arial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 err="1" smtClean="0">
                <a:effectLst/>
                <a:sym typeface="Arial"/>
              </a:rPr>
              <a:t>Untuk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mewujudkan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cita-cita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tersebut</a:t>
            </a:r>
            <a:r>
              <a:rPr lang="en-US" sz="2800" kern="0" dirty="0" smtClean="0">
                <a:effectLst/>
                <a:sym typeface="Arial"/>
              </a:rPr>
              <a:t>, </a:t>
            </a:r>
            <a:r>
              <a:rPr lang="en-US" sz="2800" kern="0" dirty="0" err="1" smtClean="0">
                <a:effectLst/>
                <a:sym typeface="Arial"/>
              </a:rPr>
              <a:t>maka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manajemen</a:t>
            </a:r>
            <a:r>
              <a:rPr lang="en-US" sz="2800" kern="0" dirty="0" smtClean="0">
                <a:effectLst/>
                <a:sym typeface="Arial"/>
              </a:rPr>
              <a:t> senior </a:t>
            </a:r>
            <a:r>
              <a:rPr lang="en-US" sz="2800" kern="0" dirty="0" err="1" smtClean="0">
                <a:effectLst/>
                <a:sym typeface="Arial"/>
              </a:rPr>
              <a:t>menentukan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sejumlah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strategi</a:t>
            </a:r>
            <a:r>
              <a:rPr lang="en-US" sz="2800" kern="0" dirty="0" smtClean="0">
                <a:effectLst/>
                <a:sym typeface="Arial"/>
              </a:rPr>
              <a:t>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 err="1" smtClean="0">
                <a:effectLst/>
                <a:sym typeface="Arial"/>
              </a:rPr>
              <a:t>Fungsi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dari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berbagai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pusat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tanggung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jawab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dalam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perusahaan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adalah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untuk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mengimplementasikan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strategi</a:t>
            </a:r>
            <a:r>
              <a:rPr lang="en-US" sz="2800" kern="0" dirty="0" smtClean="0">
                <a:effectLst/>
                <a:sym typeface="Arial"/>
              </a:rPr>
              <a:t> </a:t>
            </a:r>
            <a:r>
              <a:rPr lang="en-US" sz="2800" kern="0" dirty="0" err="1" smtClean="0">
                <a:effectLst/>
                <a:sym typeface="Arial"/>
              </a:rPr>
              <a:t>tersebut</a:t>
            </a:r>
            <a:r>
              <a:rPr lang="en-US" sz="2800" kern="0" dirty="0" smtClean="0">
                <a:effectLst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>
            <a:spLocks noGrp="1" noChangeArrowheads="1"/>
          </p:cNvSpPr>
          <p:nvPr/>
        </p:nvSpPr>
        <p:spPr bwMode="auto">
          <a:xfrm>
            <a:off x="255588" y="0"/>
            <a:ext cx="87852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2800" kern="0" dirty="0" err="1" smtClean="0">
                <a:sym typeface="Arial"/>
              </a:rPr>
              <a:t>Bagan</a:t>
            </a:r>
            <a:r>
              <a:rPr lang="en-US" sz="2800" kern="0" dirty="0" smtClean="0">
                <a:sym typeface="Arial"/>
              </a:rPr>
              <a:t> Cara </a:t>
            </a:r>
            <a:r>
              <a:rPr lang="en-US" sz="2800" kern="0" dirty="0" err="1" smtClean="0">
                <a:sym typeface="Arial"/>
              </a:rPr>
              <a:t>Kerja</a:t>
            </a:r>
            <a:r>
              <a:rPr lang="en-US" sz="2800" kern="0" dirty="0" smtClean="0">
                <a:sym typeface="Arial"/>
              </a:rPr>
              <a:t> </a:t>
            </a:r>
            <a:r>
              <a:rPr lang="en-US" sz="2800" kern="0" dirty="0" err="1" smtClean="0">
                <a:sym typeface="Arial"/>
              </a:rPr>
              <a:t>Setiap</a:t>
            </a:r>
            <a:r>
              <a:rPr lang="en-US" sz="2800" kern="0" dirty="0" smtClean="0">
                <a:sym typeface="Arial"/>
              </a:rPr>
              <a:t> </a:t>
            </a:r>
            <a:r>
              <a:rPr lang="en-US" sz="2800" kern="0" dirty="0" err="1" smtClean="0">
                <a:sym typeface="Arial"/>
              </a:rPr>
              <a:t>Pusat</a:t>
            </a:r>
            <a:r>
              <a:rPr lang="en-US" sz="2800" kern="0" dirty="0" smtClean="0">
                <a:sym typeface="Arial"/>
              </a:rPr>
              <a:t> </a:t>
            </a:r>
            <a:r>
              <a:rPr lang="en-US" sz="2800" kern="0" dirty="0" err="1" smtClean="0">
                <a:sym typeface="Arial"/>
              </a:rPr>
              <a:t>Tanggung</a:t>
            </a:r>
            <a:r>
              <a:rPr lang="en-US" sz="2800" kern="0" dirty="0" smtClean="0">
                <a:sym typeface="Arial"/>
              </a:rPr>
              <a:t> </a:t>
            </a:r>
            <a:r>
              <a:rPr lang="en-US" sz="2800" kern="0" dirty="0" err="1" smtClean="0">
                <a:sym typeface="Arial"/>
              </a:rPr>
              <a:t>Jawab</a:t>
            </a:r>
            <a:endParaRPr lang="en-US" sz="2800" kern="0" dirty="0" smtClean="0">
              <a:sym typeface="Arial"/>
            </a:endParaRPr>
          </a:p>
        </p:txBody>
      </p:sp>
      <p:sp>
        <p:nvSpPr>
          <p:cNvPr id="33795" name="Rectangle 89"/>
          <p:cNvSpPr>
            <a:spLocks noChangeArrowheads="1"/>
          </p:cNvSpPr>
          <p:nvPr/>
        </p:nvSpPr>
        <p:spPr bwMode="auto">
          <a:xfrm>
            <a:off x="3162300" y="1009650"/>
            <a:ext cx="2971800" cy="1371600"/>
          </a:xfrm>
          <a:prstGeom prst="rect">
            <a:avLst/>
          </a:prstGeom>
          <a:solidFill>
            <a:srgbClr val="00FF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tx1"/>
                </a:solidFill>
                <a:latin typeface="Times New Roman" panose="02020603050405020304" pitchFamily="18" charset="0"/>
              </a:rPr>
              <a:t>Pekerjaan</a:t>
            </a:r>
          </a:p>
        </p:txBody>
      </p:sp>
      <p:sp>
        <p:nvSpPr>
          <p:cNvPr id="33796" name="Rectangle 90"/>
          <p:cNvSpPr>
            <a:spLocks noChangeArrowheads="1"/>
          </p:cNvSpPr>
          <p:nvPr/>
        </p:nvSpPr>
        <p:spPr bwMode="auto">
          <a:xfrm>
            <a:off x="1104900" y="1039813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Input</a:t>
            </a:r>
            <a:b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Sumber daya yang digunakan, diukur dari biaayanya</a:t>
            </a:r>
          </a:p>
        </p:txBody>
      </p:sp>
      <p:sp>
        <p:nvSpPr>
          <p:cNvPr id="33797" name="Rectangle 91"/>
          <p:cNvSpPr>
            <a:spLocks noChangeArrowheads="1"/>
          </p:cNvSpPr>
          <p:nvPr/>
        </p:nvSpPr>
        <p:spPr bwMode="auto">
          <a:xfrm>
            <a:off x="3619500" y="21828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Modal</a:t>
            </a:r>
          </a:p>
        </p:txBody>
      </p:sp>
      <p:sp>
        <p:nvSpPr>
          <p:cNvPr id="33798" name="Line 10"/>
          <p:cNvSpPr>
            <a:spLocks noChangeShapeType="1"/>
          </p:cNvSpPr>
          <p:nvPr/>
        </p:nvSpPr>
        <p:spPr bwMode="auto">
          <a:xfrm>
            <a:off x="1257300" y="1552575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6438900" y="164465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Rectangle 94"/>
          <p:cNvSpPr>
            <a:spLocks noChangeArrowheads="1"/>
          </p:cNvSpPr>
          <p:nvPr/>
        </p:nvSpPr>
        <p:spPr bwMode="auto">
          <a:xfrm>
            <a:off x="6362700" y="898525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Output</a:t>
            </a:r>
            <a:br>
              <a:rPr lang="en-US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80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8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Barang atau jasa</a:t>
            </a:r>
          </a:p>
        </p:txBody>
      </p:sp>
      <p:sp>
        <p:nvSpPr>
          <p:cNvPr id="33801" name="Rectangle 95"/>
          <p:cNvSpPr>
            <a:spLocks noChangeArrowheads="1"/>
          </p:cNvSpPr>
          <p:nvPr/>
        </p:nvSpPr>
        <p:spPr bwMode="auto">
          <a:xfrm>
            <a:off x="1104900" y="639763"/>
            <a:ext cx="7772400" cy="2082800"/>
          </a:xfrm>
          <a:prstGeom prst="rect">
            <a:avLst/>
          </a:prstGeom>
          <a:solidFill>
            <a:srgbClr val="0000FF">
              <a:alpha val="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571500" y="2778125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just"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2000" dirty="0" err="1">
                <a:sym typeface="Arial"/>
              </a:rPr>
              <a:t>Pusat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tanggung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jawab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menerima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masukan</a:t>
            </a:r>
            <a:r>
              <a:rPr lang="en-US" sz="2000" dirty="0">
                <a:sym typeface="Arial"/>
              </a:rPr>
              <a:t>. </a:t>
            </a:r>
            <a:r>
              <a:rPr lang="en-US" sz="2000" dirty="0" err="1">
                <a:sym typeface="Arial"/>
              </a:rPr>
              <a:t>Dengan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menggunakan</a:t>
            </a:r>
            <a:r>
              <a:rPr lang="en-US" sz="2000" dirty="0">
                <a:sym typeface="Arial"/>
              </a:rPr>
              <a:t> modal </a:t>
            </a:r>
            <a:r>
              <a:rPr lang="en-US" sz="2000" dirty="0" err="1">
                <a:sym typeface="Arial"/>
              </a:rPr>
              <a:t>kerja</a:t>
            </a:r>
            <a:r>
              <a:rPr lang="en-US" sz="2000" dirty="0">
                <a:sym typeface="Arial"/>
              </a:rPr>
              <a:t>, </a:t>
            </a:r>
            <a:r>
              <a:rPr lang="en-US" sz="2000" dirty="0" err="1">
                <a:sym typeface="Arial"/>
              </a:rPr>
              <a:t>pusat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tanggung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jawab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melaksanakan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fungsi-fungsi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tertentu</a:t>
            </a:r>
            <a:r>
              <a:rPr lang="en-US" sz="2000" dirty="0">
                <a:sym typeface="Arial"/>
              </a:rPr>
              <a:t>, </a:t>
            </a:r>
            <a:r>
              <a:rPr lang="en-US" sz="2000" dirty="0" err="1">
                <a:sym typeface="Arial"/>
              </a:rPr>
              <a:t>dengan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tujuan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akhir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untuk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mengubah</a:t>
            </a:r>
            <a:r>
              <a:rPr lang="en-US" sz="2000" dirty="0">
                <a:sym typeface="Arial"/>
              </a:rPr>
              <a:t> input </a:t>
            </a:r>
            <a:r>
              <a:rPr lang="en-US" sz="2000" dirty="0" err="1">
                <a:sym typeface="Arial"/>
              </a:rPr>
              <a:t>menjadi</a:t>
            </a:r>
            <a:r>
              <a:rPr lang="en-US" sz="2000" dirty="0">
                <a:sym typeface="Arial"/>
              </a:rPr>
              <a:t> output, </a:t>
            </a:r>
            <a:r>
              <a:rPr lang="en-US" sz="2000" dirty="0" err="1">
                <a:sym typeface="Arial"/>
              </a:rPr>
              <a:t>baik</a:t>
            </a:r>
            <a:r>
              <a:rPr lang="en-US" sz="2000" dirty="0">
                <a:sym typeface="Arial"/>
              </a:rPr>
              <a:t> yang </a:t>
            </a:r>
            <a:r>
              <a:rPr lang="en-US" sz="2000" dirty="0" err="1">
                <a:sym typeface="Arial"/>
              </a:rPr>
              <a:t>berwujud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maupun</a:t>
            </a:r>
            <a:r>
              <a:rPr lang="en-US" sz="2000" dirty="0">
                <a:sym typeface="Arial"/>
              </a:rPr>
              <a:t> yang </a:t>
            </a:r>
            <a:r>
              <a:rPr lang="en-US" sz="2000" dirty="0" err="1">
                <a:sym typeface="Arial"/>
              </a:rPr>
              <a:t>tidak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berwujud</a:t>
            </a:r>
            <a:r>
              <a:rPr lang="en-US" sz="2000" dirty="0">
                <a:sym typeface="Arial"/>
              </a:rPr>
              <a:t>. Output yang </a:t>
            </a:r>
            <a:r>
              <a:rPr lang="en-US" sz="2000" dirty="0" err="1">
                <a:sym typeface="Arial"/>
              </a:rPr>
              <a:t>dihasilkan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bisa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saja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diserahkan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ke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pusat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tanggung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jawab</a:t>
            </a:r>
            <a:r>
              <a:rPr lang="en-US" sz="2000" dirty="0">
                <a:sym typeface="Arial"/>
              </a:rPr>
              <a:t> yang lain, </a:t>
            </a:r>
            <a:r>
              <a:rPr lang="en-US" sz="2000" dirty="0" err="1">
                <a:sym typeface="Arial"/>
              </a:rPr>
              <a:t>dimana</a:t>
            </a:r>
            <a:r>
              <a:rPr lang="en-US" sz="2000" dirty="0">
                <a:sym typeface="Arial"/>
              </a:rPr>
              <a:t> output </a:t>
            </a:r>
            <a:r>
              <a:rPr lang="en-US" sz="2000" dirty="0" err="1">
                <a:sym typeface="Arial"/>
              </a:rPr>
              <a:t>tersebut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kemudian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menjadi</a:t>
            </a:r>
            <a:r>
              <a:rPr lang="en-US" sz="2000" dirty="0">
                <a:sym typeface="Arial"/>
              </a:rPr>
              <a:t> input di </a:t>
            </a:r>
            <a:r>
              <a:rPr lang="en-US" sz="2000" dirty="0" err="1">
                <a:sym typeface="Arial"/>
              </a:rPr>
              <a:t>pusat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tanggung</a:t>
            </a:r>
            <a:r>
              <a:rPr lang="en-US" sz="2000" dirty="0">
                <a:sym typeface="Arial"/>
              </a:rPr>
              <a:t> </a:t>
            </a:r>
            <a:r>
              <a:rPr lang="en-US" sz="2000" dirty="0" err="1">
                <a:sym typeface="Arial"/>
              </a:rPr>
              <a:t>jawab</a:t>
            </a:r>
            <a:r>
              <a:rPr lang="en-US" sz="2000" dirty="0">
                <a:sym typeface="Arial"/>
              </a:rPr>
              <a:t> yang lain </a:t>
            </a:r>
            <a:r>
              <a:rPr lang="en-US" sz="2000" dirty="0" err="1">
                <a:sym typeface="Arial"/>
              </a:rPr>
              <a:t>tersebut</a:t>
            </a:r>
            <a:endParaRPr lang="en-US" sz="2000" dirty="0"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ChangeArrowheads="1"/>
          </p:cNvSpPr>
          <p:nvPr/>
        </p:nvSpPr>
        <p:spPr bwMode="auto">
          <a:xfrm>
            <a:off x="457200" y="217488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ym typeface="Arial"/>
              </a:rPr>
              <a:t>Hubungan</a:t>
            </a:r>
            <a:r>
              <a:rPr lang="en-US" sz="3200" kern="0" dirty="0" smtClean="0">
                <a:sym typeface="Arial"/>
              </a:rPr>
              <a:t> </a:t>
            </a:r>
            <a:r>
              <a:rPr lang="en-US" sz="3200" kern="0" dirty="0" err="1" smtClean="0">
                <a:sym typeface="Arial"/>
              </a:rPr>
              <a:t>Antara</a:t>
            </a:r>
            <a:r>
              <a:rPr lang="en-US" sz="3200" kern="0" dirty="0" smtClean="0">
                <a:sym typeface="Arial"/>
              </a:rPr>
              <a:t> Input </a:t>
            </a:r>
            <a:r>
              <a:rPr lang="en-US" sz="3200" kern="0" dirty="0" err="1" smtClean="0">
                <a:sym typeface="Arial"/>
              </a:rPr>
              <a:t>dan</a:t>
            </a:r>
            <a:r>
              <a:rPr lang="en-US" sz="3200" kern="0" dirty="0" smtClean="0">
                <a:sym typeface="Arial"/>
              </a:rPr>
              <a:t> Output</a:t>
            </a:r>
          </a:p>
        </p:txBody>
      </p:sp>
      <p:sp>
        <p:nvSpPr>
          <p:cNvPr id="30" name="Rectangle 29"/>
          <p:cNvSpPr>
            <a:spLocks noGrp="1" noChangeArrowheads="1"/>
          </p:cNvSpPr>
          <p:nvPr/>
        </p:nvSpPr>
        <p:spPr bwMode="auto">
          <a:xfrm>
            <a:off x="457200" y="12446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Manajemen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bertanggung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jawab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untuk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memastikan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hubungan</a:t>
            </a:r>
            <a:r>
              <a:rPr lang="en-US" sz="2400" kern="0" dirty="0" smtClean="0">
                <a:effectLst/>
                <a:sym typeface="Arial"/>
              </a:rPr>
              <a:t> yang optimal </a:t>
            </a:r>
            <a:r>
              <a:rPr lang="en-US" sz="2400" kern="0" dirty="0" err="1" smtClean="0">
                <a:effectLst/>
                <a:sym typeface="Arial"/>
              </a:rPr>
              <a:t>antara</a:t>
            </a:r>
            <a:r>
              <a:rPr lang="en-US" sz="2400" kern="0" dirty="0" smtClean="0">
                <a:effectLst/>
                <a:sym typeface="Arial"/>
              </a:rPr>
              <a:t> input </a:t>
            </a:r>
            <a:r>
              <a:rPr lang="en-US" sz="2400" kern="0" dirty="0" err="1" smtClean="0">
                <a:effectLst/>
                <a:sym typeface="Arial"/>
              </a:rPr>
              <a:t>dan</a:t>
            </a:r>
            <a:r>
              <a:rPr lang="en-US" sz="2400" kern="0" dirty="0" smtClean="0">
                <a:effectLst/>
                <a:sym typeface="Arial"/>
              </a:rPr>
              <a:t> output.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en-US" sz="2400" kern="0" dirty="0" smtClean="0">
              <a:effectLst/>
              <a:sym typeface="Arial"/>
            </a:endParaRPr>
          </a:p>
          <a:p>
            <a:pPr algn="just" eaLnBrk="1" hangingPunct="1">
              <a:defRPr/>
            </a:pPr>
            <a:r>
              <a:rPr lang="en-US" sz="2400" kern="0" dirty="0" smtClean="0">
                <a:effectLst/>
                <a:sym typeface="Arial"/>
              </a:rPr>
              <a:t>Di </a:t>
            </a:r>
            <a:r>
              <a:rPr lang="en-US" sz="2400" kern="0" dirty="0" err="1" smtClean="0">
                <a:effectLst/>
                <a:sym typeface="Arial"/>
              </a:rPr>
              <a:t>sejumlah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tanggung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jawab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hubungan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ini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bersifat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timbal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balik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langsung</a:t>
            </a:r>
            <a:r>
              <a:rPr lang="en-US" sz="2400" kern="0" dirty="0" smtClean="0">
                <a:effectLst/>
                <a:sym typeface="Arial"/>
              </a:rPr>
              <a:t>. Akan </a:t>
            </a:r>
            <a:r>
              <a:rPr lang="en-US" sz="2400" kern="0" dirty="0" err="1" smtClean="0">
                <a:effectLst/>
                <a:sym typeface="Arial"/>
              </a:rPr>
              <a:t>tetapi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dalam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sejumlah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situasi</a:t>
            </a:r>
            <a:r>
              <a:rPr lang="en-US" sz="2400" kern="0" dirty="0" smtClean="0">
                <a:effectLst/>
                <a:sym typeface="Arial"/>
              </a:rPr>
              <a:t> input </a:t>
            </a:r>
            <a:r>
              <a:rPr lang="en-US" sz="2400" kern="0" dirty="0" err="1" smtClean="0">
                <a:effectLst/>
                <a:sym typeface="Arial"/>
              </a:rPr>
              <a:t>tidak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secara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langsung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berkaitan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dengan</a:t>
            </a:r>
            <a:r>
              <a:rPr lang="en-US" sz="2400" kern="0" dirty="0" smtClean="0">
                <a:effectLst/>
                <a:sym typeface="Arial"/>
              </a:rPr>
              <a:t> output yang </a:t>
            </a:r>
            <a:r>
              <a:rPr lang="en-US" sz="2400" kern="0" dirty="0" err="1" smtClean="0">
                <a:effectLst/>
                <a:sym typeface="Arial"/>
              </a:rPr>
              <a:t>dihasilkan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57200" y="-19050"/>
            <a:ext cx="82296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600" kern="0" dirty="0" err="1" smtClean="0">
                <a:sym typeface="Arial"/>
              </a:rPr>
              <a:t>Mengukur</a:t>
            </a:r>
            <a:r>
              <a:rPr lang="en-US" sz="3600" kern="0" dirty="0" smtClean="0">
                <a:sym typeface="Arial"/>
              </a:rPr>
              <a:t> Input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57200" y="942975"/>
            <a:ext cx="82296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Kebanyakan</a:t>
            </a:r>
            <a:r>
              <a:rPr lang="en-US" sz="2400" kern="0" dirty="0" smtClean="0">
                <a:effectLst/>
                <a:sym typeface="Arial"/>
              </a:rPr>
              <a:t> input yang </a:t>
            </a:r>
            <a:r>
              <a:rPr lang="en-US" sz="2400" kern="0" dirty="0" err="1" smtClean="0">
                <a:effectLst/>
                <a:sym typeface="Arial"/>
              </a:rPr>
              <a:t>digunakan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oleh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tanggung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jawab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dapat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dinyatakan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dalam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ukuran-ukuran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fisik</a:t>
            </a:r>
            <a:r>
              <a:rPr lang="en-US" sz="2400" kern="0" dirty="0" smtClean="0">
                <a:effectLst/>
                <a:sym typeface="Arial"/>
              </a:rPr>
              <a:t> (jam </a:t>
            </a:r>
            <a:r>
              <a:rPr lang="en-US" sz="2400" kern="0" dirty="0" err="1" smtClean="0">
                <a:effectLst/>
                <a:sym typeface="Arial"/>
              </a:rPr>
              <a:t>kerja</a:t>
            </a:r>
            <a:r>
              <a:rPr lang="en-US" sz="2400" kern="0" dirty="0" smtClean="0">
                <a:effectLst/>
                <a:sym typeface="Arial"/>
              </a:rPr>
              <a:t>, kilogram, </a:t>
            </a:r>
            <a:r>
              <a:rPr lang="en-US" sz="2400" kern="0" dirty="0" err="1" smtClean="0">
                <a:effectLst/>
                <a:sym typeface="Arial"/>
              </a:rPr>
              <a:t>dll</a:t>
            </a:r>
            <a:r>
              <a:rPr lang="en-US" sz="2400" kern="0" dirty="0" smtClean="0">
                <a:effectLst/>
                <a:sym typeface="Arial"/>
              </a:rPr>
              <a:t>)</a:t>
            </a:r>
          </a:p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Dalam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Sistem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Pengendalian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Manajamen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ukuran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fisik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tersebut</a:t>
            </a:r>
            <a:r>
              <a:rPr lang="en-US" sz="2400" kern="0" dirty="0" smtClean="0">
                <a:effectLst/>
                <a:sym typeface="Arial"/>
              </a:rPr>
              <a:t> di </a:t>
            </a:r>
            <a:r>
              <a:rPr lang="en-US" sz="2400" kern="0" dirty="0" err="1" smtClean="0">
                <a:effectLst/>
                <a:sym typeface="Arial"/>
              </a:rPr>
              <a:t>terjemahkan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dalam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satuan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moneter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Jumlah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moneter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dihasilkan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dari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perhitungan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tersebut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disebut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dengan</a:t>
            </a:r>
            <a:r>
              <a:rPr lang="en-US" sz="2400" kern="0" dirty="0" smtClean="0">
                <a:effectLst/>
                <a:sym typeface="Arial"/>
              </a:rPr>
              <a:t> “</a:t>
            </a:r>
            <a:r>
              <a:rPr lang="en-US" sz="2400" kern="0" dirty="0" err="1" smtClean="0">
                <a:effectLst/>
                <a:sym typeface="Arial"/>
              </a:rPr>
              <a:t>biaya</a:t>
            </a:r>
            <a:r>
              <a:rPr lang="en-US" sz="2400" kern="0" dirty="0" smtClean="0">
                <a:effectLst/>
                <a:sym typeface="Arial"/>
              </a:rPr>
              <a:t>”.</a:t>
            </a:r>
          </a:p>
          <a:p>
            <a:pPr algn="just" eaLnBrk="1" hangingPunct="1">
              <a:defRPr/>
            </a:pPr>
            <a:r>
              <a:rPr lang="en-US" sz="2400" kern="0" dirty="0" smtClean="0">
                <a:effectLst/>
                <a:sym typeface="Arial"/>
              </a:rPr>
              <a:t>Input </a:t>
            </a:r>
            <a:r>
              <a:rPr lang="en-US" sz="2400" kern="0" dirty="0" err="1" smtClean="0">
                <a:effectLst/>
                <a:sym typeface="Arial"/>
              </a:rPr>
              <a:t>adalah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sumber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daya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dipergunakan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oleh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tanggung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jawab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>
            <a:spLocks noGrp="1" noChangeArrowheads="1"/>
          </p:cNvSpPr>
          <p:nvPr/>
        </p:nvSpPr>
        <p:spPr bwMode="auto">
          <a:xfrm>
            <a:off x="457200" y="11113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600" kern="0" dirty="0" err="1" smtClean="0">
                <a:sym typeface="Arial"/>
              </a:rPr>
              <a:t>Mengukur</a:t>
            </a:r>
            <a:r>
              <a:rPr lang="en-US" sz="3600" kern="0" dirty="0" smtClean="0">
                <a:sym typeface="Arial"/>
              </a:rPr>
              <a:t> Output</a:t>
            </a:r>
          </a:p>
        </p:txBody>
      </p:sp>
      <p:sp>
        <p:nvSpPr>
          <p:cNvPr id="117" name="Rectangle 116"/>
          <p:cNvSpPr>
            <a:spLocks noGrp="1" noChangeArrowheads="1"/>
          </p:cNvSpPr>
          <p:nvPr/>
        </p:nvSpPr>
        <p:spPr bwMode="auto">
          <a:xfrm>
            <a:off x="457200" y="790575"/>
            <a:ext cx="82296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Pada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organisasi</a:t>
            </a:r>
            <a:r>
              <a:rPr lang="en-US" sz="2400" kern="0" dirty="0" smtClean="0">
                <a:effectLst/>
                <a:sym typeface="Arial"/>
              </a:rPr>
              <a:t> profit, </a:t>
            </a:r>
            <a:r>
              <a:rPr lang="en-US" sz="2400" kern="0" dirty="0" err="1" smtClean="0">
                <a:effectLst/>
                <a:sym typeface="Arial"/>
              </a:rPr>
              <a:t>pendapatan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pertahun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umumnya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digunakan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untuk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mengukur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hasil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dari</a:t>
            </a:r>
            <a:r>
              <a:rPr lang="en-US" sz="2400" kern="0" dirty="0" smtClean="0">
                <a:effectLst/>
                <a:sym typeface="Arial"/>
              </a:rPr>
              <a:t> output. Akan </a:t>
            </a:r>
            <a:r>
              <a:rPr lang="en-US" sz="2400" kern="0" dirty="0" err="1" smtClean="0">
                <a:effectLst/>
                <a:sym typeface="Arial"/>
              </a:rPr>
              <a:t>tetapi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angka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ini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tidak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menyatakan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seluruh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kinerja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organisasi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selama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periode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tersebut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Pada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organisasi</a:t>
            </a:r>
            <a:r>
              <a:rPr lang="en-US" sz="2400" kern="0" dirty="0" smtClean="0">
                <a:effectLst/>
                <a:sym typeface="Arial"/>
              </a:rPr>
              <a:t> non profit, </a:t>
            </a:r>
            <a:r>
              <a:rPr lang="en-US" sz="2400" kern="0" dirty="0" err="1" smtClean="0">
                <a:effectLst/>
                <a:sym typeface="Arial"/>
              </a:rPr>
              <a:t>tidak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ada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tolok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ukur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pasti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untuk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mengukur</a:t>
            </a:r>
            <a:r>
              <a:rPr lang="en-US" sz="2400" kern="0" dirty="0" smtClean="0">
                <a:effectLst/>
                <a:sym typeface="Arial"/>
              </a:rPr>
              <a:t> output.</a:t>
            </a:r>
          </a:p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Bahkan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banyak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organisasi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tidak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berusaha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untuk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mengukur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outputnya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>
            <a:spLocks noGrp="1" noChangeArrowheads="1"/>
          </p:cNvSpPr>
          <p:nvPr/>
        </p:nvSpPr>
        <p:spPr bwMode="auto">
          <a:xfrm>
            <a:off x="457200" y="109538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4000" kern="0" dirty="0" err="1" smtClean="0">
                <a:sym typeface="Arial"/>
              </a:rPr>
              <a:t>Efisiensi</a:t>
            </a:r>
            <a:r>
              <a:rPr lang="en-US" sz="4000" kern="0" dirty="0" smtClean="0">
                <a:sym typeface="Arial"/>
              </a:rPr>
              <a:t> </a:t>
            </a:r>
            <a:r>
              <a:rPr lang="en-US" sz="4000" kern="0" dirty="0" err="1" smtClean="0">
                <a:sym typeface="Arial"/>
              </a:rPr>
              <a:t>dan</a:t>
            </a:r>
            <a:r>
              <a:rPr lang="en-US" sz="4000" kern="0" dirty="0" smtClean="0">
                <a:sym typeface="Arial"/>
              </a:rPr>
              <a:t> </a:t>
            </a:r>
            <a:r>
              <a:rPr lang="en-US" sz="4000" kern="0" dirty="0" err="1" smtClean="0">
                <a:sym typeface="Arial"/>
              </a:rPr>
              <a:t>Efektifitas</a:t>
            </a:r>
            <a:endParaRPr lang="en-US" sz="4000" kern="0" dirty="0" smtClean="0">
              <a:sym typeface="Arial"/>
            </a:endParaRPr>
          </a:p>
        </p:txBody>
      </p:sp>
      <p:sp>
        <p:nvSpPr>
          <p:cNvPr id="239" name="Rectangle 238"/>
          <p:cNvSpPr>
            <a:spLocks noGrp="1" noChangeArrowheads="1"/>
          </p:cNvSpPr>
          <p:nvPr/>
        </p:nvSpPr>
        <p:spPr bwMode="auto">
          <a:xfrm>
            <a:off x="457200" y="1160463"/>
            <a:ext cx="82296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000" kern="0" dirty="0" err="1" smtClean="0">
                <a:effectLst/>
                <a:sym typeface="Arial"/>
              </a:rPr>
              <a:t>Konsep</a:t>
            </a:r>
            <a:r>
              <a:rPr lang="en-US" sz="2000" kern="0" dirty="0" smtClean="0">
                <a:effectLst/>
                <a:sym typeface="Arial"/>
              </a:rPr>
              <a:t> input, output, </a:t>
            </a:r>
            <a:r>
              <a:rPr lang="en-US" sz="2000" kern="0" dirty="0" err="1" smtClean="0">
                <a:effectLst/>
                <a:sym typeface="Arial"/>
              </a:rPr>
              <a:t>dan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biaya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bisa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digunakan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untuk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menjelaskan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makna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dari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efisiensi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efektifitas</a:t>
            </a:r>
            <a:r>
              <a:rPr lang="en-US" sz="2000" kern="0" dirty="0" smtClean="0">
                <a:effectLst/>
                <a:sym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000" kern="0" dirty="0" err="1" smtClean="0">
                <a:effectLst/>
                <a:sym typeface="Arial"/>
              </a:rPr>
              <a:t>Efisiensi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adalah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rasio</a:t>
            </a:r>
            <a:r>
              <a:rPr lang="en-US" sz="2000" kern="0" dirty="0" smtClean="0">
                <a:effectLst/>
                <a:sym typeface="Arial"/>
              </a:rPr>
              <a:t> output </a:t>
            </a:r>
            <a:r>
              <a:rPr lang="en-US" sz="2000" kern="0" dirty="0" err="1" smtClean="0">
                <a:effectLst/>
                <a:sym typeface="Arial"/>
              </a:rPr>
              <a:t>terhadap</a:t>
            </a:r>
            <a:r>
              <a:rPr lang="en-US" sz="2000" kern="0" dirty="0" smtClean="0">
                <a:effectLst/>
                <a:sym typeface="Arial"/>
              </a:rPr>
              <a:t> input, </a:t>
            </a:r>
            <a:r>
              <a:rPr lang="en-US" sz="2000" kern="0" dirty="0" err="1" smtClean="0">
                <a:effectLst/>
                <a:sym typeface="Arial"/>
              </a:rPr>
              <a:t>atau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jumlah</a:t>
            </a:r>
            <a:r>
              <a:rPr lang="en-US" sz="2000" kern="0" dirty="0" smtClean="0">
                <a:effectLst/>
                <a:sym typeface="Arial"/>
              </a:rPr>
              <a:t> output per unit input.</a:t>
            </a:r>
          </a:p>
          <a:p>
            <a:pPr algn="just" eaLnBrk="1" hangingPunct="1">
              <a:defRPr/>
            </a:pPr>
            <a:r>
              <a:rPr lang="en-US" sz="2000" kern="0" dirty="0" err="1" smtClean="0">
                <a:effectLst/>
                <a:sym typeface="Arial"/>
              </a:rPr>
              <a:t>Umumnya</a:t>
            </a:r>
            <a:r>
              <a:rPr lang="en-US" sz="2000" kern="0" dirty="0" smtClean="0">
                <a:effectLst/>
                <a:sym typeface="Arial"/>
              </a:rPr>
              <a:t>, </a:t>
            </a:r>
            <a:r>
              <a:rPr lang="en-US" sz="2000" kern="0" dirty="0" err="1" smtClean="0">
                <a:effectLst/>
                <a:sym typeface="Arial"/>
              </a:rPr>
              <a:t>efisiensi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diukur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dengan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cara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membandingkan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biaya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aktual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dengan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standar</a:t>
            </a:r>
            <a:r>
              <a:rPr lang="en-US" sz="2000" kern="0" dirty="0" smtClean="0">
                <a:effectLst/>
                <a:sym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000" kern="0" dirty="0" err="1" smtClean="0">
                <a:effectLst/>
                <a:sym typeface="Arial"/>
              </a:rPr>
              <a:t>Efektifitas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ditentukan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oleh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hubungan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antara</a:t>
            </a:r>
            <a:r>
              <a:rPr lang="en-US" sz="2000" kern="0" dirty="0" smtClean="0">
                <a:effectLst/>
                <a:sym typeface="Arial"/>
              </a:rPr>
              <a:t> output yang </a:t>
            </a:r>
            <a:r>
              <a:rPr lang="en-US" sz="2000" kern="0" dirty="0" err="1" smtClean="0">
                <a:effectLst/>
                <a:sym typeface="Arial"/>
              </a:rPr>
              <a:t>dihasilkan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oleh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suatu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pusat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tanggung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jawab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dengan</a:t>
            </a:r>
            <a:r>
              <a:rPr lang="en-US" sz="2000" kern="0" dirty="0" smtClean="0">
                <a:effectLst/>
                <a:sym typeface="Arial"/>
              </a:rPr>
              <a:t> </a:t>
            </a:r>
            <a:r>
              <a:rPr lang="en-US" sz="2000" kern="0" dirty="0" err="1" smtClean="0">
                <a:effectLst/>
                <a:sym typeface="Arial"/>
              </a:rPr>
              <a:t>tujuannya</a:t>
            </a:r>
            <a:r>
              <a:rPr lang="en-US" sz="2000" kern="0" dirty="0" smtClean="0">
                <a:effectLst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ChangeArrowheads="1"/>
          </p:cNvSpPr>
          <p:nvPr/>
        </p:nvSpPr>
        <p:spPr bwMode="auto">
          <a:xfrm>
            <a:off x="457200" y="1143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600" kern="0" dirty="0" err="1" smtClean="0">
                <a:sym typeface="Arial"/>
              </a:rPr>
              <a:t>Efisiensi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dan</a:t>
            </a:r>
            <a:r>
              <a:rPr lang="en-US" sz="3600" kern="0" dirty="0" smtClean="0">
                <a:sym typeface="Arial"/>
              </a:rPr>
              <a:t> </a:t>
            </a:r>
            <a:r>
              <a:rPr lang="en-US" sz="3600" kern="0" dirty="0" err="1" smtClean="0">
                <a:sym typeface="Arial"/>
              </a:rPr>
              <a:t>Efektifitas</a:t>
            </a:r>
            <a:endParaRPr lang="en-US" sz="3600" kern="0" dirty="0" smtClean="0">
              <a:sym typeface="Arial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/>
        </p:nvSpPr>
        <p:spPr bwMode="auto">
          <a:xfrm>
            <a:off x="457200" y="1122363"/>
            <a:ext cx="82296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Efisiensi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efektifitas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saling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berkaitan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setiap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tanggung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jawab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harus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efektif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efisien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Secara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ringkas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suatu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pusat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tanggung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jawab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bersifat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efisien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jika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melakukan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sesuatu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dengan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tepat</a:t>
            </a:r>
            <a:r>
              <a:rPr lang="en-US" sz="2400" kern="0" dirty="0" smtClean="0">
                <a:effectLst/>
                <a:sym typeface="Arial"/>
              </a:rPr>
              <a:t>, </a:t>
            </a:r>
            <a:r>
              <a:rPr lang="en-US" sz="2400" kern="0" dirty="0" err="1" smtClean="0">
                <a:effectLst/>
                <a:sym typeface="Arial"/>
              </a:rPr>
              <a:t>dan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akan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efektif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jika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melakukan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hal-hal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tepat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400" kern="0" dirty="0" err="1" smtClean="0">
                <a:effectLst/>
                <a:sym typeface="Arial"/>
              </a:rPr>
              <a:t>Ukuran</a:t>
            </a:r>
            <a:r>
              <a:rPr lang="en-US" sz="2400" kern="0" dirty="0" smtClean="0">
                <a:effectLst/>
                <a:sym typeface="Arial"/>
              </a:rPr>
              <a:t> yang </a:t>
            </a:r>
            <a:r>
              <a:rPr lang="en-US" sz="2400" kern="0" dirty="0" err="1" smtClean="0">
                <a:effectLst/>
                <a:sym typeface="Arial"/>
              </a:rPr>
              <a:t>tepat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untuk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organisasi</a:t>
            </a:r>
            <a:r>
              <a:rPr lang="en-US" sz="2400" kern="0" dirty="0" smtClean="0">
                <a:effectLst/>
                <a:sym typeface="Arial"/>
              </a:rPr>
              <a:t> profit </a:t>
            </a:r>
            <a:r>
              <a:rPr lang="en-US" sz="2400" kern="0" dirty="0" err="1" smtClean="0">
                <a:effectLst/>
                <a:sym typeface="Arial"/>
              </a:rPr>
              <a:t>adalah</a:t>
            </a:r>
            <a:r>
              <a:rPr lang="en-US" sz="2400" kern="0" dirty="0" smtClean="0">
                <a:effectLst/>
                <a:sym typeface="Arial"/>
              </a:rPr>
              <a:t> </a:t>
            </a:r>
            <a:r>
              <a:rPr lang="en-US" sz="2400" kern="0" dirty="0" err="1" smtClean="0">
                <a:effectLst/>
                <a:sym typeface="Arial"/>
              </a:rPr>
              <a:t>laba</a:t>
            </a:r>
            <a:r>
              <a:rPr lang="en-US" sz="2400" kern="0" dirty="0" smtClean="0">
                <a:effectLst/>
                <a:sym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564</Words>
  <Application>Microsoft Office PowerPoint</Application>
  <PresentationFormat>On-screen Show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Wingdings</vt:lpstr>
      <vt:lpstr>Times New Roman</vt:lpstr>
      <vt:lpstr>Arial</vt:lpstr>
      <vt:lpstr>Montserrat Black</vt:lpstr>
      <vt:lpstr>Hind</vt:lpstr>
      <vt:lpstr>Montserrat</vt:lpstr>
      <vt:lpstr>Comfortaa Medium</vt:lpstr>
      <vt:lpstr>Roboto Condensed Light</vt:lpstr>
      <vt:lpstr>Calibri</vt:lpstr>
      <vt:lpstr>Calibri Light</vt:lpstr>
      <vt:lpstr>Office Theme</vt:lpstr>
      <vt:lpstr>SISTEM PENGENDALIAN MANAJEMEN (Pusat Tanggung Jawab : Pendapatan &amp; Beban)</vt:lpstr>
      <vt:lpstr>Pengertian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PENGENDALIAN MANAJEMEN (Pusat Tanggung Jawab : Pendapatan &amp; Beban)</dc:title>
  <dc:creator>User</dc:creator>
  <cp:lastModifiedBy>M. Sadat</cp:lastModifiedBy>
  <cp:revision>7</cp:revision>
  <dcterms:modified xsi:type="dcterms:W3CDTF">2024-10-18T00:37:27Z</dcterms:modified>
</cp:coreProperties>
</file>