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76" autoAdjust="0"/>
    <p:restoredTop sz="51366" autoAdjust="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CB249-5FF5-486C-B78D-1DC6E0B00867}" type="datetimeFigureOut">
              <a:rPr lang="en-ID" smtClean="0"/>
              <a:t>22/10/2024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8A1B5-4D15-4EB9-A0DC-8B3851E195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203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UI </a:t>
            </a:r>
            <a:r>
              <a:rPr lang="en-ID" dirty="0" err="1"/>
              <a:t>atau</a:t>
            </a:r>
            <a:r>
              <a:rPr lang="en-ID" dirty="0"/>
              <a:t> User Interface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(user)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pada </a:t>
            </a:r>
            <a:r>
              <a:rPr lang="en-ID" dirty="0" err="1"/>
              <a:t>sebuah</a:t>
            </a:r>
            <a:r>
              <a:rPr lang="en-ID" dirty="0"/>
              <a:t> program,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website, mobile, </a:t>
            </a:r>
            <a:r>
              <a:rPr lang="en-ID" dirty="0" err="1"/>
              <a:t>ataupun</a:t>
            </a:r>
            <a:r>
              <a:rPr lang="en-ID" dirty="0"/>
              <a:t> software.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program yang </a:t>
            </a:r>
            <a:r>
              <a:rPr lang="en-ID" dirty="0" err="1"/>
              <a:t>tengah</a:t>
            </a:r>
            <a:r>
              <a:rPr lang="en-ID" dirty="0"/>
              <a:t> </a:t>
            </a:r>
            <a:r>
              <a:rPr lang="en-ID" dirty="0" err="1"/>
              <a:t>dikembangkan</a:t>
            </a:r>
            <a:r>
              <a:rPr lang="en-ID" dirty="0"/>
              <a:t>. </a:t>
            </a:r>
          </a:p>
          <a:p>
            <a:endParaRPr lang="en-ID" dirty="0"/>
          </a:p>
          <a:p>
            <a:r>
              <a:rPr lang="en-ID" dirty="0" err="1"/>
              <a:t>Cakupan</a:t>
            </a:r>
            <a:r>
              <a:rPr lang="en-ID" dirty="0"/>
              <a:t> UI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tampilan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,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, </a:t>
            </a:r>
            <a:r>
              <a:rPr lang="en-ID" dirty="0" err="1"/>
              <a:t>tampilan</a:t>
            </a:r>
            <a:r>
              <a:rPr lang="en-ID" dirty="0"/>
              <a:t> </a:t>
            </a:r>
            <a:r>
              <a:rPr lang="en-ID" dirty="0" err="1"/>
              <a:t>animasi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program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penggunanya</a:t>
            </a:r>
            <a:endParaRPr lang="en-ID" dirty="0"/>
          </a:p>
          <a:p>
            <a:endParaRPr lang="en-ID" dirty="0"/>
          </a:p>
          <a:p>
            <a:endParaRPr lang="en-ID" dirty="0"/>
          </a:p>
          <a:p>
            <a:r>
              <a:rPr lang="en-ID" dirty="0"/>
              <a:t>Output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desainer</a:t>
            </a:r>
            <a:r>
              <a:rPr lang="en-ID" dirty="0"/>
              <a:t> UI </a:t>
            </a:r>
            <a:r>
              <a:rPr lang="en-ID" dirty="0" err="1"/>
              <a:t>ialah</a:t>
            </a:r>
            <a:r>
              <a:rPr lang="en-ID" dirty="0"/>
              <a:t> program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yang </a:t>
            </a:r>
            <a:r>
              <a:rPr lang="en-ID" dirty="0" err="1"/>
              <a:t>kiranya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program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9456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User experience (UX)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indonesia</a:t>
            </a:r>
            <a:r>
              <a:rPr lang="en-ID" dirty="0"/>
              <a:t> “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”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website </a:t>
            </a:r>
            <a:r>
              <a:rPr lang="en-ID" dirty="0" err="1"/>
              <a:t>atau</a:t>
            </a:r>
            <a:r>
              <a:rPr lang="en-ID" dirty="0"/>
              <a:t> software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penggunanya</a:t>
            </a:r>
            <a:r>
              <a:rPr lang="en-ID" dirty="0"/>
              <a:t> agar </a:t>
            </a:r>
            <a:r>
              <a:rPr lang="en-ID" dirty="0" err="1"/>
              <a:t>interaksi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dan </a:t>
            </a:r>
            <a:r>
              <a:rPr lang="en-ID" dirty="0" err="1"/>
              <a:t>menyenangkan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dirty="0" err="1"/>
              <a:t>Kalau</a:t>
            </a:r>
            <a:r>
              <a:rPr lang="en-ID" dirty="0"/>
              <a:t> </a:t>
            </a:r>
            <a:r>
              <a:rPr lang="en-ID" dirty="0" err="1"/>
              <a:t>dulu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usability yang </a:t>
            </a:r>
            <a:r>
              <a:rPr lang="en-ID" dirty="0" err="1"/>
              <a:t>bagus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. </a:t>
            </a:r>
            <a:r>
              <a:rPr lang="en-ID" dirty="0" err="1"/>
              <a:t>Sekarang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juga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user experience yang </a:t>
            </a:r>
            <a:r>
              <a:rPr lang="en-ID" dirty="0" err="1"/>
              <a:t>bagus</a:t>
            </a:r>
            <a:r>
              <a:rPr lang="en-ID" dirty="0"/>
              <a:t>. </a:t>
            </a:r>
          </a:p>
          <a:p>
            <a:endParaRPr lang="en-ID" dirty="0"/>
          </a:p>
          <a:p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desainer</a:t>
            </a:r>
            <a:r>
              <a:rPr lang="en-ID" dirty="0"/>
              <a:t> UX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merancang</a:t>
            </a:r>
            <a:r>
              <a:rPr lang="en-ID" dirty="0"/>
              <a:t> program </a:t>
            </a:r>
            <a:r>
              <a:rPr lang="en-ID" dirty="0" err="1"/>
              <a:t>aplikasi</a:t>
            </a:r>
            <a:r>
              <a:rPr lang="en-ID" dirty="0"/>
              <a:t> web </a:t>
            </a:r>
            <a:r>
              <a:rPr lang="en-ID" dirty="0" err="1"/>
              <a:t>atau</a:t>
            </a:r>
            <a:r>
              <a:rPr lang="en-ID" dirty="0"/>
              <a:t> mobile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user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web </a:t>
            </a:r>
            <a:r>
              <a:rPr lang="en-ID" dirty="0" err="1"/>
              <a:t>atau</a:t>
            </a:r>
            <a:r>
              <a:rPr lang="en-ID" dirty="0"/>
              <a:t> mobile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3861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dirty="0" err="1"/>
              <a:t>Perbedaannya</a:t>
            </a:r>
            <a:r>
              <a:rPr lang="en-ID" dirty="0"/>
              <a:t> </a:t>
            </a:r>
            <a:r>
              <a:rPr lang="en-ID" dirty="0" err="1"/>
              <a:t>terletak</a:t>
            </a:r>
            <a:r>
              <a:rPr lang="en-ID" dirty="0"/>
              <a:t> pada </a:t>
            </a:r>
            <a:r>
              <a:rPr lang="en-ID" dirty="0" err="1"/>
              <a:t>fokus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programnya</a:t>
            </a:r>
            <a:r>
              <a:rPr lang="en-ID" dirty="0"/>
              <a:t>, </a:t>
            </a:r>
            <a:r>
              <a:rPr lang="en-ID" dirty="0" err="1"/>
              <a:t>yakni</a:t>
            </a:r>
            <a:r>
              <a:rPr lang="en-ID" dirty="0"/>
              <a:t> </a:t>
            </a:r>
            <a:r>
              <a:rPr lang="en-ID" dirty="0" err="1"/>
              <a:t>berfokus</a:t>
            </a:r>
            <a:r>
              <a:rPr lang="en-ID" dirty="0"/>
              <a:t> pada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penggunanya</a:t>
            </a:r>
            <a:r>
              <a:rPr lang="en-ID" dirty="0"/>
              <a:t>.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3167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Wireframe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skema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kasar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kerangka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dasar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menggambarkan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struktur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tata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letak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halaman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web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aplikasi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endParaRPr lang="en-ID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Wireframe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digunakan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pada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tahap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awal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pengembangan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produk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digital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membantu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memvisualisasikan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mengomunikasikan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struktur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produk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endParaRPr lang="en-ID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Prototype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rancangan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awal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suatu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produk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desain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dibuat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menguji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mengevaluasi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konsep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sebelum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diproduksi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secara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massal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    </a:t>
            </a:r>
          </a:p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Prototype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berupa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model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fisik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digital,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biasanya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dibuat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skala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kecil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lebih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sederhana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endParaRPr lang="en-ID" b="0" i="0" dirty="0">
              <a:solidFill>
                <a:srgbClr val="001D35"/>
              </a:solidFill>
              <a:effectLst/>
              <a:latin typeface="Google Sans"/>
            </a:endParaRPr>
          </a:p>
          <a:p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Desain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interaksi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juga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dapat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diartikan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proses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merancang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produk-produk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interaktif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mendukung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cara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orang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berkomunikasi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berinteraksi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3611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UX berfokus pada perjalanan pengguna untuk memecahkan masalah, UI berfokus pada tampilan dan fungsi permukaan produk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1281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Tujuan dari desain antarmuka pengguna adalah untuk membuat interaksi pengguna sesederhana dan seefisien mungkin, dalam hal mencapai tujuan pengguna (desain yang berpusat pada pengguna).”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8A1B5-4D15-4EB9-A0DC-8B3851E19560}" type="slidenum">
              <a:rPr lang="en-ID" smtClean="0"/>
              <a:t>14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5388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63344" y="607948"/>
            <a:ext cx="159512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E6E6E6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E6E6E6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E6E6E6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E6E6E6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E2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E2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641080" y="0"/>
            <a:ext cx="502920" cy="6858000"/>
          </a:xfrm>
          <a:custGeom>
            <a:avLst/>
            <a:gdLst/>
            <a:ahLst/>
            <a:cxnLst/>
            <a:rect l="l" t="t" r="r" b="b"/>
            <a:pathLst>
              <a:path w="502920" h="6858000">
                <a:moveTo>
                  <a:pt x="502920" y="0"/>
                </a:moveTo>
                <a:lnTo>
                  <a:pt x="0" y="0"/>
                </a:lnTo>
                <a:lnTo>
                  <a:pt x="0" y="6858000"/>
                </a:lnTo>
                <a:lnTo>
                  <a:pt x="502920" y="6858000"/>
                </a:lnTo>
                <a:lnTo>
                  <a:pt x="502920" y="0"/>
                </a:lnTo>
                <a:close/>
              </a:path>
            </a:pathLst>
          </a:custGeom>
          <a:solidFill>
            <a:srgbClr val="EE4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5900" y="5996940"/>
            <a:ext cx="4384040" cy="749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687" y="163068"/>
            <a:ext cx="8109267" cy="16423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E6E6E6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7519" y="1559877"/>
            <a:ext cx="7265034" cy="399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uxindo.com/wp-content/uploads/2016/06/1-1024x422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tirasa.net/gallery/tirasa/blog/apachesyncope_cli_logger_debug.png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conceptdraw.com/How-To-Guide/picture/OSX10.10YosemiteApps.pn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4139" y="1224280"/>
            <a:ext cx="6454140" cy="3403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900" y="5996940"/>
            <a:ext cx="4384040" cy="749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50740" y="0"/>
            <a:ext cx="4386579" cy="749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91029" y="2047239"/>
            <a:ext cx="2325370" cy="3022600"/>
            <a:chOff x="1891029" y="2047239"/>
            <a:chExt cx="2325370" cy="302260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75559" y="2047239"/>
              <a:ext cx="1640839" cy="30226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505709" y="2409189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83939" y="2344419"/>
              <a:ext cx="124460" cy="1270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137409" y="3194050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13099" y="3129279"/>
              <a:ext cx="127000" cy="127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175509" y="3757929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51199" y="3693160"/>
              <a:ext cx="127000" cy="12700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244089" y="4870450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19779" y="4805679"/>
              <a:ext cx="127000" cy="127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891029" y="4395469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69259" y="4330700"/>
              <a:ext cx="127000" cy="1270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345689" y="2744469"/>
              <a:ext cx="1167765" cy="0"/>
            </a:xfrm>
            <a:custGeom>
              <a:avLst/>
              <a:gdLst/>
              <a:ahLst/>
              <a:cxnLst/>
              <a:rect l="l" t="t" r="r" b="b"/>
              <a:pathLst>
                <a:path w="1167764">
                  <a:moveTo>
                    <a:pt x="1167511" y="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EE48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3919" y="2679699"/>
              <a:ext cx="127000" cy="127000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716404" y="188023"/>
            <a:ext cx="57797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80" dirty="0">
                <a:solidFill>
                  <a:srgbClr val="FFFFFF"/>
                </a:solidFill>
              </a:rPr>
              <a:t>KNOWING</a:t>
            </a:r>
            <a:r>
              <a:rPr sz="4000" spc="-290" dirty="0">
                <a:solidFill>
                  <a:srgbClr val="FFFFFF"/>
                </a:solidFill>
              </a:rPr>
              <a:t> </a:t>
            </a:r>
            <a:r>
              <a:rPr sz="4000" spc="-470" dirty="0">
                <a:solidFill>
                  <a:srgbClr val="FFFFFF"/>
                </a:solidFill>
              </a:rPr>
              <a:t>DIFFERENCE</a:t>
            </a:r>
            <a:endParaRPr sz="4000" dirty="0"/>
          </a:p>
        </p:txBody>
      </p:sp>
      <p:sp>
        <p:nvSpPr>
          <p:cNvPr id="17" name="object 17"/>
          <p:cNvSpPr txBox="1"/>
          <p:nvPr/>
        </p:nvSpPr>
        <p:spPr>
          <a:xfrm>
            <a:off x="752475" y="4252023"/>
            <a:ext cx="9321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85" dirty="0">
                <a:solidFill>
                  <a:srgbClr val="EE4857"/>
                </a:solidFill>
                <a:latin typeface="Arial Black"/>
                <a:cs typeface="Arial Black"/>
              </a:rPr>
              <a:t>COLORS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3534" y="3037459"/>
            <a:ext cx="1742439" cy="873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4" dirty="0">
                <a:solidFill>
                  <a:srgbClr val="EE4857"/>
                </a:solidFill>
                <a:latin typeface="Arial Black"/>
                <a:cs typeface="Arial Black"/>
              </a:rPr>
              <a:t>VISUAL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155" dirty="0">
                <a:solidFill>
                  <a:srgbClr val="EE4857"/>
                </a:solidFill>
                <a:latin typeface="Arial Black"/>
                <a:cs typeface="Arial Black"/>
              </a:rPr>
              <a:t>DESIGN</a:t>
            </a:r>
            <a:endParaRPr sz="1800">
              <a:latin typeface="Arial Black"/>
              <a:cs typeface="Arial Black"/>
            </a:endParaRPr>
          </a:p>
          <a:p>
            <a:pPr marL="569595">
              <a:lnSpc>
                <a:spcPct val="100000"/>
              </a:lnSpc>
              <a:spcBef>
                <a:spcPts val="2355"/>
              </a:spcBef>
            </a:pPr>
            <a:r>
              <a:rPr sz="1800" spc="-50" dirty="0">
                <a:solidFill>
                  <a:srgbClr val="EE4857"/>
                </a:solidFill>
                <a:latin typeface="Arial Black"/>
                <a:cs typeface="Arial Black"/>
              </a:rPr>
              <a:t>GRAPHIC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0222" y="4713223"/>
            <a:ext cx="1561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95" dirty="0">
                <a:solidFill>
                  <a:srgbClr val="EE4857"/>
                </a:solidFill>
                <a:latin typeface="Arial Black"/>
                <a:cs typeface="Arial Black"/>
              </a:rPr>
              <a:t>TYPOGRAPHY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384040" y="1986279"/>
            <a:ext cx="2009139" cy="3083560"/>
            <a:chOff x="4384040" y="1986279"/>
            <a:chExt cx="2009139" cy="3083560"/>
          </a:xfrm>
        </p:grpSpPr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84040" y="2047239"/>
              <a:ext cx="1635760" cy="3022600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4629150" y="2048509"/>
              <a:ext cx="1684020" cy="0"/>
            </a:xfrm>
            <a:custGeom>
              <a:avLst/>
              <a:gdLst/>
              <a:ahLst/>
              <a:cxnLst/>
              <a:rect l="l" t="t" r="r" b="b"/>
              <a:pathLst>
                <a:path w="1684020">
                  <a:moveTo>
                    <a:pt x="0" y="0"/>
                  </a:moveTo>
                  <a:lnTo>
                    <a:pt x="1683639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84700" y="1986279"/>
              <a:ext cx="121920" cy="119380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847590" y="2576829"/>
              <a:ext cx="1331595" cy="0"/>
            </a:xfrm>
            <a:custGeom>
              <a:avLst/>
              <a:gdLst/>
              <a:ahLst/>
              <a:cxnLst/>
              <a:rect l="l" t="t" r="r" b="b"/>
              <a:pathLst>
                <a:path w="1331595">
                  <a:moveTo>
                    <a:pt x="0" y="0"/>
                  </a:moveTo>
                  <a:lnTo>
                    <a:pt x="1331595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785360" y="2514599"/>
              <a:ext cx="121919" cy="121920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4690110" y="3135629"/>
              <a:ext cx="1684020" cy="0"/>
            </a:xfrm>
            <a:custGeom>
              <a:avLst/>
              <a:gdLst/>
              <a:ahLst/>
              <a:cxnLst/>
              <a:rect l="l" t="t" r="r" b="b"/>
              <a:pathLst>
                <a:path w="1684020">
                  <a:moveTo>
                    <a:pt x="0" y="0"/>
                  </a:moveTo>
                  <a:lnTo>
                    <a:pt x="1683639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653280" y="3075939"/>
              <a:ext cx="121920" cy="119380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5068570" y="3605529"/>
              <a:ext cx="1120140" cy="0"/>
            </a:xfrm>
            <a:custGeom>
              <a:avLst/>
              <a:gdLst/>
              <a:ahLst/>
              <a:cxnLst/>
              <a:rect l="l" t="t" r="r" b="b"/>
              <a:pathLst>
                <a:path w="1120139">
                  <a:moveTo>
                    <a:pt x="0" y="0"/>
                  </a:moveTo>
                  <a:lnTo>
                    <a:pt x="1119758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031740" y="3543299"/>
              <a:ext cx="121920" cy="121919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745990" y="4878069"/>
              <a:ext cx="1120140" cy="0"/>
            </a:xfrm>
            <a:custGeom>
              <a:avLst/>
              <a:gdLst/>
              <a:ahLst/>
              <a:cxnLst/>
              <a:rect l="l" t="t" r="r" b="b"/>
              <a:pathLst>
                <a:path w="1120139">
                  <a:moveTo>
                    <a:pt x="0" y="0"/>
                  </a:moveTo>
                  <a:lnTo>
                    <a:pt x="1119759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709160" y="4815839"/>
              <a:ext cx="121919" cy="119380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5126990" y="4281169"/>
              <a:ext cx="1120140" cy="0"/>
            </a:xfrm>
            <a:custGeom>
              <a:avLst/>
              <a:gdLst/>
              <a:ahLst/>
              <a:cxnLst/>
              <a:rect l="l" t="t" r="r" b="b"/>
              <a:pathLst>
                <a:path w="1120139">
                  <a:moveTo>
                    <a:pt x="0" y="0"/>
                  </a:moveTo>
                  <a:lnTo>
                    <a:pt x="1119759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090160" y="4218939"/>
              <a:ext cx="121919" cy="121920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6402959" y="1912365"/>
            <a:ext cx="1821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4" dirty="0">
                <a:solidFill>
                  <a:srgbClr val="EE4857"/>
                </a:solidFill>
                <a:latin typeface="Arial Black"/>
                <a:cs typeface="Arial Black"/>
              </a:rPr>
              <a:t>USER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229" dirty="0">
                <a:solidFill>
                  <a:srgbClr val="EE4857"/>
                </a:solidFill>
                <a:latin typeface="Arial Black"/>
                <a:cs typeface="Arial Black"/>
              </a:rPr>
              <a:t>RESEARCH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268720" y="2411412"/>
            <a:ext cx="19862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80" dirty="0">
                <a:solidFill>
                  <a:srgbClr val="EE4857"/>
                </a:solidFill>
                <a:latin typeface="Arial Black"/>
                <a:cs typeface="Arial Black"/>
              </a:rPr>
              <a:t>CREATE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165" dirty="0">
                <a:solidFill>
                  <a:srgbClr val="EE4857"/>
                </a:solidFill>
                <a:latin typeface="Arial Black"/>
                <a:cs typeface="Arial Black"/>
              </a:rPr>
              <a:t>PERSONA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17309" y="2941320"/>
            <a:ext cx="1905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4" dirty="0">
                <a:solidFill>
                  <a:srgbClr val="EE4857"/>
                </a:solidFill>
                <a:latin typeface="Arial Black"/>
                <a:cs typeface="Arial Black"/>
              </a:rPr>
              <a:t>USER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175" dirty="0">
                <a:solidFill>
                  <a:srgbClr val="EE4857"/>
                </a:solidFill>
                <a:latin typeface="Arial Black"/>
                <a:cs typeface="Arial Black"/>
              </a:rPr>
              <a:t>INTERVIEW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251575" y="3427793"/>
            <a:ext cx="1793875" cy="1251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solidFill>
                  <a:srgbClr val="EE4857"/>
                </a:solidFill>
                <a:latin typeface="Arial Black"/>
                <a:cs typeface="Arial Black"/>
              </a:rPr>
              <a:t>INFORMATION</a:t>
            </a:r>
            <a:endParaRPr sz="1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70" dirty="0">
                <a:solidFill>
                  <a:srgbClr val="EE4857"/>
                </a:solidFill>
                <a:latin typeface="Arial Black"/>
                <a:cs typeface="Arial Black"/>
              </a:rPr>
              <a:t>ARCHITECTURE</a:t>
            </a:r>
            <a:endParaRPr sz="1800">
              <a:latin typeface="Arial Black"/>
              <a:cs typeface="Arial Black"/>
            </a:endParaRPr>
          </a:p>
          <a:p>
            <a:pPr marL="70485" marR="5080">
              <a:lnSpc>
                <a:spcPct val="100000"/>
              </a:lnSpc>
              <a:spcBef>
                <a:spcPts val="1010"/>
              </a:spcBef>
            </a:pPr>
            <a:r>
              <a:rPr sz="1800" spc="-200" dirty="0">
                <a:solidFill>
                  <a:srgbClr val="EE4857"/>
                </a:solidFill>
                <a:latin typeface="Arial Black"/>
                <a:cs typeface="Arial Black"/>
              </a:rPr>
              <a:t>WIREFRAMES</a:t>
            </a:r>
            <a:r>
              <a:rPr sz="1800" spc="-80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310" dirty="0">
                <a:solidFill>
                  <a:srgbClr val="EE4857"/>
                </a:solidFill>
                <a:latin typeface="Arial Black"/>
                <a:cs typeface="Arial Black"/>
              </a:rPr>
              <a:t>&amp; 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PROTOTYPE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004814" y="4751704"/>
            <a:ext cx="15703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EE4857"/>
                </a:solidFill>
                <a:latin typeface="Arial Black"/>
                <a:cs typeface="Arial Black"/>
              </a:rPr>
              <a:t>INTERACTION</a:t>
            </a:r>
            <a:endParaRPr sz="1800"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EE4857"/>
                </a:solidFill>
                <a:latin typeface="Arial Black"/>
                <a:cs typeface="Arial Black"/>
              </a:rPr>
              <a:t>DESIGN</a:t>
            </a:r>
            <a:endParaRPr sz="1800" dirty="0">
              <a:latin typeface="Arial Black"/>
              <a:cs typeface="Arial Black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551679" y="4945379"/>
            <a:ext cx="1731010" cy="683260"/>
            <a:chOff x="4551679" y="4945379"/>
            <a:chExt cx="1731010" cy="683260"/>
          </a:xfrm>
        </p:grpSpPr>
        <p:sp>
          <p:nvSpPr>
            <p:cNvPr id="40" name="object 40"/>
            <p:cNvSpPr/>
            <p:nvPr/>
          </p:nvSpPr>
          <p:spPr>
            <a:xfrm>
              <a:off x="4598669" y="5609589"/>
              <a:ext cx="1684020" cy="0"/>
            </a:xfrm>
            <a:custGeom>
              <a:avLst/>
              <a:gdLst/>
              <a:ahLst/>
              <a:cxnLst/>
              <a:rect l="l" t="t" r="r" b="b"/>
              <a:pathLst>
                <a:path w="1684020">
                  <a:moveTo>
                    <a:pt x="0" y="0"/>
                  </a:moveTo>
                  <a:lnTo>
                    <a:pt x="1683639" y="0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551679" y="4945379"/>
              <a:ext cx="121920" cy="119380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4606289" y="5007609"/>
              <a:ext cx="0" cy="618490"/>
            </a:xfrm>
            <a:custGeom>
              <a:avLst/>
              <a:gdLst/>
              <a:ahLst/>
              <a:cxnLst/>
              <a:rect l="l" t="t" r="r" b="b"/>
              <a:pathLst>
                <a:path h="618489">
                  <a:moveTo>
                    <a:pt x="0" y="0"/>
                  </a:moveTo>
                  <a:lnTo>
                    <a:pt x="0" y="618299"/>
                  </a:lnTo>
                </a:path>
              </a:pathLst>
            </a:custGeom>
            <a:ln w="38100">
              <a:solidFill>
                <a:srgbClr val="58BB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6335014" y="5523865"/>
            <a:ext cx="17424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4" dirty="0">
                <a:solidFill>
                  <a:srgbClr val="EE4857"/>
                </a:solidFill>
                <a:latin typeface="Arial Black"/>
                <a:cs typeface="Arial Black"/>
              </a:rPr>
              <a:t>VISUAL</a:t>
            </a:r>
            <a:r>
              <a:rPr sz="1800" spc="-114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1800" spc="-155" dirty="0">
                <a:solidFill>
                  <a:srgbClr val="EE4857"/>
                </a:solidFill>
                <a:latin typeface="Arial Black"/>
                <a:cs typeface="Arial Black"/>
              </a:rPr>
              <a:t>DESIGN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150359" y="1034478"/>
            <a:ext cx="407034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620" dirty="0">
                <a:solidFill>
                  <a:srgbClr val="FFFFFF"/>
                </a:solidFill>
                <a:latin typeface="Arial Black"/>
                <a:cs typeface="Arial Black"/>
              </a:rPr>
              <a:t>&amp;</a:t>
            </a:r>
            <a:endParaRPr sz="4000">
              <a:latin typeface="Arial Black"/>
              <a:cs typeface="Arial Blac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50459" y="960119"/>
            <a:ext cx="1148080" cy="792480"/>
          </a:xfrm>
          <a:prstGeom prst="rect">
            <a:avLst/>
          </a:prstGeom>
          <a:solidFill>
            <a:srgbClr val="EE4857"/>
          </a:solidFill>
        </p:spPr>
        <p:txBody>
          <a:bodyPr vert="horz" wrap="square" lIns="0" tIns="86995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685"/>
              </a:spcBef>
            </a:pPr>
            <a:r>
              <a:rPr sz="4000" spc="-425" dirty="0">
                <a:solidFill>
                  <a:srgbClr val="FFFFFF"/>
                </a:solidFill>
                <a:latin typeface="Arial Black"/>
                <a:cs typeface="Arial Black"/>
              </a:rPr>
              <a:t>UX</a:t>
            </a:r>
            <a:endParaRPr sz="4000">
              <a:latin typeface="Arial Black"/>
              <a:cs typeface="Arial Blac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28900" y="960119"/>
            <a:ext cx="1145540" cy="792480"/>
          </a:xfrm>
          <a:prstGeom prst="rect">
            <a:avLst/>
          </a:prstGeom>
          <a:solidFill>
            <a:srgbClr val="58BBD3"/>
          </a:solidFill>
        </p:spPr>
        <p:txBody>
          <a:bodyPr vert="horz" wrap="square" lIns="0" tIns="86995" rIns="0" bIns="0" rtlCol="0">
            <a:spAutoFit/>
          </a:bodyPr>
          <a:lstStyle/>
          <a:p>
            <a:pPr marL="237490">
              <a:lnSpc>
                <a:spcPct val="100000"/>
              </a:lnSpc>
              <a:spcBef>
                <a:spcPts val="685"/>
              </a:spcBef>
            </a:pPr>
            <a:r>
              <a:rPr sz="4000" spc="-325" dirty="0">
                <a:solidFill>
                  <a:srgbClr val="FFFFFF"/>
                </a:solidFill>
                <a:latin typeface="Arial Black"/>
                <a:cs typeface="Arial Black"/>
              </a:rPr>
              <a:t>UI</a:t>
            </a:r>
            <a:endParaRPr sz="4000">
              <a:latin typeface="Arial Black"/>
              <a:cs typeface="Arial Blac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50544" y="2166640"/>
            <a:ext cx="1726564" cy="69596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575"/>
              </a:spcBef>
            </a:pPr>
            <a:r>
              <a:rPr sz="1800" spc="-155" dirty="0">
                <a:solidFill>
                  <a:srgbClr val="EE4857"/>
                </a:solidFill>
                <a:latin typeface="Arial Black"/>
                <a:cs typeface="Arial Black"/>
              </a:rPr>
              <a:t>ICONOGRAPHY</a:t>
            </a:r>
            <a:endParaRPr sz="1800">
              <a:latin typeface="Arial Black"/>
              <a:cs typeface="Arial Black"/>
            </a:endParaRPr>
          </a:p>
          <a:p>
            <a:pPr marR="47625" algn="r">
              <a:lnSpc>
                <a:spcPct val="100000"/>
              </a:lnSpc>
              <a:spcBef>
                <a:spcPts val="480"/>
              </a:spcBef>
            </a:pPr>
            <a:r>
              <a:rPr sz="1800" spc="-55" dirty="0">
                <a:solidFill>
                  <a:srgbClr val="EE4857"/>
                </a:solidFill>
                <a:latin typeface="Arial Black"/>
                <a:cs typeface="Arial Black"/>
              </a:rPr>
              <a:t>LAYOUT</a:t>
            </a:r>
            <a:endParaRPr sz="18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41080" y="0"/>
            <a:ext cx="502920" cy="6858000"/>
          </a:xfrm>
          <a:custGeom>
            <a:avLst/>
            <a:gdLst/>
            <a:ahLst/>
            <a:cxnLst/>
            <a:rect l="l" t="t" r="r" b="b"/>
            <a:pathLst>
              <a:path w="502920" h="6858000">
                <a:moveTo>
                  <a:pt x="502920" y="0"/>
                </a:moveTo>
                <a:lnTo>
                  <a:pt x="0" y="0"/>
                </a:lnTo>
                <a:lnTo>
                  <a:pt x="0" y="6858000"/>
                </a:lnTo>
                <a:lnTo>
                  <a:pt x="502920" y="6858000"/>
                </a:lnTo>
                <a:lnTo>
                  <a:pt x="502920" y="0"/>
                </a:lnTo>
                <a:close/>
              </a:path>
            </a:pathLst>
          </a:custGeom>
          <a:solidFill>
            <a:srgbClr val="EE4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15900" y="571500"/>
            <a:ext cx="8082280" cy="6174740"/>
            <a:chOff x="215900" y="571500"/>
            <a:chExt cx="8082280" cy="61747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900" y="5996940"/>
              <a:ext cx="4384040" cy="749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8180" y="571500"/>
              <a:ext cx="7620000" cy="571500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137602" y="6398895"/>
            <a:ext cx="66040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Tahoma"/>
                <a:cs typeface="Tahoma"/>
              </a:rPr>
              <a:t>https://uniteux.com/storage/app/uploads/public/586/ba3/710/586ba3710ce1c899915112.jpg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41080" y="0"/>
            <a:ext cx="502920" cy="6858000"/>
          </a:xfrm>
          <a:custGeom>
            <a:avLst/>
            <a:gdLst/>
            <a:ahLst/>
            <a:cxnLst/>
            <a:rect l="l" t="t" r="r" b="b"/>
            <a:pathLst>
              <a:path w="502920" h="6858000">
                <a:moveTo>
                  <a:pt x="502920" y="0"/>
                </a:moveTo>
                <a:lnTo>
                  <a:pt x="0" y="0"/>
                </a:lnTo>
                <a:lnTo>
                  <a:pt x="0" y="6858000"/>
                </a:lnTo>
                <a:lnTo>
                  <a:pt x="502920" y="6858000"/>
                </a:lnTo>
                <a:lnTo>
                  <a:pt x="502920" y="0"/>
                </a:lnTo>
                <a:close/>
              </a:path>
            </a:pathLst>
          </a:custGeom>
          <a:solidFill>
            <a:srgbClr val="EE4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15900" y="312420"/>
            <a:ext cx="7251700" cy="6433820"/>
            <a:chOff x="215900" y="312420"/>
            <a:chExt cx="7251700" cy="64338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900" y="5996940"/>
              <a:ext cx="4384040" cy="749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7619" y="312420"/>
              <a:ext cx="6189980" cy="568452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428114" y="6342379"/>
            <a:ext cx="57543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1F1F1"/>
                </a:solidFill>
                <a:latin typeface="Tahoma"/>
                <a:cs typeface="Tahoma"/>
              </a:rPr>
              <a:t>https://qph.ec.quoracdn.net/main-qimg-1a0d38fde6cd2405b5002748c796250e-</a:t>
            </a:r>
            <a:r>
              <a:rPr sz="1200" spc="-50" dirty="0">
                <a:solidFill>
                  <a:srgbClr val="F1F1F1"/>
                </a:solidFill>
                <a:latin typeface="Tahoma"/>
                <a:cs typeface="Tahoma"/>
              </a:rPr>
              <a:t>c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4057" y="2446337"/>
            <a:ext cx="7473950" cy="184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spc="80" dirty="0">
                <a:solidFill>
                  <a:srgbClr val="E6E6E6"/>
                </a:solidFill>
                <a:latin typeface="Tahoma"/>
                <a:cs typeface="Tahoma"/>
              </a:rPr>
              <a:t>UX</a:t>
            </a:r>
            <a:r>
              <a:rPr sz="2800" spc="-14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E6E6E6"/>
                </a:solidFill>
                <a:latin typeface="Tahoma"/>
                <a:cs typeface="Tahoma"/>
              </a:rPr>
              <a:t>is</a:t>
            </a:r>
            <a:r>
              <a:rPr sz="2800" spc="-12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95" dirty="0">
                <a:solidFill>
                  <a:srgbClr val="E6E6E6"/>
                </a:solidFill>
                <a:latin typeface="Tahoma"/>
                <a:cs typeface="Tahoma"/>
              </a:rPr>
              <a:t>focused</a:t>
            </a:r>
            <a:r>
              <a:rPr sz="2800" spc="-18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50" dirty="0">
                <a:solidFill>
                  <a:srgbClr val="E6E6E6"/>
                </a:solidFill>
                <a:latin typeface="Tahoma"/>
                <a:cs typeface="Tahoma"/>
              </a:rPr>
              <a:t>on</a:t>
            </a:r>
            <a:r>
              <a:rPr sz="2800" spc="-13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E6E6E6"/>
                </a:solidFill>
                <a:latin typeface="Tahoma"/>
                <a:cs typeface="Tahoma"/>
              </a:rPr>
              <a:t>the</a:t>
            </a:r>
            <a:r>
              <a:rPr sz="2800" spc="-13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E6E6E6"/>
                </a:solidFill>
                <a:latin typeface="Tahoma"/>
                <a:cs typeface="Tahoma"/>
              </a:rPr>
              <a:t>user’s</a:t>
            </a:r>
            <a:r>
              <a:rPr sz="2800" spc="-18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E6E6E6"/>
                </a:solidFill>
                <a:latin typeface="Tahoma"/>
                <a:cs typeface="Tahoma"/>
              </a:rPr>
              <a:t>journey</a:t>
            </a:r>
            <a:r>
              <a:rPr sz="2800" spc="-15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E6E6E6"/>
                </a:solidFill>
                <a:latin typeface="Tahoma"/>
                <a:cs typeface="Tahoma"/>
              </a:rPr>
              <a:t>to</a:t>
            </a:r>
            <a:r>
              <a:rPr sz="2800" spc="-13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E6E6E6"/>
                </a:solidFill>
                <a:latin typeface="Tahoma"/>
                <a:cs typeface="Tahoma"/>
              </a:rPr>
              <a:t>solve</a:t>
            </a:r>
            <a:r>
              <a:rPr sz="2800" spc="-13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20" dirty="0">
                <a:solidFill>
                  <a:srgbClr val="E6E6E6"/>
                </a:solidFill>
                <a:latin typeface="Tahoma"/>
                <a:cs typeface="Tahoma"/>
              </a:rPr>
              <a:t>a </a:t>
            </a:r>
            <a:r>
              <a:rPr sz="2800" spc="95" dirty="0">
                <a:solidFill>
                  <a:srgbClr val="E6E6E6"/>
                </a:solidFill>
                <a:latin typeface="Tahoma"/>
                <a:cs typeface="Tahoma"/>
              </a:rPr>
              <a:t>problem,</a:t>
            </a:r>
            <a:r>
              <a:rPr sz="2800" spc="-16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-20" dirty="0">
                <a:solidFill>
                  <a:srgbClr val="E6E6E6"/>
                </a:solidFill>
                <a:latin typeface="Tahoma"/>
                <a:cs typeface="Tahoma"/>
              </a:rPr>
              <a:t>UI</a:t>
            </a:r>
            <a:r>
              <a:rPr sz="2800" spc="-15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60" dirty="0">
                <a:solidFill>
                  <a:srgbClr val="E6E6E6"/>
                </a:solidFill>
                <a:latin typeface="Tahoma"/>
                <a:cs typeface="Tahoma"/>
              </a:rPr>
              <a:t>is</a:t>
            </a:r>
            <a:r>
              <a:rPr sz="2800" spc="-15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00" dirty="0">
                <a:solidFill>
                  <a:srgbClr val="E6E6E6"/>
                </a:solidFill>
                <a:latin typeface="Tahoma"/>
                <a:cs typeface="Tahoma"/>
              </a:rPr>
              <a:t>focused</a:t>
            </a:r>
            <a:r>
              <a:rPr sz="2800" spc="-17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45" dirty="0">
                <a:solidFill>
                  <a:srgbClr val="E6E6E6"/>
                </a:solidFill>
                <a:latin typeface="Tahoma"/>
                <a:cs typeface="Tahoma"/>
              </a:rPr>
              <a:t>on</a:t>
            </a:r>
            <a:r>
              <a:rPr sz="2800" spc="-17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E6E6E6"/>
                </a:solidFill>
                <a:latin typeface="Tahoma"/>
                <a:cs typeface="Tahoma"/>
              </a:rPr>
              <a:t>how</a:t>
            </a:r>
            <a:r>
              <a:rPr sz="2800" spc="-15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E6E6E6"/>
                </a:solidFill>
                <a:latin typeface="Tahoma"/>
                <a:cs typeface="Tahoma"/>
              </a:rPr>
              <a:t>a</a:t>
            </a:r>
            <a:r>
              <a:rPr sz="2800" spc="-16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65" dirty="0">
                <a:solidFill>
                  <a:srgbClr val="E6E6E6"/>
                </a:solidFill>
                <a:latin typeface="Tahoma"/>
                <a:cs typeface="Tahoma"/>
              </a:rPr>
              <a:t>product’s </a:t>
            </a:r>
            <a:r>
              <a:rPr sz="2800" spc="85" dirty="0">
                <a:solidFill>
                  <a:srgbClr val="E6E6E6"/>
                </a:solidFill>
                <a:latin typeface="Tahoma"/>
                <a:cs typeface="Tahoma"/>
              </a:rPr>
              <a:t>surfaces</a:t>
            </a:r>
            <a:r>
              <a:rPr sz="2800" spc="-14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10" dirty="0">
                <a:solidFill>
                  <a:srgbClr val="E6E6E6"/>
                </a:solidFill>
                <a:latin typeface="Tahoma"/>
                <a:cs typeface="Tahoma"/>
              </a:rPr>
              <a:t>look</a:t>
            </a:r>
            <a:r>
              <a:rPr sz="2800" spc="-16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120" dirty="0">
                <a:solidFill>
                  <a:srgbClr val="E6E6E6"/>
                </a:solidFill>
                <a:latin typeface="Tahoma"/>
                <a:cs typeface="Tahoma"/>
              </a:rPr>
              <a:t>and</a:t>
            </a:r>
            <a:r>
              <a:rPr sz="2800" spc="-14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800" spc="90" dirty="0">
                <a:solidFill>
                  <a:srgbClr val="E6E6E6"/>
                </a:solidFill>
                <a:latin typeface="Tahoma"/>
                <a:cs typeface="Tahoma"/>
              </a:rPr>
              <a:t>function</a:t>
            </a:r>
            <a:endParaRPr sz="2800" dirty="0">
              <a:latin typeface="Tahoma"/>
              <a:cs typeface="Tahoma"/>
            </a:endParaRPr>
          </a:p>
          <a:p>
            <a:pPr marL="27305">
              <a:lnSpc>
                <a:spcPct val="100000"/>
              </a:lnSpc>
              <a:spcBef>
                <a:spcPts val="1870"/>
              </a:spcBef>
            </a:pPr>
            <a:r>
              <a:rPr sz="2000" spc="-190" dirty="0">
                <a:solidFill>
                  <a:srgbClr val="EE4857"/>
                </a:solidFill>
                <a:latin typeface="Arial Black"/>
                <a:cs typeface="Arial Black"/>
              </a:rPr>
              <a:t>Ken</a:t>
            </a:r>
            <a:r>
              <a:rPr sz="2000" spc="-105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2000" spc="-60" dirty="0">
                <a:solidFill>
                  <a:srgbClr val="EE4857"/>
                </a:solidFill>
                <a:latin typeface="Arial Black"/>
                <a:cs typeface="Arial Black"/>
              </a:rPr>
              <a:t>Norton</a:t>
            </a:r>
            <a:r>
              <a:rPr sz="2000" spc="-105" dirty="0">
                <a:solidFill>
                  <a:srgbClr val="EE4857"/>
                </a:solidFill>
                <a:latin typeface="Arial Black"/>
                <a:cs typeface="Arial Black"/>
              </a:rPr>
              <a:t> </a:t>
            </a:r>
            <a:r>
              <a:rPr sz="2000" spc="-100" dirty="0">
                <a:solidFill>
                  <a:srgbClr val="EE4857"/>
                </a:solidFill>
                <a:latin typeface="Tahoma"/>
                <a:cs typeface="Tahoma"/>
              </a:rPr>
              <a:t>–</a:t>
            </a:r>
            <a:r>
              <a:rPr sz="2000" spc="-80" dirty="0">
                <a:solidFill>
                  <a:srgbClr val="EE4857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EE4857"/>
                </a:solidFill>
                <a:latin typeface="Tahoma"/>
                <a:cs typeface="Tahoma"/>
              </a:rPr>
              <a:t>Partner</a:t>
            </a:r>
            <a:r>
              <a:rPr sz="2000" spc="-80" dirty="0">
                <a:solidFill>
                  <a:srgbClr val="EE4857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EE4857"/>
                </a:solidFill>
                <a:latin typeface="Tahoma"/>
                <a:cs typeface="Tahoma"/>
              </a:rPr>
              <a:t>at</a:t>
            </a:r>
            <a:r>
              <a:rPr sz="2000" spc="-85" dirty="0">
                <a:solidFill>
                  <a:srgbClr val="EE4857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EE4857"/>
                </a:solidFill>
                <a:latin typeface="Tahoma"/>
                <a:cs typeface="Tahoma"/>
              </a:rPr>
              <a:t>Google</a:t>
            </a:r>
            <a:r>
              <a:rPr sz="2000" spc="-65" dirty="0">
                <a:solidFill>
                  <a:srgbClr val="EE4857"/>
                </a:solidFill>
                <a:latin typeface="Tahoma"/>
                <a:cs typeface="Tahoma"/>
              </a:rPr>
              <a:t> </a:t>
            </a:r>
            <a:r>
              <a:rPr sz="2000" spc="40" dirty="0">
                <a:solidFill>
                  <a:srgbClr val="EE4857"/>
                </a:solidFill>
                <a:latin typeface="Tahoma"/>
                <a:cs typeface="Tahoma"/>
              </a:rPr>
              <a:t>Venture</a:t>
            </a:r>
            <a:endParaRPr sz="2000" dirty="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9297" y="1635442"/>
            <a:ext cx="34607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430" dirty="0">
                <a:solidFill>
                  <a:srgbClr val="EE4857"/>
                </a:solidFill>
                <a:latin typeface="Tahoma"/>
                <a:cs typeface="Tahoma"/>
              </a:rPr>
              <a:t>“</a:t>
            </a:r>
            <a:endParaRPr sz="7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E224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4020" y="3393427"/>
              <a:ext cx="190741" cy="17044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" y="0"/>
              <a:ext cx="8640953" cy="685799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641080" y="0"/>
              <a:ext cx="502920" cy="6858000"/>
            </a:xfrm>
            <a:custGeom>
              <a:avLst/>
              <a:gdLst/>
              <a:ahLst/>
              <a:cxnLst/>
              <a:rect l="l" t="t" r="r" b="b"/>
              <a:pathLst>
                <a:path w="502920" h="6858000">
                  <a:moveTo>
                    <a:pt x="5029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502920" y="6858000"/>
                  </a:lnTo>
                  <a:lnTo>
                    <a:pt x="502920" y="0"/>
                  </a:lnTo>
                  <a:close/>
                </a:path>
              </a:pathLst>
            </a:custGeom>
            <a:solidFill>
              <a:srgbClr val="EE4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8641080" cy="6858000"/>
            </a:xfrm>
            <a:custGeom>
              <a:avLst/>
              <a:gdLst/>
              <a:ahLst/>
              <a:cxnLst/>
              <a:rect l="l" t="t" r="r" b="b"/>
              <a:pathLst>
                <a:path w="8641080" h="6858000">
                  <a:moveTo>
                    <a:pt x="86410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641080" y="6858000"/>
                  </a:lnTo>
                  <a:lnTo>
                    <a:pt x="8641080" y="0"/>
                  </a:lnTo>
                  <a:close/>
                </a:path>
              </a:pathLst>
            </a:custGeom>
            <a:solidFill>
              <a:srgbClr val="1E2240">
                <a:alpha val="7882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9860" y="1668779"/>
            <a:ext cx="4333240" cy="792480"/>
          </a:xfrm>
          <a:prstGeom prst="rect">
            <a:avLst/>
          </a:prstGeom>
          <a:solidFill>
            <a:srgbClr val="58BBD3"/>
          </a:solidFill>
        </p:spPr>
        <p:txBody>
          <a:bodyPr vert="horz" wrap="square" lIns="0" tIns="996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785"/>
              </a:spcBef>
            </a:pPr>
            <a:r>
              <a:rPr sz="4000" spc="-565" dirty="0">
                <a:solidFill>
                  <a:srgbClr val="FFFFFF"/>
                </a:solidFill>
              </a:rPr>
              <a:t>USER</a:t>
            </a:r>
            <a:r>
              <a:rPr sz="4000" spc="-290" dirty="0">
                <a:solidFill>
                  <a:srgbClr val="FFFFFF"/>
                </a:solidFill>
              </a:rPr>
              <a:t> </a:t>
            </a:r>
            <a:r>
              <a:rPr sz="4000" spc="-505" dirty="0">
                <a:solidFill>
                  <a:srgbClr val="FFFFFF"/>
                </a:solidFill>
              </a:rPr>
              <a:t>INTERFACE</a:t>
            </a:r>
            <a:endParaRPr sz="4000"/>
          </a:p>
        </p:txBody>
      </p:sp>
      <p:sp>
        <p:nvSpPr>
          <p:cNvPr id="9" name="object 9"/>
          <p:cNvSpPr txBox="1"/>
          <p:nvPr/>
        </p:nvSpPr>
        <p:spPr>
          <a:xfrm>
            <a:off x="136842" y="2713990"/>
            <a:ext cx="6845934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“The</a:t>
            </a:r>
            <a:r>
              <a:rPr sz="24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ahoma"/>
                <a:cs typeface="Tahoma"/>
              </a:rPr>
              <a:t>goal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24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ahoma"/>
                <a:cs typeface="Tahoma"/>
              </a:rPr>
              <a:t>user</a:t>
            </a:r>
            <a:r>
              <a:rPr sz="2400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ahoma"/>
                <a:cs typeface="Tahoma"/>
              </a:rPr>
              <a:t>interface</a:t>
            </a:r>
            <a:r>
              <a:rPr sz="2400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ahoma"/>
                <a:cs typeface="Tahoma"/>
              </a:rPr>
              <a:t>design</a:t>
            </a:r>
            <a:r>
              <a:rPr sz="2400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sz="24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240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ahoma"/>
                <a:cs typeface="Tahoma"/>
              </a:rPr>
              <a:t>make</a:t>
            </a:r>
            <a:r>
              <a:rPr sz="24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sz="2400" spc="50" dirty="0">
                <a:solidFill>
                  <a:srgbClr val="FFFFFF"/>
                </a:solidFill>
                <a:latin typeface="Tahoma"/>
                <a:cs typeface="Tahoma"/>
              </a:rPr>
              <a:t>user’s</a:t>
            </a:r>
            <a:r>
              <a:rPr sz="24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ahoma"/>
                <a:cs typeface="Tahoma"/>
              </a:rPr>
              <a:t>interaction</a:t>
            </a:r>
            <a:r>
              <a:rPr sz="24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r>
              <a:rPr sz="2400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ahoma"/>
                <a:cs typeface="Tahoma"/>
              </a:rPr>
              <a:t>simple</a:t>
            </a:r>
            <a:r>
              <a:rPr sz="24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ahoma"/>
                <a:cs typeface="Tahoma"/>
              </a:rPr>
              <a:t>efficient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ahoma"/>
                <a:cs typeface="Tahoma"/>
              </a:rPr>
              <a:t>as </a:t>
            </a:r>
            <a:r>
              <a:rPr sz="2400" spc="60" dirty="0">
                <a:solidFill>
                  <a:srgbClr val="FFFFFF"/>
                </a:solidFill>
                <a:latin typeface="Tahoma"/>
                <a:cs typeface="Tahoma"/>
              </a:rPr>
              <a:t>possible,</a:t>
            </a:r>
            <a:r>
              <a:rPr sz="24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24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ahoma"/>
                <a:cs typeface="Tahoma"/>
              </a:rPr>
              <a:t>terms</a:t>
            </a:r>
            <a:r>
              <a:rPr sz="24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sz="24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ahoma"/>
                <a:cs typeface="Tahoma"/>
              </a:rPr>
              <a:t>accomplishing</a:t>
            </a:r>
            <a:r>
              <a:rPr sz="2400" spc="-1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ahoma"/>
                <a:cs typeface="Tahoma"/>
              </a:rPr>
              <a:t>user</a:t>
            </a:r>
            <a:r>
              <a:rPr sz="24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ahoma"/>
                <a:cs typeface="Tahoma"/>
              </a:rPr>
              <a:t>goals </a:t>
            </a:r>
            <a:r>
              <a:rPr sz="2400" dirty="0">
                <a:solidFill>
                  <a:srgbClr val="FFFFFF"/>
                </a:solidFill>
                <a:latin typeface="Tahoma"/>
                <a:cs typeface="Tahoma"/>
              </a:rPr>
              <a:t>(user-</a:t>
            </a:r>
            <a:r>
              <a:rPr sz="2400" spc="75" dirty="0">
                <a:solidFill>
                  <a:srgbClr val="FFFFFF"/>
                </a:solidFill>
                <a:latin typeface="Tahoma"/>
                <a:cs typeface="Tahoma"/>
              </a:rPr>
              <a:t>centered</a:t>
            </a:r>
            <a:r>
              <a:rPr sz="24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ahoma"/>
                <a:cs typeface="Tahoma"/>
              </a:rPr>
              <a:t>design).”</a:t>
            </a:r>
            <a:endParaRPr sz="24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0255" y="1248981"/>
            <a:ext cx="4991100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-245" dirty="0">
                <a:solidFill>
                  <a:srgbClr val="F1F1F1"/>
                </a:solidFill>
              </a:rPr>
              <a:t>HUMAN </a:t>
            </a:r>
            <a:r>
              <a:rPr sz="4000" spc="-434" dirty="0">
                <a:solidFill>
                  <a:srgbClr val="F1F1F1"/>
                </a:solidFill>
              </a:rPr>
              <a:t>COMPUTER </a:t>
            </a:r>
            <a:r>
              <a:rPr sz="4000" spc="-390" dirty="0">
                <a:solidFill>
                  <a:srgbClr val="F1F1F1"/>
                </a:solidFill>
              </a:rPr>
              <a:t>INTERACTION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70255" y="2872104"/>
            <a:ext cx="7080884" cy="1938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adalah</a:t>
            </a:r>
            <a:r>
              <a:rPr sz="2000" spc="-6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F1F1F1"/>
                </a:solidFill>
                <a:latin typeface="Tahoma"/>
                <a:cs typeface="Tahoma"/>
              </a:rPr>
              <a:t>disiplin</a:t>
            </a:r>
            <a:r>
              <a:rPr sz="2000" spc="-6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F1F1F1"/>
                </a:solidFill>
                <a:latin typeface="Tahoma"/>
                <a:cs typeface="Tahoma"/>
              </a:rPr>
              <a:t>ilmu</a:t>
            </a:r>
            <a:r>
              <a:rPr sz="2000" spc="-4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1F1F1"/>
                </a:solidFill>
                <a:latin typeface="Tahoma"/>
                <a:cs typeface="Tahoma"/>
              </a:rPr>
              <a:t>yang</a:t>
            </a:r>
            <a:r>
              <a:rPr sz="2000" spc="-3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mempelajari</a:t>
            </a:r>
            <a:r>
              <a:rPr sz="2000" spc="-6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hubungan</a:t>
            </a:r>
            <a:endParaRPr sz="2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000" spc="55" dirty="0">
                <a:solidFill>
                  <a:srgbClr val="F1F1F1"/>
                </a:solidFill>
                <a:latin typeface="Tahoma"/>
                <a:cs typeface="Tahoma"/>
              </a:rPr>
              <a:t>antara</a:t>
            </a:r>
            <a:r>
              <a:rPr sz="2000" spc="-8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F1F1F1"/>
                </a:solidFill>
                <a:latin typeface="Tahoma"/>
                <a:cs typeface="Tahoma"/>
              </a:rPr>
              <a:t>manusia</a:t>
            </a:r>
            <a:r>
              <a:rPr sz="2000" spc="-6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F1F1F1"/>
                </a:solidFill>
                <a:latin typeface="Tahoma"/>
                <a:cs typeface="Tahoma"/>
              </a:rPr>
              <a:t>dan</a:t>
            </a:r>
            <a:r>
              <a:rPr sz="2000" spc="-7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90" dirty="0">
                <a:solidFill>
                  <a:srgbClr val="F1F1F1"/>
                </a:solidFill>
                <a:latin typeface="Tahoma"/>
                <a:cs typeface="Tahoma"/>
              </a:rPr>
              <a:t>computer</a:t>
            </a:r>
            <a:r>
              <a:rPr sz="2000" spc="-4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F1F1F1"/>
                </a:solidFill>
                <a:latin typeface="Tahoma"/>
                <a:cs typeface="Tahoma"/>
              </a:rPr>
              <a:t>yang</a:t>
            </a:r>
            <a:r>
              <a:rPr sz="2000" spc="-6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meliputi</a:t>
            </a:r>
            <a:r>
              <a:rPr sz="2000" spc="-5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40" dirty="0">
                <a:solidFill>
                  <a:srgbClr val="F1F1F1"/>
                </a:solidFill>
                <a:latin typeface="Tahoma"/>
                <a:cs typeface="Tahoma"/>
              </a:rPr>
              <a:t>perancangan, </a:t>
            </a:r>
            <a:r>
              <a:rPr sz="2000" dirty="0">
                <a:solidFill>
                  <a:srgbClr val="F1F1F1"/>
                </a:solidFill>
                <a:latin typeface="Tahoma"/>
                <a:cs typeface="Tahoma"/>
              </a:rPr>
              <a:t>evaluasi,</a:t>
            </a:r>
            <a:r>
              <a:rPr sz="2000" spc="-5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95" dirty="0">
                <a:solidFill>
                  <a:srgbClr val="F1F1F1"/>
                </a:solidFill>
                <a:latin typeface="Tahoma"/>
                <a:cs typeface="Tahoma"/>
              </a:rPr>
              <a:t>dan</a:t>
            </a:r>
            <a:r>
              <a:rPr sz="2000" spc="-3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F1F1F1"/>
                </a:solidFill>
                <a:latin typeface="Tahoma"/>
                <a:cs typeface="Tahoma"/>
              </a:rPr>
              <a:t>implementasi</a:t>
            </a:r>
            <a:r>
              <a:rPr sz="2000" spc="-1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antarmuka</a:t>
            </a:r>
            <a:r>
              <a:rPr sz="2000" spc="-2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65" dirty="0">
                <a:solidFill>
                  <a:srgbClr val="F1F1F1"/>
                </a:solidFill>
                <a:latin typeface="Tahoma"/>
                <a:cs typeface="Tahoma"/>
              </a:rPr>
              <a:t>pengguna</a:t>
            </a:r>
            <a:r>
              <a:rPr sz="2000" spc="-1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komputer </a:t>
            </a:r>
            <a:r>
              <a:rPr sz="2000" dirty="0">
                <a:solidFill>
                  <a:srgbClr val="F1F1F1"/>
                </a:solidFill>
                <a:latin typeface="Tahoma"/>
                <a:cs typeface="Tahoma"/>
              </a:rPr>
              <a:t>agar</a:t>
            </a:r>
            <a:r>
              <a:rPr sz="2000" spc="-5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F1F1F1"/>
                </a:solidFill>
                <a:latin typeface="Tahoma"/>
                <a:cs typeface="Tahoma"/>
              </a:rPr>
              <a:t>mudah</a:t>
            </a:r>
            <a:r>
              <a:rPr sz="2000" spc="-2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F1F1F1"/>
                </a:solidFill>
                <a:latin typeface="Tahoma"/>
                <a:cs typeface="Tahoma"/>
              </a:rPr>
              <a:t>digunakan</a:t>
            </a:r>
            <a:r>
              <a:rPr sz="2000" spc="-3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5" dirty="0">
                <a:solidFill>
                  <a:srgbClr val="F1F1F1"/>
                </a:solidFill>
                <a:latin typeface="Tahoma"/>
                <a:cs typeface="Tahoma"/>
              </a:rPr>
              <a:t>oleh</a:t>
            </a:r>
            <a:r>
              <a:rPr sz="2000" spc="-3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F1F1F1"/>
                </a:solidFill>
                <a:latin typeface="Tahoma"/>
                <a:cs typeface="Tahoma"/>
              </a:rPr>
              <a:t>manusia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Sumber</a:t>
            </a:r>
            <a:r>
              <a:rPr sz="2000" b="1" spc="-25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:</a:t>
            </a:r>
            <a:r>
              <a:rPr sz="2000" b="1" spc="-45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EE4857"/>
                </a:solidFill>
                <a:latin typeface="Calibri"/>
                <a:cs typeface="Calibri"/>
              </a:rPr>
              <a:t>Wikipedia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41080" y="0"/>
            <a:ext cx="502920" cy="6858000"/>
          </a:xfrm>
          <a:custGeom>
            <a:avLst/>
            <a:gdLst/>
            <a:ahLst/>
            <a:cxnLst/>
            <a:rect l="l" t="t" r="r" b="b"/>
            <a:pathLst>
              <a:path w="502920" h="6858000">
                <a:moveTo>
                  <a:pt x="502920" y="0"/>
                </a:moveTo>
                <a:lnTo>
                  <a:pt x="0" y="0"/>
                </a:lnTo>
                <a:lnTo>
                  <a:pt x="0" y="6858000"/>
                </a:lnTo>
                <a:lnTo>
                  <a:pt x="502920" y="6858000"/>
                </a:lnTo>
                <a:lnTo>
                  <a:pt x="502920" y="0"/>
                </a:lnTo>
                <a:close/>
              </a:path>
            </a:pathLst>
          </a:custGeom>
          <a:solidFill>
            <a:srgbClr val="EE4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900" y="5996940"/>
            <a:ext cx="4384040" cy="7493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5940" y="1734820"/>
            <a:ext cx="7663180" cy="31597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958720" y="4960556"/>
            <a:ext cx="52444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1F1F1"/>
                </a:solidFill>
                <a:latin typeface="Calibri"/>
                <a:cs typeface="Calibri"/>
              </a:rPr>
              <a:t>Sumber</a:t>
            </a:r>
            <a:r>
              <a:rPr sz="1200" spc="10" dirty="0">
                <a:solidFill>
                  <a:srgbClr val="F1F1F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1F1F1"/>
                </a:solidFill>
                <a:latin typeface="Calibri"/>
                <a:cs typeface="Calibri"/>
              </a:rPr>
              <a:t>Gambar</a:t>
            </a:r>
            <a:r>
              <a:rPr sz="1200" spc="10" dirty="0">
                <a:solidFill>
                  <a:srgbClr val="F1F1F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1F1F1"/>
                </a:solidFill>
                <a:latin typeface="Calibri"/>
                <a:cs typeface="Calibri"/>
              </a:rPr>
              <a:t>:</a:t>
            </a:r>
            <a:r>
              <a:rPr sz="1200" spc="50" dirty="0">
                <a:solidFill>
                  <a:srgbClr val="F1F1F1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1F1F1"/>
                </a:solidFill>
                <a:latin typeface="Calibri"/>
                <a:cs typeface="Calibri"/>
                <a:hlinkClick r:id="rId4"/>
              </a:rPr>
              <a:t>http://uxindo.com/wp-content/uploads/2016/06/1-1024x422.png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239" y="1864360"/>
            <a:ext cx="6085840" cy="439674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902969" y="6331267"/>
            <a:ext cx="6801484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0" dirty="0">
                <a:solidFill>
                  <a:srgbClr val="F1F1F1"/>
                </a:solidFill>
                <a:latin typeface="Tahoma"/>
                <a:cs typeface="Tahoma"/>
              </a:rPr>
              <a:t>Sumber</a:t>
            </a:r>
            <a:r>
              <a:rPr sz="1200" spc="85" dirty="0">
                <a:solidFill>
                  <a:srgbClr val="F1F1F1"/>
                </a:solidFill>
                <a:latin typeface="Tahoma"/>
                <a:cs typeface="Tahoma"/>
              </a:rPr>
              <a:t>  </a:t>
            </a:r>
            <a:r>
              <a:rPr sz="1200" spc="55" dirty="0">
                <a:solidFill>
                  <a:srgbClr val="F1F1F1"/>
                </a:solidFill>
                <a:latin typeface="Tahoma"/>
                <a:cs typeface="Tahoma"/>
              </a:rPr>
              <a:t>Gambar</a:t>
            </a:r>
            <a:r>
              <a:rPr sz="1200" spc="140" dirty="0">
                <a:solidFill>
                  <a:srgbClr val="F1F1F1"/>
                </a:solidFill>
                <a:latin typeface="Tahoma"/>
                <a:cs typeface="Tahoma"/>
              </a:rPr>
              <a:t>  </a:t>
            </a:r>
            <a:r>
              <a:rPr sz="1200" spc="-10" dirty="0">
                <a:solidFill>
                  <a:srgbClr val="F1F1F1"/>
                </a:solidFill>
                <a:latin typeface="Tahoma"/>
                <a:cs typeface="Tahoma"/>
                <a:hlinkClick r:id="rId3"/>
              </a:rPr>
              <a:t>:http://blog.ti</a:t>
            </a:r>
            <a:r>
              <a:rPr sz="1200" spc="-10" dirty="0">
                <a:solidFill>
                  <a:srgbClr val="F1F1F1"/>
                </a:solidFill>
                <a:latin typeface="Tahoma"/>
                <a:cs typeface="Tahoma"/>
              </a:rPr>
              <a:t>r</a:t>
            </a:r>
            <a:r>
              <a:rPr sz="1200" spc="-10" dirty="0">
                <a:solidFill>
                  <a:srgbClr val="F1F1F1"/>
                </a:solidFill>
                <a:latin typeface="Tahoma"/>
                <a:cs typeface="Tahoma"/>
                <a:hlinkClick r:id="rId3"/>
              </a:rPr>
              <a:t>asa.net/gallery/tirasa/blog/apachesyncope_cli_logger_debug.png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7338" rIns="0" bIns="0" rtlCol="0">
            <a:spAutoFit/>
          </a:bodyPr>
          <a:lstStyle/>
          <a:p>
            <a:pPr marL="1082040">
              <a:lnSpc>
                <a:spcPct val="100000"/>
              </a:lnSpc>
              <a:spcBef>
                <a:spcPts val="860"/>
              </a:spcBef>
            </a:pPr>
            <a:r>
              <a:rPr sz="3200" spc="-480" dirty="0">
                <a:solidFill>
                  <a:srgbClr val="EE4857"/>
                </a:solidFill>
              </a:rPr>
              <a:t>PAST</a:t>
            </a:r>
            <a:endParaRPr sz="3200"/>
          </a:p>
          <a:p>
            <a:pPr marL="1082040">
              <a:lnSpc>
                <a:spcPct val="100000"/>
              </a:lnSpc>
              <a:spcBef>
                <a:spcPts val="765"/>
              </a:spcBef>
            </a:pPr>
            <a:r>
              <a:rPr sz="3200" spc="180" dirty="0">
                <a:solidFill>
                  <a:srgbClr val="F1F1F1"/>
                </a:solidFill>
                <a:latin typeface="Tahoma"/>
                <a:cs typeface="Tahoma"/>
              </a:rPr>
              <a:t>Command</a:t>
            </a:r>
            <a:r>
              <a:rPr sz="3200" spc="-15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3200" spc="90" dirty="0">
                <a:solidFill>
                  <a:srgbClr val="F1F1F1"/>
                </a:solidFill>
                <a:latin typeface="Tahoma"/>
                <a:cs typeface="Tahoma"/>
              </a:rPr>
              <a:t>Line</a:t>
            </a:r>
            <a:r>
              <a:rPr sz="3200" spc="-14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F1F1F1"/>
                </a:solidFill>
                <a:latin typeface="Tahoma"/>
                <a:cs typeface="Tahoma"/>
              </a:rPr>
              <a:t>Interface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8114" y="6342379"/>
            <a:ext cx="579501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1F1F1"/>
                </a:solidFill>
                <a:latin typeface="Tahoma"/>
                <a:cs typeface="Tahoma"/>
                <a:hlinkClick r:id="rId2"/>
              </a:rPr>
              <a:t>http://www.conceptdraw.com/How-</a:t>
            </a:r>
            <a:r>
              <a:rPr sz="1200" spc="-45" dirty="0">
                <a:solidFill>
                  <a:srgbClr val="F1F1F1"/>
                </a:solidFill>
                <a:latin typeface="Tahoma"/>
                <a:cs typeface="Tahoma"/>
                <a:hlinkClick r:id="rId2"/>
              </a:rPr>
              <a:t>To-</a:t>
            </a:r>
            <a:r>
              <a:rPr sz="1200" spc="-10" dirty="0">
                <a:solidFill>
                  <a:srgbClr val="F1F1F1"/>
                </a:solidFill>
                <a:latin typeface="Tahoma"/>
                <a:cs typeface="Tahoma"/>
                <a:hlinkClick r:id="rId2"/>
              </a:rPr>
              <a:t>Guide/picture/OSX10.10YosemiteApps.png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7338" rIns="0" bIns="0" rtlCol="0">
            <a:spAutoFit/>
          </a:bodyPr>
          <a:lstStyle/>
          <a:p>
            <a:pPr marL="1082040">
              <a:lnSpc>
                <a:spcPct val="100000"/>
              </a:lnSpc>
              <a:spcBef>
                <a:spcPts val="860"/>
              </a:spcBef>
            </a:pPr>
            <a:r>
              <a:rPr sz="3200" spc="-25" dirty="0">
                <a:solidFill>
                  <a:srgbClr val="EE4857"/>
                </a:solidFill>
              </a:rPr>
              <a:t>NOW</a:t>
            </a:r>
            <a:endParaRPr sz="3200"/>
          </a:p>
          <a:p>
            <a:pPr marL="1082040">
              <a:lnSpc>
                <a:spcPct val="100000"/>
              </a:lnSpc>
              <a:spcBef>
                <a:spcPts val="765"/>
              </a:spcBef>
            </a:pPr>
            <a:r>
              <a:rPr sz="3200" spc="105" dirty="0">
                <a:solidFill>
                  <a:srgbClr val="F1F1F1"/>
                </a:solidFill>
                <a:latin typeface="Tahoma"/>
                <a:cs typeface="Tahoma"/>
              </a:rPr>
              <a:t>Graphical</a:t>
            </a:r>
            <a:r>
              <a:rPr sz="3200" spc="-125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3200" spc="135" dirty="0">
                <a:solidFill>
                  <a:srgbClr val="F1F1F1"/>
                </a:solidFill>
                <a:latin typeface="Tahoma"/>
                <a:cs typeface="Tahoma"/>
              </a:rPr>
              <a:t>User</a:t>
            </a:r>
            <a:r>
              <a:rPr sz="3200" spc="-140" dirty="0">
                <a:solidFill>
                  <a:srgbClr val="F1F1F1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F1F1F1"/>
                </a:solidFill>
                <a:latin typeface="Tahoma"/>
                <a:cs typeface="Tahoma"/>
              </a:rPr>
              <a:t>Interface</a:t>
            </a:r>
            <a:endParaRPr sz="3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5239" y="2085339"/>
            <a:ext cx="6629400" cy="38557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20770" y="1923669"/>
            <a:ext cx="1213485" cy="3013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600" spc="-2685" dirty="0">
                <a:solidFill>
                  <a:srgbClr val="F1F1F1"/>
                </a:solidFill>
                <a:latin typeface="Arial Black"/>
                <a:cs typeface="Arial Black"/>
              </a:rPr>
              <a:t>?</a:t>
            </a:r>
            <a:endParaRPr sz="19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405" dirty="0">
                <a:solidFill>
                  <a:srgbClr val="EE4857"/>
                </a:solidFill>
              </a:rPr>
              <a:t>FUTURE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4675" y="310768"/>
            <a:ext cx="2731770" cy="3013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600" spc="-1470" dirty="0">
                <a:solidFill>
                  <a:srgbClr val="58BBD3"/>
                </a:solidFill>
                <a:latin typeface="Arial Black"/>
                <a:cs typeface="Arial Black"/>
              </a:rPr>
              <a:t>UI</a:t>
            </a:r>
            <a:endParaRPr sz="1960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42033" y="3550284"/>
            <a:ext cx="5692775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85" dirty="0">
                <a:solidFill>
                  <a:srgbClr val="E6E6E6"/>
                </a:solidFill>
                <a:latin typeface="Tahoma"/>
                <a:cs typeface="Tahoma"/>
              </a:rPr>
              <a:t>merupakan</a:t>
            </a:r>
            <a:r>
              <a:rPr sz="2000" spc="-3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E6E6E6"/>
                </a:solidFill>
                <a:latin typeface="Tahoma"/>
                <a:cs typeface="Tahoma"/>
              </a:rPr>
              <a:t>bentuk</a:t>
            </a:r>
            <a:r>
              <a:rPr sz="2000" spc="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80" dirty="0">
                <a:solidFill>
                  <a:srgbClr val="E6E6E6"/>
                </a:solidFill>
                <a:latin typeface="Tahoma"/>
                <a:cs typeface="Tahoma"/>
              </a:rPr>
              <a:t>tampilan</a:t>
            </a:r>
            <a:r>
              <a:rPr sz="2000" spc="-4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E6E6E6"/>
                </a:solidFill>
                <a:latin typeface="Tahoma"/>
                <a:cs typeface="Tahoma"/>
              </a:rPr>
              <a:t>grafis</a:t>
            </a:r>
            <a:r>
              <a:rPr sz="2000" spc="-7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E6E6E6"/>
                </a:solidFill>
                <a:latin typeface="Tahoma"/>
                <a:cs typeface="Tahoma"/>
              </a:rPr>
              <a:t>yang </a:t>
            </a:r>
            <a:r>
              <a:rPr sz="2000" spc="85" dirty="0">
                <a:solidFill>
                  <a:srgbClr val="E6E6E6"/>
                </a:solidFill>
                <a:latin typeface="Tahoma"/>
                <a:cs typeface="Tahoma"/>
              </a:rPr>
              <a:t>berhubungan</a:t>
            </a:r>
            <a:r>
              <a:rPr sz="2000" spc="-6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E6E6E6"/>
                </a:solidFill>
                <a:latin typeface="Tahoma"/>
                <a:cs typeface="Tahoma"/>
              </a:rPr>
              <a:t>langsung</a:t>
            </a:r>
            <a:r>
              <a:rPr sz="2000" spc="-7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E6E6E6"/>
                </a:solidFill>
                <a:latin typeface="Tahoma"/>
                <a:cs typeface="Tahoma"/>
              </a:rPr>
              <a:t>dengan</a:t>
            </a:r>
            <a:r>
              <a:rPr sz="2000" spc="-6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E6E6E6"/>
                </a:solidFill>
                <a:latin typeface="Tahoma"/>
                <a:cs typeface="Tahoma"/>
              </a:rPr>
              <a:t>pengguna</a:t>
            </a:r>
            <a:r>
              <a:rPr sz="2000" spc="-5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E6E6E6"/>
                </a:solidFill>
                <a:latin typeface="Tahoma"/>
                <a:cs typeface="Tahoma"/>
              </a:rPr>
              <a:t>(</a:t>
            </a:r>
            <a:r>
              <a:rPr sz="2000" i="1" spc="-40" dirty="0">
                <a:solidFill>
                  <a:srgbClr val="E6E6E6"/>
                </a:solidFill>
                <a:latin typeface="Trebuchet MS"/>
                <a:cs typeface="Trebuchet MS"/>
              </a:rPr>
              <a:t>user</a:t>
            </a:r>
            <a:r>
              <a:rPr sz="2000" spc="-40" dirty="0">
                <a:solidFill>
                  <a:srgbClr val="E6E6E6"/>
                </a:solidFill>
                <a:latin typeface="Tahoma"/>
                <a:cs typeface="Tahoma"/>
              </a:rPr>
              <a:t>)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385"/>
              </a:spcBef>
            </a:pP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Sumber</a:t>
            </a:r>
            <a:r>
              <a:rPr sz="2000" b="1" spc="-40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:</a:t>
            </a:r>
            <a:r>
              <a:rPr sz="2000" b="1" spc="-50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EE4857"/>
                </a:solidFill>
                <a:latin typeface="Calibri"/>
                <a:cs typeface="Calibri"/>
              </a:rPr>
              <a:t>Wikipedia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96690" y="2950781"/>
            <a:ext cx="20904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75" dirty="0"/>
              <a:t>USER</a:t>
            </a:r>
            <a:r>
              <a:rPr sz="2000" spc="-150" dirty="0"/>
              <a:t> </a:t>
            </a:r>
            <a:r>
              <a:rPr sz="2000" spc="-229" dirty="0"/>
              <a:t>INTERFACE</a:t>
            </a:r>
            <a:endParaRPr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41080" y="0"/>
            <a:ext cx="502920" cy="6858000"/>
          </a:xfrm>
          <a:custGeom>
            <a:avLst/>
            <a:gdLst/>
            <a:ahLst/>
            <a:cxnLst/>
            <a:rect l="l" t="t" r="r" b="b"/>
            <a:pathLst>
              <a:path w="502920" h="6858000">
                <a:moveTo>
                  <a:pt x="502920" y="0"/>
                </a:moveTo>
                <a:lnTo>
                  <a:pt x="0" y="0"/>
                </a:lnTo>
                <a:lnTo>
                  <a:pt x="0" y="6858000"/>
                </a:lnTo>
                <a:lnTo>
                  <a:pt x="502920" y="6858000"/>
                </a:lnTo>
                <a:lnTo>
                  <a:pt x="502920" y="0"/>
                </a:lnTo>
                <a:close/>
              </a:path>
            </a:pathLst>
          </a:custGeom>
          <a:solidFill>
            <a:srgbClr val="EE4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900" y="5996940"/>
            <a:ext cx="4384040" cy="7493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42033" y="3550284"/>
            <a:ext cx="6198870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70" dirty="0">
                <a:solidFill>
                  <a:srgbClr val="E6E6E6"/>
                </a:solidFill>
                <a:latin typeface="Tahoma"/>
                <a:cs typeface="Tahoma"/>
              </a:rPr>
              <a:t>adalah</a:t>
            </a:r>
            <a:r>
              <a:rPr sz="2000" spc="-6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E6E6E6"/>
                </a:solidFill>
                <a:latin typeface="Tahoma"/>
                <a:cs typeface="Tahoma"/>
              </a:rPr>
              <a:t>bagaimana</a:t>
            </a:r>
            <a:r>
              <a:rPr sz="2000" spc="-5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E6E6E6"/>
                </a:solidFill>
                <a:latin typeface="Tahoma"/>
                <a:cs typeface="Tahoma"/>
              </a:rPr>
              <a:t>cara</a:t>
            </a:r>
            <a:r>
              <a:rPr sz="2000" spc="-7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55" dirty="0">
                <a:solidFill>
                  <a:srgbClr val="E6E6E6"/>
                </a:solidFill>
                <a:latin typeface="Tahoma"/>
                <a:cs typeface="Tahoma"/>
              </a:rPr>
              <a:t>seseorang</a:t>
            </a:r>
            <a:r>
              <a:rPr sz="2000" spc="-3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70" dirty="0">
                <a:solidFill>
                  <a:srgbClr val="E6E6E6"/>
                </a:solidFill>
                <a:latin typeface="Tahoma"/>
                <a:cs typeface="Tahoma"/>
              </a:rPr>
              <a:t>merasakan</a:t>
            </a:r>
            <a:r>
              <a:rPr sz="2000" spc="-7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E6E6E6"/>
                </a:solidFill>
                <a:latin typeface="Tahoma"/>
                <a:cs typeface="Tahoma"/>
              </a:rPr>
              <a:t>ketika </a:t>
            </a:r>
            <a:r>
              <a:rPr sz="2000" spc="75" dirty="0">
                <a:solidFill>
                  <a:srgbClr val="E6E6E6"/>
                </a:solidFill>
                <a:latin typeface="Tahoma"/>
                <a:cs typeface="Tahoma"/>
              </a:rPr>
              <a:t>menggunakan</a:t>
            </a:r>
            <a:r>
              <a:rPr sz="2000" spc="-4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85" dirty="0">
                <a:solidFill>
                  <a:srgbClr val="E6E6E6"/>
                </a:solidFill>
                <a:latin typeface="Tahoma"/>
                <a:cs typeface="Tahoma"/>
              </a:rPr>
              <a:t>sebuah</a:t>
            </a:r>
            <a:r>
              <a:rPr sz="2000" spc="-2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50" dirty="0">
                <a:solidFill>
                  <a:srgbClr val="E6E6E6"/>
                </a:solidFill>
                <a:latin typeface="Tahoma"/>
                <a:cs typeface="Tahoma"/>
              </a:rPr>
              <a:t>produk,</a:t>
            </a:r>
            <a:r>
              <a:rPr sz="2000" spc="-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dirty="0">
                <a:solidFill>
                  <a:srgbClr val="E6E6E6"/>
                </a:solidFill>
                <a:latin typeface="Tahoma"/>
                <a:cs typeface="Tahoma"/>
              </a:rPr>
              <a:t>sistem,</a:t>
            </a:r>
            <a:r>
              <a:rPr sz="2000" spc="-45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60" dirty="0">
                <a:solidFill>
                  <a:srgbClr val="E6E6E6"/>
                </a:solidFill>
                <a:latin typeface="Tahoma"/>
                <a:cs typeface="Tahoma"/>
              </a:rPr>
              <a:t>atau</a:t>
            </a:r>
            <a:r>
              <a:rPr sz="2000" spc="-40" dirty="0">
                <a:solidFill>
                  <a:srgbClr val="E6E6E6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E6E6E6"/>
                </a:solidFill>
                <a:latin typeface="Tahoma"/>
                <a:cs typeface="Tahoma"/>
              </a:rPr>
              <a:t>jasa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385"/>
              </a:spcBef>
            </a:pP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Sumber</a:t>
            </a:r>
            <a:r>
              <a:rPr sz="2000" b="1" spc="-40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EE4857"/>
                </a:solidFill>
                <a:latin typeface="Calibri"/>
                <a:cs typeface="Calibri"/>
              </a:rPr>
              <a:t>:</a:t>
            </a:r>
            <a:r>
              <a:rPr sz="2000" b="1" spc="-50" dirty="0">
                <a:solidFill>
                  <a:srgbClr val="EE4857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EE4857"/>
                </a:solidFill>
                <a:latin typeface="Calibri"/>
                <a:cs typeface="Calibri"/>
              </a:rPr>
              <a:t>Wikipedia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0489" y="342899"/>
            <a:ext cx="3569335" cy="3013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600" spc="-1920" dirty="0">
                <a:solidFill>
                  <a:srgbClr val="EE4857"/>
                </a:solidFill>
                <a:latin typeface="Arial Black"/>
                <a:cs typeface="Arial Black"/>
              </a:rPr>
              <a:t>UX</a:t>
            </a:r>
            <a:endParaRPr sz="196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38195" y="2983484"/>
            <a:ext cx="225234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80" dirty="0">
                <a:solidFill>
                  <a:srgbClr val="E6E6E6"/>
                </a:solidFill>
                <a:latin typeface="Arial Black"/>
                <a:cs typeface="Arial Black"/>
              </a:rPr>
              <a:t>USER</a:t>
            </a:r>
            <a:r>
              <a:rPr sz="2000" spc="-140" dirty="0">
                <a:solidFill>
                  <a:srgbClr val="E6E6E6"/>
                </a:solidFill>
                <a:latin typeface="Arial Black"/>
                <a:cs typeface="Arial Black"/>
              </a:rPr>
              <a:t> </a:t>
            </a:r>
            <a:r>
              <a:rPr sz="2000" spc="-265" dirty="0">
                <a:solidFill>
                  <a:srgbClr val="E6E6E6"/>
                </a:solidFill>
                <a:latin typeface="Arial Black"/>
                <a:cs typeface="Arial Black"/>
              </a:rPr>
              <a:t>EXPERIENCE</a:t>
            </a:r>
            <a:endParaRPr sz="20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2310" y="2495486"/>
            <a:ext cx="334010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0170" algn="l"/>
              </a:tabLst>
            </a:pPr>
            <a:r>
              <a:rPr sz="6600" spc="-475" dirty="0">
                <a:solidFill>
                  <a:srgbClr val="58BBD3"/>
                </a:solidFill>
              </a:rPr>
              <a:t>UI</a:t>
            </a:r>
            <a:r>
              <a:rPr sz="6600" dirty="0">
                <a:solidFill>
                  <a:srgbClr val="58BBD3"/>
                </a:solidFill>
              </a:rPr>
              <a:t>	</a:t>
            </a:r>
            <a:r>
              <a:rPr sz="6600" spc="-615" dirty="0"/>
              <a:t>≠</a:t>
            </a:r>
            <a:r>
              <a:rPr sz="6600" spc="140" dirty="0"/>
              <a:t> </a:t>
            </a:r>
            <a:r>
              <a:rPr sz="6600" spc="-675" dirty="0">
                <a:solidFill>
                  <a:srgbClr val="EE4857"/>
                </a:solidFill>
              </a:rPr>
              <a:t>UX</a:t>
            </a:r>
            <a:endParaRPr sz="6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578</Words>
  <Application>Microsoft Office PowerPoint</Application>
  <PresentationFormat>On-screen Show (4:3)</PresentationFormat>
  <Paragraphs>77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 Black</vt:lpstr>
      <vt:lpstr>Calibri</vt:lpstr>
      <vt:lpstr>Google Sans</vt:lpstr>
      <vt:lpstr>Tahoma</vt:lpstr>
      <vt:lpstr>Trebuchet MS</vt:lpstr>
      <vt:lpstr>Office Theme</vt:lpstr>
      <vt:lpstr>PowerPoint Presentation</vt:lpstr>
      <vt:lpstr>HUMAN COMPUTER INTERACTION</vt:lpstr>
      <vt:lpstr>PowerPoint Presentation</vt:lpstr>
      <vt:lpstr>PAST Command Line Interface</vt:lpstr>
      <vt:lpstr>NOW Graphical User Interface</vt:lpstr>
      <vt:lpstr>FUTURE</vt:lpstr>
      <vt:lpstr>USER INTERFACE</vt:lpstr>
      <vt:lpstr>PowerPoint Presentation</vt:lpstr>
      <vt:lpstr>UI ≠ UX</vt:lpstr>
      <vt:lpstr>KNOWING DIFFERENCE</vt:lpstr>
      <vt:lpstr>PowerPoint Presentation</vt:lpstr>
      <vt:lpstr>PowerPoint Presentation</vt:lpstr>
      <vt:lpstr>“</vt:lpstr>
      <vt:lpstr>USER INTERFACE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hafizd zaki</dc:creator>
  <cp:lastModifiedBy>Rika Febri</cp:lastModifiedBy>
  <cp:revision>5</cp:revision>
  <dcterms:created xsi:type="dcterms:W3CDTF">2024-04-17T01:53:43Z</dcterms:created>
  <dcterms:modified xsi:type="dcterms:W3CDTF">2024-10-22T03:35:09Z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2024-04-17T00:00:00Z</vt:filetime>
  </property>
  <property fmtid="{D5CDD505-2E9C-101B-9397-08002B2CF9AE}" pid="5" name="Producer">
    <vt:lpwstr>Microsoft® PowerPoint® 2016</vt:lpwstr>
  </property>
</Properties>
</file>