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1366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B249-5FF5-486C-B78D-1DC6E0B00867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8A1B5-4D15-4EB9-A0DC-8B3851E19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203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UI </a:t>
            </a:r>
            <a:r>
              <a:rPr lang="en-ID" dirty="0" err="1"/>
              <a:t>atau</a:t>
            </a:r>
            <a:r>
              <a:rPr lang="en-ID" dirty="0"/>
              <a:t> User Interface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(user)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pada </a:t>
            </a:r>
            <a:r>
              <a:rPr lang="en-ID" dirty="0" err="1"/>
              <a:t>sebuah</a:t>
            </a:r>
            <a:r>
              <a:rPr lang="en-ID" dirty="0"/>
              <a:t> program,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website, mobile, </a:t>
            </a:r>
            <a:r>
              <a:rPr lang="en-ID" dirty="0" err="1"/>
              <a:t>ataupun</a:t>
            </a:r>
            <a:r>
              <a:rPr lang="en-ID" dirty="0"/>
              <a:t> software. </a:t>
            </a:r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disesuaikan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program yang </a:t>
            </a:r>
            <a:r>
              <a:rPr lang="en-ID" dirty="0" err="1"/>
              <a:t>tengah</a:t>
            </a:r>
            <a:r>
              <a:rPr lang="en-ID" dirty="0"/>
              <a:t> </a:t>
            </a:r>
            <a:r>
              <a:rPr lang="en-ID" dirty="0" err="1"/>
              <a:t>dikembangkan</a:t>
            </a:r>
            <a:r>
              <a:rPr lang="en-ID" dirty="0"/>
              <a:t>. </a:t>
            </a:r>
          </a:p>
          <a:p>
            <a:endParaRPr lang="en-ID" dirty="0"/>
          </a:p>
          <a:p>
            <a:r>
              <a:rPr lang="en-ID" dirty="0" err="1"/>
              <a:t>Cakupan</a:t>
            </a:r>
            <a:r>
              <a:rPr lang="en-ID" dirty="0"/>
              <a:t> UI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tampilan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warna</a:t>
            </a:r>
            <a:r>
              <a:rPr lang="en-ID" dirty="0"/>
              <a:t>, </a:t>
            </a:r>
            <a:r>
              <a:rPr lang="en-ID" dirty="0" err="1"/>
              <a:t>tampilan</a:t>
            </a:r>
            <a:r>
              <a:rPr lang="en-ID" dirty="0"/>
              <a:t> </a:t>
            </a:r>
            <a:r>
              <a:rPr lang="en-ID" dirty="0" err="1"/>
              <a:t>animasi</a:t>
            </a:r>
            <a:r>
              <a:rPr lang="en-ID" dirty="0"/>
              <a:t>,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program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penggunanya</a:t>
            </a:r>
            <a:endParaRPr lang="en-ID" dirty="0"/>
          </a:p>
          <a:p>
            <a:endParaRPr lang="en-ID" dirty="0"/>
          </a:p>
          <a:p>
            <a:endParaRPr lang="en-ID" dirty="0"/>
          </a:p>
          <a:p>
            <a:r>
              <a:rPr lang="en-ID" dirty="0"/>
              <a:t>Output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desainer</a:t>
            </a:r>
            <a:r>
              <a:rPr lang="en-ID" dirty="0"/>
              <a:t> UI </a:t>
            </a:r>
            <a:r>
              <a:rPr lang="en-ID" dirty="0" err="1"/>
              <a:t>ialah</a:t>
            </a:r>
            <a:r>
              <a:rPr lang="en-ID" dirty="0"/>
              <a:t> program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fitur</a:t>
            </a:r>
            <a:r>
              <a:rPr lang="en-ID" dirty="0"/>
              <a:t> yang </a:t>
            </a:r>
            <a:r>
              <a:rPr lang="en-ID" dirty="0" err="1"/>
              <a:t>kiranya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program </a:t>
            </a:r>
            <a:r>
              <a:rPr lang="en-ID" dirty="0" err="1"/>
              <a:t>tersebut</a:t>
            </a:r>
            <a:r>
              <a:rPr lang="en-ID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8A1B5-4D15-4EB9-A0DC-8B3851E19560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945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User experience (UX)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indonesia</a:t>
            </a:r>
            <a:r>
              <a:rPr lang="en-ID" dirty="0"/>
              <a:t> “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”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website </a:t>
            </a:r>
            <a:r>
              <a:rPr lang="en-ID" dirty="0" err="1"/>
              <a:t>atau</a:t>
            </a:r>
            <a:r>
              <a:rPr lang="en-ID" dirty="0"/>
              <a:t> software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penggunanya</a:t>
            </a:r>
            <a:r>
              <a:rPr lang="en-ID" dirty="0"/>
              <a:t> agar </a:t>
            </a:r>
            <a:r>
              <a:rPr lang="en-ID" dirty="0" err="1"/>
              <a:t>interaksi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 dan </a:t>
            </a:r>
            <a:r>
              <a:rPr lang="en-ID" dirty="0" err="1"/>
              <a:t>menyenangkan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 err="1"/>
              <a:t>Kalau</a:t>
            </a:r>
            <a:r>
              <a:rPr lang="en-ID" dirty="0"/>
              <a:t> </a:t>
            </a:r>
            <a:r>
              <a:rPr lang="en-ID" dirty="0" err="1"/>
              <a:t>dulu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usability yang </a:t>
            </a:r>
            <a:r>
              <a:rPr lang="en-ID" dirty="0" err="1"/>
              <a:t>bagus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. </a:t>
            </a:r>
            <a:r>
              <a:rPr lang="en-ID" dirty="0" err="1"/>
              <a:t>Sekarang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juga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user experience yang </a:t>
            </a:r>
            <a:r>
              <a:rPr lang="en-ID" dirty="0" err="1"/>
              <a:t>bagus</a:t>
            </a:r>
            <a:r>
              <a:rPr lang="en-ID" dirty="0"/>
              <a:t>. </a:t>
            </a:r>
          </a:p>
          <a:p>
            <a:endParaRPr lang="en-ID" dirty="0"/>
          </a:p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desainer</a:t>
            </a:r>
            <a:r>
              <a:rPr lang="en-ID" dirty="0"/>
              <a:t> UX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merancang</a:t>
            </a:r>
            <a:r>
              <a:rPr lang="en-ID" dirty="0"/>
              <a:t> program </a:t>
            </a:r>
            <a:r>
              <a:rPr lang="en-ID" dirty="0" err="1"/>
              <a:t>aplikasi</a:t>
            </a:r>
            <a:r>
              <a:rPr lang="en-ID" dirty="0"/>
              <a:t> web </a:t>
            </a:r>
            <a:r>
              <a:rPr lang="en-ID" dirty="0" err="1"/>
              <a:t>atau</a:t>
            </a:r>
            <a:r>
              <a:rPr lang="en-ID" dirty="0"/>
              <a:t> mobile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user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web </a:t>
            </a:r>
            <a:r>
              <a:rPr lang="en-ID" dirty="0" err="1"/>
              <a:t>atau</a:t>
            </a:r>
            <a:r>
              <a:rPr lang="en-ID" dirty="0"/>
              <a:t> mobile </a:t>
            </a:r>
            <a:r>
              <a:rPr lang="en-ID" dirty="0" err="1"/>
              <a:t>tersebut</a:t>
            </a:r>
            <a:r>
              <a:rPr lang="en-ID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8A1B5-4D15-4EB9-A0DC-8B3851E19560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386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 err="1"/>
              <a:t>Perbedaannya</a:t>
            </a:r>
            <a:r>
              <a:rPr lang="en-ID" dirty="0"/>
              <a:t> </a:t>
            </a:r>
            <a:r>
              <a:rPr lang="en-ID" dirty="0" err="1"/>
              <a:t>terletak</a:t>
            </a:r>
            <a:r>
              <a:rPr lang="en-ID" dirty="0"/>
              <a:t> pada </a:t>
            </a:r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programnya</a:t>
            </a:r>
            <a:r>
              <a:rPr lang="en-ID" dirty="0"/>
              <a:t>, </a:t>
            </a:r>
            <a:r>
              <a:rPr lang="en-ID" dirty="0" err="1"/>
              <a:t>yakni</a:t>
            </a:r>
            <a:r>
              <a:rPr lang="en-ID" dirty="0"/>
              <a:t>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penggunanya</a:t>
            </a:r>
            <a:r>
              <a:rPr lang="en-ID" dirty="0"/>
              <a:t>. 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8A1B5-4D15-4EB9-A0DC-8B3851E19560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316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Wireframe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skema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kasar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kerangka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dasar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menggambarkan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struktur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dan tata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letak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halaman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web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aplikasi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endParaRPr lang="en-ID" b="0" i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Wireframe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digunakan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pada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tahap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awal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pengembangan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produk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digital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membantu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memvisualisasikan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mengomunikasikan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struktur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produk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endParaRPr lang="en-ID" b="0" i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Prototype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rancangan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awal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dari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suatu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produk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desain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dibuat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menguji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mengevaluasi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konsep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sebelum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diproduksi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secara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massal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     </a:t>
            </a:r>
          </a:p>
          <a:p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Prototype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dapat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berupa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model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fisik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digital, dan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biasanya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dibuat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dalam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skala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kecil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lebih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sederhana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endParaRPr lang="en-ID" b="0" i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Desain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interaksi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juga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dapat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diartikan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sebagai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proses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merancang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produk-produk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interaktif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mendukung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cara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orang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berkomunikasi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berinteraksi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8A1B5-4D15-4EB9-A0DC-8B3851E19560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36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UX berfokus pada perjalanan pengguna untuk memecahkan masalah, UI berfokus pada tampilan dan fungsi permukaan produk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8A1B5-4D15-4EB9-A0DC-8B3851E19560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128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Tujuan dari desain antarmuka pengguna adalah untuk membuat interaksi pengguna sesederhana dan seefisien mungkin, dalam hal mencapai tujuan pengguna (desain yang berpusat pada pengguna).”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8A1B5-4D15-4EB9-A0DC-8B3851E19560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538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Menurut desainer Nick Babich, “Produk terbaik melakukan dua hal dengan baik: fitur dan detail. Fitur adalah hal yang membuat orang tertarik pada produk Anda. Detaillah yang membuat mereka tetap bertahan di sana.”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8A1B5-4D15-4EB9-A0DC-8B3851E19560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481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Menemukan</a:t>
            </a:r>
            <a:r>
              <a:rPr lang="en-US" dirty="0"/>
              <a:t> ---- </a:t>
            </a:r>
            <a:r>
              <a:rPr lang="id-ID" dirty="0"/>
              <a:t>Mendefinisikan</a:t>
            </a:r>
            <a:r>
              <a:rPr lang="en-US" dirty="0"/>
              <a:t> ------ </a:t>
            </a:r>
            <a:r>
              <a:rPr lang="id-ID" dirty="0"/>
              <a:t>Berkembang</a:t>
            </a:r>
            <a:r>
              <a:rPr lang="en-US" dirty="0"/>
              <a:t> -----</a:t>
            </a:r>
            <a:r>
              <a:rPr lang="id-ID" dirty="0"/>
              <a:t>mengantarkan</a:t>
            </a:r>
            <a:r>
              <a:rPr lang="en-US" dirty="0"/>
              <a:t> ---- </a:t>
            </a:r>
            <a:r>
              <a:rPr lang="id-ID" dirty="0"/>
              <a:t>berkembang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8A1B5-4D15-4EB9-A0DC-8B3851E19560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5964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UI &amp; UX Bekerja Sama untuk Membuat Produk Lebih Baik</a:t>
            </a:r>
            <a:endParaRPr lang="en-US" dirty="0"/>
          </a:p>
          <a:p>
            <a:endParaRPr lang="en-US" dirty="0"/>
          </a:p>
          <a:p>
            <a:r>
              <a:rPr lang="id-ID" dirty="0"/>
              <a:t>pengembang ujung depan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8A1B5-4D15-4EB9-A0DC-8B3851E19560}" type="slidenum">
              <a:rPr lang="en-ID" smtClean="0"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13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3344" y="607948"/>
            <a:ext cx="159512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6E6E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6E6E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6E6E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6E6E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E2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E2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641080" y="0"/>
            <a:ext cx="502920" cy="6858000"/>
          </a:xfrm>
          <a:custGeom>
            <a:avLst/>
            <a:gdLst/>
            <a:ahLst/>
            <a:cxnLst/>
            <a:rect l="l" t="t" r="r" b="b"/>
            <a:pathLst>
              <a:path w="502920" h="6858000">
                <a:moveTo>
                  <a:pt x="502920" y="0"/>
                </a:moveTo>
                <a:lnTo>
                  <a:pt x="0" y="0"/>
                </a:lnTo>
                <a:lnTo>
                  <a:pt x="0" y="6858000"/>
                </a:lnTo>
                <a:lnTo>
                  <a:pt x="502920" y="6858000"/>
                </a:lnTo>
                <a:lnTo>
                  <a:pt x="502920" y="0"/>
                </a:lnTo>
                <a:close/>
              </a:path>
            </a:pathLst>
          </a:custGeom>
          <a:solidFill>
            <a:srgbClr val="EE4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5900" y="5996940"/>
            <a:ext cx="4384040" cy="749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687" y="163068"/>
            <a:ext cx="8109267" cy="16423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6E6E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7519" y="1559877"/>
            <a:ext cx="7265034" cy="399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rbercreative.com/the-ux-proces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corbercreative.com/the-ux-proces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corbercreative.com/the-ux-proces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corbercreative.com/the-ux-proces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uxindo.com/wp-content/uploads/2016/06/1-1024x422.p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rbercreative.com/the-ux-process/" TargetMode="External"/><Relationship Id="rId2" Type="http://schemas.openxmlformats.org/officeDocument/2006/relationships/hyperlink" Target="http://uxindo.com/user-experience-dan-user-interfac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irasa.net/gallery/tirasa/blog/apachesyncope_cli_logger_debug.pn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conceptdraw.com/How-To-Guide/picture/OSX10.10YosemiteApps.pn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4139" y="1224280"/>
            <a:ext cx="6454140" cy="340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900" y="5996940"/>
            <a:ext cx="4384040" cy="749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0740" y="0"/>
            <a:ext cx="4386579" cy="749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1029" y="2047239"/>
            <a:ext cx="2325370" cy="3022600"/>
            <a:chOff x="1891029" y="2047239"/>
            <a:chExt cx="2325370" cy="30226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59" y="2047239"/>
              <a:ext cx="1640839" cy="3022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05709" y="2409189"/>
              <a:ext cx="1167765" cy="0"/>
            </a:xfrm>
            <a:custGeom>
              <a:avLst/>
              <a:gdLst/>
              <a:ahLst/>
              <a:cxnLst/>
              <a:rect l="l" t="t" r="r" b="b"/>
              <a:pathLst>
                <a:path w="1167764">
                  <a:moveTo>
                    <a:pt x="116751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EE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3939" y="2344419"/>
              <a:ext cx="124460" cy="127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37409" y="3194050"/>
              <a:ext cx="1167765" cy="0"/>
            </a:xfrm>
            <a:custGeom>
              <a:avLst/>
              <a:gdLst/>
              <a:ahLst/>
              <a:cxnLst/>
              <a:rect l="l" t="t" r="r" b="b"/>
              <a:pathLst>
                <a:path w="1167764">
                  <a:moveTo>
                    <a:pt x="116751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EE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3099" y="3129279"/>
              <a:ext cx="127000" cy="127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75509" y="3757929"/>
              <a:ext cx="1167765" cy="0"/>
            </a:xfrm>
            <a:custGeom>
              <a:avLst/>
              <a:gdLst/>
              <a:ahLst/>
              <a:cxnLst/>
              <a:rect l="l" t="t" r="r" b="b"/>
              <a:pathLst>
                <a:path w="1167764">
                  <a:moveTo>
                    <a:pt x="116751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EE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1199" y="3693160"/>
              <a:ext cx="127000" cy="127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44089" y="4870450"/>
              <a:ext cx="1167765" cy="0"/>
            </a:xfrm>
            <a:custGeom>
              <a:avLst/>
              <a:gdLst/>
              <a:ahLst/>
              <a:cxnLst/>
              <a:rect l="l" t="t" r="r" b="b"/>
              <a:pathLst>
                <a:path w="1167764">
                  <a:moveTo>
                    <a:pt x="116751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EE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19779" y="4805679"/>
              <a:ext cx="127000" cy="127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91029" y="4395469"/>
              <a:ext cx="1167765" cy="0"/>
            </a:xfrm>
            <a:custGeom>
              <a:avLst/>
              <a:gdLst/>
              <a:ahLst/>
              <a:cxnLst/>
              <a:rect l="l" t="t" r="r" b="b"/>
              <a:pathLst>
                <a:path w="1167764">
                  <a:moveTo>
                    <a:pt x="116751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EE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9259" y="4330700"/>
              <a:ext cx="127000" cy="1270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45689" y="2744469"/>
              <a:ext cx="1167765" cy="0"/>
            </a:xfrm>
            <a:custGeom>
              <a:avLst/>
              <a:gdLst/>
              <a:ahLst/>
              <a:cxnLst/>
              <a:rect l="l" t="t" r="r" b="b"/>
              <a:pathLst>
                <a:path w="1167764">
                  <a:moveTo>
                    <a:pt x="116751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EE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3919" y="2679699"/>
              <a:ext cx="127000" cy="12700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16404" y="188023"/>
            <a:ext cx="57797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80" dirty="0">
                <a:solidFill>
                  <a:srgbClr val="FFFFFF"/>
                </a:solidFill>
              </a:rPr>
              <a:t>KNOWING</a:t>
            </a:r>
            <a:r>
              <a:rPr sz="4000" spc="-290" dirty="0">
                <a:solidFill>
                  <a:srgbClr val="FFFFFF"/>
                </a:solidFill>
              </a:rPr>
              <a:t> </a:t>
            </a:r>
            <a:r>
              <a:rPr sz="4000" spc="-470" dirty="0">
                <a:solidFill>
                  <a:srgbClr val="FFFFFF"/>
                </a:solidFill>
              </a:rPr>
              <a:t>DIFFERENCE</a:t>
            </a:r>
            <a:endParaRPr sz="4000"/>
          </a:p>
        </p:txBody>
      </p:sp>
      <p:sp>
        <p:nvSpPr>
          <p:cNvPr id="17" name="object 17"/>
          <p:cNvSpPr txBox="1"/>
          <p:nvPr/>
        </p:nvSpPr>
        <p:spPr>
          <a:xfrm>
            <a:off x="752475" y="4252023"/>
            <a:ext cx="932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EE4857"/>
                </a:solidFill>
                <a:latin typeface="Arial Black"/>
                <a:cs typeface="Arial Black"/>
              </a:rPr>
              <a:t>COLORS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3534" y="3037459"/>
            <a:ext cx="1742439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solidFill>
                  <a:srgbClr val="EE4857"/>
                </a:solidFill>
                <a:latin typeface="Arial Black"/>
                <a:cs typeface="Arial Black"/>
              </a:rPr>
              <a:t>VISUAL</a:t>
            </a:r>
            <a:r>
              <a:rPr sz="1800" spc="-114" dirty="0">
                <a:solidFill>
                  <a:srgbClr val="EE4857"/>
                </a:solidFill>
                <a:latin typeface="Arial Black"/>
                <a:cs typeface="Arial Black"/>
              </a:rPr>
              <a:t> </a:t>
            </a:r>
            <a:r>
              <a:rPr sz="1800" spc="-155" dirty="0">
                <a:solidFill>
                  <a:srgbClr val="EE4857"/>
                </a:solidFill>
                <a:latin typeface="Arial Black"/>
                <a:cs typeface="Arial Black"/>
              </a:rPr>
              <a:t>DESIGN</a:t>
            </a:r>
            <a:endParaRPr sz="1800">
              <a:latin typeface="Arial Black"/>
              <a:cs typeface="Arial Black"/>
            </a:endParaRPr>
          </a:p>
          <a:p>
            <a:pPr marL="569595">
              <a:lnSpc>
                <a:spcPct val="100000"/>
              </a:lnSpc>
              <a:spcBef>
                <a:spcPts val="2355"/>
              </a:spcBef>
            </a:pPr>
            <a:r>
              <a:rPr sz="1800" spc="-50" dirty="0">
                <a:solidFill>
                  <a:srgbClr val="EE4857"/>
                </a:solidFill>
                <a:latin typeface="Arial Black"/>
                <a:cs typeface="Arial Black"/>
              </a:rPr>
              <a:t>GRAPHIC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0222" y="4713223"/>
            <a:ext cx="1561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EE4857"/>
                </a:solidFill>
                <a:latin typeface="Arial Black"/>
                <a:cs typeface="Arial Black"/>
              </a:rPr>
              <a:t>TYPOGRAPHY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84040" y="1986279"/>
            <a:ext cx="2009139" cy="3083560"/>
            <a:chOff x="4384040" y="1986279"/>
            <a:chExt cx="2009139" cy="308356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4040" y="2047239"/>
              <a:ext cx="1635760" cy="30226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29150" y="2048509"/>
              <a:ext cx="1684020" cy="0"/>
            </a:xfrm>
            <a:custGeom>
              <a:avLst/>
              <a:gdLst/>
              <a:ahLst/>
              <a:cxnLst/>
              <a:rect l="l" t="t" r="r" b="b"/>
              <a:pathLst>
                <a:path w="1684020">
                  <a:moveTo>
                    <a:pt x="0" y="0"/>
                  </a:moveTo>
                  <a:lnTo>
                    <a:pt x="1683639" y="0"/>
                  </a:lnTo>
                </a:path>
              </a:pathLst>
            </a:custGeom>
            <a:ln w="38100">
              <a:solidFill>
                <a:srgbClr val="58B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84700" y="1986279"/>
              <a:ext cx="121920" cy="11938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847590" y="2576829"/>
              <a:ext cx="1331595" cy="0"/>
            </a:xfrm>
            <a:custGeom>
              <a:avLst/>
              <a:gdLst/>
              <a:ahLst/>
              <a:cxnLst/>
              <a:rect l="l" t="t" r="r" b="b"/>
              <a:pathLst>
                <a:path w="1331595">
                  <a:moveTo>
                    <a:pt x="0" y="0"/>
                  </a:moveTo>
                  <a:lnTo>
                    <a:pt x="1331595" y="0"/>
                  </a:lnTo>
                </a:path>
              </a:pathLst>
            </a:custGeom>
            <a:ln w="38100">
              <a:solidFill>
                <a:srgbClr val="58B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5360" y="2514599"/>
              <a:ext cx="121919" cy="12192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690110" y="3135629"/>
              <a:ext cx="1684020" cy="0"/>
            </a:xfrm>
            <a:custGeom>
              <a:avLst/>
              <a:gdLst/>
              <a:ahLst/>
              <a:cxnLst/>
              <a:rect l="l" t="t" r="r" b="b"/>
              <a:pathLst>
                <a:path w="1684020">
                  <a:moveTo>
                    <a:pt x="0" y="0"/>
                  </a:moveTo>
                  <a:lnTo>
                    <a:pt x="1683639" y="0"/>
                  </a:lnTo>
                </a:path>
              </a:pathLst>
            </a:custGeom>
            <a:ln w="38100">
              <a:solidFill>
                <a:srgbClr val="58B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53280" y="3075939"/>
              <a:ext cx="121920" cy="1193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068570" y="3605529"/>
              <a:ext cx="1120140" cy="0"/>
            </a:xfrm>
            <a:custGeom>
              <a:avLst/>
              <a:gdLst/>
              <a:ahLst/>
              <a:cxnLst/>
              <a:rect l="l" t="t" r="r" b="b"/>
              <a:pathLst>
                <a:path w="1120139">
                  <a:moveTo>
                    <a:pt x="0" y="0"/>
                  </a:moveTo>
                  <a:lnTo>
                    <a:pt x="1119758" y="0"/>
                  </a:lnTo>
                </a:path>
              </a:pathLst>
            </a:custGeom>
            <a:ln w="38100">
              <a:solidFill>
                <a:srgbClr val="58B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31740" y="3543299"/>
              <a:ext cx="121920" cy="12191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745990" y="4878069"/>
              <a:ext cx="1120140" cy="0"/>
            </a:xfrm>
            <a:custGeom>
              <a:avLst/>
              <a:gdLst/>
              <a:ahLst/>
              <a:cxnLst/>
              <a:rect l="l" t="t" r="r" b="b"/>
              <a:pathLst>
                <a:path w="1120139">
                  <a:moveTo>
                    <a:pt x="0" y="0"/>
                  </a:moveTo>
                  <a:lnTo>
                    <a:pt x="1119759" y="0"/>
                  </a:lnTo>
                </a:path>
              </a:pathLst>
            </a:custGeom>
            <a:ln w="38100">
              <a:solidFill>
                <a:srgbClr val="58B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09160" y="4815839"/>
              <a:ext cx="121919" cy="1193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126990" y="4281169"/>
              <a:ext cx="1120140" cy="0"/>
            </a:xfrm>
            <a:custGeom>
              <a:avLst/>
              <a:gdLst/>
              <a:ahLst/>
              <a:cxnLst/>
              <a:rect l="l" t="t" r="r" b="b"/>
              <a:pathLst>
                <a:path w="1120139">
                  <a:moveTo>
                    <a:pt x="0" y="0"/>
                  </a:moveTo>
                  <a:lnTo>
                    <a:pt x="1119759" y="0"/>
                  </a:lnTo>
                </a:path>
              </a:pathLst>
            </a:custGeom>
            <a:ln w="38100">
              <a:solidFill>
                <a:srgbClr val="58B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90160" y="4218939"/>
              <a:ext cx="121919" cy="12192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402959" y="1912365"/>
            <a:ext cx="1821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solidFill>
                  <a:srgbClr val="EE4857"/>
                </a:solidFill>
                <a:latin typeface="Arial Black"/>
                <a:cs typeface="Arial Black"/>
              </a:rPr>
              <a:t>USER</a:t>
            </a:r>
            <a:r>
              <a:rPr sz="1800" spc="-114" dirty="0">
                <a:solidFill>
                  <a:srgbClr val="EE4857"/>
                </a:solidFill>
                <a:latin typeface="Arial Black"/>
                <a:cs typeface="Arial Black"/>
              </a:rPr>
              <a:t> </a:t>
            </a:r>
            <a:r>
              <a:rPr sz="1800" spc="-229" dirty="0">
                <a:solidFill>
                  <a:srgbClr val="EE4857"/>
                </a:solidFill>
                <a:latin typeface="Arial Black"/>
                <a:cs typeface="Arial Black"/>
              </a:rPr>
              <a:t>RESEARCH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68720" y="2411412"/>
            <a:ext cx="19862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80" dirty="0">
                <a:solidFill>
                  <a:srgbClr val="EE4857"/>
                </a:solidFill>
                <a:latin typeface="Arial Black"/>
                <a:cs typeface="Arial Black"/>
              </a:rPr>
              <a:t>CREATE</a:t>
            </a:r>
            <a:r>
              <a:rPr sz="1800" spc="-114" dirty="0">
                <a:solidFill>
                  <a:srgbClr val="EE4857"/>
                </a:solidFill>
                <a:latin typeface="Arial Black"/>
                <a:cs typeface="Arial Black"/>
              </a:rPr>
              <a:t> </a:t>
            </a:r>
            <a:r>
              <a:rPr sz="1800" spc="-165" dirty="0">
                <a:solidFill>
                  <a:srgbClr val="EE4857"/>
                </a:solidFill>
                <a:latin typeface="Arial Black"/>
                <a:cs typeface="Arial Black"/>
              </a:rPr>
              <a:t>PERSONA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17309" y="2941320"/>
            <a:ext cx="1905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4" dirty="0">
                <a:solidFill>
                  <a:srgbClr val="EE4857"/>
                </a:solidFill>
                <a:latin typeface="Arial Black"/>
                <a:cs typeface="Arial Black"/>
              </a:rPr>
              <a:t>USER</a:t>
            </a:r>
            <a:r>
              <a:rPr sz="1800" spc="-114" dirty="0">
                <a:solidFill>
                  <a:srgbClr val="EE4857"/>
                </a:solidFill>
                <a:latin typeface="Arial Black"/>
                <a:cs typeface="Arial Black"/>
              </a:rPr>
              <a:t> </a:t>
            </a:r>
            <a:r>
              <a:rPr sz="1800" spc="-175" dirty="0">
                <a:solidFill>
                  <a:srgbClr val="EE4857"/>
                </a:solidFill>
                <a:latin typeface="Arial Black"/>
                <a:cs typeface="Arial Black"/>
              </a:rPr>
              <a:t>INTERVIEW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51575" y="3427793"/>
            <a:ext cx="1793875" cy="125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EE4857"/>
                </a:solidFill>
                <a:latin typeface="Arial Black"/>
                <a:cs typeface="Arial Black"/>
              </a:rPr>
              <a:t>INFORMATION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70" dirty="0">
                <a:solidFill>
                  <a:srgbClr val="EE4857"/>
                </a:solidFill>
                <a:latin typeface="Arial Black"/>
                <a:cs typeface="Arial Black"/>
              </a:rPr>
              <a:t>ARCHITECTURE</a:t>
            </a:r>
            <a:endParaRPr sz="1800">
              <a:latin typeface="Arial Black"/>
              <a:cs typeface="Arial Black"/>
            </a:endParaRPr>
          </a:p>
          <a:p>
            <a:pPr marL="70485" marR="5080">
              <a:lnSpc>
                <a:spcPct val="100000"/>
              </a:lnSpc>
              <a:spcBef>
                <a:spcPts val="1010"/>
              </a:spcBef>
            </a:pPr>
            <a:r>
              <a:rPr sz="1800" spc="-200" dirty="0">
                <a:solidFill>
                  <a:srgbClr val="EE4857"/>
                </a:solidFill>
                <a:latin typeface="Arial Black"/>
                <a:cs typeface="Arial Black"/>
              </a:rPr>
              <a:t>WIREFRAMES</a:t>
            </a:r>
            <a:r>
              <a:rPr sz="1800" spc="-80" dirty="0">
                <a:solidFill>
                  <a:srgbClr val="EE4857"/>
                </a:solidFill>
                <a:latin typeface="Arial Black"/>
                <a:cs typeface="Arial Black"/>
              </a:rPr>
              <a:t> </a:t>
            </a:r>
            <a:r>
              <a:rPr sz="1800" spc="-310" dirty="0">
                <a:solidFill>
                  <a:srgbClr val="EE4857"/>
                </a:solidFill>
                <a:latin typeface="Arial Black"/>
                <a:cs typeface="Arial Black"/>
              </a:rPr>
              <a:t>&amp; </a:t>
            </a:r>
            <a:r>
              <a:rPr sz="1800" spc="-114" dirty="0">
                <a:solidFill>
                  <a:srgbClr val="EE4857"/>
                </a:solidFill>
                <a:latin typeface="Arial Black"/>
                <a:cs typeface="Arial Black"/>
              </a:rPr>
              <a:t>PROTOTYPE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04814" y="4751704"/>
            <a:ext cx="1570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EE4857"/>
                </a:solidFill>
                <a:latin typeface="Arial Black"/>
                <a:cs typeface="Arial Black"/>
              </a:rPr>
              <a:t>INTERACTION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EE4857"/>
                </a:solidFill>
                <a:latin typeface="Arial Black"/>
                <a:cs typeface="Arial Black"/>
              </a:rPr>
              <a:t>DESIGN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551679" y="4945379"/>
            <a:ext cx="1731010" cy="683260"/>
            <a:chOff x="4551679" y="4945379"/>
            <a:chExt cx="1731010" cy="683260"/>
          </a:xfrm>
        </p:grpSpPr>
        <p:sp>
          <p:nvSpPr>
            <p:cNvPr id="40" name="object 40"/>
            <p:cNvSpPr/>
            <p:nvPr/>
          </p:nvSpPr>
          <p:spPr>
            <a:xfrm>
              <a:off x="4598669" y="5609589"/>
              <a:ext cx="1684020" cy="0"/>
            </a:xfrm>
            <a:custGeom>
              <a:avLst/>
              <a:gdLst/>
              <a:ahLst/>
              <a:cxnLst/>
              <a:rect l="l" t="t" r="r" b="b"/>
              <a:pathLst>
                <a:path w="1684020">
                  <a:moveTo>
                    <a:pt x="0" y="0"/>
                  </a:moveTo>
                  <a:lnTo>
                    <a:pt x="1683639" y="0"/>
                  </a:lnTo>
                </a:path>
              </a:pathLst>
            </a:custGeom>
            <a:ln w="38100">
              <a:solidFill>
                <a:srgbClr val="58B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51679" y="4945379"/>
              <a:ext cx="121920" cy="11938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606289" y="5007609"/>
              <a:ext cx="0" cy="618490"/>
            </a:xfrm>
            <a:custGeom>
              <a:avLst/>
              <a:gdLst/>
              <a:ahLst/>
              <a:cxnLst/>
              <a:rect l="l" t="t" r="r" b="b"/>
              <a:pathLst>
                <a:path h="618489">
                  <a:moveTo>
                    <a:pt x="0" y="0"/>
                  </a:moveTo>
                  <a:lnTo>
                    <a:pt x="0" y="618299"/>
                  </a:lnTo>
                </a:path>
              </a:pathLst>
            </a:custGeom>
            <a:ln w="38100">
              <a:solidFill>
                <a:srgbClr val="58B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335014" y="5523865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solidFill>
                  <a:srgbClr val="EE4857"/>
                </a:solidFill>
                <a:latin typeface="Arial Black"/>
                <a:cs typeface="Arial Black"/>
              </a:rPr>
              <a:t>VISUAL</a:t>
            </a:r>
            <a:r>
              <a:rPr sz="1800" spc="-114" dirty="0">
                <a:solidFill>
                  <a:srgbClr val="EE4857"/>
                </a:solidFill>
                <a:latin typeface="Arial Black"/>
                <a:cs typeface="Arial Black"/>
              </a:rPr>
              <a:t> </a:t>
            </a:r>
            <a:r>
              <a:rPr sz="1800" spc="-155" dirty="0">
                <a:solidFill>
                  <a:srgbClr val="EE4857"/>
                </a:solidFill>
                <a:latin typeface="Arial Black"/>
                <a:cs typeface="Arial Black"/>
              </a:rPr>
              <a:t>DESIGN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50359" y="1034478"/>
            <a:ext cx="4070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620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50459" y="960119"/>
            <a:ext cx="1148080" cy="792480"/>
          </a:xfrm>
          <a:prstGeom prst="rect">
            <a:avLst/>
          </a:prstGeom>
          <a:solidFill>
            <a:srgbClr val="EE4857"/>
          </a:solidFill>
        </p:spPr>
        <p:txBody>
          <a:bodyPr vert="horz" wrap="square" lIns="0" tIns="8699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685"/>
              </a:spcBef>
            </a:pPr>
            <a:r>
              <a:rPr sz="4000" spc="-425" dirty="0">
                <a:solidFill>
                  <a:srgbClr val="FFFFFF"/>
                </a:solidFill>
                <a:latin typeface="Arial Black"/>
                <a:cs typeface="Arial Black"/>
              </a:rPr>
              <a:t>UX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28900" y="960119"/>
            <a:ext cx="1145540" cy="792480"/>
          </a:xfrm>
          <a:prstGeom prst="rect">
            <a:avLst/>
          </a:prstGeom>
          <a:solidFill>
            <a:srgbClr val="58BBD3"/>
          </a:solidFill>
        </p:spPr>
        <p:txBody>
          <a:bodyPr vert="horz" wrap="square" lIns="0" tIns="86995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685"/>
              </a:spcBef>
            </a:pPr>
            <a:r>
              <a:rPr sz="4000" spc="-325" dirty="0">
                <a:solidFill>
                  <a:srgbClr val="FFFFFF"/>
                </a:solidFill>
                <a:latin typeface="Arial Black"/>
                <a:cs typeface="Arial Black"/>
              </a:rPr>
              <a:t>UI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0544" y="2166640"/>
            <a:ext cx="1726564" cy="69596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1800" spc="-155" dirty="0">
                <a:solidFill>
                  <a:srgbClr val="EE4857"/>
                </a:solidFill>
                <a:latin typeface="Arial Black"/>
                <a:cs typeface="Arial Black"/>
              </a:rPr>
              <a:t>ICONOGRAPHY</a:t>
            </a:r>
            <a:endParaRPr sz="1800">
              <a:latin typeface="Arial Black"/>
              <a:cs typeface="Arial Black"/>
            </a:endParaRPr>
          </a:p>
          <a:p>
            <a:pPr marR="47625" algn="r">
              <a:lnSpc>
                <a:spcPct val="100000"/>
              </a:lnSpc>
              <a:spcBef>
                <a:spcPts val="480"/>
              </a:spcBef>
            </a:pPr>
            <a:r>
              <a:rPr sz="1800" spc="-55" dirty="0">
                <a:solidFill>
                  <a:srgbClr val="EE4857"/>
                </a:solidFill>
                <a:latin typeface="Arial Black"/>
                <a:cs typeface="Arial Black"/>
              </a:rPr>
              <a:t>LAYOUT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1080" y="0"/>
            <a:ext cx="502920" cy="6858000"/>
          </a:xfrm>
          <a:custGeom>
            <a:avLst/>
            <a:gdLst/>
            <a:ahLst/>
            <a:cxnLst/>
            <a:rect l="l" t="t" r="r" b="b"/>
            <a:pathLst>
              <a:path w="502920" h="6858000">
                <a:moveTo>
                  <a:pt x="502920" y="0"/>
                </a:moveTo>
                <a:lnTo>
                  <a:pt x="0" y="0"/>
                </a:lnTo>
                <a:lnTo>
                  <a:pt x="0" y="6858000"/>
                </a:lnTo>
                <a:lnTo>
                  <a:pt x="502920" y="6858000"/>
                </a:lnTo>
                <a:lnTo>
                  <a:pt x="502920" y="0"/>
                </a:lnTo>
                <a:close/>
              </a:path>
            </a:pathLst>
          </a:custGeom>
          <a:solidFill>
            <a:srgbClr val="EE4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5900" y="571500"/>
            <a:ext cx="8082280" cy="6174740"/>
            <a:chOff x="215900" y="571500"/>
            <a:chExt cx="8082280" cy="6174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900" y="5996940"/>
              <a:ext cx="4384040" cy="749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" y="571500"/>
              <a:ext cx="7620000" cy="5715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37602" y="6398895"/>
            <a:ext cx="660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https://uniteux.com/storage/app/uploads/public/586/ba3/710/586ba3710ce1c899915112.jpg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1080" y="0"/>
            <a:ext cx="502920" cy="6858000"/>
          </a:xfrm>
          <a:custGeom>
            <a:avLst/>
            <a:gdLst/>
            <a:ahLst/>
            <a:cxnLst/>
            <a:rect l="l" t="t" r="r" b="b"/>
            <a:pathLst>
              <a:path w="502920" h="6858000">
                <a:moveTo>
                  <a:pt x="502920" y="0"/>
                </a:moveTo>
                <a:lnTo>
                  <a:pt x="0" y="0"/>
                </a:lnTo>
                <a:lnTo>
                  <a:pt x="0" y="6858000"/>
                </a:lnTo>
                <a:lnTo>
                  <a:pt x="502920" y="6858000"/>
                </a:lnTo>
                <a:lnTo>
                  <a:pt x="502920" y="0"/>
                </a:lnTo>
                <a:close/>
              </a:path>
            </a:pathLst>
          </a:custGeom>
          <a:solidFill>
            <a:srgbClr val="EE4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5900" y="312420"/>
            <a:ext cx="7251700" cy="6433820"/>
            <a:chOff x="215900" y="312420"/>
            <a:chExt cx="7251700" cy="6433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900" y="5996940"/>
              <a:ext cx="4384040" cy="749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7619" y="312420"/>
              <a:ext cx="6189980" cy="56845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28114" y="6342379"/>
            <a:ext cx="57543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1F1F1"/>
                </a:solidFill>
                <a:latin typeface="Tahoma"/>
                <a:cs typeface="Tahoma"/>
              </a:rPr>
              <a:t>https://qph.ec.quoracdn.net/main-qimg-1a0d38fde6cd2405b5002748c796250e-</a:t>
            </a:r>
            <a:r>
              <a:rPr sz="1200" spc="-50" dirty="0">
                <a:solidFill>
                  <a:srgbClr val="F1F1F1"/>
                </a:solidFill>
                <a:latin typeface="Tahoma"/>
                <a:cs typeface="Tahoma"/>
              </a:rPr>
              <a:t>c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057" y="2446337"/>
            <a:ext cx="7473950" cy="184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80" dirty="0">
                <a:solidFill>
                  <a:srgbClr val="E6E6E6"/>
                </a:solidFill>
                <a:latin typeface="Tahoma"/>
                <a:cs typeface="Tahoma"/>
              </a:rPr>
              <a:t>UX</a:t>
            </a:r>
            <a:r>
              <a:rPr sz="2800" spc="-14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E6E6E6"/>
                </a:solidFill>
                <a:latin typeface="Tahoma"/>
                <a:cs typeface="Tahoma"/>
              </a:rPr>
              <a:t>is</a:t>
            </a:r>
            <a:r>
              <a:rPr sz="2800" spc="-12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95" dirty="0">
                <a:solidFill>
                  <a:srgbClr val="E6E6E6"/>
                </a:solidFill>
                <a:latin typeface="Tahoma"/>
                <a:cs typeface="Tahoma"/>
              </a:rPr>
              <a:t>focused</a:t>
            </a:r>
            <a:r>
              <a:rPr sz="2800" spc="-18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150" dirty="0">
                <a:solidFill>
                  <a:srgbClr val="E6E6E6"/>
                </a:solidFill>
                <a:latin typeface="Tahoma"/>
                <a:cs typeface="Tahoma"/>
              </a:rPr>
              <a:t>on</a:t>
            </a:r>
            <a:r>
              <a:rPr sz="2800" spc="-13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90" dirty="0">
                <a:solidFill>
                  <a:srgbClr val="E6E6E6"/>
                </a:solidFill>
                <a:latin typeface="Tahoma"/>
                <a:cs typeface="Tahoma"/>
              </a:rPr>
              <a:t>the</a:t>
            </a:r>
            <a:r>
              <a:rPr sz="2800" spc="-13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E6E6E6"/>
                </a:solidFill>
                <a:latin typeface="Tahoma"/>
                <a:cs typeface="Tahoma"/>
              </a:rPr>
              <a:t>user’s</a:t>
            </a:r>
            <a:r>
              <a:rPr sz="2800" spc="-18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E6E6E6"/>
                </a:solidFill>
                <a:latin typeface="Tahoma"/>
                <a:cs typeface="Tahoma"/>
              </a:rPr>
              <a:t>journey</a:t>
            </a:r>
            <a:r>
              <a:rPr sz="2800" spc="-15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90" dirty="0">
                <a:solidFill>
                  <a:srgbClr val="E6E6E6"/>
                </a:solidFill>
                <a:latin typeface="Tahoma"/>
                <a:cs typeface="Tahoma"/>
              </a:rPr>
              <a:t>to</a:t>
            </a:r>
            <a:r>
              <a:rPr sz="2800" spc="-13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E6E6E6"/>
                </a:solidFill>
                <a:latin typeface="Tahoma"/>
                <a:cs typeface="Tahoma"/>
              </a:rPr>
              <a:t>solve</a:t>
            </a:r>
            <a:r>
              <a:rPr sz="2800" spc="-13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E6E6E6"/>
                </a:solidFill>
                <a:latin typeface="Tahoma"/>
                <a:cs typeface="Tahoma"/>
              </a:rPr>
              <a:t>a </a:t>
            </a:r>
            <a:r>
              <a:rPr sz="2800" spc="95" dirty="0">
                <a:solidFill>
                  <a:srgbClr val="E6E6E6"/>
                </a:solidFill>
                <a:latin typeface="Tahoma"/>
                <a:cs typeface="Tahoma"/>
              </a:rPr>
              <a:t>problem,</a:t>
            </a:r>
            <a:r>
              <a:rPr sz="2800" spc="-1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E6E6E6"/>
                </a:solidFill>
                <a:latin typeface="Tahoma"/>
                <a:cs typeface="Tahoma"/>
              </a:rPr>
              <a:t>UI</a:t>
            </a:r>
            <a:r>
              <a:rPr sz="2800" spc="-15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E6E6E6"/>
                </a:solidFill>
                <a:latin typeface="Tahoma"/>
                <a:cs typeface="Tahoma"/>
              </a:rPr>
              <a:t>is</a:t>
            </a:r>
            <a:r>
              <a:rPr sz="2800" spc="-15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100" dirty="0">
                <a:solidFill>
                  <a:srgbClr val="E6E6E6"/>
                </a:solidFill>
                <a:latin typeface="Tahoma"/>
                <a:cs typeface="Tahoma"/>
              </a:rPr>
              <a:t>focused</a:t>
            </a:r>
            <a:r>
              <a:rPr sz="2800" spc="-17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145" dirty="0">
                <a:solidFill>
                  <a:srgbClr val="E6E6E6"/>
                </a:solidFill>
                <a:latin typeface="Tahoma"/>
                <a:cs typeface="Tahoma"/>
              </a:rPr>
              <a:t>on</a:t>
            </a:r>
            <a:r>
              <a:rPr sz="2800" spc="-1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110" dirty="0">
                <a:solidFill>
                  <a:srgbClr val="E6E6E6"/>
                </a:solidFill>
                <a:latin typeface="Tahoma"/>
                <a:cs typeface="Tahoma"/>
              </a:rPr>
              <a:t>how</a:t>
            </a:r>
            <a:r>
              <a:rPr sz="2800" spc="-15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E6E6E6"/>
                </a:solidFill>
                <a:latin typeface="Tahoma"/>
                <a:cs typeface="Tahoma"/>
              </a:rPr>
              <a:t>a</a:t>
            </a:r>
            <a:r>
              <a:rPr sz="2800" spc="-1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E6E6E6"/>
                </a:solidFill>
                <a:latin typeface="Tahoma"/>
                <a:cs typeface="Tahoma"/>
              </a:rPr>
              <a:t>product’s </a:t>
            </a:r>
            <a:r>
              <a:rPr sz="2800" spc="85" dirty="0">
                <a:solidFill>
                  <a:srgbClr val="E6E6E6"/>
                </a:solidFill>
                <a:latin typeface="Tahoma"/>
                <a:cs typeface="Tahoma"/>
              </a:rPr>
              <a:t>surfaces</a:t>
            </a:r>
            <a:r>
              <a:rPr sz="2800" spc="-14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110" dirty="0">
                <a:solidFill>
                  <a:srgbClr val="E6E6E6"/>
                </a:solidFill>
                <a:latin typeface="Tahoma"/>
                <a:cs typeface="Tahoma"/>
              </a:rPr>
              <a:t>look</a:t>
            </a:r>
            <a:r>
              <a:rPr sz="2800" spc="-1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120" dirty="0">
                <a:solidFill>
                  <a:srgbClr val="E6E6E6"/>
                </a:solidFill>
                <a:latin typeface="Tahoma"/>
                <a:cs typeface="Tahoma"/>
              </a:rPr>
              <a:t>and</a:t>
            </a:r>
            <a:r>
              <a:rPr sz="2800" spc="-14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800" spc="90" dirty="0">
                <a:solidFill>
                  <a:srgbClr val="E6E6E6"/>
                </a:solidFill>
                <a:latin typeface="Tahoma"/>
                <a:cs typeface="Tahoma"/>
              </a:rPr>
              <a:t>function</a:t>
            </a:r>
            <a:endParaRPr sz="2800" dirty="0">
              <a:latin typeface="Tahoma"/>
              <a:cs typeface="Tahoma"/>
            </a:endParaRPr>
          </a:p>
          <a:p>
            <a:pPr marL="27305">
              <a:lnSpc>
                <a:spcPct val="100000"/>
              </a:lnSpc>
              <a:spcBef>
                <a:spcPts val="1870"/>
              </a:spcBef>
            </a:pPr>
            <a:r>
              <a:rPr sz="2000" spc="-190" dirty="0">
                <a:solidFill>
                  <a:srgbClr val="EE4857"/>
                </a:solidFill>
                <a:latin typeface="Arial Black"/>
                <a:cs typeface="Arial Black"/>
              </a:rPr>
              <a:t>Ken</a:t>
            </a:r>
            <a:r>
              <a:rPr sz="2000" spc="-105" dirty="0">
                <a:solidFill>
                  <a:srgbClr val="EE4857"/>
                </a:solidFill>
                <a:latin typeface="Arial Black"/>
                <a:cs typeface="Arial Black"/>
              </a:rPr>
              <a:t> </a:t>
            </a:r>
            <a:r>
              <a:rPr sz="2000" spc="-60" dirty="0">
                <a:solidFill>
                  <a:srgbClr val="EE4857"/>
                </a:solidFill>
                <a:latin typeface="Arial Black"/>
                <a:cs typeface="Arial Black"/>
              </a:rPr>
              <a:t>Norton</a:t>
            </a:r>
            <a:r>
              <a:rPr sz="2000" spc="-105" dirty="0">
                <a:solidFill>
                  <a:srgbClr val="EE4857"/>
                </a:solidFill>
                <a:latin typeface="Arial Black"/>
                <a:cs typeface="Arial Black"/>
              </a:rPr>
              <a:t> </a:t>
            </a:r>
            <a:r>
              <a:rPr sz="2000" spc="-100" dirty="0">
                <a:solidFill>
                  <a:srgbClr val="EE4857"/>
                </a:solidFill>
                <a:latin typeface="Tahoma"/>
                <a:cs typeface="Tahoma"/>
              </a:rPr>
              <a:t>–</a:t>
            </a:r>
            <a:r>
              <a:rPr sz="2000" spc="-80" dirty="0">
                <a:solidFill>
                  <a:srgbClr val="EE4857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E4857"/>
                </a:solidFill>
                <a:latin typeface="Tahoma"/>
                <a:cs typeface="Tahoma"/>
              </a:rPr>
              <a:t>Partner</a:t>
            </a:r>
            <a:r>
              <a:rPr sz="2000" spc="-80" dirty="0">
                <a:solidFill>
                  <a:srgbClr val="EE4857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E4857"/>
                </a:solidFill>
                <a:latin typeface="Tahoma"/>
                <a:cs typeface="Tahoma"/>
              </a:rPr>
              <a:t>at</a:t>
            </a:r>
            <a:r>
              <a:rPr sz="2000" spc="-85" dirty="0">
                <a:solidFill>
                  <a:srgbClr val="EE4857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EE4857"/>
                </a:solidFill>
                <a:latin typeface="Tahoma"/>
                <a:cs typeface="Tahoma"/>
              </a:rPr>
              <a:t>Google</a:t>
            </a:r>
            <a:r>
              <a:rPr sz="2000" spc="-65" dirty="0">
                <a:solidFill>
                  <a:srgbClr val="EE4857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EE4857"/>
                </a:solidFill>
                <a:latin typeface="Tahoma"/>
                <a:cs typeface="Tahoma"/>
              </a:rPr>
              <a:t>Venture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297" y="1635442"/>
            <a:ext cx="3460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430" dirty="0">
                <a:solidFill>
                  <a:srgbClr val="EE4857"/>
                </a:solidFill>
                <a:latin typeface="Tahoma"/>
                <a:cs typeface="Tahoma"/>
              </a:rPr>
              <a:t>“</a:t>
            </a:r>
            <a:endParaRPr sz="7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E2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4020" y="3393427"/>
              <a:ext cx="190741" cy="1704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" y="0"/>
              <a:ext cx="8640953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41080" y="0"/>
              <a:ext cx="502920" cy="6858000"/>
            </a:xfrm>
            <a:custGeom>
              <a:avLst/>
              <a:gdLst/>
              <a:ahLst/>
              <a:cxnLst/>
              <a:rect l="l" t="t" r="r" b="b"/>
              <a:pathLst>
                <a:path w="502920" h="6858000">
                  <a:moveTo>
                    <a:pt x="502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2920" y="685800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EE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8641080" cy="6858000"/>
            </a:xfrm>
            <a:custGeom>
              <a:avLst/>
              <a:gdLst/>
              <a:ahLst/>
              <a:cxnLst/>
              <a:rect l="l" t="t" r="r" b="b"/>
              <a:pathLst>
                <a:path w="8641080" h="6858000">
                  <a:moveTo>
                    <a:pt x="86410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641080" y="6858000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1E2240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9860" y="1668779"/>
            <a:ext cx="4333240" cy="792480"/>
          </a:xfrm>
          <a:prstGeom prst="rect">
            <a:avLst/>
          </a:prstGeom>
          <a:solidFill>
            <a:srgbClr val="58BBD3"/>
          </a:solidFill>
        </p:spPr>
        <p:txBody>
          <a:bodyPr vert="horz" wrap="square" lIns="0" tIns="996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85"/>
              </a:spcBef>
            </a:pPr>
            <a:r>
              <a:rPr sz="4000" spc="-565" dirty="0">
                <a:solidFill>
                  <a:srgbClr val="FFFFFF"/>
                </a:solidFill>
              </a:rPr>
              <a:t>USER</a:t>
            </a:r>
            <a:r>
              <a:rPr sz="4000" spc="-290" dirty="0">
                <a:solidFill>
                  <a:srgbClr val="FFFFFF"/>
                </a:solidFill>
              </a:rPr>
              <a:t> </a:t>
            </a:r>
            <a:r>
              <a:rPr sz="4000" spc="-505" dirty="0">
                <a:solidFill>
                  <a:srgbClr val="FFFFFF"/>
                </a:solidFill>
              </a:rPr>
              <a:t>INTERFACE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136842" y="2713990"/>
            <a:ext cx="684593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“The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goal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user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interface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make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user’s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interaction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ahoma"/>
                <a:cs typeface="Tahoma"/>
              </a:rPr>
              <a:t>simple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efficient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possible,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ahoma"/>
                <a:cs typeface="Tahoma"/>
              </a:rPr>
              <a:t>terms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accomplishing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ahoma"/>
                <a:cs typeface="Tahoma"/>
              </a:rPr>
              <a:t>user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goals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(user-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centered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design).”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712152"/>
            <a:ext cx="685927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Kenapa</a:t>
            </a:r>
            <a:r>
              <a:rPr spc="-200" dirty="0"/>
              <a:t> </a:t>
            </a:r>
            <a:r>
              <a:rPr spc="-210" dirty="0"/>
              <a:t>UI</a:t>
            </a:r>
            <a:r>
              <a:rPr spc="-180" dirty="0"/>
              <a:t> </a:t>
            </a:r>
            <a:r>
              <a:rPr spc="-190" dirty="0"/>
              <a:t>Design </a:t>
            </a:r>
            <a:r>
              <a:rPr spc="-120" dirty="0"/>
              <a:t>menjadi</a:t>
            </a:r>
            <a:r>
              <a:rPr spc="-190" dirty="0"/>
              <a:t> Sesuatu</a:t>
            </a:r>
            <a:r>
              <a:rPr spc="-204" dirty="0"/>
              <a:t> </a:t>
            </a:r>
            <a:r>
              <a:rPr spc="-65" dirty="0"/>
              <a:t>Hal </a:t>
            </a:r>
            <a:r>
              <a:rPr spc="-280" dirty="0"/>
              <a:t>Yang</a:t>
            </a:r>
            <a:r>
              <a:rPr spc="-195" dirty="0"/>
              <a:t> </a:t>
            </a:r>
            <a:r>
              <a:rPr spc="-145" dirty="0"/>
              <a:t>Penting</a:t>
            </a:r>
            <a:r>
              <a:rPr spc="-185" dirty="0"/>
              <a:t> </a:t>
            </a:r>
            <a:r>
              <a:rPr spc="-43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687" y="2170429"/>
            <a:ext cx="7620634" cy="271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rgbClr val="E6E6E6"/>
                </a:solidFill>
                <a:latin typeface="Tahoma"/>
                <a:cs typeface="Tahoma"/>
              </a:rPr>
              <a:t>UI</a:t>
            </a:r>
            <a:r>
              <a:rPr sz="2000" spc="-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Design</a:t>
            </a:r>
            <a:r>
              <a:rPr sz="2000" spc="-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Fokus</a:t>
            </a:r>
            <a:r>
              <a:rPr sz="2000" spc="-3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Kepada</a:t>
            </a:r>
            <a:r>
              <a:rPr sz="2000" spc="-4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Bagaimana</a:t>
            </a:r>
            <a:r>
              <a:rPr sz="2000" spc="-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E6E6E6"/>
                </a:solidFill>
                <a:latin typeface="Tahoma"/>
                <a:cs typeface="Tahoma"/>
              </a:rPr>
              <a:t>Elemen</a:t>
            </a:r>
            <a:r>
              <a:rPr sz="2000" spc="-5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E6E6E6"/>
                </a:solidFill>
                <a:latin typeface="Tahoma"/>
                <a:cs typeface="Tahoma"/>
              </a:rPr>
              <a:t>Visual</a:t>
            </a:r>
            <a:r>
              <a:rPr sz="2000" spc="-9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Ditata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dan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spc="65" dirty="0">
                <a:solidFill>
                  <a:srgbClr val="E6E6E6"/>
                </a:solidFill>
                <a:latin typeface="Tahoma"/>
                <a:cs typeface="Tahoma"/>
              </a:rPr>
              <a:t>Bagaimana</a:t>
            </a:r>
            <a:r>
              <a:rPr sz="2000" spc="-9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E6E6E6"/>
                </a:solidFill>
                <a:latin typeface="Tahoma"/>
                <a:cs typeface="Tahoma"/>
              </a:rPr>
              <a:t>Produk</a:t>
            </a:r>
            <a:r>
              <a:rPr sz="2000" spc="-5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E6E6E6"/>
                </a:solidFill>
                <a:latin typeface="Tahoma"/>
                <a:cs typeface="Tahoma"/>
              </a:rPr>
              <a:t>akan</a:t>
            </a:r>
            <a:r>
              <a:rPr sz="2000" spc="-8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E6E6E6"/>
                </a:solidFill>
                <a:latin typeface="Tahoma"/>
                <a:cs typeface="Tahoma"/>
              </a:rPr>
              <a:t>Terlihat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rgbClr val="E6E6E6"/>
                </a:solidFill>
                <a:latin typeface="Tahoma"/>
                <a:cs typeface="Tahoma"/>
              </a:rPr>
              <a:t>UI</a:t>
            </a:r>
            <a:r>
              <a:rPr sz="2000" spc="-9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Design</a:t>
            </a:r>
            <a:r>
              <a:rPr sz="2000" spc="-10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akan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E6E6E6"/>
                </a:solidFill>
                <a:latin typeface="Tahoma"/>
                <a:cs typeface="Tahoma"/>
              </a:rPr>
              <a:t>mempengaruhi</a:t>
            </a:r>
            <a:r>
              <a:rPr sz="2000" spc="-8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E6E6E6"/>
                </a:solidFill>
                <a:latin typeface="Tahoma"/>
                <a:cs typeface="Tahoma"/>
              </a:rPr>
              <a:t>Hubungan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E6E6E6"/>
                </a:solidFill>
                <a:latin typeface="Tahoma"/>
                <a:cs typeface="Tahoma"/>
              </a:rPr>
              <a:t>Emosional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antara</a:t>
            </a:r>
            <a:r>
              <a:rPr sz="2000" spc="3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Pengguna,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baik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negative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E6E6E6"/>
                </a:solidFill>
                <a:latin typeface="Tahoma"/>
                <a:cs typeface="Tahoma"/>
              </a:rPr>
              <a:t>maupun</a:t>
            </a:r>
            <a:r>
              <a:rPr sz="2000" spc="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E6E6E6"/>
                </a:solidFill>
                <a:latin typeface="Tahoma"/>
                <a:cs typeface="Tahoma"/>
              </a:rPr>
              <a:t>positif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2000">
              <a:latin typeface="Tahoma"/>
              <a:cs typeface="Tahoma"/>
            </a:endParaRPr>
          </a:p>
          <a:p>
            <a:pPr marL="355600" marR="71247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rgbClr val="E6E6E6"/>
                </a:solidFill>
                <a:latin typeface="Tahoma"/>
                <a:cs typeface="Tahoma"/>
              </a:rPr>
              <a:t>UI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Design</a:t>
            </a:r>
            <a:r>
              <a:rPr sz="2000" spc="-8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yang</a:t>
            </a:r>
            <a:r>
              <a:rPr sz="2000" spc="-4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baik</a:t>
            </a:r>
            <a:r>
              <a:rPr sz="2000" spc="-7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akan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meningkatkan</a:t>
            </a:r>
            <a:r>
              <a:rPr sz="2000" spc="-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kepuasan</a:t>
            </a:r>
            <a:r>
              <a:rPr sz="2000" spc="-7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E6E6E6"/>
                </a:solidFill>
                <a:latin typeface="Tahoma"/>
                <a:cs typeface="Tahoma"/>
              </a:rPr>
              <a:t>User </a:t>
            </a:r>
            <a:r>
              <a:rPr sz="2000" spc="80" dirty="0">
                <a:solidFill>
                  <a:srgbClr val="E6E6E6"/>
                </a:solidFill>
                <a:latin typeface="Tahoma"/>
                <a:cs typeface="Tahoma"/>
              </a:rPr>
              <a:t>dalam</a:t>
            </a:r>
            <a:r>
              <a:rPr sz="2000" spc="-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E6E6E6"/>
                </a:solidFill>
                <a:latin typeface="Tahoma"/>
                <a:cs typeface="Tahoma"/>
              </a:rPr>
              <a:t>menggunakan</a:t>
            </a:r>
            <a:r>
              <a:rPr sz="2000" spc="-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E6E6E6"/>
                </a:solidFill>
                <a:latin typeface="Tahoma"/>
                <a:cs typeface="Tahoma"/>
              </a:rPr>
              <a:t>produk</a:t>
            </a:r>
            <a:r>
              <a:rPr sz="2000" spc="-2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yang</a:t>
            </a:r>
            <a:r>
              <a:rPr sz="2000" spc="-3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E6E6E6"/>
                </a:solidFill>
                <a:latin typeface="Tahoma"/>
                <a:cs typeface="Tahoma"/>
              </a:rPr>
              <a:t>diciptakan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205228"/>
            <a:ext cx="762190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pc="-175" dirty="0"/>
              <a:t>Apa</a:t>
            </a:r>
            <a:r>
              <a:rPr spc="-200" dirty="0"/>
              <a:t> </a:t>
            </a:r>
            <a:r>
              <a:rPr spc="-280" dirty="0"/>
              <a:t>Yang</a:t>
            </a:r>
            <a:r>
              <a:rPr spc="-155" dirty="0"/>
              <a:t> </a:t>
            </a:r>
            <a:r>
              <a:rPr spc="-100" dirty="0"/>
              <a:t>Membuat</a:t>
            </a:r>
            <a:r>
              <a:rPr spc="-210" dirty="0"/>
              <a:t> </a:t>
            </a:r>
            <a:r>
              <a:rPr spc="-195" dirty="0">
                <a:solidFill>
                  <a:srgbClr val="58BBD3"/>
                </a:solidFill>
              </a:rPr>
              <a:t>User</a:t>
            </a:r>
            <a:r>
              <a:rPr spc="-190" dirty="0">
                <a:solidFill>
                  <a:srgbClr val="58BBD3"/>
                </a:solidFill>
              </a:rPr>
              <a:t> </a:t>
            </a:r>
            <a:r>
              <a:rPr spc="-155" dirty="0">
                <a:solidFill>
                  <a:srgbClr val="58BBD3"/>
                </a:solidFill>
              </a:rPr>
              <a:t>Interface</a:t>
            </a:r>
            <a:r>
              <a:rPr spc="-195" dirty="0">
                <a:solidFill>
                  <a:srgbClr val="58BBD3"/>
                </a:solidFill>
              </a:rPr>
              <a:t> </a:t>
            </a:r>
            <a:r>
              <a:rPr spc="-50" dirty="0"/>
              <a:t>Menjadi </a:t>
            </a:r>
            <a:r>
              <a:rPr spc="-125" dirty="0"/>
              <a:t>baik</a:t>
            </a:r>
            <a:r>
              <a:rPr spc="-210" dirty="0"/>
              <a:t> </a:t>
            </a:r>
            <a:r>
              <a:rPr spc="-430" dirty="0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41080" y="0"/>
              <a:ext cx="502920" cy="6858000"/>
            </a:xfrm>
            <a:custGeom>
              <a:avLst/>
              <a:gdLst/>
              <a:ahLst/>
              <a:cxnLst/>
              <a:rect l="l" t="t" r="r" b="b"/>
              <a:pathLst>
                <a:path w="502920" h="6858000">
                  <a:moveTo>
                    <a:pt x="502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2920" y="685800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EE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641080" cy="6858000"/>
            </a:xfrm>
            <a:custGeom>
              <a:avLst/>
              <a:gdLst/>
              <a:ahLst/>
              <a:cxnLst/>
              <a:rect l="l" t="t" r="r" b="b"/>
              <a:pathLst>
                <a:path w="8641080" h="6858000">
                  <a:moveTo>
                    <a:pt x="86410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641080" y="6858000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1E224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9559" y="4599940"/>
            <a:ext cx="3919220" cy="792480"/>
          </a:xfrm>
          <a:prstGeom prst="rect">
            <a:avLst/>
          </a:prstGeom>
          <a:solidFill>
            <a:srgbClr val="58BBD3"/>
          </a:solidFill>
        </p:spPr>
        <p:txBody>
          <a:bodyPr vert="horz" wrap="square" lIns="0" tIns="17335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365"/>
              </a:spcBef>
            </a:pPr>
            <a:r>
              <a:rPr sz="2800" spc="-220" dirty="0">
                <a:solidFill>
                  <a:srgbClr val="FFFFFF"/>
                </a:solidFill>
                <a:latin typeface="Arial Black"/>
                <a:cs typeface="Arial Black"/>
              </a:rPr>
              <a:t>1.</a:t>
            </a:r>
            <a:r>
              <a:rPr sz="2800" spc="-1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Arial Black"/>
                <a:cs typeface="Arial Black"/>
              </a:rPr>
              <a:t>Clarity</a:t>
            </a:r>
            <a:r>
              <a:rPr sz="28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Arial Black"/>
                <a:cs typeface="Arial Black"/>
              </a:rPr>
              <a:t>(Kejelasan)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557" y="5510529"/>
            <a:ext cx="74345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5" dirty="0">
                <a:solidFill>
                  <a:srgbClr val="E6E6E6"/>
                </a:solidFill>
                <a:latin typeface="Tahoma"/>
                <a:cs typeface="Tahoma"/>
              </a:rPr>
              <a:t>Hindari</a:t>
            </a:r>
            <a:r>
              <a:rPr sz="2000" spc="-5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E6E6E6"/>
                </a:solidFill>
                <a:latin typeface="Tahoma"/>
                <a:cs typeface="Tahoma"/>
              </a:rPr>
              <a:t>membuat</a:t>
            </a:r>
            <a:r>
              <a:rPr sz="2000" spc="-3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E6E6E6"/>
                </a:solidFill>
                <a:latin typeface="Tahoma"/>
                <a:cs typeface="Tahoma"/>
              </a:rPr>
              <a:t>sesuatu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yang</a:t>
            </a:r>
            <a:r>
              <a:rPr sz="2000" spc="-2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E6E6E6"/>
                </a:solidFill>
                <a:latin typeface="Tahoma"/>
                <a:cs typeface="Tahoma"/>
              </a:rPr>
              <a:t>ambigu</a:t>
            </a:r>
            <a:r>
              <a:rPr sz="2000" spc="-3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E6E6E6"/>
                </a:solidFill>
                <a:latin typeface="Tahoma"/>
                <a:cs typeface="Tahoma"/>
              </a:rPr>
              <a:t>dan</a:t>
            </a:r>
            <a:r>
              <a:rPr sz="2000" spc="-5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buatlah</a:t>
            </a:r>
            <a:r>
              <a:rPr sz="2000" spc="-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segala</a:t>
            </a:r>
            <a:r>
              <a:rPr sz="2000" spc="-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E6E6E6"/>
                </a:solidFill>
                <a:latin typeface="Tahoma"/>
                <a:cs typeface="Tahoma"/>
              </a:rPr>
              <a:t>hal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65" dirty="0">
                <a:solidFill>
                  <a:srgbClr val="E6E6E6"/>
                </a:solidFill>
                <a:latin typeface="Tahoma"/>
                <a:cs typeface="Tahoma"/>
              </a:rPr>
              <a:t>menjadi</a:t>
            </a:r>
            <a:r>
              <a:rPr sz="2000" spc="-5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jelas</a:t>
            </a:r>
            <a:r>
              <a:rPr sz="2000" spc="-8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baik</a:t>
            </a:r>
            <a:r>
              <a:rPr sz="2000" spc="-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melalui</a:t>
            </a:r>
            <a:r>
              <a:rPr sz="2000" spc="-5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E6E6E6"/>
                </a:solidFill>
                <a:latin typeface="Tahoma"/>
                <a:cs typeface="Tahoma"/>
              </a:rPr>
              <a:t>bahasa</a:t>
            </a:r>
            <a:r>
              <a:rPr sz="2000" spc="-9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E6E6E6"/>
                </a:solidFill>
                <a:latin typeface="Tahoma"/>
                <a:cs typeface="Tahoma"/>
              </a:rPr>
              <a:t>ataupun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melalui</a:t>
            </a:r>
            <a:r>
              <a:rPr sz="2000" spc="-5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E6E6E6"/>
                </a:solidFill>
                <a:latin typeface="Tahoma"/>
                <a:cs typeface="Tahoma"/>
              </a:rPr>
              <a:t>visual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557" y="6446202"/>
            <a:ext cx="6600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E4857"/>
                </a:solidFill>
                <a:latin typeface="Tahoma"/>
                <a:cs typeface="Tahoma"/>
              </a:rPr>
              <a:t>https://assets.materialup.com/uploads/8cc38b4d-4e97-40eb-b47a-</a:t>
            </a:r>
            <a:r>
              <a:rPr sz="1200" spc="-10" dirty="0">
                <a:solidFill>
                  <a:srgbClr val="EE4857"/>
                </a:solidFill>
                <a:latin typeface="Tahoma"/>
                <a:cs typeface="Tahoma"/>
              </a:rPr>
              <a:t>c29da08d2c59/preview.gif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641080" cy="6858000"/>
            </a:xfrm>
            <a:custGeom>
              <a:avLst/>
              <a:gdLst/>
              <a:ahLst/>
              <a:cxnLst/>
              <a:rect l="l" t="t" r="r" b="b"/>
              <a:pathLst>
                <a:path w="8641080" h="6858000">
                  <a:moveTo>
                    <a:pt x="86410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641080" y="6858000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1E2240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1080" y="0"/>
              <a:ext cx="502920" cy="6858000"/>
            </a:xfrm>
            <a:custGeom>
              <a:avLst/>
              <a:gdLst/>
              <a:ahLst/>
              <a:cxnLst/>
              <a:rect l="l" t="t" r="r" b="b"/>
              <a:pathLst>
                <a:path w="502920" h="6858000">
                  <a:moveTo>
                    <a:pt x="502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2920" y="685800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EE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9559" y="4599940"/>
            <a:ext cx="5044440" cy="792480"/>
          </a:xfrm>
          <a:prstGeom prst="rect">
            <a:avLst/>
          </a:prstGeom>
          <a:solidFill>
            <a:srgbClr val="58BBD3"/>
          </a:solidFill>
        </p:spPr>
        <p:txBody>
          <a:bodyPr vert="horz" wrap="square" lIns="0" tIns="23367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839"/>
              </a:spcBef>
            </a:pPr>
            <a:r>
              <a:rPr sz="2800" spc="-210" dirty="0">
                <a:solidFill>
                  <a:srgbClr val="FFFFFF"/>
                </a:solidFill>
                <a:latin typeface="Arial Black"/>
                <a:cs typeface="Arial Black"/>
              </a:rPr>
              <a:t>2.</a:t>
            </a:r>
            <a:r>
              <a:rPr sz="2800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rial Black"/>
                <a:cs typeface="Arial Black"/>
              </a:rPr>
              <a:t>Familiarity</a:t>
            </a:r>
            <a:r>
              <a:rPr sz="2800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Arial Black"/>
                <a:cs typeface="Arial Black"/>
              </a:rPr>
              <a:t>(Keakraban)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282" y="5534659"/>
            <a:ext cx="741235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80505" algn="l"/>
              </a:tabLst>
            </a:pP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Pengguna</a:t>
            </a:r>
            <a:r>
              <a:rPr sz="2000" spc="-4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suka</a:t>
            </a:r>
            <a:r>
              <a:rPr sz="2000" spc="-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melihat</a:t>
            </a:r>
            <a:r>
              <a:rPr sz="2000" spc="-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E6E6E6"/>
                </a:solidFill>
                <a:latin typeface="Tahoma"/>
                <a:cs typeface="Tahoma"/>
              </a:rPr>
              <a:t>fitur</a:t>
            </a:r>
            <a:r>
              <a:rPr sz="2000" spc="-9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atau</a:t>
            </a:r>
            <a:r>
              <a:rPr sz="2000" spc="-8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E6E6E6"/>
                </a:solidFill>
                <a:latin typeface="Tahoma"/>
                <a:cs typeface="Tahoma"/>
              </a:rPr>
              <a:t>produk</a:t>
            </a:r>
            <a:r>
              <a:rPr sz="2000" spc="-4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yang</a:t>
            </a:r>
            <a:r>
              <a:rPr sz="2000" spc="-5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familiar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	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seperti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simbol,ikon</a:t>
            </a:r>
            <a:r>
              <a:rPr sz="2000" spc="-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atau</a:t>
            </a:r>
            <a:r>
              <a:rPr sz="2000" spc="-114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warna</a:t>
            </a:r>
            <a:endParaRPr sz="2000">
              <a:latin typeface="Tahoma"/>
              <a:cs typeface="Tahoma"/>
            </a:endParaRPr>
          </a:p>
          <a:p>
            <a:pPr marL="151765">
              <a:lnSpc>
                <a:spcPct val="100000"/>
              </a:lnSpc>
              <a:spcBef>
                <a:spcPts val="1795"/>
              </a:spcBef>
            </a:pPr>
            <a:r>
              <a:rPr sz="1200" dirty="0">
                <a:solidFill>
                  <a:srgbClr val="EE4857"/>
                </a:solidFill>
                <a:latin typeface="Tahoma"/>
                <a:cs typeface="Tahoma"/>
              </a:rPr>
              <a:t>https://assets.materialup.com/uploads/47b7b6cf-196a-43d3-b178-</a:t>
            </a:r>
            <a:r>
              <a:rPr sz="1200" spc="-10" dirty="0">
                <a:solidFill>
                  <a:srgbClr val="EE4857"/>
                </a:solidFill>
                <a:latin typeface="Tahoma"/>
                <a:cs typeface="Tahoma"/>
              </a:rPr>
              <a:t>2f15d27a0e99/preview.gif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641080" cy="6858000"/>
            </a:xfrm>
            <a:custGeom>
              <a:avLst/>
              <a:gdLst/>
              <a:ahLst/>
              <a:cxnLst/>
              <a:rect l="l" t="t" r="r" b="b"/>
              <a:pathLst>
                <a:path w="8641080" h="6858000">
                  <a:moveTo>
                    <a:pt x="86410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641080" y="6858000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1E224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1080" y="0"/>
              <a:ext cx="502920" cy="6858000"/>
            </a:xfrm>
            <a:custGeom>
              <a:avLst/>
              <a:gdLst/>
              <a:ahLst/>
              <a:cxnLst/>
              <a:rect l="l" t="t" r="r" b="b"/>
              <a:pathLst>
                <a:path w="502920" h="6858000">
                  <a:moveTo>
                    <a:pt x="502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2920" y="685800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EE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9559" y="4660900"/>
            <a:ext cx="3406140" cy="731520"/>
          </a:xfrm>
          <a:prstGeom prst="rect">
            <a:avLst/>
          </a:prstGeom>
          <a:solidFill>
            <a:srgbClr val="58BBD3"/>
          </a:solidFill>
        </p:spPr>
        <p:txBody>
          <a:bodyPr vert="horz" wrap="square" lIns="0" tIns="172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360"/>
              </a:spcBef>
            </a:pPr>
            <a:r>
              <a:rPr sz="2800" spc="-220" dirty="0">
                <a:solidFill>
                  <a:srgbClr val="FFFFFF"/>
                </a:solidFill>
                <a:latin typeface="Arial Black"/>
                <a:cs typeface="Arial Black"/>
              </a:rPr>
              <a:t>3.</a:t>
            </a:r>
            <a:r>
              <a:rPr sz="2800" spc="-1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Arial Black"/>
                <a:cs typeface="Arial Black"/>
              </a:rPr>
              <a:t>Responsiveness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792" y="5563552"/>
            <a:ext cx="7816850" cy="108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5" dirty="0">
                <a:solidFill>
                  <a:srgbClr val="E6E6E6"/>
                </a:solidFill>
                <a:latin typeface="Tahoma"/>
                <a:cs typeface="Tahoma"/>
              </a:rPr>
              <a:t>Respon</a:t>
            </a:r>
            <a:r>
              <a:rPr sz="2000" spc="-8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E6E6E6"/>
                </a:solidFill>
                <a:latin typeface="Tahoma"/>
                <a:cs typeface="Tahoma"/>
              </a:rPr>
              <a:t>dari</a:t>
            </a:r>
            <a:r>
              <a:rPr sz="2000" spc="-9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E6E6E6"/>
                </a:solidFill>
                <a:latin typeface="Tahoma"/>
                <a:cs typeface="Tahoma"/>
              </a:rPr>
              <a:t>aplikasi</a:t>
            </a:r>
            <a:r>
              <a:rPr sz="2000" spc="-8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-120" dirty="0">
                <a:solidFill>
                  <a:srgbClr val="E6E6E6"/>
                </a:solidFill>
                <a:latin typeface="Tahoma"/>
                <a:cs typeface="Tahoma"/>
              </a:rPr>
              <a:t>,</a:t>
            </a:r>
            <a:r>
              <a:rPr sz="2000" spc="-10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E6E6E6"/>
                </a:solidFill>
                <a:latin typeface="Tahoma"/>
                <a:cs typeface="Tahoma"/>
              </a:rPr>
              <a:t>aplikasi</a:t>
            </a:r>
            <a:r>
              <a:rPr sz="2000" spc="-8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E6E6E6"/>
                </a:solidFill>
                <a:latin typeface="Tahoma"/>
                <a:cs typeface="Tahoma"/>
              </a:rPr>
              <a:t>harus</a:t>
            </a:r>
            <a:r>
              <a:rPr sz="2000" spc="-10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E6E6E6"/>
                </a:solidFill>
                <a:latin typeface="Tahoma"/>
                <a:cs typeface="Tahoma"/>
              </a:rPr>
              <a:t>memberikan</a:t>
            </a:r>
            <a:r>
              <a:rPr sz="2000" spc="-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E6E6E6"/>
                </a:solidFill>
                <a:latin typeface="Tahoma"/>
                <a:cs typeface="Tahoma"/>
              </a:rPr>
              <a:t>respon</a:t>
            </a:r>
            <a:r>
              <a:rPr sz="2000" spc="-9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E6E6E6"/>
                </a:solidFill>
                <a:latin typeface="Tahoma"/>
                <a:cs typeface="Tahoma"/>
              </a:rPr>
              <a:t>umpan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balik</a:t>
            </a:r>
            <a:r>
              <a:rPr sz="2000" spc="-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E6E6E6"/>
                </a:solidFill>
                <a:latin typeface="Tahoma"/>
                <a:cs typeface="Tahoma"/>
              </a:rPr>
              <a:t>dan</a:t>
            </a:r>
            <a:r>
              <a:rPr sz="2000" spc="-8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E6E6E6"/>
                </a:solidFill>
                <a:latin typeface="Tahoma"/>
                <a:cs typeface="Tahoma"/>
              </a:rPr>
              <a:t>memberi</a:t>
            </a:r>
            <a:r>
              <a:rPr sz="2000" spc="-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tahu</a:t>
            </a:r>
            <a:r>
              <a:rPr sz="2000" spc="-8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E6E6E6"/>
                </a:solidFill>
                <a:latin typeface="Tahoma"/>
                <a:cs typeface="Tahoma"/>
              </a:rPr>
              <a:t>user</a:t>
            </a:r>
            <a:r>
              <a:rPr sz="2000" spc="-7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E6E6E6"/>
                </a:solidFill>
                <a:latin typeface="Tahoma"/>
                <a:cs typeface="Tahoma"/>
              </a:rPr>
              <a:t>apa</a:t>
            </a:r>
            <a:r>
              <a:rPr sz="2000" spc="-7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yang</a:t>
            </a:r>
            <a:r>
              <a:rPr sz="2000" spc="-5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sedang</a:t>
            </a:r>
            <a:r>
              <a:rPr sz="2000" spc="-7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E6E6E6"/>
                </a:solidFill>
                <a:latin typeface="Tahoma"/>
                <a:cs typeface="Tahoma"/>
              </a:rPr>
              <a:t>terjadi</a:t>
            </a:r>
            <a:endParaRPr sz="2000">
              <a:latin typeface="Tahoma"/>
              <a:cs typeface="Tahoma"/>
            </a:endParaRPr>
          </a:p>
          <a:p>
            <a:pPr marL="135255">
              <a:lnSpc>
                <a:spcPct val="100000"/>
              </a:lnSpc>
              <a:spcBef>
                <a:spcPts val="2130"/>
              </a:spcBef>
            </a:pPr>
            <a:r>
              <a:rPr sz="1200" dirty="0">
                <a:solidFill>
                  <a:srgbClr val="EE4857"/>
                </a:solidFill>
                <a:latin typeface="Tahoma"/>
                <a:cs typeface="Tahoma"/>
              </a:rPr>
              <a:t>https://assets.materialup.com/uploads/b628474f-fd7e-4405-b355-</a:t>
            </a:r>
            <a:r>
              <a:rPr sz="1200" spc="-10" dirty="0">
                <a:solidFill>
                  <a:srgbClr val="EE4857"/>
                </a:solidFill>
                <a:latin typeface="Tahoma"/>
                <a:cs typeface="Tahoma"/>
              </a:rPr>
              <a:t>0828275a28be/03_gif_800x600_dribble.gif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255" y="1248981"/>
            <a:ext cx="499110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245" dirty="0">
                <a:solidFill>
                  <a:srgbClr val="F1F1F1"/>
                </a:solidFill>
              </a:rPr>
              <a:t>HUMAN </a:t>
            </a:r>
            <a:r>
              <a:rPr sz="4000" spc="-434" dirty="0">
                <a:solidFill>
                  <a:srgbClr val="F1F1F1"/>
                </a:solidFill>
              </a:rPr>
              <a:t>COMPUTER </a:t>
            </a:r>
            <a:r>
              <a:rPr sz="4000" spc="-390" dirty="0">
                <a:solidFill>
                  <a:srgbClr val="F1F1F1"/>
                </a:solidFill>
              </a:rPr>
              <a:t>INTERACTION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0255" y="2872104"/>
            <a:ext cx="7080884" cy="193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F1F1F1"/>
                </a:solidFill>
                <a:latin typeface="Tahoma"/>
                <a:cs typeface="Tahoma"/>
              </a:rPr>
              <a:t>adalah</a:t>
            </a:r>
            <a:r>
              <a:rPr sz="2000" spc="-6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1F1F1"/>
                </a:solidFill>
                <a:latin typeface="Tahoma"/>
                <a:cs typeface="Tahoma"/>
              </a:rPr>
              <a:t>disiplin</a:t>
            </a:r>
            <a:r>
              <a:rPr sz="2000" spc="-6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F1F1F1"/>
                </a:solidFill>
                <a:latin typeface="Tahoma"/>
                <a:cs typeface="Tahoma"/>
              </a:rPr>
              <a:t>ilmu</a:t>
            </a:r>
            <a:r>
              <a:rPr sz="2000" spc="-4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1F1F1"/>
                </a:solidFill>
                <a:latin typeface="Tahoma"/>
                <a:cs typeface="Tahoma"/>
              </a:rPr>
              <a:t>yang</a:t>
            </a:r>
            <a:r>
              <a:rPr sz="2000" spc="-3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1F1F1"/>
                </a:solidFill>
                <a:latin typeface="Tahoma"/>
                <a:cs typeface="Tahoma"/>
              </a:rPr>
              <a:t>mempelajari</a:t>
            </a:r>
            <a:r>
              <a:rPr sz="2000" spc="-6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1F1F1"/>
                </a:solidFill>
                <a:latin typeface="Tahoma"/>
                <a:cs typeface="Tahoma"/>
              </a:rPr>
              <a:t>hubungan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000" spc="55" dirty="0">
                <a:solidFill>
                  <a:srgbClr val="F1F1F1"/>
                </a:solidFill>
                <a:latin typeface="Tahoma"/>
                <a:cs typeface="Tahoma"/>
              </a:rPr>
              <a:t>antara</a:t>
            </a:r>
            <a:r>
              <a:rPr sz="2000" spc="-8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F1F1F1"/>
                </a:solidFill>
                <a:latin typeface="Tahoma"/>
                <a:cs typeface="Tahoma"/>
              </a:rPr>
              <a:t>manusia</a:t>
            </a:r>
            <a:r>
              <a:rPr sz="2000" spc="-6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F1F1F1"/>
                </a:solidFill>
                <a:latin typeface="Tahoma"/>
                <a:cs typeface="Tahoma"/>
              </a:rPr>
              <a:t>dan</a:t>
            </a:r>
            <a:r>
              <a:rPr sz="2000" spc="-7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F1F1F1"/>
                </a:solidFill>
                <a:latin typeface="Tahoma"/>
                <a:cs typeface="Tahoma"/>
              </a:rPr>
              <a:t>computer</a:t>
            </a:r>
            <a:r>
              <a:rPr sz="2000" spc="-4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1F1F1"/>
                </a:solidFill>
                <a:latin typeface="Tahoma"/>
                <a:cs typeface="Tahoma"/>
              </a:rPr>
              <a:t>yang</a:t>
            </a:r>
            <a:r>
              <a:rPr sz="2000" spc="-6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1F1F1"/>
                </a:solidFill>
                <a:latin typeface="Tahoma"/>
                <a:cs typeface="Tahoma"/>
              </a:rPr>
              <a:t>meliputi</a:t>
            </a:r>
            <a:r>
              <a:rPr sz="2000" spc="-5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F1F1F1"/>
                </a:solidFill>
                <a:latin typeface="Tahoma"/>
                <a:cs typeface="Tahoma"/>
              </a:rPr>
              <a:t>perancangan, </a:t>
            </a:r>
            <a:r>
              <a:rPr sz="2000" dirty="0">
                <a:solidFill>
                  <a:srgbClr val="F1F1F1"/>
                </a:solidFill>
                <a:latin typeface="Tahoma"/>
                <a:cs typeface="Tahoma"/>
              </a:rPr>
              <a:t>evaluasi,</a:t>
            </a:r>
            <a:r>
              <a:rPr sz="2000" spc="-5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F1F1F1"/>
                </a:solidFill>
                <a:latin typeface="Tahoma"/>
                <a:cs typeface="Tahoma"/>
              </a:rPr>
              <a:t>dan</a:t>
            </a:r>
            <a:r>
              <a:rPr sz="2000" spc="-3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F1F1F1"/>
                </a:solidFill>
                <a:latin typeface="Tahoma"/>
                <a:cs typeface="Tahoma"/>
              </a:rPr>
              <a:t>implementasi</a:t>
            </a:r>
            <a:r>
              <a:rPr sz="2000" spc="-1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1F1F1"/>
                </a:solidFill>
                <a:latin typeface="Tahoma"/>
                <a:cs typeface="Tahoma"/>
              </a:rPr>
              <a:t>antarmuka</a:t>
            </a:r>
            <a:r>
              <a:rPr sz="2000" spc="-2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1F1F1"/>
                </a:solidFill>
                <a:latin typeface="Tahoma"/>
                <a:cs typeface="Tahoma"/>
              </a:rPr>
              <a:t>pengguna</a:t>
            </a:r>
            <a:r>
              <a:rPr sz="2000" spc="-1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1F1F1"/>
                </a:solidFill>
                <a:latin typeface="Tahoma"/>
                <a:cs typeface="Tahoma"/>
              </a:rPr>
              <a:t>komputer </a:t>
            </a:r>
            <a:r>
              <a:rPr sz="2000" dirty="0">
                <a:solidFill>
                  <a:srgbClr val="F1F1F1"/>
                </a:solidFill>
                <a:latin typeface="Tahoma"/>
                <a:cs typeface="Tahoma"/>
              </a:rPr>
              <a:t>agar</a:t>
            </a:r>
            <a:r>
              <a:rPr sz="2000" spc="-5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F1F1F1"/>
                </a:solidFill>
                <a:latin typeface="Tahoma"/>
                <a:cs typeface="Tahoma"/>
              </a:rPr>
              <a:t>mudah</a:t>
            </a:r>
            <a:r>
              <a:rPr sz="2000" spc="-2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F1F1F1"/>
                </a:solidFill>
                <a:latin typeface="Tahoma"/>
                <a:cs typeface="Tahoma"/>
              </a:rPr>
              <a:t>digunakan</a:t>
            </a:r>
            <a:r>
              <a:rPr sz="2000" spc="-3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F1F1F1"/>
                </a:solidFill>
                <a:latin typeface="Tahoma"/>
                <a:cs typeface="Tahoma"/>
              </a:rPr>
              <a:t>oleh</a:t>
            </a:r>
            <a:r>
              <a:rPr sz="2000" spc="-3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1F1F1"/>
                </a:solidFill>
                <a:latin typeface="Tahoma"/>
                <a:cs typeface="Tahoma"/>
              </a:rPr>
              <a:t>manusia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EE4857"/>
                </a:solidFill>
                <a:latin typeface="Calibri"/>
                <a:cs typeface="Calibri"/>
              </a:rPr>
              <a:t>Sumber</a:t>
            </a:r>
            <a:r>
              <a:rPr sz="2000" b="1" spc="-25" dirty="0">
                <a:solidFill>
                  <a:srgbClr val="EE48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E4857"/>
                </a:solidFill>
                <a:latin typeface="Calibri"/>
                <a:cs typeface="Calibri"/>
              </a:rPr>
              <a:t>:</a:t>
            </a:r>
            <a:r>
              <a:rPr sz="2000" b="1" spc="-45" dirty="0">
                <a:solidFill>
                  <a:srgbClr val="EE48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E4857"/>
                </a:solidFill>
                <a:latin typeface="Calibri"/>
                <a:cs typeface="Calibri"/>
              </a:rPr>
              <a:t>Wikipedia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641080" cy="6847840"/>
            </a:xfrm>
            <a:custGeom>
              <a:avLst/>
              <a:gdLst/>
              <a:ahLst/>
              <a:cxnLst/>
              <a:rect l="l" t="t" r="r" b="b"/>
              <a:pathLst>
                <a:path w="8641080" h="6847840">
                  <a:moveTo>
                    <a:pt x="0" y="6847839"/>
                  </a:moveTo>
                  <a:lnTo>
                    <a:pt x="8641080" y="6847839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6847839"/>
                  </a:lnTo>
                  <a:close/>
                </a:path>
              </a:pathLst>
            </a:custGeom>
            <a:solidFill>
              <a:srgbClr val="1E224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1080" y="0"/>
              <a:ext cx="502920" cy="6858000"/>
            </a:xfrm>
            <a:custGeom>
              <a:avLst/>
              <a:gdLst/>
              <a:ahLst/>
              <a:cxnLst/>
              <a:rect l="l" t="t" r="r" b="b"/>
              <a:pathLst>
                <a:path w="502920" h="6858000">
                  <a:moveTo>
                    <a:pt x="502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2920" y="685800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EE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4792" y="5543232"/>
            <a:ext cx="7221855" cy="1109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5" dirty="0">
                <a:solidFill>
                  <a:srgbClr val="E6E6E6"/>
                </a:solidFill>
                <a:latin typeface="Tahoma"/>
                <a:cs typeface="Tahoma"/>
              </a:rPr>
              <a:t>Buat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E6E6E6"/>
                </a:solidFill>
                <a:latin typeface="Tahoma"/>
                <a:cs typeface="Tahoma"/>
              </a:rPr>
              <a:t>Antarmuka</a:t>
            </a:r>
            <a:r>
              <a:rPr sz="2000" spc="-4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tetap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konsisten</a:t>
            </a:r>
            <a:r>
              <a:rPr sz="2000" spc="-5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di</a:t>
            </a:r>
            <a:r>
              <a:rPr sz="2000" spc="-5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E6E6E6"/>
                </a:solidFill>
                <a:latin typeface="Tahoma"/>
                <a:cs typeface="Tahoma"/>
              </a:rPr>
              <a:t>seluruh</a:t>
            </a:r>
            <a:r>
              <a:rPr sz="2000" spc="-8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aplikasi</a:t>
            </a:r>
            <a:r>
              <a:rPr sz="2000" spc="-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agar</a:t>
            </a:r>
            <a:r>
              <a:rPr sz="2000" spc="-9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E6E6E6"/>
                </a:solidFill>
                <a:latin typeface="Tahoma"/>
                <a:cs typeface="Tahoma"/>
              </a:rPr>
              <a:t>user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65" dirty="0">
                <a:solidFill>
                  <a:srgbClr val="E6E6E6"/>
                </a:solidFill>
                <a:latin typeface="Tahoma"/>
                <a:cs typeface="Tahoma"/>
              </a:rPr>
              <a:t>lebih</a:t>
            </a:r>
            <a:r>
              <a:rPr sz="2000" spc="-8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E6E6E6"/>
                </a:solidFill>
                <a:latin typeface="Tahoma"/>
                <a:cs typeface="Tahoma"/>
              </a:rPr>
              <a:t>mudah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mengenali</a:t>
            </a:r>
            <a:r>
              <a:rPr sz="2000" spc="-8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E6E6E6"/>
                </a:solidFill>
                <a:latin typeface="Tahoma"/>
                <a:cs typeface="Tahoma"/>
              </a:rPr>
              <a:t>pola</a:t>
            </a:r>
            <a:r>
              <a:rPr sz="2000" spc="-7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penggunaan</a:t>
            </a:r>
            <a:endParaRPr sz="2000">
              <a:latin typeface="Tahoma"/>
              <a:cs typeface="Tahoma"/>
            </a:endParaRPr>
          </a:p>
          <a:p>
            <a:pPr marL="135255">
              <a:lnSpc>
                <a:spcPct val="100000"/>
              </a:lnSpc>
              <a:spcBef>
                <a:spcPts val="2285"/>
              </a:spcBef>
            </a:pPr>
            <a:r>
              <a:rPr sz="1200" dirty="0">
                <a:solidFill>
                  <a:srgbClr val="EE4857"/>
                </a:solidFill>
                <a:latin typeface="Tahoma"/>
                <a:cs typeface="Tahoma"/>
              </a:rPr>
              <a:t>https://assets.materialup.com/uploads/6ae95b56-f39b-4f7a-a9f7-</a:t>
            </a:r>
            <a:r>
              <a:rPr sz="1200" spc="-10" dirty="0">
                <a:solidFill>
                  <a:srgbClr val="EE4857"/>
                </a:solidFill>
                <a:latin typeface="Tahoma"/>
                <a:cs typeface="Tahoma"/>
              </a:rPr>
              <a:t>eda8bcf5467a/preview.gif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59" y="4599940"/>
            <a:ext cx="5044440" cy="792480"/>
          </a:xfrm>
          <a:prstGeom prst="rect">
            <a:avLst/>
          </a:prstGeom>
          <a:solidFill>
            <a:srgbClr val="58BBD3"/>
          </a:solidFill>
        </p:spPr>
        <p:txBody>
          <a:bodyPr vert="horz" wrap="square" lIns="0" tIns="23367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839"/>
              </a:spcBef>
            </a:pPr>
            <a:r>
              <a:rPr sz="2800" spc="-220" dirty="0">
                <a:solidFill>
                  <a:srgbClr val="FFFFFF"/>
                </a:solidFill>
                <a:latin typeface="Arial Black"/>
                <a:cs typeface="Arial Black"/>
              </a:rPr>
              <a:t>4.</a:t>
            </a:r>
            <a:r>
              <a:rPr sz="28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Arial Black"/>
                <a:cs typeface="Arial Black"/>
              </a:rPr>
              <a:t>Consistency</a:t>
            </a:r>
            <a:r>
              <a:rPr sz="28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Arial Black"/>
                <a:cs typeface="Arial Black"/>
              </a:rPr>
              <a:t>(Konsisten)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641080" cy="6858000"/>
            </a:xfrm>
            <a:custGeom>
              <a:avLst/>
              <a:gdLst/>
              <a:ahLst/>
              <a:cxnLst/>
              <a:rect l="l" t="t" r="r" b="b"/>
              <a:pathLst>
                <a:path w="8641080" h="6858000">
                  <a:moveTo>
                    <a:pt x="86410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641080" y="6858000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1E224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1080" y="0"/>
              <a:ext cx="502920" cy="6858000"/>
            </a:xfrm>
            <a:custGeom>
              <a:avLst/>
              <a:gdLst/>
              <a:ahLst/>
              <a:cxnLst/>
              <a:rect l="l" t="t" r="r" b="b"/>
              <a:pathLst>
                <a:path w="502920" h="6858000">
                  <a:moveTo>
                    <a:pt x="502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2920" y="685800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EE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7012" y="5574029"/>
            <a:ext cx="7560309" cy="109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Buatlah</a:t>
            </a:r>
            <a:r>
              <a:rPr sz="2000" spc="-8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E6E6E6"/>
                </a:solidFill>
                <a:latin typeface="Tahoma"/>
                <a:cs typeface="Tahoma"/>
              </a:rPr>
              <a:t>sesuatu</a:t>
            </a:r>
            <a:r>
              <a:rPr sz="2000" spc="-8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yang</a:t>
            </a:r>
            <a:r>
              <a:rPr sz="2000" spc="-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E6E6E6"/>
                </a:solidFill>
                <a:latin typeface="Tahoma"/>
                <a:cs typeface="Tahoma"/>
              </a:rPr>
              <a:t>menarik</a:t>
            </a:r>
            <a:r>
              <a:rPr sz="2000" spc="-7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E6E6E6"/>
                </a:solidFill>
                <a:latin typeface="Tahoma"/>
                <a:cs typeface="Tahoma"/>
              </a:rPr>
              <a:t>agar</a:t>
            </a:r>
            <a:r>
              <a:rPr sz="2000" spc="-9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menggunakan</a:t>
            </a:r>
            <a:r>
              <a:rPr sz="2000" spc="-3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aplikasi</a:t>
            </a:r>
            <a:r>
              <a:rPr sz="2000" spc="-9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E6E6E6"/>
                </a:solidFill>
                <a:latin typeface="Tahoma"/>
                <a:cs typeface="Tahoma"/>
              </a:rPr>
              <a:t>tidak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85" dirty="0">
                <a:solidFill>
                  <a:srgbClr val="E6E6E6"/>
                </a:solidFill>
                <a:latin typeface="Tahoma"/>
                <a:cs typeface="Tahoma"/>
              </a:rPr>
              <a:t>membosankan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200" dirty="0">
                <a:solidFill>
                  <a:srgbClr val="EE4857"/>
                </a:solidFill>
                <a:latin typeface="Tahoma"/>
                <a:cs typeface="Tahoma"/>
              </a:rPr>
              <a:t>https://assets.materialup.com/uploads/6ae95b56-f39b-4f7a-a9f7-</a:t>
            </a:r>
            <a:r>
              <a:rPr sz="1200" spc="-10" dirty="0">
                <a:solidFill>
                  <a:srgbClr val="EE4857"/>
                </a:solidFill>
                <a:latin typeface="Tahoma"/>
                <a:cs typeface="Tahoma"/>
              </a:rPr>
              <a:t>eda8bcf5467a/preview.gif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59" y="4599940"/>
            <a:ext cx="5044440" cy="792480"/>
          </a:xfrm>
          <a:prstGeom prst="rect">
            <a:avLst/>
          </a:prstGeom>
          <a:solidFill>
            <a:srgbClr val="58BBD3"/>
          </a:solidFill>
        </p:spPr>
        <p:txBody>
          <a:bodyPr vert="horz" wrap="square" lIns="0" tIns="23367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839"/>
              </a:spcBef>
            </a:pPr>
            <a:r>
              <a:rPr sz="2800" spc="-210" dirty="0">
                <a:solidFill>
                  <a:srgbClr val="FFFFFF"/>
                </a:solidFill>
                <a:latin typeface="Arial Black"/>
                <a:cs typeface="Arial Black"/>
              </a:rPr>
              <a:t>5.</a:t>
            </a:r>
            <a:r>
              <a:rPr sz="2800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Arial Black"/>
                <a:cs typeface="Arial Black"/>
              </a:rPr>
              <a:t>Aesthetics</a:t>
            </a:r>
            <a:r>
              <a:rPr sz="28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Arial Black"/>
                <a:cs typeface="Arial Black"/>
              </a:rPr>
              <a:t>(Estetika)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067" y="499871"/>
            <a:ext cx="66281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pc="-260" dirty="0"/>
              <a:t>Tools</a:t>
            </a:r>
            <a:r>
              <a:rPr spc="-195" dirty="0"/>
              <a:t> </a:t>
            </a:r>
            <a:r>
              <a:rPr spc="-160" dirty="0"/>
              <a:t>apa</a:t>
            </a:r>
            <a:r>
              <a:rPr spc="-195" dirty="0"/>
              <a:t> </a:t>
            </a:r>
            <a:r>
              <a:rPr spc="-250" dirty="0"/>
              <a:t>Saja</a:t>
            </a:r>
            <a:r>
              <a:rPr spc="-225" dirty="0"/>
              <a:t> </a:t>
            </a:r>
            <a:r>
              <a:rPr spc="-165" dirty="0"/>
              <a:t>yang</a:t>
            </a:r>
            <a:r>
              <a:rPr spc="-195" dirty="0"/>
              <a:t> </a:t>
            </a:r>
            <a:r>
              <a:rPr spc="-125" dirty="0"/>
              <a:t>digunakan</a:t>
            </a:r>
            <a:r>
              <a:rPr spc="-220" dirty="0"/>
              <a:t> </a:t>
            </a:r>
            <a:r>
              <a:rPr spc="-30" dirty="0"/>
              <a:t>Untuk </a:t>
            </a:r>
            <a:r>
              <a:rPr spc="-100" dirty="0"/>
              <a:t>Membuat</a:t>
            </a:r>
            <a:r>
              <a:rPr spc="-185" dirty="0"/>
              <a:t> </a:t>
            </a:r>
            <a:r>
              <a:rPr spc="-195" dirty="0"/>
              <a:t>User</a:t>
            </a:r>
            <a:r>
              <a:rPr spc="-204" dirty="0"/>
              <a:t> </a:t>
            </a:r>
            <a:r>
              <a:rPr spc="-145" dirty="0"/>
              <a:t>Interface</a:t>
            </a:r>
            <a:r>
              <a:rPr spc="-185" dirty="0"/>
              <a:t> </a:t>
            </a:r>
            <a:r>
              <a:rPr spc="-430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280" y="2392679"/>
            <a:ext cx="718820" cy="7188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80" y="3352800"/>
            <a:ext cx="612140" cy="6146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280" y="4203700"/>
            <a:ext cx="612140" cy="6146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159" y="5054600"/>
            <a:ext cx="734060" cy="7340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78966" y="2537459"/>
            <a:ext cx="2574290" cy="3016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6E6E6"/>
                </a:solidFill>
                <a:latin typeface="Tahoma"/>
                <a:cs typeface="Tahoma"/>
              </a:rPr>
              <a:t>Sketch</a:t>
            </a:r>
            <a:endParaRPr sz="2400">
              <a:latin typeface="Tahoma"/>
              <a:cs typeface="Tahoma"/>
            </a:endParaRPr>
          </a:p>
          <a:p>
            <a:pPr marL="12700" marR="5080" indent="36195">
              <a:lnSpc>
                <a:spcPts val="6700"/>
              </a:lnSpc>
              <a:spcBef>
                <a:spcPts val="715"/>
              </a:spcBef>
            </a:pPr>
            <a:r>
              <a:rPr sz="2400" spc="110" dirty="0">
                <a:solidFill>
                  <a:srgbClr val="E6E6E6"/>
                </a:solidFill>
                <a:latin typeface="Tahoma"/>
                <a:cs typeface="Tahoma"/>
              </a:rPr>
              <a:t>Adobe</a:t>
            </a:r>
            <a:r>
              <a:rPr sz="2400" spc="-9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E6E6E6"/>
                </a:solidFill>
                <a:latin typeface="Tahoma"/>
                <a:cs typeface="Tahoma"/>
              </a:rPr>
              <a:t>Illustrator </a:t>
            </a:r>
            <a:r>
              <a:rPr sz="2400" spc="110" dirty="0">
                <a:solidFill>
                  <a:srgbClr val="E6E6E6"/>
                </a:solidFill>
                <a:latin typeface="Tahoma"/>
                <a:cs typeface="Tahoma"/>
              </a:rPr>
              <a:t>Adobe</a:t>
            </a:r>
            <a:r>
              <a:rPr sz="2400" spc="-10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E6E6E6"/>
                </a:solidFill>
                <a:latin typeface="Tahoma"/>
                <a:cs typeface="Tahoma"/>
              </a:rPr>
              <a:t>Photoshop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2400">
              <a:latin typeface="Tahoma"/>
              <a:cs typeface="Tahoma"/>
            </a:endParaRPr>
          </a:p>
          <a:p>
            <a:pPr marL="48895">
              <a:lnSpc>
                <a:spcPct val="100000"/>
              </a:lnSpc>
            </a:pPr>
            <a:r>
              <a:rPr sz="2400" spc="114" dirty="0">
                <a:solidFill>
                  <a:srgbClr val="E6E6E6"/>
                </a:solidFill>
                <a:latin typeface="Tahoma"/>
                <a:cs typeface="Tahoma"/>
              </a:rPr>
              <a:t>Adobe</a:t>
            </a:r>
            <a:r>
              <a:rPr sz="2400" spc="-11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E6E6E6"/>
                </a:solidFill>
                <a:latin typeface="Tahoma"/>
                <a:cs typeface="Tahoma"/>
              </a:rPr>
              <a:t>XD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41080" y="0"/>
              <a:ext cx="502920" cy="6858000"/>
            </a:xfrm>
            <a:custGeom>
              <a:avLst/>
              <a:gdLst/>
              <a:ahLst/>
              <a:cxnLst/>
              <a:rect l="l" t="t" r="r" b="b"/>
              <a:pathLst>
                <a:path w="502920" h="6858000">
                  <a:moveTo>
                    <a:pt x="5029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2920" y="6858000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EE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641080" cy="6858000"/>
            </a:xfrm>
            <a:custGeom>
              <a:avLst/>
              <a:gdLst/>
              <a:ahLst/>
              <a:cxnLst/>
              <a:rect l="l" t="t" r="r" b="b"/>
              <a:pathLst>
                <a:path w="8641080" h="6858000">
                  <a:moveTo>
                    <a:pt x="86410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641080" y="6858000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1E2240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860" y="1668779"/>
            <a:ext cx="4803140" cy="792480"/>
          </a:xfrm>
          <a:prstGeom prst="rect">
            <a:avLst/>
          </a:prstGeom>
          <a:solidFill>
            <a:srgbClr val="EE4857"/>
          </a:solidFill>
        </p:spPr>
        <p:txBody>
          <a:bodyPr vert="horz" wrap="square" lIns="0" tIns="996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85"/>
              </a:spcBef>
            </a:pPr>
            <a:r>
              <a:rPr sz="4000" spc="-565" dirty="0">
                <a:solidFill>
                  <a:srgbClr val="FFFFFF"/>
                </a:solidFill>
              </a:rPr>
              <a:t>USER</a:t>
            </a:r>
            <a:r>
              <a:rPr sz="4000" spc="-290" dirty="0">
                <a:solidFill>
                  <a:srgbClr val="FFFFFF"/>
                </a:solidFill>
              </a:rPr>
              <a:t> </a:t>
            </a:r>
            <a:r>
              <a:rPr sz="4000" spc="-515" dirty="0">
                <a:solidFill>
                  <a:srgbClr val="FFFFFF"/>
                </a:solidFill>
              </a:rPr>
              <a:t>EXPERIENCE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136842" y="2713990"/>
            <a:ext cx="69926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According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designer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5" dirty="0">
                <a:solidFill>
                  <a:srgbClr val="EE4857"/>
                </a:solidFill>
                <a:latin typeface="Arial Black"/>
                <a:cs typeface="Arial Black"/>
              </a:rPr>
              <a:t>Nick</a:t>
            </a:r>
            <a:r>
              <a:rPr sz="2400" spc="-160" dirty="0">
                <a:solidFill>
                  <a:srgbClr val="EE4857"/>
                </a:solidFill>
                <a:latin typeface="Arial Black"/>
                <a:cs typeface="Arial Black"/>
              </a:rPr>
              <a:t> </a:t>
            </a:r>
            <a:r>
              <a:rPr sz="2400" spc="-165" dirty="0">
                <a:solidFill>
                  <a:srgbClr val="EE4857"/>
                </a:solidFill>
                <a:latin typeface="Arial Black"/>
                <a:cs typeface="Arial Black"/>
              </a:rPr>
              <a:t>Babich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“The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best 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products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things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well: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ahoma"/>
                <a:cs typeface="Tahoma"/>
              </a:rPr>
              <a:t>features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details. 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Features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ahoma"/>
                <a:cs typeface="Tahoma"/>
              </a:rPr>
              <a:t>what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ahoma"/>
                <a:cs typeface="Tahoma"/>
              </a:rPr>
              <a:t>draw</a:t>
            </a:r>
            <a:r>
              <a:rPr sz="2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ahoma"/>
                <a:cs typeface="Tahoma"/>
              </a:rPr>
              <a:t>people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product.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Details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ahoma"/>
                <a:cs typeface="Tahoma"/>
              </a:rPr>
              <a:t>what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keep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ahoma"/>
                <a:cs typeface="Tahoma"/>
              </a:rPr>
              <a:t>them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there.”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1080" y="0"/>
            <a:ext cx="502920" cy="6858000"/>
          </a:xfrm>
          <a:custGeom>
            <a:avLst/>
            <a:gdLst/>
            <a:ahLst/>
            <a:cxnLst/>
            <a:rect l="l" t="t" r="r" b="b"/>
            <a:pathLst>
              <a:path w="502920" h="6858000">
                <a:moveTo>
                  <a:pt x="502920" y="0"/>
                </a:moveTo>
                <a:lnTo>
                  <a:pt x="0" y="0"/>
                </a:lnTo>
                <a:lnTo>
                  <a:pt x="0" y="6858000"/>
                </a:lnTo>
                <a:lnTo>
                  <a:pt x="502920" y="6858000"/>
                </a:lnTo>
                <a:lnTo>
                  <a:pt x="502920" y="0"/>
                </a:lnTo>
                <a:close/>
              </a:path>
            </a:pathLst>
          </a:custGeom>
          <a:solidFill>
            <a:srgbClr val="EE4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5900" y="0"/>
            <a:ext cx="8288020" cy="6746240"/>
            <a:chOff x="215900" y="0"/>
            <a:chExt cx="8288020" cy="6746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500" y="0"/>
              <a:ext cx="7805420" cy="5979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900" y="5996940"/>
              <a:ext cx="4384040" cy="749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77240" y="6021387"/>
            <a:ext cx="7339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https://stories.jotform.com/a-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wide-perspective-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for-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designing-user-experience-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1fac19643c5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355" y="262255"/>
            <a:ext cx="64198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pc="-180" dirty="0"/>
              <a:t>Apa</a:t>
            </a:r>
            <a:r>
              <a:rPr spc="-204" dirty="0"/>
              <a:t> </a:t>
            </a:r>
            <a:r>
              <a:rPr spc="-280" dirty="0"/>
              <a:t>Yang</a:t>
            </a:r>
            <a:r>
              <a:rPr spc="-165" dirty="0"/>
              <a:t> </a:t>
            </a:r>
            <a:r>
              <a:rPr spc="-100" dirty="0"/>
              <a:t>Membuat</a:t>
            </a:r>
            <a:r>
              <a:rPr spc="-215" dirty="0"/>
              <a:t> </a:t>
            </a:r>
            <a:r>
              <a:rPr spc="-195" dirty="0">
                <a:solidFill>
                  <a:srgbClr val="EE4857"/>
                </a:solidFill>
              </a:rPr>
              <a:t>User</a:t>
            </a:r>
            <a:r>
              <a:rPr spc="-200" dirty="0">
                <a:solidFill>
                  <a:srgbClr val="EE4857"/>
                </a:solidFill>
              </a:rPr>
              <a:t> </a:t>
            </a:r>
            <a:r>
              <a:rPr spc="-175" dirty="0">
                <a:solidFill>
                  <a:srgbClr val="EE4857"/>
                </a:solidFill>
              </a:rPr>
              <a:t>Experience </a:t>
            </a:r>
            <a:r>
              <a:rPr spc="-114" dirty="0"/>
              <a:t>Menjadi</a:t>
            </a:r>
            <a:r>
              <a:rPr spc="-204" dirty="0"/>
              <a:t> </a:t>
            </a:r>
            <a:r>
              <a:rPr spc="-125" dirty="0"/>
              <a:t>baik</a:t>
            </a:r>
            <a:r>
              <a:rPr spc="-204" dirty="0"/>
              <a:t> </a:t>
            </a:r>
            <a:r>
              <a:rPr spc="-43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7355" y="2128837"/>
            <a:ext cx="4564380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4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E6E6E6"/>
                </a:solidFill>
                <a:latin typeface="Calibri"/>
                <a:cs typeface="Calibri"/>
              </a:rPr>
              <a:t>Menguntungkan</a:t>
            </a:r>
            <a:r>
              <a:rPr sz="2400" spc="-70" dirty="0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E6E6E6"/>
                </a:solidFill>
                <a:latin typeface="Calibri"/>
                <a:cs typeface="Calibri"/>
              </a:rPr>
              <a:t>Pengguna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E6E6E6"/>
                </a:solidFill>
                <a:latin typeface="Calibri"/>
                <a:cs typeface="Calibri"/>
              </a:rPr>
              <a:t>Memberikan</a:t>
            </a:r>
            <a:r>
              <a:rPr sz="2400" spc="-90" dirty="0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6E6E6"/>
                </a:solidFill>
                <a:latin typeface="Calibri"/>
                <a:cs typeface="Calibri"/>
              </a:rPr>
              <a:t>value</a:t>
            </a:r>
            <a:r>
              <a:rPr sz="2400" spc="-30" dirty="0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6E6E6"/>
                </a:solidFill>
                <a:latin typeface="Calibri"/>
                <a:cs typeface="Calibri"/>
              </a:rPr>
              <a:t>bagi</a:t>
            </a:r>
            <a:r>
              <a:rPr sz="2400" spc="-50" dirty="0">
                <a:solidFill>
                  <a:srgbClr val="E6E6E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E6E6E6"/>
                </a:solidFill>
                <a:latin typeface="Calibri"/>
                <a:cs typeface="Calibri"/>
              </a:rPr>
              <a:t>pengguna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220" y="1816100"/>
            <a:ext cx="7637780" cy="44526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385" marR="5080">
              <a:lnSpc>
                <a:spcPct val="150100"/>
              </a:lnSpc>
              <a:spcBef>
                <a:spcPts val="95"/>
              </a:spcBef>
            </a:pPr>
            <a:r>
              <a:rPr spc="-225" dirty="0"/>
              <a:t>Proses</a:t>
            </a:r>
            <a:r>
              <a:rPr spc="-195" dirty="0"/>
              <a:t> </a:t>
            </a:r>
            <a:r>
              <a:rPr spc="-140" dirty="0"/>
              <a:t>Menciptakan</a:t>
            </a:r>
            <a:r>
              <a:rPr spc="-204" dirty="0"/>
              <a:t> </a:t>
            </a:r>
            <a:r>
              <a:rPr spc="-185" dirty="0"/>
              <a:t>Sebuah</a:t>
            </a:r>
            <a:r>
              <a:rPr spc="-180" dirty="0"/>
              <a:t> </a:t>
            </a:r>
            <a:r>
              <a:rPr spc="-195" dirty="0">
                <a:solidFill>
                  <a:srgbClr val="EE4857"/>
                </a:solidFill>
              </a:rPr>
              <a:t>User</a:t>
            </a:r>
            <a:r>
              <a:rPr spc="-200" dirty="0">
                <a:solidFill>
                  <a:srgbClr val="EE4857"/>
                </a:solidFill>
              </a:rPr>
              <a:t> </a:t>
            </a:r>
            <a:r>
              <a:rPr spc="-165" dirty="0">
                <a:solidFill>
                  <a:srgbClr val="EE4857"/>
                </a:solidFill>
              </a:rPr>
              <a:t>Experience </a:t>
            </a:r>
            <a:r>
              <a:rPr spc="-165" dirty="0"/>
              <a:t>yang</a:t>
            </a:r>
            <a:r>
              <a:rPr spc="-215" dirty="0"/>
              <a:t> </a:t>
            </a:r>
            <a:r>
              <a:rPr spc="-135" dirty="0"/>
              <a:t>baik</a:t>
            </a:r>
            <a:r>
              <a:rPr spc="-195" dirty="0"/>
              <a:t> </a:t>
            </a:r>
            <a:r>
              <a:rPr spc="-60" dirty="0"/>
              <a:t>untuk</a:t>
            </a:r>
            <a:r>
              <a:rPr spc="-200" dirty="0"/>
              <a:t> </a:t>
            </a:r>
            <a:r>
              <a:rPr spc="-10" dirty="0"/>
              <a:t>pengguna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98420" y="6396990"/>
            <a:ext cx="399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http://corbercreative.com/the-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ux-process/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996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Ciptakan</a:t>
            </a:r>
            <a:r>
              <a:rPr spc="-235" dirty="0"/>
              <a:t> </a:t>
            </a:r>
            <a:r>
              <a:rPr spc="-170" dirty="0"/>
              <a:t>Persona</a:t>
            </a:r>
            <a:r>
              <a:rPr spc="-200" dirty="0"/>
              <a:t> </a:t>
            </a:r>
            <a:r>
              <a:rPr spc="-85" dirty="0"/>
              <a:t>dari</a:t>
            </a:r>
            <a:r>
              <a:rPr spc="-190" dirty="0"/>
              <a:t> </a:t>
            </a:r>
            <a:r>
              <a:rPr spc="-114" dirty="0"/>
              <a:t>Penggunamu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8420" y="6396990"/>
            <a:ext cx="399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http://corbercreative.com/the-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ux-process/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220" y="970280"/>
            <a:ext cx="6896100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315468"/>
            <a:ext cx="739775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pc="-140" dirty="0"/>
              <a:t>Ceritakan,</a:t>
            </a:r>
            <a:r>
              <a:rPr spc="-240" dirty="0"/>
              <a:t> </a:t>
            </a:r>
            <a:r>
              <a:rPr spc="-125" dirty="0"/>
              <a:t>Bentuk</a:t>
            </a:r>
            <a:r>
              <a:rPr spc="-165" dirty="0"/>
              <a:t> </a:t>
            </a:r>
            <a:r>
              <a:rPr spc="-150" dirty="0"/>
              <a:t>Arus</a:t>
            </a:r>
            <a:r>
              <a:rPr spc="-180" dirty="0"/>
              <a:t> </a:t>
            </a:r>
            <a:r>
              <a:rPr spc="-114" dirty="0"/>
              <a:t>dan</a:t>
            </a:r>
            <a:r>
              <a:rPr spc="-195" dirty="0"/>
              <a:t> </a:t>
            </a:r>
            <a:r>
              <a:rPr spc="-155" dirty="0"/>
              <a:t>Petakan</a:t>
            </a:r>
            <a:r>
              <a:rPr spc="-210" dirty="0"/>
              <a:t> </a:t>
            </a:r>
            <a:r>
              <a:rPr spc="-130" dirty="0"/>
              <a:t>Cara </a:t>
            </a:r>
            <a:r>
              <a:rPr spc="-60" dirty="0"/>
              <a:t>Penggunaan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8420" y="6396990"/>
            <a:ext cx="399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http://corbercreative.com/the-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ux-process/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959" y="1851660"/>
            <a:ext cx="5905500" cy="44297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8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Buat</a:t>
            </a:r>
            <a:r>
              <a:rPr spc="-175" dirty="0"/>
              <a:t> </a:t>
            </a:r>
            <a:r>
              <a:rPr spc="-114" dirty="0"/>
              <a:t>Wireframe</a:t>
            </a:r>
            <a:r>
              <a:rPr spc="-200" dirty="0"/>
              <a:t> </a:t>
            </a:r>
            <a:r>
              <a:rPr spc="-114" dirty="0"/>
              <a:t>dan</a:t>
            </a:r>
            <a:r>
              <a:rPr spc="-190" dirty="0"/>
              <a:t> </a:t>
            </a:r>
            <a:r>
              <a:rPr spc="-95" dirty="0"/>
              <a:t>Prototypenya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8420" y="6396990"/>
            <a:ext cx="399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http://corbercreative.com/the-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ux-process/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79" y="1422400"/>
            <a:ext cx="7917180" cy="44272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98420" y="5934392"/>
            <a:ext cx="5233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https://i.pinimg.com/originals/2d/a3/be/2da3be92651b71b9d3498f53c384e47d.jpg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1080" y="0"/>
            <a:ext cx="502920" cy="6858000"/>
          </a:xfrm>
          <a:custGeom>
            <a:avLst/>
            <a:gdLst/>
            <a:ahLst/>
            <a:cxnLst/>
            <a:rect l="l" t="t" r="r" b="b"/>
            <a:pathLst>
              <a:path w="502920" h="6858000">
                <a:moveTo>
                  <a:pt x="502920" y="0"/>
                </a:moveTo>
                <a:lnTo>
                  <a:pt x="0" y="0"/>
                </a:lnTo>
                <a:lnTo>
                  <a:pt x="0" y="6858000"/>
                </a:lnTo>
                <a:lnTo>
                  <a:pt x="502920" y="6858000"/>
                </a:lnTo>
                <a:lnTo>
                  <a:pt x="502920" y="0"/>
                </a:lnTo>
                <a:close/>
              </a:path>
            </a:pathLst>
          </a:custGeom>
          <a:solidFill>
            <a:srgbClr val="EE4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00" y="5996940"/>
            <a:ext cx="4384040" cy="749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940" y="1734820"/>
            <a:ext cx="7663180" cy="31597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58720" y="4960556"/>
            <a:ext cx="52444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1F1F1"/>
                </a:solidFill>
                <a:latin typeface="Calibri"/>
                <a:cs typeface="Calibri"/>
              </a:rPr>
              <a:t>Sumber</a:t>
            </a:r>
            <a:r>
              <a:rPr sz="1200" spc="1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1F1F1"/>
                </a:solidFill>
                <a:latin typeface="Calibri"/>
                <a:cs typeface="Calibri"/>
              </a:rPr>
              <a:t>Gambar</a:t>
            </a:r>
            <a:r>
              <a:rPr sz="1200" spc="1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1F1F1"/>
                </a:solidFill>
                <a:latin typeface="Calibri"/>
                <a:cs typeface="Calibri"/>
              </a:rPr>
              <a:t>:</a:t>
            </a:r>
            <a:r>
              <a:rPr sz="1200" spc="5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http://uxindo.com/wp-content/uploads/2016/06/1-1024x422.png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79" y="1694179"/>
            <a:ext cx="7122159" cy="46761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687" y="163068"/>
            <a:ext cx="655256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pc="-290" dirty="0"/>
              <a:t>Test</a:t>
            </a:r>
            <a:r>
              <a:rPr spc="-215" dirty="0"/>
              <a:t> </a:t>
            </a:r>
            <a:r>
              <a:rPr spc="-160" dirty="0"/>
              <a:t>Aplikasi</a:t>
            </a:r>
            <a:r>
              <a:rPr spc="-235" dirty="0"/>
              <a:t> </a:t>
            </a:r>
            <a:r>
              <a:rPr spc="-175" dirty="0"/>
              <a:t>Bersama</a:t>
            </a:r>
            <a:r>
              <a:rPr spc="-210" dirty="0"/>
              <a:t> </a:t>
            </a:r>
            <a:r>
              <a:rPr spc="-175" dirty="0"/>
              <a:t>Pengguna</a:t>
            </a:r>
            <a:r>
              <a:rPr spc="-200" dirty="0"/>
              <a:t> </a:t>
            </a:r>
            <a:r>
              <a:rPr spc="-30" dirty="0"/>
              <a:t>Dan </a:t>
            </a:r>
            <a:r>
              <a:rPr spc="-65" dirty="0"/>
              <a:t>Evaluasi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284" y="1484312"/>
            <a:ext cx="62350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270" dirty="0">
                <a:solidFill>
                  <a:srgbClr val="58BBD3"/>
                </a:solidFill>
              </a:rPr>
              <a:t>UI</a:t>
            </a:r>
            <a:r>
              <a:rPr sz="3600" spc="-245" dirty="0">
                <a:solidFill>
                  <a:srgbClr val="58BBD3"/>
                </a:solidFill>
              </a:rPr>
              <a:t> </a:t>
            </a:r>
            <a:r>
              <a:rPr sz="3600" spc="-515" dirty="0"/>
              <a:t>&amp;</a:t>
            </a:r>
            <a:r>
              <a:rPr sz="3600" spc="-270" dirty="0"/>
              <a:t> </a:t>
            </a:r>
            <a:r>
              <a:rPr sz="3600" spc="-355" dirty="0">
                <a:solidFill>
                  <a:srgbClr val="EE4857"/>
                </a:solidFill>
              </a:rPr>
              <a:t>UX</a:t>
            </a:r>
            <a:r>
              <a:rPr sz="3600" spc="-235" dirty="0">
                <a:solidFill>
                  <a:srgbClr val="EE4857"/>
                </a:solidFill>
              </a:rPr>
              <a:t> </a:t>
            </a:r>
            <a:r>
              <a:rPr sz="3600" spc="-204" dirty="0"/>
              <a:t>Works</a:t>
            </a:r>
            <a:r>
              <a:rPr sz="3600" spc="-254" dirty="0"/>
              <a:t> </a:t>
            </a:r>
            <a:r>
              <a:rPr sz="3600" spc="-260" dirty="0"/>
              <a:t>Together</a:t>
            </a:r>
            <a:r>
              <a:rPr sz="3600" spc="-225" dirty="0"/>
              <a:t> </a:t>
            </a:r>
            <a:r>
              <a:rPr sz="3600" spc="-25" dirty="0"/>
              <a:t>for </a:t>
            </a:r>
            <a:r>
              <a:rPr sz="3600" spc="-195" dirty="0"/>
              <a:t>Make</a:t>
            </a:r>
            <a:r>
              <a:rPr sz="3600" spc="-260" dirty="0"/>
              <a:t> </a:t>
            </a:r>
            <a:r>
              <a:rPr sz="3600" spc="-240" dirty="0"/>
              <a:t>a</a:t>
            </a:r>
            <a:r>
              <a:rPr sz="3600" spc="-245" dirty="0"/>
              <a:t> </a:t>
            </a:r>
            <a:r>
              <a:rPr sz="3600" spc="-185" dirty="0"/>
              <a:t>Better</a:t>
            </a:r>
            <a:r>
              <a:rPr sz="3600" spc="-220" dirty="0"/>
              <a:t> </a:t>
            </a:r>
            <a:r>
              <a:rPr sz="3600" spc="-90" dirty="0"/>
              <a:t>Products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211320" y="3285172"/>
            <a:ext cx="234188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800" spc="-120" dirty="0">
                <a:solidFill>
                  <a:srgbClr val="E6E6E6"/>
                </a:solidFill>
                <a:latin typeface="Arial Black"/>
                <a:cs typeface="Arial Black"/>
              </a:rPr>
              <a:t>Web</a:t>
            </a:r>
            <a:r>
              <a:rPr sz="1800" spc="-125" dirty="0">
                <a:solidFill>
                  <a:srgbClr val="E6E6E6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E6E6E6"/>
                </a:solidFill>
                <a:latin typeface="Arial Black"/>
                <a:cs typeface="Arial Black"/>
              </a:rPr>
              <a:t>Developer </a:t>
            </a:r>
            <a:r>
              <a:rPr sz="1800" spc="-80" dirty="0">
                <a:solidFill>
                  <a:srgbClr val="E6E6E6"/>
                </a:solidFill>
                <a:latin typeface="Arial Black"/>
                <a:cs typeface="Arial Black"/>
              </a:rPr>
              <a:t>Mobile</a:t>
            </a:r>
            <a:r>
              <a:rPr sz="1800" spc="-105" dirty="0">
                <a:solidFill>
                  <a:srgbClr val="E6E6E6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E6E6E6"/>
                </a:solidFill>
                <a:latin typeface="Arial Black"/>
                <a:cs typeface="Arial Black"/>
              </a:rPr>
              <a:t>Developer </a:t>
            </a:r>
            <a:r>
              <a:rPr sz="1800" spc="-80" dirty="0">
                <a:solidFill>
                  <a:srgbClr val="E6E6E6"/>
                </a:solidFill>
                <a:latin typeface="Arial Black"/>
                <a:cs typeface="Arial Black"/>
              </a:rPr>
              <a:t>Front</a:t>
            </a:r>
            <a:r>
              <a:rPr sz="1800" spc="-120" dirty="0">
                <a:solidFill>
                  <a:srgbClr val="E6E6E6"/>
                </a:solidFill>
                <a:latin typeface="Arial Black"/>
                <a:cs typeface="Arial Black"/>
              </a:rPr>
              <a:t> </a:t>
            </a:r>
            <a:r>
              <a:rPr sz="1800" spc="-135" dirty="0">
                <a:solidFill>
                  <a:srgbClr val="E6E6E6"/>
                </a:solidFill>
                <a:latin typeface="Arial Black"/>
                <a:cs typeface="Arial Black"/>
              </a:rPr>
              <a:t>End</a:t>
            </a:r>
            <a:r>
              <a:rPr sz="1800" spc="-125" dirty="0">
                <a:solidFill>
                  <a:srgbClr val="E6E6E6"/>
                </a:solidFill>
                <a:latin typeface="Arial Black"/>
                <a:cs typeface="Arial Black"/>
              </a:rPr>
              <a:t> </a:t>
            </a:r>
            <a:r>
              <a:rPr sz="1800" spc="-90" dirty="0">
                <a:solidFill>
                  <a:srgbClr val="E6E6E6"/>
                </a:solidFill>
                <a:latin typeface="Arial Black"/>
                <a:cs typeface="Arial Black"/>
              </a:rPr>
              <a:t>Developer </a:t>
            </a:r>
            <a:r>
              <a:rPr sz="1800" spc="-145" dirty="0">
                <a:solidFill>
                  <a:srgbClr val="E6E6E6"/>
                </a:solidFill>
                <a:latin typeface="Arial Black"/>
                <a:cs typeface="Arial Black"/>
              </a:rPr>
              <a:t>Backend</a:t>
            </a:r>
            <a:r>
              <a:rPr sz="1800" spc="-90" dirty="0">
                <a:solidFill>
                  <a:srgbClr val="E6E6E6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E6E6E6"/>
                </a:solidFill>
                <a:latin typeface="Arial Black"/>
                <a:cs typeface="Arial Black"/>
              </a:rPr>
              <a:t>Developer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284" y="2973070"/>
            <a:ext cx="1988820" cy="199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E6E6E6"/>
                </a:solidFill>
                <a:latin typeface="Tahoma"/>
                <a:cs typeface="Tahoma"/>
              </a:rPr>
              <a:t>Collab</a:t>
            </a:r>
            <a:r>
              <a:rPr sz="1800" spc="-3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E6E6E6"/>
                </a:solidFill>
                <a:latin typeface="Tahoma"/>
                <a:cs typeface="Tahoma"/>
              </a:rPr>
              <a:t>With</a:t>
            </a:r>
            <a:r>
              <a:rPr sz="1800" spc="-1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E6E6E6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50100"/>
              </a:lnSpc>
              <a:spcBef>
                <a:spcPts val="405"/>
              </a:spcBef>
            </a:pPr>
            <a:r>
              <a:rPr sz="1800" spc="-150" dirty="0">
                <a:solidFill>
                  <a:srgbClr val="E6E6E6"/>
                </a:solidFill>
                <a:latin typeface="Arial Black"/>
                <a:cs typeface="Arial Black"/>
              </a:rPr>
              <a:t>Business</a:t>
            </a:r>
            <a:r>
              <a:rPr sz="1800" spc="-25" dirty="0">
                <a:solidFill>
                  <a:srgbClr val="E6E6E6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E6E6E6"/>
                </a:solidFill>
                <a:latin typeface="Arial Black"/>
                <a:cs typeface="Arial Black"/>
              </a:rPr>
              <a:t>Analyst </a:t>
            </a:r>
            <a:r>
              <a:rPr sz="1800" spc="-105" dirty="0">
                <a:solidFill>
                  <a:srgbClr val="E6E6E6"/>
                </a:solidFill>
                <a:latin typeface="Arial Black"/>
                <a:cs typeface="Arial Black"/>
              </a:rPr>
              <a:t>Product </a:t>
            </a:r>
            <a:r>
              <a:rPr sz="1800" spc="-10" dirty="0">
                <a:solidFill>
                  <a:srgbClr val="E6E6E6"/>
                </a:solidFill>
                <a:latin typeface="Arial Black"/>
                <a:cs typeface="Arial Black"/>
              </a:rPr>
              <a:t>Owner </a:t>
            </a:r>
            <a:r>
              <a:rPr sz="1800" spc="-100" dirty="0">
                <a:solidFill>
                  <a:srgbClr val="E6E6E6"/>
                </a:solidFill>
                <a:latin typeface="Arial Black"/>
                <a:cs typeface="Arial Black"/>
              </a:rPr>
              <a:t>Product</a:t>
            </a:r>
            <a:r>
              <a:rPr sz="1800" spc="-114" dirty="0">
                <a:solidFill>
                  <a:srgbClr val="E6E6E6"/>
                </a:solidFill>
                <a:latin typeface="Arial Black"/>
                <a:cs typeface="Arial Black"/>
              </a:rPr>
              <a:t> </a:t>
            </a:r>
            <a:r>
              <a:rPr sz="1800" spc="-90" dirty="0">
                <a:solidFill>
                  <a:srgbClr val="E6E6E6"/>
                </a:solidFill>
                <a:latin typeface="Arial Black"/>
                <a:cs typeface="Arial Black"/>
              </a:rPr>
              <a:t>Manager </a:t>
            </a:r>
            <a:r>
              <a:rPr sz="1800" spc="-20" dirty="0">
                <a:solidFill>
                  <a:srgbClr val="E6E6E6"/>
                </a:solidFill>
                <a:latin typeface="Arial Black"/>
                <a:cs typeface="Arial Black"/>
              </a:rPr>
              <a:t>User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026" y="2791142"/>
            <a:ext cx="3512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15" dirty="0">
                <a:solidFill>
                  <a:srgbClr val="58BBD3"/>
                </a:solidFill>
              </a:rPr>
              <a:t>Ask</a:t>
            </a:r>
            <a:r>
              <a:rPr sz="3600" spc="-240" dirty="0">
                <a:solidFill>
                  <a:srgbClr val="58BBD3"/>
                </a:solidFill>
              </a:rPr>
              <a:t> </a:t>
            </a:r>
            <a:r>
              <a:rPr sz="3600" spc="-515" dirty="0">
                <a:solidFill>
                  <a:srgbClr val="FFFFFF"/>
                </a:solidFill>
              </a:rPr>
              <a:t>&amp;</a:t>
            </a:r>
            <a:r>
              <a:rPr sz="3600" spc="-280" dirty="0">
                <a:solidFill>
                  <a:srgbClr val="FFFFFF"/>
                </a:solidFill>
              </a:rPr>
              <a:t> </a:t>
            </a:r>
            <a:r>
              <a:rPr sz="3600" spc="-150" dirty="0">
                <a:solidFill>
                  <a:srgbClr val="EE4857"/>
                </a:solidFill>
              </a:rPr>
              <a:t>Question</a:t>
            </a:r>
            <a:endParaRPr sz="3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726" y="2791142"/>
            <a:ext cx="2416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>
                <a:solidFill>
                  <a:srgbClr val="58BBD3"/>
                </a:solidFill>
              </a:rPr>
              <a:t>Thank</a:t>
            </a:r>
            <a:r>
              <a:rPr sz="3600" spc="-225" dirty="0">
                <a:solidFill>
                  <a:srgbClr val="58BBD3"/>
                </a:solidFill>
              </a:rPr>
              <a:t> </a:t>
            </a:r>
            <a:r>
              <a:rPr sz="3600" spc="-360" dirty="0">
                <a:solidFill>
                  <a:srgbClr val="EE4857"/>
                </a:solidFill>
              </a:rPr>
              <a:t>You</a:t>
            </a:r>
            <a:endParaRPr sz="3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519" y="542925"/>
            <a:ext cx="3823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20" dirty="0">
                <a:solidFill>
                  <a:srgbClr val="58BBD3"/>
                </a:solidFill>
              </a:rPr>
              <a:t>Referensi</a:t>
            </a:r>
            <a:r>
              <a:rPr sz="3600" spc="-225" dirty="0">
                <a:solidFill>
                  <a:srgbClr val="58BBD3"/>
                </a:solidFill>
              </a:rPr>
              <a:t> </a:t>
            </a:r>
            <a:r>
              <a:rPr sz="3600" spc="-80" dirty="0">
                <a:solidFill>
                  <a:srgbClr val="EE4857"/>
                </a:solidFill>
              </a:rPr>
              <a:t>Materi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https://id.techinasia.com/pentingnya-ux-dan-</a:t>
            </a:r>
            <a:r>
              <a:rPr spc="45" dirty="0"/>
              <a:t>mindset-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pengguna-</a:t>
            </a:r>
            <a:r>
              <a:rPr spc="55" dirty="0"/>
              <a:t>dalam-</a:t>
            </a:r>
            <a:r>
              <a:rPr spc="60" dirty="0"/>
              <a:t>pengembangan-</a:t>
            </a:r>
            <a:r>
              <a:rPr spc="70" dirty="0"/>
              <a:t>produk</a:t>
            </a:r>
          </a:p>
          <a:p>
            <a:pPr marL="12700" marR="5080">
              <a:lnSpc>
                <a:spcPct val="200000"/>
              </a:lnSpc>
            </a:pPr>
            <a:r>
              <a:rPr spc="50" dirty="0"/>
              <a:t>https://uniteux.com/blog/memahami-</a:t>
            </a:r>
            <a:r>
              <a:rPr spc="65" dirty="0"/>
              <a:t>perbedaan-</a:t>
            </a:r>
            <a:r>
              <a:rPr dirty="0"/>
              <a:t>ux-dan-</a:t>
            </a:r>
            <a:r>
              <a:rPr spc="40" dirty="0"/>
              <a:t>ui </a:t>
            </a:r>
            <a:r>
              <a:rPr dirty="0">
                <a:hlinkClick r:id="rId2"/>
              </a:rPr>
              <a:t>http://uxindo.com/user-</a:t>
            </a:r>
            <a:r>
              <a:rPr spc="45" dirty="0">
                <a:hlinkClick r:id="rId2"/>
              </a:rPr>
              <a:t>experience-</a:t>
            </a:r>
            <a:r>
              <a:rPr dirty="0">
                <a:hlinkClick r:id="rId2"/>
              </a:rPr>
              <a:t>dan-user-</a:t>
            </a:r>
            <a:r>
              <a:rPr spc="-10" dirty="0">
                <a:hlinkClick r:id="rId2"/>
              </a:rPr>
              <a:t>interface/</a:t>
            </a:r>
            <a:r>
              <a:rPr spc="-10" dirty="0"/>
              <a:t> </a:t>
            </a:r>
            <a:r>
              <a:rPr dirty="0"/>
              <a:t>https://stories.jotform.com/a-wide-</a:t>
            </a:r>
            <a:r>
              <a:rPr spc="45" dirty="0"/>
              <a:t>perspective-</a:t>
            </a:r>
            <a:r>
              <a:rPr dirty="0"/>
              <a:t>for-</a:t>
            </a:r>
            <a:r>
              <a:rPr spc="-10" dirty="0"/>
              <a:t>designing-</a:t>
            </a:r>
          </a:p>
          <a:p>
            <a:pPr marL="12700">
              <a:lnSpc>
                <a:spcPct val="100000"/>
              </a:lnSpc>
            </a:pPr>
            <a:r>
              <a:rPr dirty="0"/>
              <a:t>user-</a:t>
            </a:r>
            <a:r>
              <a:rPr spc="45" dirty="0"/>
              <a:t>experience-</a:t>
            </a:r>
            <a:r>
              <a:rPr spc="35" dirty="0"/>
              <a:t>1fac19643c5</a:t>
            </a:r>
          </a:p>
          <a:p>
            <a:pPr marL="12700" marR="2279650">
              <a:lnSpc>
                <a:spcPct val="200100"/>
              </a:lnSpc>
            </a:pPr>
            <a:r>
              <a:rPr dirty="0">
                <a:hlinkClick r:id="rId3"/>
              </a:rPr>
              <a:t>http://corbercreative.com/the-ux-</a:t>
            </a:r>
            <a:r>
              <a:rPr spc="45" dirty="0">
                <a:hlinkClick r:id="rId3"/>
              </a:rPr>
              <a:t>process/</a:t>
            </a:r>
            <a:r>
              <a:rPr spc="45" dirty="0"/>
              <a:t> </a:t>
            </a:r>
            <a:r>
              <a:rPr spc="60" dirty="0"/>
              <a:t>Google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239" y="1864360"/>
            <a:ext cx="6085840" cy="43967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2969" y="6331267"/>
            <a:ext cx="680148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F1F1F1"/>
                </a:solidFill>
                <a:latin typeface="Tahoma"/>
                <a:cs typeface="Tahoma"/>
              </a:rPr>
              <a:t>Sumber</a:t>
            </a:r>
            <a:r>
              <a:rPr sz="1200" spc="85" dirty="0">
                <a:solidFill>
                  <a:srgbClr val="F1F1F1"/>
                </a:solidFill>
                <a:latin typeface="Tahoma"/>
                <a:cs typeface="Tahoma"/>
              </a:rPr>
              <a:t>  </a:t>
            </a:r>
            <a:r>
              <a:rPr sz="1200" spc="55" dirty="0">
                <a:solidFill>
                  <a:srgbClr val="F1F1F1"/>
                </a:solidFill>
                <a:latin typeface="Tahoma"/>
                <a:cs typeface="Tahoma"/>
              </a:rPr>
              <a:t>Gambar</a:t>
            </a:r>
            <a:r>
              <a:rPr sz="1200" spc="140" dirty="0">
                <a:solidFill>
                  <a:srgbClr val="F1F1F1"/>
                </a:solidFill>
                <a:latin typeface="Tahoma"/>
                <a:cs typeface="Tahoma"/>
              </a:rPr>
              <a:t>  </a:t>
            </a:r>
            <a:r>
              <a:rPr sz="1200" spc="-10" dirty="0">
                <a:solidFill>
                  <a:srgbClr val="F1F1F1"/>
                </a:solidFill>
                <a:latin typeface="Tahoma"/>
                <a:cs typeface="Tahoma"/>
                <a:hlinkClick r:id="rId3"/>
              </a:rPr>
              <a:t>:http://blog.ti</a:t>
            </a:r>
            <a:r>
              <a:rPr sz="1200" spc="-10" dirty="0">
                <a:solidFill>
                  <a:srgbClr val="F1F1F1"/>
                </a:solidFill>
                <a:latin typeface="Tahoma"/>
                <a:cs typeface="Tahoma"/>
              </a:rPr>
              <a:t>r</a:t>
            </a:r>
            <a:r>
              <a:rPr sz="1200" spc="-10" dirty="0">
                <a:solidFill>
                  <a:srgbClr val="F1F1F1"/>
                </a:solidFill>
                <a:latin typeface="Tahoma"/>
                <a:cs typeface="Tahoma"/>
                <a:hlinkClick r:id="rId3"/>
              </a:rPr>
              <a:t>asa.net/gallery/tirasa/blog/apachesyncope_cli_logger_debug.png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338" rIns="0" bIns="0" rtlCol="0">
            <a:spAutoFit/>
          </a:bodyPr>
          <a:lstStyle/>
          <a:p>
            <a:pPr marL="1082040">
              <a:lnSpc>
                <a:spcPct val="100000"/>
              </a:lnSpc>
              <a:spcBef>
                <a:spcPts val="860"/>
              </a:spcBef>
            </a:pPr>
            <a:r>
              <a:rPr sz="3200" spc="-480" dirty="0">
                <a:solidFill>
                  <a:srgbClr val="EE4857"/>
                </a:solidFill>
              </a:rPr>
              <a:t>PAST</a:t>
            </a:r>
            <a:endParaRPr sz="3200"/>
          </a:p>
          <a:p>
            <a:pPr marL="1082040">
              <a:lnSpc>
                <a:spcPct val="100000"/>
              </a:lnSpc>
              <a:spcBef>
                <a:spcPts val="765"/>
              </a:spcBef>
            </a:pPr>
            <a:r>
              <a:rPr sz="3200" spc="180" dirty="0">
                <a:solidFill>
                  <a:srgbClr val="F1F1F1"/>
                </a:solidFill>
                <a:latin typeface="Tahoma"/>
                <a:cs typeface="Tahoma"/>
              </a:rPr>
              <a:t>Command</a:t>
            </a:r>
            <a:r>
              <a:rPr sz="3200" spc="-15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1F1F1"/>
                </a:solidFill>
                <a:latin typeface="Tahoma"/>
                <a:cs typeface="Tahoma"/>
              </a:rPr>
              <a:t>Line</a:t>
            </a:r>
            <a:r>
              <a:rPr sz="3200" spc="-14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1F1F1"/>
                </a:solidFill>
                <a:latin typeface="Tahoma"/>
                <a:cs typeface="Tahoma"/>
              </a:rPr>
              <a:t>Interface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114" y="6342379"/>
            <a:ext cx="5795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1F1F1"/>
                </a:solidFill>
                <a:latin typeface="Tahoma"/>
                <a:cs typeface="Tahoma"/>
                <a:hlinkClick r:id="rId2"/>
              </a:rPr>
              <a:t>http://www.conceptdraw.com/How-</a:t>
            </a:r>
            <a:r>
              <a:rPr sz="1200" spc="-45" dirty="0">
                <a:solidFill>
                  <a:srgbClr val="F1F1F1"/>
                </a:solidFill>
                <a:latin typeface="Tahoma"/>
                <a:cs typeface="Tahoma"/>
                <a:hlinkClick r:id="rId2"/>
              </a:rPr>
              <a:t>To-</a:t>
            </a:r>
            <a:r>
              <a:rPr sz="1200" spc="-10" dirty="0">
                <a:solidFill>
                  <a:srgbClr val="F1F1F1"/>
                </a:solidFill>
                <a:latin typeface="Tahoma"/>
                <a:cs typeface="Tahoma"/>
                <a:hlinkClick r:id="rId2"/>
              </a:rPr>
              <a:t>Guide/picture/OSX10.10YosemiteApps.png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338" rIns="0" bIns="0" rtlCol="0">
            <a:spAutoFit/>
          </a:bodyPr>
          <a:lstStyle/>
          <a:p>
            <a:pPr marL="1082040">
              <a:lnSpc>
                <a:spcPct val="100000"/>
              </a:lnSpc>
              <a:spcBef>
                <a:spcPts val="860"/>
              </a:spcBef>
            </a:pPr>
            <a:r>
              <a:rPr sz="3200" spc="-25" dirty="0">
                <a:solidFill>
                  <a:srgbClr val="EE4857"/>
                </a:solidFill>
              </a:rPr>
              <a:t>NOW</a:t>
            </a:r>
            <a:endParaRPr sz="3200"/>
          </a:p>
          <a:p>
            <a:pPr marL="1082040">
              <a:lnSpc>
                <a:spcPct val="100000"/>
              </a:lnSpc>
              <a:spcBef>
                <a:spcPts val="765"/>
              </a:spcBef>
            </a:pPr>
            <a:r>
              <a:rPr sz="3200" spc="105" dirty="0">
                <a:solidFill>
                  <a:srgbClr val="F1F1F1"/>
                </a:solidFill>
                <a:latin typeface="Tahoma"/>
                <a:cs typeface="Tahoma"/>
              </a:rPr>
              <a:t>Graphical</a:t>
            </a:r>
            <a:r>
              <a:rPr sz="3200" spc="-125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200" spc="135" dirty="0">
                <a:solidFill>
                  <a:srgbClr val="F1F1F1"/>
                </a:solidFill>
                <a:latin typeface="Tahoma"/>
                <a:cs typeface="Tahoma"/>
              </a:rPr>
              <a:t>User</a:t>
            </a:r>
            <a:r>
              <a:rPr sz="3200" spc="-140" dirty="0">
                <a:solidFill>
                  <a:srgbClr val="F1F1F1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1F1F1"/>
                </a:solidFill>
                <a:latin typeface="Tahoma"/>
                <a:cs typeface="Tahoma"/>
              </a:rPr>
              <a:t>Interface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239" y="2085339"/>
            <a:ext cx="6629400" cy="3855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0770" y="1923669"/>
            <a:ext cx="1213485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600" spc="-2685" dirty="0">
                <a:solidFill>
                  <a:srgbClr val="F1F1F1"/>
                </a:solidFill>
                <a:latin typeface="Arial Black"/>
                <a:cs typeface="Arial Black"/>
              </a:rPr>
              <a:t>?</a:t>
            </a:r>
            <a:endParaRPr sz="19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05" dirty="0">
                <a:solidFill>
                  <a:srgbClr val="EE4857"/>
                </a:solidFill>
              </a:rPr>
              <a:t>FUTURE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4675" y="310768"/>
            <a:ext cx="2731770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600" spc="-1470" dirty="0">
                <a:solidFill>
                  <a:srgbClr val="58BBD3"/>
                </a:solidFill>
                <a:latin typeface="Arial Black"/>
                <a:cs typeface="Arial Black"/>
              </a:rPr>
              <a:t>UI</a:t>
            </a:r>
            <a:endParaRPr sz="19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2033" y="3550284"/>
            <a:ext cx="5692775" cy="124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85" dirty="0">
                <a:solidFill>
                  <a:srgbClr val="E6E6E6"/>
                </a:solidFill>
                <a:latin typeface="Tahoma"/>
                <a:cs typeface="Tahoma"/>
              </a:rPr>
              <a:t>merupakan</a:t>
            </a:r>
            <a:r>
              <a:rPr sz="2000" spc="-3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bentuk</a:t>
            </a:r>
            <a:r>
              <a:rPr sz="2000" spc="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E6E6E6"/>
                </a:solidFill>
                <a:latin typeface="Tahoma"/>
                <a:cs typeface="Tahoma"/>
              </a:rPr>
              <a:t>tampilan</a:t>
            </a:r>
            <a:r>
              <a:rPr sz="2000" spc="-4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grafis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E6E6E6"/>
                </a:solidFill>
                <a:latin typeface="Tahoma"/>
                <a:cs typeface="Tahoma"/>
              </a:rPr>
              <a:t>yang </a:t>
            </a:r>
            <a:r>
              <a:rPr sz="2000" spc="85" dirty="0">
                <a:solidFill>
                  <a:srgbClr val="E6E6E6"/>
                </a:solidFill>
                <a:latin typeface="Tahoma"/>
                <a:cs typeface="Tahoma"/>
              </a:rPr>
              <a:t>berhubungan</a:t>
            </a:r>
            <a:r>
              <a:rPr sz="2000" spc="-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langsung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dengan</a:t>
            </a:r>
            <a:r>
              <a:rPr sz="2000" spc="-6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pengguna</a:t>
            </a:r>
            <a:r>
              <a:rPr sz="2000" spc="-5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E6E6E6"/>
                </a:solidFill>
                <a:latin typeface="Tahoma"/>
                <a:cs typeface="Tahoma"/>
              </a:rPr>
              <a:t>(</a:t>
            </a:r>
            <a:r>
              <a:rPr sz="2000" i="1" spc="-40" dirty="0">
                <a:solidFill>
                  <a:srgbClr val="E6E6E6"/>
                </a:solidFill>
                <a:latin typeface="Trebuchet MS"/>
                <a:cs typeface="Trebuchet MS"/>
              </a:rPr>
              <a:t>user</a:t>
            </a:r>
            <a:r>
              <a:rPr sz="2000" spc="-40" dirty="0">
                <a:solidFill>
                  <a:srgbClr val="E6E6E6"/>
                </a:solidFill>
                <a:latin typeface="Tahoma"/>
                <a:cs typeface="Tahoma"/>
              </a:rPr>
              <a:t>)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2000" b="1" dirty="0">
                <a:solidFill>
                  <a:srgbClr val="EE4857"/>
                </a:solidFill>
                <a:latin typeface="Calibri"/>
                <a:cs typeface="Calibri"/>
              </a:rPr>
              <a:t>Sumber</a:t>
            </a:r>
            <a:r>
              <a:rPr sz="2000" b="1" spc="-40" dirty="0">
                <a:solidFill>
                  <a:srgbClr val="EE48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E4857"/>
                </a:solidFill>
                <a:latin typeface="Calibri"/>
                <a:cs typeface="Calibri"/>
              </a:rPr>
              <a:t>:</a:t>
            </a:r>
            <a:r>
              <a:rPr sz="2000" b="1" spc="-50" dirty="0">
                <a:solidFill>
                  <a:srgbClr val="EE48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E4857"/>
                </a:solidFill>
                <a:latin typeface="Calibri"/>
                <a:cs typeface="Calibri"/>
              </a:rPr>
              <a:t>Wikipedia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96690" y="2950781"/>
            <a:ext cx="20904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75" dirty="0"/>
              <a:t>USER</a:t>
            </a:r>
            <a:r>
              <a:rPr sz="2000" spc="-150" dirty="0"/>
              <a:t> </a:t>
            </a:r>
            <a:r>
              <a:rPr sz="2000" spc="-229" dirty="0"/>
              <a:t>INTERFACE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1080" y="0"/>
            <a:ext cx="502920" cy="6858000"/>
          </a:xfrm>
          <a:custGeom>
            <a:avLst/>
            <a:gdLst/>
            <a:ahLst/>
            <a:cxnLst/>
            <a:rect l="l" t="t" r="r" b="b"/>
            <a:pathLst>
              <a:path w="502920" h="6858000">
                <a:moveTo>
                  <a:pt x="502920" y="0"/>
                </a:moveTo>
                <a:lnTo>
                  <a:pt x="0" y="0"/>
                </a:lnTo>
                <a:lnTo>
                  <a:pt x="0" y="6858000"/>
                </a:lnTo>
                <a:lnTo>
                  <a:pt x="502920" y="6858000"/>
                </a:lnTo>
                <a:lnTo>
                  <a:pt x="502920" y="0"/>
                </a:lnTo>
                <a:close/>
              </a:path>
            </a:pathLst>
          </a:custGeom>
          <a:solidFill>
            <a:srgbClr val="EE4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900" y="5996940"/>
            <a:ext cx="4384040" cy="7493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42033" y="3550284"/>
            <a:ext cx="6198870" cy="124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adalah</a:t>
            </a:r>
            <a:r>
              <a:rPr sz="2000" spc="-6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bagaimana</a:t>
            </a:r>
            <a:r>
              <a:rPr sz="2000" spc="-5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cara</a:t>
            </a:r>
            <a:r>
              <a:rPr sz="2000" spc="-7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E6E6E6"/>
                </a:solidFill>
                <a:latin typeface="Tahoma"/>
                <a:cs typeface="Tahoma"/>
              </a:rPr>
              <a:t>seseorang</a:t>
            </a:r>
            <a:r>
              <a:rPr sz="2000" spc="-3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E6E6E6"/>
                </a:solidFill>
                <a:latin typeface="Tahoma"/>
                <a:cs typeface="Tahoma"/>
              </a:rPr>
              <a:t>merasakan</a:t>
            </a:r>
            <a:r>
              <a:rPr sz="2000" spc="-7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E6E6E6"/>
                </a:solidFill>
                <a:latin typeface="Tahoma"/>
                <a:cs typeface="Tahoma"/>
              </a:rPr>
              <a:t>ketika </a:t>
            </a:r>
            <a:r>
              <a:rPr sz="2000" spc="75" dirty="0">
                <a:solidFill>
                  <a:srgbClr val="E6E6E6"/>
                </a:solidFill>
                <a:latin typeface="Tahoma"/>
                <a:cs typeface="Tahoma"/>
              </a:rPr>
              <a:t>menggunakan</a:t>
            </a:r>
            <a:r>
              <a:rPr sz="2000" spc="-4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E6E6E6"/>
                </a:solidFill>
                <a:latin typeface="Tahoma"/>
                <a:cs typeface="Tahoma"/>
              </a:rPr>
              <a:t>sebuah</a:t>
            </a:r>
            <a:r>
              <a:rPr sz="2000" spc="-2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E6E6E6"/>
                </a:solidFill>
                <a:latin typeface="Tahoma"/>
                <a:cs typeface="Tahoma"/>
              </a:rPr>
              <a:t>produk,</a:t>
            </a:r>
            <a:r>
              <a:rPr sz="2000" spc="-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E6E6E6"/>
                </a:solidFill>
                <a:latin typeface="Tahoma"/>
                <a:cs typeface="Tahoma"/>
              </a:rPr>
              <a:t>sistem,</a:t>
            </a:r>
            <a:r>
              <a:rPr sz="2000" spc="-45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E6E6E6"/>
                </a:solidFill>
                <a:latin typeface="Tahoma"/>
                <a:cs typeface="Tahoma"/>
              </a:rPr>
              <a:t>atau</a:t>
            </a:r>
            <a:r>
              <a:rPr sz="2000" spc="-40" dirty="0">
                <a:solidFill>
                  <a:srgbClr val="E6E6E6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E6E6E6"/>
                </a:solidFill>
                <a:latin typeface="Tahoma"/>
                <a:cs typeface="Tahoma"/>
              </a:rPr>
              <a:t>jasa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2000" b="1" dirty="0">
                <a:solidFill>
                  <a:srgbClr val="EE4857"/>
                </a:solidFill>
                <a:latin typeface="Calibri"/>
                <a:cs typeface="Calibri"/>
              </a:rPr>
              <a:t>Sumber</a:t>
            </a:r>
            <a:r>
              <a:rPr sz="2000" b="1" spc="-40" dirty="0">
                <a:solidFill>
                  <a:srgbClr val="EE48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E4857"/>
                </a:solidFill>
                <a:latin typeface="Calibri"/>
                <a:cs typeface="Calibri"/>
              </a:rPr>
              <a:t>:</a:t>
            </a:r>
            <a:r>
              <a:rPr sz="2000" b="1" spc="-50" dirty="0">
                <a:solidFill>
                  <a:srgbClr val="EE48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E4857"/>
                </a:solidFill>
                <a:latin typeface="Calibri"/>
                <a:cs typeface="Calibri"/>
              </a:rPr>
              <a:t>Wikipedia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0489" y="342899"/>
            <a:ext cx="3569335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600" spc="-1920" dirty="0">
                <a:solidFill>
                  <a:srgbClr val="EE4857"/>
                </a:solidFill>
                <a:latin typeface="Arial Black"/>
                <a:cs typeface="Arial Black"/>
              </a:rPr>
              <a:t>UX</a:t>
            </a:r>
            <a:endParaRPr sz="19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8195" y="2983484"/>
            <a:ext cx="22523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80" dirty="0">
                <a:solidFill>
                  <a:srgbClr val="E6E6E6"/>
                </a:solidFill>
                <a:latin typeface="Arial Black"/>
                <a:cs typeface="Arial Black"/>
              </a:rPr>
              <a:t>USER</a:t>
            </a:r>
            <a:r>
              <a:rPr sz="2000" spc="-140" dirty="0">
                <a:solidFill>
                  <a:srgbClr val="E6E6E6"/>
                </a:solidFill>
                <a:latin typeface="Arial Black"/>
                <a:cs typeface="Arial Black"/>
              </a:rPr>
              <a:t> </a:t>
            </a:r>
            <a:r>
              <a:rPr sz="2000" spc="-265" dirty="0">
                <a:solidFill>
                  <a:srgbClr val="E6E6E6"/>
                </a:solidFill>
                <a:latin typeface="Arial Black"/>
                <a:cs typeface="Arial Black"/>
              </a:rPr>
              <a:t>EXPERIENCE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310" y="2495486"/>
            <a:ext cx="334010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0170" algn="l"/>
              </a:tabLst>
            </a:pPr>
            <a:r>
              <a:rPr sz="6600" spc="-475" dirty="0">
                <a:solidFill>
                  <a:srgbClr val="58BBD3"/>
                </a:solidFill>
              </a:rPr>
              <a:t>UI</a:t>
            </a:r>
            <a:r>
              <a:rPr sz="6600" dirty="0">
                <a:solidFill>
                  <a:srgbClr val="58BBD3"/>
                </a:solidFill>
              </a:rPr>
              <a:t>	</a:t>
            </a:r>
            <a:r>
              <a:rPr sz="6600" spc="-615" dirty="0"/>
              <a:t>≠</a:t>
            </a:r>
            <a:r>
              <a:rPr sz="6600" spc="140" dirty="0"/>
              <a:t> </a:t>
            </a:r>
            <a:r>
              <a:rPr sz="6600" spc="-675" dirty="0">
                <a:solidFill>
                  <a:srgbClr val="EE4857"/>
                </a:solidFill>
              </a:rPr>
              <a:t>UX</a:t>
            </a:r>
            <a:endParaRPr sz="6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1120</Words>
  <Application>Microsoft Office PowerPoint</Application>
  <PresentationFormat>On-screen Show (4:3)</PresentationFormat>
  <Paragraphs>149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 Black</vt:lpstr>
      <vt:lpstr>Arial MT</vt:lpstr>
      <vt:lpstr>Calibri</vt:lpstr>
      <vt:lpstr>Google Sans</vt:lpstr>
      <vt:lpstr>Tahoma</vt:lpstr>
      <vt:lpstr>Trebuchet MS</vt:lpstr>
      <vt:lpstr>Office Theme</vt:lpstr>
      <vt:lpstr>PowerPoint Presentation</vt:lpstr>
      <vt:lpstr>HUMAN COMPUTER INTERACTION</vt:lpstr>
      <vt:lpstr>PowerPoint Presentation</vt:lpstr>
      <vt:lpstr>PAST Command Line Interface</vt:lpstr>
      <vt:lpstr>NOW Graphical User Interface</vt:lpstr>
      <vt:lpstr>FUTURE</vt:lpstr>
      <vt:lpstr>USER INTERFACE</vt:lpstr>
      <vt:lpstr>PowerPoint Presentation</vt:lpstr>
      <vt:lpstr>UI ≠ UX</vt:lpstr>
      <vt:lpstr>KNOWING DIFFERENCE</vt:lpstr>
      <vt:lpstr>PowerPoint Presentation</vt:lpstr>
      <vt:lpstr>PowerPoint Presentation</vt:lpstr>
      <vt:lpstr>“</vt:lpstr>
      <vt:lpstr>USER INTERFACE</vt:lpstr>
      <vt:lpstr>Kenapa UI Design menjadi Sesuatu Hal Yang Penting ?</vt:lpstr>
      <vt:lpstr>Apa Yang Membuat User Interface Menjadi baik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 apa Saja yang digunakan Untuk Membuat User Interface ?</vt:lpstr>
      <vt:lpstr>USER EXPERIENCE</vt:lpstr>
      <vt:lpstr>PowerPoint Presentation</vt:lpstr>
      <vt:lpstr>Apa Yang Membuat User Experience Menjadi baik ?</vt:lpstr>
      <vt:lpstr>Proses Menciptakan Sebuah User Experience yang baik untuk pengguna</vt:lpstr>
      <vt:lpstr>Ciptakan Persona dari Penggunamu</vt:lpstr>
      <vt:lpstr>Ceritakan, Bentuk Arus dan Petakan Cara Penggunaan</vt:lpstr>
      <vt:lpstr>Buat Wireframe dan Prototypenya</vt:lpstr>
      <vt:lpstr>Test Aplikasi Bersama Pengguna Dan Evaluasi</vt:lpstr>
      <vt:lpstr>UI &amp; UX Works Together for Make a Better Products</vt:lpstr>
      <vt:lpstr>Ask &amp; Question</vt:lpstr>
      <vt:lpstr>Thank You</vt:lpstr>
      <vt:lpstr>Referensi Materi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hafizd zaki</dc:creator>
  <cp:lastModifiedBy>Rika Febri</cp:lastModifiedBy>
  <cp:revision>4</cp:revision>
  <dcterms:created xsi:type="dcterms:W3CDTF">2024-04-17T01:53:43Z</dcterms:created>
  <dcterms:modified xsi:type="dcterms:W3CDTF">2024-10-22T03:37:46Z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2024-04-17T00:00:00Z</vt:filetime>
  </property>
  <property fmtid="{D5CDD505-2E9C-101B-9397-08002B2CF9AE}" pid="5" name="Producer">
    <vt:lpwstr>Microsoft® PowerPoint® 2016</vt:lpwstr>
  </property>
</Properties>
</file>