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sldIdLst>
    <p:sldId id="268" r:id="rId5"/>
    <p:sldId id="312" r:id="rId6"/>
    <p:sldId id="313" r:id="rId7"/>
    <p:sldId id="315" r:id="rId8"/>
    <p:sldId id="314" r:id="rId9"/>
    <p:sldId id="316" r:id="rId10"/>
    <p:sldId id="310" r:id="rId11"/>
    <p:sldId id="317" r:id="rId12"/>
    <p:sldId id="318" r:id="rId13"/>
    <p:sldId id="319" r:id="rId14"/>
    <p:sldId id="320" r:id="rId15"/>
    <p:sldId id="321" r:id="rId16"/>
    <p:sldId id="323" r:id="rId17"/>
    <p:sldId id="324" r:id="rId18"/>
    <p:sldId id="325" r:id="rId19"/>
    <p:sldId id="326" r:id="rId20"/>
    <p:sldId id="327" r:id="rId21"/>
    <p:sldId id="328" r:id="rId22"/>
    <p:sldId id="3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878" autoAdjust="0"/>
  </p:normalViewPr>
  <p:slideViewPr>
    <p:cSldViewPr snapToGrid="0">
      <p:cViewPr varScale="1">
        <p:scale>
          <a:sx n="61" d="100"/>
          <a:sy n="61" d="100"/>
        </p:scale>
        <p:origin x="10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C9AC7-88AA-41A4-ACF5-C118CA3F8748}" type="datetimeFigureOut">
              <a:rPr lang="en-ID" smtClean="0"/>
              <a:t>16/10/2024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23375-E106-4A83-A1DA-1144574D67FD}" type="slidenum">
              <a:rPr lang="en-ID" smtClean="0"/>
              <a:t>‹#›</a:t>
            </a:fld>
            <a:endParaRPr lang="en-ID"/>
          </a:p>
        </p:txBody>
      </p:sp>
    </p:spTree>
    <p:extLst>
      <p:ext uri="{BB962C8B-B14F-4D97-AF65-F5344CB8AC3E}">
        <p14:creationId xmlns:p14="http://schemas.microsoft.com/office/powerpoint/2010/main" val="124742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b="0" i="0" dirty="0">
                <a:solidFill>
                  <a:srgbClr val="121212"/>
                </a:solidFill>
                <a:effectLst/>
                <a:latin typeface="Inter"/>
              </a:rPr>
              <a:t>pada 2018, KFC London </a:t>
            </a:r>
            <a:r>
              <a:rPr lang="en-ID" b="0" i="0" dirty="0" err="1">
                <a:solidFill>
                  <a:srgbClr val="121212"/>
                </a:solidFill>
                <a:effectLst/>
                <a:latin typeface="Inter"/>
              </a:rPr>
              <a:t>mengalami</a:t>
            </a:r>
            <a:r>
              <a:rPr lang="en-ID" b="0" i="0" dirty="0">
                <a:solidFill>
                  <a:srgbClr val="121212"/>
                </a:solidFill>
                <a:effectLst/>
                <a:latin typeface="Inter"/>
              </a:rPr>
              <a:t> </a:t>
            </a:r>
            <a:r>
              <a:rPr lang="en-ID" b="0" i="0" dirty="0" err="1">
                <a:solidFill>
                  <a:srgbClr val="121212"/>
                </a:solidFill>
                <a:effectLst/>
                <a:latin typeface="Inter"/>
              </a:rPr>
              <a:t>krisis</a:t>
            </a:r>
            <a:r>
              <a:rPr lang="en-ID" b="0" i="0" dirty="0">
                <a:solidFill>
                  <a:srgbClr val="121212"/>
                </a:solidFill>
                <a:effectLst/>
                <a:latin typeface="Inter"/>
              </a:rPr>
              <a:t> </a:t>
            </a:r>
            <a:r>
              <a:rPr lang="en-ID" b="0" i="0" dirty="0" err="1">
                <a:solidFill>
                  <a:srgbClr val="121212"/>
                </a:solidFill>
                <a:effectLst/>
                <a:latin typeface="Inter"/>
              </a:rPr>
              <a:t>bahan</a:t>
            </a:r>
            <a:r>
              <a:rPr lang="en-ID" b="0" i="0" dirty="0">
                <a:solidFill>
                  <a:srgbClr val="121212"/>
                </a:solidFill>
                <a:effectLst/>
                <a:latin typeface="Inter"/>
              </a:rPr>
              <a:t> </a:t>
            </a:r>
            <a:r>
              <a:rPr lang="en-ID" b="0" i="0" dirty="0" err="1">
                <a:solidFill>
                  <a:srgbClr val="121212"/>
                </a:solidFill>
                <a:effectLst/>
                <a:latin typeface="Inter"/>
              </a:rPr>
              <a:t>baku</a:t>
            </a:r>
            <a:r>
              <a:rPr lang="en-ID" b="0" i="0" dirty="0">
                <a:solidFill>
                  <a:srgbClr val="121212"/>
                </a:solidFill>
                <a:effectLst/>
                <a:latin typeface="Inter"/>
              </a:rPr>
              <a:t> </a:t>
            </a:r>
            <a:r>
              <a:rPr lang="en-ID" b="0" i="0" dirty="0" err="1">
                <a:solidFill>
                  <a:srgbClr val="121212"/>
                </a:solidFill>
                <a:effectLst/>
                <a:latin typeface="Inter"/>
              </a:rPr>
              <a:t>dikarenakan</a:t>
            </a:r>
            <a:r>
              <a:rPr lang="en-ID" b="0" i="0" dirty="0">
                <a:solidFill>
                  <a:srgbClr val="121212"/>
                </a:solidFill>
                <a:effectLst/>
                <a:latin typeface="Inter"/>
              </a:rPr>
              <a:t> </a:t>
            </a:r>
            <a:r>
              <a:rPr lang="en-ID" b="0" i="0" dirty="0" err="1">
                <a:solidFill>
                  <a:srgbClr val="121212"/>
                </a:solidFill>
                <a:effectLst/>
                <a:latin typeface="Inter"/>
              </a:rPr>
              <a:t>perubahan</a:t>
            </a:r>
            <a:r>
              <a:rPr lang="en-ID" b="0" i="0" dirty="0">
                <a:solidFill>
                  <a:srgbClr val="121212"/>
                </a:solidFill>
                <a:effectLst/>
                <a:latin typeface="Inter"/>
              </a:rPr>
              <a:t> </a:t>
            </a:r>
            <a:r>
              <a:rPr lang="en-ID" b="0" i="0" dirty="0" err="1">
                <a:solidFill>
                  <a:srgbClr val="121212"/>
                </a:solidFill>
                <a:effectLst/>
                <a:latin typeface="Inter"/>
              </a:rPr>
              <a:t>sistem</a:t>
            </a:r>
            <a:r>
              <a:rPr lang="en-ID" b="0" i="0" dirty="0">
                <a:solidFill>
                  <a:srgbClr val="121212"/>
                </a:solidFill>
                <a:effectLst/>
                <a:latin typeface="Inter"/>
              </a:rPr>
              <a:t> supply chain </a:t>
            </a:r>
            <a:r>
              <a:rPr lang="en-ID" b="0" i="0" dirty="0" err="1">
                <a:solidFill>
                  <a:srgbClr val="121212"/>
                </a:solidFill>
                <a:effectLst/>
                <a:latin typeface="Inter"/>
              </a:rPr>
              <a:t>mereka</a:t>
            </a:r>
            <a:r>
              <a:rPr lang="en-ID" b="0" i="0" dirty="0">
                <a:solidFill>
                  <a:srgbClr val="121212"/>
                </a:solidFill>
                <a:effectLst/>
                <a:latin typeface="Inter"/>
              </a:rPr>
              <a:t>. KFC </a:t>
            </a:r>
            <a:r>
              <a:rPr lang="en-ID" b="0" i="0" dirty="0" err="1">
                <a:solidFill>
                  <a:srgbClr val="121212"/>
                </a:solidFill>
                <a:effectLst/>
                <a:latin typeface="Inter"/>
              </a:rPr>
              <a:t>membuat</a:t>
            </a:r>
            <a:r>
              <a:rPr lang="en-ID" b="0" i="0" dirty="0">
                <a:solidFill>
                  <a:srgbClr val="121212"/>
                </a:solidFill>
                <a:effectLst/>
                <a:latin typeface="Inter"/>
              </a:rPr>
              <a:t> </a:t>
            </a:r>
            <a:r>
              <a:rPr lang="en-ID" b="0" i="0" dirty="0" err="1">
                <a:solidFill>
                  <a:srgbClr val="121212"/>
                </a:solidFill>
                <a:effectLst/>
                <a:latin typeface="Inter"/>
              </a:rPr>
              <a:t>sebuah</a:t>
            </a:r>
            <a:r>
              <a:rPr lang="en-ID" b="0" i="0" dirty="0">
                <a:solidFill>
                  <a:srgbClr val="121212"/>
                </a:solidFill>
                <a:effectLst/>
                <a:latin typeface="Inter"/>
              </a:rPr>
              <a:t> </a:t>
            </a:r>
            <a:r>
              <a:rPr lang="en-ID" b="0" i="0" dirty="0" err="1">
                <a:solidFill>
                  <a:srgbClr val="121212"/>
                </a:solidFill>
                <a:effectLst/>
                <a:latin typeface="Inter"/>
              </a:rPr>
              <a:t>iklan</a:t>
            </a:r>
            <a:r>
              <a:rPr lang="en-ID" b="0" i="0" dirty="0">
                <a:solidFill>
                  <a:srgbClr val="121212"/>
                </a:solidFill>
                <a:effectLst/>
                <a:latin typeface="Inter"/>
              </a:rPr>
              <a:t> </a:t>
            </a:r>
            <a:r>
              <a:rPr lang="en-ID" b="0" i="0" dirty="0" err="1">
                <a:solidFill>
                  <a:srgbClr val="121212"/>
                </a:solidFill>
                <a:effectLst/>
                <a:latin typeface="Inter"/>
              </a:rPr>
              <a:t>untuk</a:t>
            </a:r>
            <a:r>
              <a:rPr lang="en-ID" b="0" i="0" dirty="0">
                <a:solidFill>
                  <a:srgbClr val="121212"/>
                </a:solidFill>
                <a:effectLst/>
                <a:latin typeface="Inter"/>
              </a:rPr>
              <a:t> </a:t>
            </a:r>
            <a:r>
              <a:rPr lang="en-ID" b="0" i="0" dirty="0" err="1">
                <a:solidFill>
                  <a:srgbClr val="121212"/>
                </a:solidFill>
                <a:effectLst/>
                <a:latin typeface="Inter"/>
              </a:rPr>
              <a:t>meminta</a:t>
            </a:r>
            <a:r>
              <a:rPr lang="en-ID" b="0" i="0" dirty="0">
                <a:solidFill>
                  <a:srgbClr val="121212"/>
                </a:solidFill>
                <a:effectLst/>
                <a:latin typeface="Inter"/>
              </a:rPr>
              <a:t> </a:t>
            </a:r>
            <a:r>
              <a:rPr lang="en-ID" b="0" i="0" dirty="0" err="1">
                <a:solidFill>
                  <a:srgbClr val="121212"/>
                </a:solidFill>
                <a:effectLst/>
                <a:latin typeface="Inter"/>
              </a:rPr>
              <a:t>maaf</a:t>
            </a:r>
            <a:r>
              <a:rPr lang="en-ID" b="0" i="0" dirty="0">
                <a:solidFill>
                  <a:srgbClr val="121212"/>
                </a:solidFill>
                <a:effectLst/>
                <a:latin typeface="Inter"/>
              </a:rPr>
              <a:t> </a:t>
            </a:r>
            <a:r>
              <a:rPr lang="en-ID" b="0" i="0" dirty="0" err="1">
                <a:solidFill>
                  <a:srgbClr val="121212"/>
                </a:solidFill>
                <a:effectLst/>
                <a:latin typeface="Inter"/>
              </a:rPr>
              <a:t>kepada</a:t>
            </a:r>
            <a:r>
              <a:rPr lang="en-ID" b="0" i="0" dirty="0">
                <a:solidFill>
                  <a:srgbClr val="121212"/>
                </a:solidFill>
                <a:effectLst/>
                <a:latin typeface="Inter"/>
              </a:rPr>
              <a:t> </a:t>
            </a:r>
            <a:r>
              <a:rPr lang="en-ID" b="0" i="0" dirty="0" err="1">
                <a:solidFill>
                  <a:srgbClr val="121212"/>
                </a:solidFill>
                <a:effectLst/>
                <a:latin typeface="Inter"/>
              </a:rPr>
              <a:t>pelanggan</a:t>
            </a:r>
            <a:r>
              <a:rPr lang="en-ID" b="0" i="0" dirty="0">
                <a:solidFill>
                  <a:srgbClr val="121212"/>
                </a:solidFill>
                <a:effectLst/>
                <a:latin typeface="Inter"/>
              </a:rPr>
              <a:t> </a:t>
            </a:r>
            <a:r>
              <a:rPr lang="en-ID" b="0" i="0" dirty="0" err="1">
                <a:solidFill>
                  <a:srgbClr val="121212"/>
                </a:solidFill>
                <a:effectLst/>
                <a:latin typeface="Inter"/>
              </a:rPr>
              <a:t>setianya</a:t>
            </a:r>
            <a:r>
              <a:rPr lang="en-ID" b="0" i="0" dirty="0">
                <a:solidFill>
                  <a:srgbClr val="121212"/>
                </a:solidFill>
                <a:effectLst/>
                <a:latin typeface="Inter"/>
              </a:rPr>
              <a:t>.</a:t>
            </a:r>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11</a:t>
            </a:fld>
            <a:endParaRPr lang="en-ID"/>
          </a:p>
        </p:txBody>
      </p:sp>
    </p:spTree>
    <p:extLst>
      <p:ext uri="{BB962C8B-B14F-4D97-AF65-F5344CB8AC3E}">
        <p14:creationId xmlns:p14="http://schemas.microsoft.com/office/powerpoint/2010/main" val="334389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12</a:t>
            </a:fld>
            <a:endParaRPr lang="en-ID"/>
          </a:p>
        </p:txBody>
      </p:sp>
    </p:spTree>
    <p:extLst>
      <p:ext uri="{BB962C8B-B14F-4D97-AF65-F5344CB8AC3E}">
        <p14:creationId xmlns:p14="http://schemas.microsoft.com/office/powerpoint/2010/main" val="315275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b="0" i="0" dirty="0">
                <a:solidFill>
                  <a:srgbClr val="121212"/>
                </a:solidFill>
                <a:effectLst/>
                <a:latin typeface="Inter"/>
              </a:rPr>
              <a:t>Desain yang </a:t>
            </a:r>
            <a:r>
              <a:rPr lang="en-ID" b="0" i="0" dirty="0" err="1">
                <a:solidFill>
                  <a:srgbClr val="121212"/>
                </a:solidFill>
                <a:effectLst/>
                <a:latin typeface="Inter"/>
              </a:rPr>
              <a:t>baik</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meningkatkan</a:t>
            </a:r>
            <a:r>
              <a:rPr lang="en-ID" b="0" i="0" dirty="0">
                <a:solidFill>
                  <a:srgbClr val="121212"/>
                </a:solidFill>
                <a:effectLst/>
                <a:latin typeface="Inter"/>
              </a:rPr>
              <a:t> </a:t>
            </a:r>
            <a:r>
              <a:rPr lang="en-ID" b="0" i="0" dirty="0" err="1">
                <a:solidFill>
                  <a:srgbClr val="121212"/>
                </a:solidFill>
                <a:effectLst/>
                <a:latin typeface="Inter"/>
              </a:rPr>
              <a:t>kualitas</a:t>
            </a:r>
            <a:r>
              <a:rPr lang="en-ID" b="0" i="0" dirty="0">
                <a:solidFill>
                  <a:srgbClr val="121212"/>
                </a:solidFill>
                <a:effectLst/>
                <a:latin typeface="Inter"/>
              </a:rPr>
              <a:t> </a:t>
            </a:r>
            <a:r>
              <a:rPr lang="en-ID" b="0" i="0" dirty="0" err="1">
                <a:solidFill>
                  <a:srgbClr val="121212"/>
                </a:solidFill>
                <a:effectLst/>
                <a:latin typeface="Inter"/>
              </a:rPr>
              <a:t>hidup</a:t>
            </a:r>
            <a:r>
              <a:rPr lang="en-ID" b="0" i="0" dirty="0">
                <a:solidFill>
                  <a:srgbClr val="121212"/>
                </a:solidFill>
                <a:effectLst/>
                <a:latin typeface="Inter"/>
              </a:rPr>
              <a:t> </a:t>
            </a:r>
            <a:r>
              <a:rPr lang="en-ID" b="0" i="0" dirty="0" err="1">
                <a:solidFill>
                  <a:srgbClr val="121212"/>
                </a:solidFill>
                <a:effectLst/>
                <a:latin typeface="Inter"/>
              </a:rPr>
              <a:t>manusia</a:t>
            </a:r>
            <a:r>
              <a:rPr lang="en-ID" b="0" i="0" dirty="0">
                <a:solidFill>
                  <a:srgbClr val="121212"/>
                </a:solidFill>
                <a:effectLst/>
                <a:latin typeface="Inter"/>
              </a:rPr>
              <a:t> </a:t>
            </a:r>
            <a:r>
              <a:rPr lang="en-ID" b="0" i="0" dirty="0" err="1">
                <a:solidFill>
                  <a:srgbClr val="121212"/>
                </a:solidFill>
                <a:effectLst/>
                <a:latin typeface="Inter"/>
              </a:rPr>
              <a:t>dengan</a:t>
            </a:r>
            <a:r>
              <a:rPr lang="en-ID" b="0" i="0" dirty="0">
                <a:solidFill>
                  <a:srgbClr val="121212"/>
                </a:solidFill>
                <a:effectLst/>
                <a:latin typeface="Inter"/>
              </a:rPr>
              <a:t> </a:t>
            </a:r>
            <a:r>
              <a:rPr lang="en-ID" b="0" i="0" dirty="0" err="1">
                <a:solidFill>
                  <a:srgbClr val="121212"/>
                </a:solidFill>
                <a:effectLst/>
                <a:latin typeface="Inter"/>
              </a:rPr>
              <a:t>berbagai</a:t>
            </a:r>
            <a:r>
              <a:rPr lang="en-ID" b="0" i="0" dirty="0">
                <a:solidFill>
                  <a:srgbClr val="121212"/>
                </a:solidFill>
                <a:effectLst/>
                <a:latin typeface="Inter"/>
              </a:rPr>
              <a:t> </a:t>
            </a:r>
            <a:r>
              <a:rPr lang="en-ID" b="0" i="0" dirty="0" err="1">
                <a:solidFill>
                  <a:srgbClr val="121212"/>
                </a:solidFill>
                <a:effectLst/>
                <a:latin typeface="Inter"/>
              </a:rPr>
              <a:t>cara</a:t>
            </a:r>
            <a:r>
              <a:rPr lang="en-ID" b="0" i="0" dirty="0">
                <a:solidFill>
                  <a:srgbClr val="121212"/>
                </a:solidFill>
                <a:effectLst/>
                <a:latin typeface="Inter"/>
              </a:rPr>
              <a:t>, </a:t>
            </a:r>
            <a:r>
              <a:rPr lang="en-ID" b="0" i="0" dirty="0" err="1">
                <a:solidFill>
                  <a:srgbClr val="121212"/>
                </a:solidFill>
                <a:effectLst/>
                <a:latin typeface="Inter"/>
              </a:rPr>
              <a:t>seperti</a:t>
            </a:r>
            <a:r>
              <a:rPr lang="en-ID" b="0" i="0" dirty="0">
                <a:solidFill>
                  <a:srgbClr val="121212"/>
                </a:solidFill>
                <a:effectLst/>
                <a:latin typeface="Inter"/>
              </a:rPr>
              <a:t>:</a:t>
            </a:r>
          </a:p>
          <a:p>
            <a:endParaRPr lang="en-ID" b="0" i="0" dirty="0">
              <a:solidFill>
                <a:srgbClr val="121212"/>
              </a:solidFill>
              <a:effectLst/>
              <a:latin typeface="Inter"/>
            </a:endParaRPr>
          </a:p>
          <a:p>
            <a:r>
              <a:rPr lang="en-ID" b="0" i="0" dirty="0" err="1">
                <a:solidFill>
                  <a:srgbClr val="121212"/>
                </a:solidFill>
                <a:effectLst/>
                <a:latin typeface="Inter"/>
              </a:rPr>
              <a:t>Contohnya</a:t>
            </a:r>
            <a:r>
              <a:rPr lang="en-ID" b="0" i="0" dirty="0">
                <a:solidFill>
                  <a:srgbClr val="121212"/>
                </a:solidFill>
                <a:effectLst/>
                <a:latin typeface="Inter"/>
              </a:rPr>
              <a:t>, </a:t>
            </a:r>
            <a:r>
              <a:rPr lang="en-ID" b="0" i="0" dirty="0" err="1">
                <a:solidFill>
                  <a:srgbClr val="121212"/>
                </a:solidFill>
                <a:effectLst/>
                <a:latin typeface="Inter"/>
              </a:rPr>
              <a:t>desain</a:t>
            </a:r>
            <a:r>
              <a:rPr lang="en-ID" b="0" i="0" dirty="0">
                <a:solidFill>
                  <a:srgbClr val="121212"/>
                </a:solidFill>
                <a:effectLst/>
                <a:latin typeface="Inter"/>
              </a:rPr>
              <a:t> </a:t>
            </a:r>
            <a:r>
              <a:rPr lang="en-ID" b="0" i="0" dirty="0" err="1">
                <a:solidFill>
                  <a:srgbClr val="121212"/>
                </a:solidFill>
                <a:effectLst/>
                <a:latin typeface="Inter"/>
              </a:rPr>
              <a:t>kursi</a:t>
            </a:r>
            <a:r>
              <a:rPr lang="en-ID" b="0" i="0" dirty="0">
                <a:solidFill>
                  <a:srgbClr val="121212"/>
                </a:solidFill>
                <a:effectLst/>
                <a:latin typeface="Inter"/>
              </a:rPr>
              <a:t> yang </a:t>
            </a:r>
            <a:r>
              <a:rPr lang="en-ID" b="0" i="0" dirty="0" err="1">
                <a:solidFill>
                  <a:srgbClr val="121212"/>
                </a:solidFill>
                <a:effectLst/>
                <a:latin typeface="Inter"/>
              </a:rPr>
              <a:t>ergonomis</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mencegah</a:t>
            </a:r>
            <a:r>
              <a:rPr lang="en-ID" b="0" i="0" dirty="0">
                <a:solidFill>
                  <a:srgbClr val="121212"/>
                </a:solidFill>
                <a:effectLst/>
                <a:latin typeface="Inter"/>
              </a:rPr>
              <a:t> </a:t>
            </a:r>
            <a:r>
              <a:rPr lang="en-ID" b="0" i="0" dirty="0" err="1">
                <a:solidFill>
                  <a:srgbClr val="121212"/>
                </a:solidFill>
                <a:effectLst/>
                <a:latin typeface="Inter"/>
              </a:rPr>
              <a:t>sakit</a:t>
            </a:r>
            <a:r>
              <a:rPr lang="en-ID" b="0" i="0" dirty="0">
                <a:solidFill>
                  <a:srgbClr val="121212"/>
                </a:solidFill>
                <a:effectLst/>
                <a:latin typeface="Inter"/>
              </a:rPr>
              <a:t> </a:t>
            </a:r>
            <a:r>
              <a:rPr lang="en-ID" b="0" i="0" dirty="0" err="1">
                <a:solidFill>
                  <a:srgbClr val="121212"/>
                </a:solidFill>
                <a:effectLst/>
                <a:latin typeface="Inter"/>
              </a:rPr>
              <a:t>punggung</a:t>
            </a:r>
            <a:r>
              <a:rPr lang="en-ID" b="0" i="0" dirty="0">
                <a:solidFill>
                  <a:srgbClr val="121212"/>
                </a:solidFill>
                <a:effectLst/>
                <a:latin typeface="Inter"/>
              </a:rPr>
              <a:t> </a:t>
            </a:r>
            <a:r>
              <a:rPr lang="en-ID" b="0" i="0" dirty="0" err="1">
                <a:solidFill>
                  <a:srgbClr val="121212"/>
                </a:solidFill>
                <a:effectLst/>
                <a:latin typeface="Inter"/>
              </a:rPr>
              <a:t>saat</a:t>
            </a:r>
            <a:r>
              <a:rPr lang="en-ID" b="0" i="0" dirty="0">
                <a:solidFill>
                  <a:srgbClr val="121212"/>
                </a:solidFill>
                <a:effectLst/>
                <a:latin typeface="Inter"/>
              </a:rPr>
              <a:t> duduk </a:t>
            </a:r>
            <a:r>
              <a:rPr lang="en-ID" b="0" i="0" dirty="0" err="1">
                <a:solidFill>
                  <a:srgbClr val="121212"/>
                </a:solidFill>
                <a:effectLst/>
                <a:latin typeface="Inter"/>
              </a:rPr>
              <a:t>dalam</a:t>
            </a:r>
            <a:r>
              <a:rPr lang="en-ID" b="0" i="0" dirty="0">
                <a:solidFill>
                  <a:srgbClr val="121212"/>
                </a:solidFill>
                <a:effectLst/>
                <a:latin typeface="Inter"/>
              </a:rPr>
              <a:t> </a:t>
            </a:r>
            <a:r>
              <a:rPr lang="en-ID" b="0" i="0" dirty="0" err="1">
                <a:solidFill>
                  <a:srgbClr val="121212"/>
                </a:solidFill>
                <a:effectLst/>
                <a:latin typeface="Inter"/>
              </a:rPr>
              <a:t>waktu</a:t>
            </a:r>
            <a:r>
              <a:rPr lang="en-ID" b="0" i="0" dirty="0">
                <a:solidFill>
                  <a:srgbClr val="121212"/>
                </a:solidFill>
                <a:effectLst/>
                <a:latin typeface="Inter"/>
              </a:rPr>
              <a:t> lama.</a:t>
            </a:r>
          </a:p>
          <a:p>
            <a:r>
              <a:rPr lang="en-ID" b="0" i="0" dirty="0" err="1">
                <a:solidFill>
                  <a:srgbClr val="121212"/>
                </a:solidFill>
                <a:effectLst/>
                <a:latin typeface="Inter"/>
              </a:rPr>
              <a:t>Contohnya</a:t>
            </a:r>
            <a:r>
              <a:rPr lang="en-ID" b="0" i="0" dirty="0">
                <a:solidFill>
                  <a:srgbClr val="121212"/>
                </a:solidFill>
                <a:effectLst/>
                <a:latin typeface="Inter"/>
              </a:rPr>
              <a:t>, </a:t>
            </a:r>
            <a:r>
              <a:rPr lang="en-ID" b="0" i="0" dirty="0" err="1">
                <a:solidFill>
                  <a:srgbClr val="121212"/>
                </a:solidFill>
                <a:effectLst/>
                <a:latin typeface="Inter"/>
              </a:rPr>
              <a:t>desain</a:t>
            </a:r>
            <a:r>
              <a:rPr lang="en-ID" b="0" i="0" dirty="0">
                <a:solidFill>
                  <a:srgbClr val="121212"/>
                </a:solidFill>
                <a:effectLst/>
                <a:latin typeface="Inter"/>
              </a:rPr>
              <a:t> interior </a:t>
            </a:r>
            <a:r>
              <a:rPr lang="en-ID" b="0" i="0" dirty="0" err="1">
                <a:solidFill>
                  <a:srgbClr val="121212"/>
                </a:solidFill>
                <a:effectLst/>
                <a:latin typeface="Inter"/>
              </a:rPr>
              <a:t>kantor</a:t>
            </a:r>
            <a:r>
              <a:rPr lang="en-ID" b="0" i="0" dirty="0">
                <a:solidFill>
                  <a:srgbClr val="121212"/>
                </a:solidFill>
                <a:effectLst/>
                <a:latin typeface="Inter"/>
              </a:rPr>
              <a:t> yang modern dan </a:t>
            </a:r>
            <a:r>
              <a:rPr lang="en-ID" b="0" i="0" dirty="0" err="1">
                <a:solidFill>
                  <a:srgbClr val="121212"/>
                </a:solidFill>
                <a:effectLst/>
                <a:latin typeface="Inter"/>
              </a:rPr>
              <a:t>minimalis</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meningkatkan</a:t>
            </a:r>
            <a:r>
              <a:rPr lang="en-ID" b="0" i="0" dirty="0">
                <a:solidFill>
                  <a:srgbClr val="121212"/>
                </a:solidFill>
                <a:effectLst/>
                <a:latin typeface="Inter"/>
              </a:rPr>
              <a:t> </a:t>
            </a:r>
            <a:r>
              <a:rPr lang="en-ID" b="0" i="0" dirty="0" err="1">
                <a:solidFill>
                  <a:srgbClr val="121212"/>
                </a:solidFill>
                <a:effectLst/>
                <a:latin typeface="Inter"/>
              </a:rPr>
              <a:t>produktivitas</a:t>
            </a:r>
            <a:r>
              <a:rPr lang="en-ID" b="0" i="0" dirty="0">
                <a:solidFill>
                  <a:srgbClr val="121212"/>
                </a:solidFill>
                <a:effectLst/>
                <a:latin typeface="Inter"/>
              </a:rPr>
              <a:t> </a:t>
            </a:r>
            <a:r>
              <a:rPr lang="en-ID" b="0" i="0" dirty="0" err="1">
                <a:solidFill>
                  <a:srgbClr val="121212"/>
                </a:solidFill>
                <a:effectLst/>
                <a:latin typeface="Inter"/>
              </a:rPr>
              <a:t>karyawan</a:t>
            </a:r>
            <a:r>
              <a:rPr lang="en-ID" b="0" i="0" dirty="0">
                <a:solidFill>
                  <a:srgbClr val="121212"/>
                </a:solidFill>
                <a:effectLst/>
                <a:latin typeface="Inter"/>
              </a:rPr>
              <a:t>.</a:t>
            </a:r>
          </a:p>
          <a:p>
            <a:r>
              <a:rPr lang="en-ID" b="0" i="0" dirty="0" err="1">
                <a:solidFill>
                  <a:srgbClr val="121212"/>
                </a:solidFill>
                <a:effectLst/>
                <a:latin typeface="Inter"/>
              </a:rPr>
              <a:t>Contohnya</a:t>
            </a:r>
            <a:r>
              <a:rPr lang="en-ID" b="0" i="0" dirty="0">
                <a:solidFill>
                  <a:srgbClr val="121212"/>
                </a:solidFill>
                <a:effectLst/>
                <a:latin typeface="Inter"/>
              </a:rPr>
              <a:t>, </a:t>
            </a:r>
            <a:r>
              <a:rPr lang="en-ID" b="0" i="0" dirty="0" err="1">
                <a:solidFill>
                  <a:srgbClr val="121212"/>
                </a:solidFill>
                <a:effectLst/>
                <a:latin typeface="Inter"/>
              </a:rPr>
              <a:t>desain</a:t>
            </a:r>
            <a:r>
              <a:rPr lang="en-ID" b="0" i="0" dirty="0">
                <a:solidFill>
                  <a:srgbClr val="121212"/>
                </a:solidFill>
                <a:effectLst/>
                <a:latin typeface="Inter"/>
              </a:rPr>
              <a:t> </a:t>
            </a:r>
            <a:r>
              <a:rPr lang="en-ID" b="0" i="0" dirty="0" err="1">
                <a:solidFill>
                  <a:srgbClr val="121212"/>
                </a:solidFill>
                <a:effectLst/>
                <a:latin typeface="Inter"/>
              </a:rPr>
              <a:t>mobil</a:t>
            </a:r>
            <a:r>
              <a:rPr lang="en-ID" b="0" i="0" dirty="0">
                <a:solidFill>
                  <a:srgbClr val="121212"/>
                </a:solidFill>
                <a:effectLst/>
                <a:latin typeface="Inter"/>
              </a:rPr>
              <a:t> yang </a:t>
            </a:r>
            <a:r>
              <a:rPr lang="en-ID" b="0" i="0" dirty="0" err="1">
                <a:solidFill>
                  <a:srgbClr val="121212"/>
                </a:solidFill>
                <a:effectLst/>
                <a:latin typeface="Inter"/>
              </a:rPr>
              <a:t>hemat</a:t>
            </a:r>
            <a:r>
              <a:rPr lang="en-ID" b="0" i="0" dirty="0">
                <a:solidFill>
                  <a:srgbClr val="121212"/>
                </a:solidFill>
                <a:effectLst/>
                <a:latin typeface="Inter"/>
              </a:rPr>
              <a:t> </a:t>
            </a:r>
            <a:r>
              <a:rPr lang="en-ID" b="0" i="0" dirty="0" err="1">
                <a:solidFill>
                  <a:srgbClr val="121212"/>
                </a:solidFill>
                <a:effectLst/>
                <a:latin typeface="Inter"/>
              </a:rPr>
              <a:t>bahan</a:t>
            </a:r>
            <a:r>
              <a:rPr lang="en-ID" b="0" i="0" dirty="0">
                <a:solidFill>
                  <a:srgbClr val="121212"/>
                </a:solidFill>
                <a:effectLst/>
                <a:latin typeface="Inter"/>
              </a:rPr>
              <a:t> </a:t>
            </a:r>
            <a:r>
              <a:rPr lang="en-ID" b="0" i="0" dirty="0" err="1">
                <a:solidFill>
                  <a:srgbClr val="121212"/>
                </a:solidFill>
                <a:effectLst/>
                <a:latin typeface="Inter"/>
              </a:rPr>
              <a:t>bakar</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mengurangi</a:t>
            </a:r>
            <a:r>
              <a:rPr lang="en-ID" b="0" i="0" dirty="0">
                <a:solidFill>
                  <a:srgbClr val="121212"/>
                </a:solidFill>
                <a:effectLst/>
                <a:latin typeface="Inter"/>
              </a:rPr>
              <a:t> </a:t>
            </a:r>
            <a:r>
              <a:rPr lang="en-ID" b="0" i="0" dirty="0" err="1">
                <a:solidFill>
                  <a:srgbClr val="121212"/>
                </a:solidFill>
                <a:effectLst/>
                <a:latin typeface="Inter"/>
              </a:rPr>
              <a:t>emisi</a:t>
            </a:r>
            <a:r>
              <a:rPr lang="en-ID" b="0" i="0" dirty="0">
                <a:solidFill>
                  <a:srgbClr val="121212"/>
                </a:solidFill>
                <a:effectLst/>
                <a:latin typeface="Inter"/>
              </a:rPr>
              <a:t> gas </a:t>
            </a:r>
            <a:r>
              <a:rPr lang="en-ID" b="0" i="0" dirty="0" err="1">
                <a:solidFill>
                  <a:srgbClr val="121212"/>
                </a:solidFill>
                <a:effectLst/>
                <a:latin typeface="Inter"/>
              </a:rPr>
              <a:t>rumah</a:t>
            </a:r>
            <a:r>
              <a:rPr lang="en-ID" b="0" i="0" dirty="0">
                <a:solidFill>
                  <a:srgbClr val="121212"/>
                </a:solidFill>
                <a:effectLst/>
                <a:latin typeface="Inter"/>
              </a:rPr>
              <a:t> </a:t>
            </a:r>
            <a:r>
              <a:rPr lang="en-ID" b="0" i="0" dirty="0" err="1">
                <a:solidFill>
                  <a:srgbClr val="121212"/>
                </a:solidFill>
                <a:effectLst/>
                <a:latin typeface="Inter"/>
              </a:rPr>
              <a:t>kaca</a:t>
            </a:r>
            <a:r>
              <a:rPr lang="en-ID" b="0" i="0" dirty="0">
                <a:solidFill>
                  <a:srgbClr val="121212"/>
                </a:solidFill>
                <a:effectLst/>
                <a:latin typeface="Inter"/>
              </a:rPr>
              <a:t>.</a:t>
            </a:r>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13</a:t>
            </a:fld>
            <a:endParaRPr lang="en-ID"/>
          </a:p>
        </p:txBody>
      </p:sp>
    </p:spTree>
    <p:extLst>
      <p:ext uri="{BB962C8B-B14F-4D97-AF65-F5344CB8AC3E}">
        <p14:creationId xmlns:p14="http://schemas.microsoft.com/office/powerpoint/2010/main" val="38984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14</a:t>
            </a:fld>
            <a:endParaRPr lang="en-ID"/>
          </a:p>
        </p:txBody>
      </p:sp>
    </p:spTree>
    <p:extLst>
      <p:ext uri="{BB962C8B-B14F-4D97-AF65-F5344CB8AC3E}">
        <p14:creationId xmlns:p14="http://schemas.microsoft.com/office/powerpoint/2010/main" val="1773282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15</a:t>
            </a:fld>
            <a:endParaRPr lang="en-ID"/>
          </a:p>
        </p:txBody>
      </p:sp>
    </p:spTree>
    <p:extLst>
      <p:ext uri="{BB962C8B-B14F-4D97-AF65-F5344CB8AC3E}">
        <p14:creationId xmlns:p14="http://schemas.microsoft.com/office/powerpoint/2010/main" val="143533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16</a:t>
            </a:fld>
            <a:endParaRPr lang="en-ID"/>
          </a:p>
        </p:txBody>
      </p:sp>
    </p:spTree>
    <p:extLst>
      <p:ext uri="{BB962C8B-B14F-4D97-AF65-F5344CB8AC3E}">
        <p14:creationId xmlns:p14="http://schemas.microsoft.com/office/powerpoint/2010/main" val="2773657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17</a:t>
            </a:fld>
            <a:endParaRPr lang="en-ID"/>
          </a:p>
        </p:txBody>
      </p:sp>
    </p:spTree>
    <p:extLst>
      <p:ext uri="{BB962C8B-B14F-4D97-AF65-F5344CB8AC3E}">
        <p14:creationId xmlns:p14="http://schemas.microsoft.com/office/powerpoint/2010/main" val="379243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18</a:t>
            </a:fld>
            <a:endParaRPr lang="en-ID"/>
          </a:p>
        </p:txBody>
      </p:sp>
    </p:spTree>
    <p:extLst>
      <p:ext uri="{BB962C8B-B14F-4D97-AF65-F5344CB8AC3E}">
        <p14:creationId xmlns:p14="http://schemas.microsoft.com/office/powerpoint/2010/main" val="336795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3723375-E106-4A83-A1DA-1144574D67FD}" type="slidenum">
              <a:rPr lang="en-ID" smtClean="0"/>
              <a:t>19</a:t>
            </a:fld>
            <a:endParaRPr lang="en-ID"/>
          </a:p>
        </p:txBody>
      </p:sp>
    </p:spTree>
    <p:extLst>
      <p:ext uri="{BB962C8B-B14F-4D97-AF65-F5344CB8AC3E}">
        <p14:creationId xmlns:p14="http://schemas.microsoft.com/office/powerpoint/2010/main" val="1783926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10/16/2024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10/16/2024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10/16/2024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04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10/16/2024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2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10/16/2024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10/16/2024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2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10/16/2024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10/16/2024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10/16/2024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3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10/16/2024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648929" y="639098"/>
            <a:ext cx="6253317" cy="1719978"/>
          </a:xfrm>
        </p:spPr>
        <p:txBody>
          <a:bodyPr>
            <a:normAutofit fontScale="90000"/>
          </a:bodyPr>
          <a:lstStyle/>
          <a:p>
            <a:r>
              <a:rPr lang="en-US" sz="8000" dirty="0"/>
              <a:t>DESIGN THINKING</a:t>
            </a:r>
          </a:p>
        </p:txBody>
      </p:sp>
      <p:sp>
        <p:nvSpPr>
          <p:cNvPr id="3" name="Subtitle 2">
            <a:extLst>
              <a:ext uri="{FF2B5EF4-FFF2-40B4-BE49-F238E27FC236}">
                <a16:creationId xmlns:a16="http://schemas.microsoft.com/office/drawing/2014/main" id="{37FC2D8F-56D2-4ADF-B439-0E09E7C37894}"/>
              </a:ext>
            </a:extLst>
          </p:cNvPr>
          <p:cNvSpPr>
            <a:spLocks noGrp="1"/>
          </p:cNvSpPr>
          <p:nvPr>
            <p:ph type="subTitle" idx="1"/>
          </p:nvPr>
        </p:nvSpPr>
        <p:spPr>
          <a:xfrm>
            <a:off x="666205" y="4704309"/>
            <a:ext cx="6269347" cy="410768"/>
          </a:xfrm>
        </p:spPr>
        <p:txBody>
          <a:bodyPr>
            <a:normAutofit fontScale="92500" lnSpcReduction="20000"/>
          </a:bodyPr>
          <a:lstStyle/>
          <a:p>
            <a:r>
              <a:rPr lang="en-US" sz="2400" dirty="0">
                <a:solidFill>
                  <a:schemeClr val="tx1">
                    <a:lumMod val="85000"/>
                    <a:lumOff val="15000"/>
                  </a:schemeClr>
                </a:solidFill>
              </a:rPr>
              <a:t>Rika Febri </a:t>
            </a:r>
            <a:r>
              <a:rPr lang="en-US" sz="2400" dirty="0" err="1">
                <a:solidFill>
                  <a:schemeClr val="tx1">
                    <a:lumMod val="85000"/>
                    <a:lumOff val="15000"/>
                  </a:schemeClr>
                </a:solidFill>
              </a:rPr>
              <a:t>sasmita</a:t>
            </a:r>
            <a:r>
              <a:rPr lang="en-US" sz="2400" dirty="0">
                <a:solidFill>
                  <a:schemeClr val="tx1">
                    <a:lumMod val="85000"/>
                    <a:lumOff val="15000"/>
                  </a:schemeClr>
                </a:solidFill>
              </a:rPr>
              <a:t>, s.</a:t>
            </a:r>
            <a:r>
              <a:rPr lang="en-US" sz="2400" dirty="0" err="1">
                <a:solidFill>
                  <a:schemeClr val="tx1">
                    <a:lumMod val="85000"/>
                    <a:lumOff val="15000"/>
                  </a:schemeClr>
                </a:solidFill>
              </a:rPr>
              <a:t>kom</a:t>
            </a:r>
            <a:r>
              <a:rPr lang="en-US" sz="2400" dirty="0">
                <a:solidFill>
                  <a:schemeClr val="tx1">
                    <a:lumMod val="85000"/>
                    <a:lumOff val="15000"/>
                  </a:schemeClr>
                </a:solidFill>
              </a:rPr>
              <a:t>.,</a:t>
            </a:r>
            <a:r>
              <a:rPr lang="en-US" sz="2400" dirty="0" err="1">
                <a:solidFill>
                  <a:schemeClr val="tx1">
                    <a:lumMod val="85000"/>
                    <a:lumOff val="15000"/>
                  </a:schemeClr>
                </a:solidFill>
              </a:rPr>
              <a:t>m.t.i</a:t>
            </a:r>
            <a:endParaRPr lang="en-US" sz="2400" dirty="0">
              <a:solidFill>
                <a:schemeClr val="tx1">
                  <a:lumMod val="85000"/>
                  <a:lumOff val="15000"/>
                </a:schemeClr>
              </a:solidFill>
            </a:endParaRPr>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8AC96E-AA33-4309-B51D-072F59E6EC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56686" y="1"/>
            <a:ext cx="4635315" cy="6857999"/>
          </a:xfrm>
          <a:prstGeom prst="rect">
            <a:avLst/>
          </a:prstGeom>
        </p:spPr>
      </p:pic>
      <p:sp>
        <p:nvSpPr>
          <p:cNvPr id="7" name="Subtitle 2">
            <a:extLst>
              <a:ext uri="{FF2B5EF4-FFF2-40B4-BE49-F238E27FC236}">
                <a16:creationId xmlns:a16="http://schemas.microsoft.com/office/drawing/2014/main" id="{23A73316-C0B2-4693-A044-92F2AB8B7053}"/>
              </a:ext>
            </a:extLst>
          </p:cNvPr>
          <p:cNvSpPr txBox="1">
            <a:spLocks/>
          </p:cNvSpPr>
          <p:nvPr/>
        </p:nvSpPr>
        <p:spPr>
          <a:xfrm>
            <a:off x="744179" y="4108462"/>
            <a:ext cx="2404373" cy="41076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solidFill>
                  <a:schemeClr val="tx1">
                    <a:lumMod val="85000"/>
                    <a:lumOff val="15000"/>
                  </a:schemeClr>
                </a:solidFill>
              </a:rPr>
              <a:t>PERTEMUAN 2  </a:t>
            </a:r>
          </a:p>
        </p:txBody>
      </p:sp>
      <p:sp>
        <p:nvSpPr>
          <p:cNvPr id="8" name="Subtitle 2">
            <a:extLst>
              <a:ext uri="{FF2B5EF4-FFF2-40B4-BE49-F238E27FC236}">
                <a16:creationId xmlns:a16="http://schemas.microsoft.com/office/drawing/2014/main" id="{C0E0299F-D293-4676-8CF2-A7E7685BFA60}"/>
              </a:ext>
            </a:extLst>
          </p:cNvPr>
          <p:cNvSpPr txBox="1">
            <a:spLocks/>
          </p:cNvSpPr>
          <p:nvPr/>
        </p:nvSpPr>
        <p:spPr>
          <a:xfrm>
            <a:off x="3975913" y="4067853"/>
            <a:ext cx="2404373" cy="41076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solidFill>
                  <a:schemeClr val="tx1">
                    <a:lumMod val="85000"/>
                    <a:lumOff val="15000"/>
                  </a:schemeClr>
                </a:solidFill>
              </a:rPr>
              <a:t>DESAIN</a:t>
            </a:r>
          </a:p>
        </p:txBody>
      </p:sp>
    </p:spTree>
    <p:extLst>
      <p:ext uri="{BB962C8B-B14F-4D97-AF65-F5344CB8AC3E}">
        <p14:creationId xmlns:p14="http://schemas.microsoft.com/office/powerpoint/2010/main" val="391274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857794" y="359229"/>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Komunikatif</a:t>
            </a:r>
            <a:endParaRPr lang="en-US" sz="36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5655133" y="2691981"/>
            <a:ext cx="6093822" cy="1200329"/>
          </a:xfrm>
          <a:prstGeom prst="rect">
            <a:avLst/>
          </a:prstGeom>
          <a:noFill/>
        </p:spPr>
        <p:txBody>
          <a:bodyPr wrap="square">
            <a:spAutoFit/>
          </a:bodyPr>
          <a:lstStyle/>
          <a:p>
            <a:pPr algn="ctr"/>
            <a:r>
              <a:rPr lang="en-ID" b="0" i="0" dirty="0">
                <a:solidFill>
                  <a:srgbClr val="121212"/>
                </a:solidFill>
                <a:effectLst/>
                <a:latin typeface="Inter"/>
              </a:rPr>
              <a:t>Desain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digunakan</a:t>
            </a:r>
            <a:r>
              <a:rPr lang="en-ID" b="0" i="0" dirty="0">
                <a:solidFill>
                  <a:srgbClr val="121212"/>
                </a:solidFill>
                <a:effectLst/>
                <a:latin typeface="Inter"/>
              </a:rPr>
              <a:t> </a:t>
            </a:r>
            <a:r>
              <a:rPr lang="en-ID" b="0" i="0" dirty="0" err="1">
                <a:solidFill>
                  <a:srgbClr val="121212"/>
                </a:solidFill>
                <a:effectLst/>
                <a:latin typeface="Inter"/>
              </a:rPr>
              <a:t>untuk</a:t>
            </a:r>
            <a:r>
              <a:rPr lang="en-ID" b="0" i="0" dirty="0">
                <a:solidFill>
                  <a:srgbClr val="121212"/>
                </a:solidFill>
                <a:effectLst/>
                <a:latin typeface="Inter"/>
              </a:rPr>
              <a:t> </a:t>
            </a:r>
            <a:r>
              <a:rPr lang="en-ID" b="0" i="0" dirty="0" err="1">
                <a:solidFill>
                  <a:srgbClr val="121212"/>
                </a:solidFill>
                <a:effectLst/>
                <a:latin typeface="Inter"/>
              </a:rPr>
              <a:t>menyampaikan</a:t>
            </a:r>
            <a:r>
              <a:rPr lang="en-ID" b="0" i="0" dirty="0">
                <a:solidFill>
                  <a:srgbClr val="121212"/>
                </a:solidFill>
                <a:effectLst/>
                <a:latin typeface="Inter"/>
              </a:rPr>
              <a:t> </a:t>
            </a:r>
            <a:r>
              <a:rPr lang="en-ID" b="0" i="0" dirty="0" err="1">
                <a:solidFill>
                  <a:srgbClr val="121212"/>
                </a:solidFill>
                <a:effectLst/>
                <a:latin typeface="Inter"/>
              </a:rPr>
              <a:t>pesan</a:t>
            </a:r>
            <a:r>
              <a:rPr lang="en-ID" b="0" i="0" dirty="0">
                <a:solidFill>
                  <a:srgbClr val="121212"/>
                </a:solidFill>
                <a:effectLst/>
                <a:latin typeface="Inter"/>
              </a:rPr>
              <a:t> dan </a:t>
            </a:r>
            <a:r>
              <a:rPr lang="en-ID" b="0" i="0" dirty="0" err="1">
                <a:solidFill>
                  <a:srgbClr val="121212"/>
                </a:solidFill>
                <a:effectLst/>
                <a:latin typeface="Inter"/>
              </a:rPr>
              <a:t>informasi</a:t>
            </a:r>
            <a:r>
              <a:rPr lang="en-ID" b="0" i="0" dirty="0">
                <a:solidFill>
                  <a:srgbClr val="121212"/>
                </a:solidFill>
                <a:effectLst/>
                <a:latin typeface="Inter"/>
              </a:rPr>
              <a:t> </a:t>
            </a:r>
            <a:r>
              <a:rPr lang="en-ID" b="0" i="0" dirty="0" err="1">
                <a:solidFill>
                  <a:srgbClr val="121212"/>
                </a:solidFill>
                <a:effectLst/>
                <a:latin typeface="Inter"/>
              </a:rPr>
              <a:t>kepada</a:t>
            </a:r>
            <a:r>
              <a:rPr lang="en-ID" b="0" i="0" dirty="0">
                <a:solidFill>
                  <a:srgbClr val="121212"/>
                </a:solidFill>
                <a:effectLst/>
                <a:latin typeface="Inter"/>
              </a:rPr>
              <a:t> </a:t>
            </a:r>
            <a:r>
              <a:rPr lang="en-ID" b="0" i="0" dirty="0" err="1">
                <a:solidFill>
                  <a:srgbClr val="121212"/>
                </a:solidFill>
                <a:effectLst/>
                <a:latin typeface="Inter"/>
              </a:rPr>
              <a:t>pengguna</a:t>
            </a:r>
            <a:r>
              <a:rPr lang="en-ID" b="0" i="0" dirty="0">
                <a:solidFill>
                  <a:srgbClr val="121212"/>
                </a:solidFill>
                <a:effectLst/>
                <a:latin typeface="Inter"/>
              </a:rPr>
              <a:t> </a:t>
            </a:r>
            <a:r>
              <a:rPr lang="en-ID" b="0" i="0" dirty="0" err="1">
                <a:solidFill>
                  <a:srgbClr val="121212"/>
                </a:solidFill>
                <a:effectLst/>
                <a:latin typeface="Inter"/>
              </a:rPr>
              <a:t>dengan</a:t>
            </a:r>
            <a:r>
              <a:rPr lang="en-ID" b="0" i="0" dirty="0">
                <a:solidFill>
                  <a:srgbClr val="121212"/>
                </a:solidFill>
                <a:effectLst/>
                <a:latin typeface="Inter"/>
              </a:rPr>
              <a:t> </a:t>
            </a:r>
            <a:r>
              <a:rPr lang="en-ID" b="0" i="0" dirty="0" err="1">
                <a:solidFill>
                  <a:srgbClr val="121212"/>
                </a:solidFill>
                <a:effectLst/>
                <a:latin typeface="Inter"/>
              </a:rPr>
              <a:t>cara</a:t>
            </a:r>
            <a:r>
              <a:rPr lang="en-ID" b="0" i="0" dirty="0">
                <a:solidFill>
                  <a:srgbClr val="121212"/>
                </a:solidFill>
                <a:effectLst/>
                <a:latin typeface="Inter"/>
              </a:rPr>
              <a:t> yang </a:t>
            </a:r>
            <a:r>
              <a:rPr lang="en-ID" b="0" i="0" dirty="0" err="1">
                <a:solidFill>
                  <a:srgbClr val="121212"/>
                </a:solidFill>
                <a:effectLst/>
                <a:latin typeface="Inter"/>
              </a:rPr>
              <a:t>jelas</a:t>
            </a:r>
            <a:r>
              <a:rPr lang="en-ID" b="0" i="0" dirty="0">
                <a:solidFill>
                  <a:srgbClr val="121212"/>
                </a:solidFill>
                <a:effectLst/>
                <a:latin typeface="Inter"/>
              </a:rPr>
              <a:t> dan </a:t>
            </a:r>
            <a:r>
              <a:rPr lang="en-ID" b="0" i="0" dirty="0" err="1">
                <a:solidFill>
                  <a:srgbClr val="121212"/>
                </a:solidFill>
                <a:effectLst/>
                <a:latin typeface="Inter"/>
              </a:rPr>
              <a:t>menarik</a:t>
            </a:r>
            <a:r>
              <a:rPr lang="en-ID" b="0" i="0" dirty="0">
                <a:solidFill>
                  <a:srgbClr val="121212"/>
                </a:solidFill>
                <a:effectLst/>
                <a:latin typeface="Inter"/>
              </a:rPr>
              <a:t>. </a:t>
            </a:r>
            <a:r>
              <a:rPr lang="en-ID" b="0" i="0" dirty="0" err="1">
                <a:solidFill>
                  <a:srgbClr val="121212"/>
                </a:solidFill>
                <a:effectLst/>
                <a:latin typeface="Inter"/>
              </a:rPr>
              <a:t>Contohnya</a:t>
            </a:r>
            <a:r>
              <a:rPr lang="en-ID" b="0" i="0" dirty="0">
                <a:solidFill>
                  <a:srgbClr val="121212"/>
                </a:solidFill>
                <a:effectLst/>
                <a:latin typeface="Inter"/>
              </a:rPr>
              <a:t>, </a:t>
            </a:r>
            <a:r>
              <a:rPr lang="en-ID" b="0" i="0" dirty="0" err="1">
                <a:solidFill>
                  <a:srgbClr val="121212"/>
                </a:solidFill>
                <a:effectLst/>
                <a:latin typeface="Inter"/>
              </a:rPr>
              <a:t>desain</a:t>
            </a:r>
            <a:r>
              <a:rPr lang="en-ID" b="0" i="0" dirty="0">
                <a:solidFill>
                  <a:srgbClr val="121212"/>
                </a:solidFill>
                <a:effectLst/>
                <a:latin typeface="Inter"/>
              </a:rPr>
              <a:t> </a:t>
            </a:r>
            <a:r>
              <a:rPr lang="en-ID" b="0" i="0" dirty="0" err="1">
                <a:solidFill>
                  <a:srgbClr val="121212"/>
                </a:solidFill>
                <a:effectLst/>
                <a:latin typeface="Inter"/>
              </a:rPr>
              <a:t>kemasan</a:t>
            </a:r>
            <a:r>
              <a:rPr lang="en-ID" b="0" i="0" dirty="0">
                <a:solidFill>
                  <a:srgbClr val="121212"/>
                </a:solidFill>
                <a:effectLst/>
                <a:latin typeface="Inter"/>
              </a:rPr>
              <a:t> </a:t>
            </a:r>
            <a:r>
              <a:rPr lang="en-ID" b="0" i="0" dirty="0" err="1">
                <a:solidFill>
                  <a:srgbClr val="121212"/>
                </a:solidFill>
                <a:effectLst/>
                <a:latin typeface="Inter"/>
              </a:rPr>
              <a:t>produk</a:t>
            </a:r>
            <a:r>
              <a:rPr lang="en-ID" b="0" i="0" dirty="0">
                <a:solidFill>
                  <a:srgbClr val="121212"/>
                </a:solidFill>
                <a:effectLst/>
                <a:latin typeface="Inter"/>
              </a:rPr>
              <a:t> yang </a:t>
            </a:r>
            <a:r>
              <a:rPr lang="en-ID" b="0" i="0" dirty="0" err="1">
                <a:solidFill>
                  <a:srgbClr val="121212"/>
                </a:solidFill>
                <a:effectLst/>
                <a:latin typeface="Inter"/>
              </a:rPr>
              <a:t>informatif</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konsumen</a:t>
            </a:r>
            <a:r>
              <a:rPr lang="en-ID" b="0" i="0" dirty="0">
                <a:solidFill>
                  <a:srgbClr val="121212"/>
                </a:solidFill>
                <a:effectLst/>
                <a:latin typeface="Inter"/>
              </a:rPr>
              <a:t> </a:t>
            </a:r>
            <a:r>
              <a:rPr lang="en-ID" b="0" i="0" dirty="0" err="1">
                <a:solidFill>
                  <a:srgbClr val="121212"/>
                </a:solidFill>
                <a:effectLst/>
                <a:latin typeface="Inter"/>
              </a:rPr>
              <a:t>dalam</a:t>
            </a:r>
            <a:r>
              <a:rPr lang="en-ID" b="0" i="0" dirty="0">
                <a:solidFill>
                  <a:srgbClr val="121212"/>
                </a:solidFill>
                <a:effectLst/>
                <a:latin typeface="Inter"/>
              </a:rPr>
              <a:t> </a:t>
            </a:r>
            <a:r>
              <a:rPr lang="en-ID" b="0" i="0" dirty="0" err="1">
                <a:solidFill>
                  <a:srgbClr val="121212"/>
                </a:solidFill>
                <a:effectLst/>
                <a:latin typeface="Inter"/>
              </a:rPr>
              <a:t>memilih</a:t>
            </a:r>
            <a:r>
              <a:rPr lang="en-ID" b="0" i="0" dirty="0">
                <a:solidFill>
                  <a:srgbClr val="121212"/>
                </a:solidFill>
                <a:effectLst/>
                <a:latin typeface="Inter"/>
              </a:rPr>
              <a:t> </a:t>
            </a:r>
            <a:r>
              <a:rPr lang="en-ID" b="0" i="0" dirty="0" err="1">
                <a:solidFill>
                  <a:srgbClr val="121212"/>
                </a:solidFill>
                <a:effectLst/>
                <a:latin typeface="Inter"/>
              </a:rPr>
              <a:t>produk</a:t>
            </a:r>
            <a:r>
              <a:rPr lang="en-ID" b="0" i="0" dirty="0">
                <a:solidFill>
                  <a:srgbClr val="121212"/>
                </a:solidFill>
                <a:effectLst/>
                <a:latin typeface="Inter"/>
              </a:rPr>
              <a:t> yang </a:t>
            </a:r>
            <a:r>
              <a:rPr lang="en-ID" b="0" i="0" dirty="0" err="1">
                <a:solidFill>
                  <a:srgbClr val="121212"/>
                </a:solidFill>
                <a:effectLst/>
                <a:latin typeface="Inter"/>
              </a:rPr>
              <a:t>tepat</a:t>
            </a:r>
            <a:r>
              <a:rPr lang="en-ID" b="0" i="0" dirty="0">
                <a:solidFill>
                  <a:srgbClr val="121212"/>
                </a:solidFill>
                <a:effectLst/>
                <a:latin typeface="Inter"/>
              </a:rPr>
              <a:t>.</a:t>
            </a:r>
            <a:endParaRPr lang="en-ID" dirty="0"/>
          </a:p>
        </p:txBody>
      </p:sp>
      <p:pic>
        <p:nvPicPr>
          <p:cNvPr id="6146" name="Picture 2">
            <a:extLst>
              <a:ext uri="{FF2B5EF4-FFF2-40B4-BE49-F238E27FC236}">
                <a16:creationId xmlns:a16="http://schemas.microsoft.com/office/drawing/2014/main" id="{AEA2EFCA-AEC6-4DD7-B74B-E1B6B98B7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21" y="1280159"/>
            <a:ext cx="4782090" cy="499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96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857794" y="359229"/>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Persuasif</a:t>
            </a:r>
            <a:endParaRPr lang="en-US" sz="36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5655133" y="2691981"/>
            <a:ext cx="6093822" cy="1200329"/>
          </a:xfrm>
          <a:prstGeom prst="rect">
            <a:avLst/>
          </a:prstGeom>
          <a:noFill/>
        </p:spPr>
        <p:txBody>
          <a:bodyPr wrap="square">
            <a:spAutoFit/>
          </a:bodyPr>
          <a:lstStyle/>
          <a:p>
            <a:pPr algn="ctr"/>
            <a:r>
              <a:rPr lang="en-ID" b="0" i="0" dirty="0">
                <a:solidFill>
                  <a:srgbClr val="121212"/>
                </a:solidFill>
                <a:effectLst/>
                <a:latin typeface="Inter"/>
              </a:rPr>
              <a:t>Desain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digunakan</a:t>
            </a:r>
            <a:r>
              <a:rPr lang="en-ID" b="0" i="0" dirty="0">
                <a:solidFill>
                  <a:srgbClr val="121212"/>
                </a:solidFill>
                <a:effectLst/>
                <a:latin typeface="Inter"/>
              </a:rPr>
              <a:t> </a:t>
            </a:r>
            <a:r>
              <a:rPr lang="en-ID" b="0" i="0" dirty="0" err="1">
                <a:solidFill>
                  <a:srgbClr val="121212"/>
                </a:solidFill>
                <a:effectLst/>
                <a:latin typeface="Inter"/>
              </a:rPr>
              <a:t>untuk</a:t>
            </a:r>
            <a:r>
              <a:rPr lang="en-ID" b="0" i="0" dirty="0">
                <a:solidFill>
                  <a:srgbClr val="121212"/>
                </a:solidFill>
                <a:effectLst/>
                <a:latin typeface="Inter"/>
              </a:rPr>
              <a:t> </a:t>
            </a:r>
            <a:r>
              <a:rPr lang="en-ID" b="0" i="0" dirty="0" err="1">
                <a:solidFill>
                  <a:srgbClr val="121212"/>
                </a:solidFill>
                <a:effectLst/>
                <a:latin typeface="Inter"/>
              </a:rPr>
              <a:t>mempengaruhi</a:t>
            </a:r>
            <a:r>
              <a:rPr lang="en-ID" b="0" i="0" dirty="0">
                <a:solidFill>
                  <a:srgbClr val="121212"/>
                </a:solidFill>
                <a:effectLst/>
                <a:latin typeface="Inter"/>
              </a:rPr>
              <a:t> dan </a:t>
            </a:r>
            <a:r>
              <a:rPr lang="en-ID" b="0" i="0" dirty="0" err="1">
                <a:solidFill>
                  <a:srgbClr val="121212"/>
                </a:solidFill>
                <a:effectLst/>
                <a:latin typeface="Inter"/>
              </a:rPr>
              <a:t>mendorong</a:t>
            </a:r>
            <a:r>
              <a:rPr lang="en-ID" b="0" i="0" dirty="0">
                <a:solidFill>
                  <a:srgbClr val="121212"/>
                </a:solidFill>
                <a:effectLst/>
                <a:latin typeface="Inter"/>
              </a:rPr>
              <a:t> </a:t>
            </a:r>
            <a:r>
              <a:rPr lang="en-ID" b="0" i="0" dirty="0" err="1">
                <a:solidFill>
                  <a:srgbClr val="121212"/>
                </a:solidFill>
                <a:effectLst/>
                <a:latin typeface="Inter"/>
              </a:rPr>
              <a:t>pengguna</a:t>
            </a:r>
            <a:r>
              <a:rPr lang="en-ID" b="0" i="0" dirty="0">
                <a:solidFill>
                  <a:srgbClr val="121212"/>
                </a:solidFill>
                <a:effectLst/>
                <a:latin typeface="Inter"/>
              </a:rPr>
              <a:t> </a:t>
            </a:r>
            <a:r>
              <a:rPr lang="en-ID" b="0" i="0" dirty="0" err="1">
                <a:solidFill>
                  <a:srgbClr val="121212"/>
                </a:solidFill>
                <a:effectLst/>
                <a:latin typeface="Inter"/>
              </a:rPr>
              <a:t>untuk</a:t>
            </a:r>
            <a:r>
              <a:rPr lang="en-ID" b="0" i="0" dirty="0">
                <a:solidFill>
                  <a:srgbClr val="121212"/>
                </a:solidFill>
                <a:effectLst/>
                <a:latin typeface="Inter"/>
              </a:rPr>
              <a:t> </a:t>
            </a:r>
            <a:r>
              <a:rPr lang="en-ID" b="0" i="0" dirty="0" err="1">
                <a:solidFill>
                  <a:srgbClr val="121212"/>
                </a:solidFill>
                <a:effectLst/>
                <a:latin typeface="Inter"/>
              </a:rPr>
              <a:t>melakukan</a:t>
            </a:r>
            <a:r>
              <a:rPr lang="en-ID" b="0" i="0" dirty="0">
                <a:solidFill>
                  <a:srgbClr val="121212"/>
                </a:solidFill>
                <a:effectLst/>
                <a:latin typeface="Inter"/>
              </a:rPr>
              <a:t> </a:t>
            </a:r>
            <a:r>
              <a:rPr lang="en-ID" b="0" i="0" dirty="0" err="1">
                <a:solidFill>
                  <a:srgbClr val="121212"/>
                </a:solidFill>
                <a:effectLst/>
                <a:latin typeface="Inter"/>
              </a:rPr>
              <a:t>tindakan</a:t>
            </a:r>
            <a:r>
              <a:rPr lang="en-ID" b="0" i="0" dirty="0">
                <a:solidFill>
                  <a:srgbClr val="121212"/>
                </a:solidFill>
                <a:effectLst/>
                <a:latin typeface="Inter"/>
              </a:rPr>
              <a:t> </a:t>
            </a:r>
            <a:r>
              <a:rPr lang="en-ID" b="0" i="0" dirty="0" err="1">
                <a:solidFill>
                  <a:srgbClr val="121212"/>
                </a:solidFill>
                <a:effectLst/>
                <a:latin typeface="Inter"/>
              </a:rPr>
              <a:t>tertentu</a:t>
            </a:r>
            <a:r>
              <a:rPr lang="en-ID" b="0" i="0" dirty="0">
                <a:solidFill>
                  <a:srgbClr val="121212"/>
                </a:solidFill>
                <a:effectLst/>
                <a:latin typeface="Inter"/>
              </a:rPr>
              <a:t>. </a:t>
            </a:r>
            <a:r>
              <a:rPr lang="en-ID" b="0" i="0" dirty="0" err="1">
                <a:solidFill>
                  <a:srgbClr val="121212"/>
                </a:solidFill>
                <a:effectLst/>
                <a:latin typeface="Inter"/>
              </a:rPr>
              <a:t>Contohnya</a:t>
            </a:r>
            <a:r>
              <a:rPr lang="en-ID" b="0" i="0" dirty="0">
                <a:solidFill>
                  <a:srgbClr val="121212"/>
                </a:solidFill>
                <a:effectLst/>
                <a:latin typeface="Inter"/>
              </a:rPr>
              <a:t>, </a:t>
            </a:r>
            <a:r>
              <a:rPr lang="en-ID" b="0" i="0" dirty="0" err="1">
                <a:solidFill>
                  <a:srgbClr val="121212"/>
                </a:solidFill>
                <a:effectLst/>
                <a:latin typeface="Inter"/>
              </a:rPr>
              <a:t>desain</a:t>
            </a:r>
            <a:r>
              <a:rPr lang="en-ID" b="0" i="0" dirty="0">
                <a:solidFill>
                  <a:srgbClr val="121212"/>
                </a:solidFill>
                <a:effectLst/>
                <a:latin typeface="Inter"/>
              </a:rPr>
              <a:t> </a:t>
            </a:r>
            <a:r>
              <a:rPr lang="en-ID" b="0" i="0" dirty="0" err="1">
                <a:solidFill>
                  <a:srgbClr val="121212"/>
                </a:solidFill>
                <a:effectLst/>
                <a:latin typeface="Inter"/>
              </a:rPr>
              <a:t>iklan</a:t>
            </a:r>
            <a:r>
              <a:rPr lang="en-ID" b="0" i="0" dirty="0">
                <a:solidFill>
                  <a:srgbClr val="121212"/>
                </a:solidFill>
                <a:effectLst/>
                <a:latin typeface="Inter"/>
              </a:rPr>
              <a:t> yang </a:t>
            </a:r>
            <a:r>
              <a:rPr lang="en-ID" b="0" i="0" dirty="0" err="1">
                <a:solidFill>
                  <a:srgbClr val="121212"/>
                </a:solidFill>
                <a:effectLst/>
                <a:latin typeface="Inter"/>
              </a:rPr>
              <a:t>menarik</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mendorong</a:t>
            </a:r>
            <a:r>
              <a:rPr lang="en-ID" b="0" i="0" dirty="0">
                <a:solidFill>
                  <a:srgbClr val="121212"/>
                </a:solidFill>
                <a:effectLst/>
                <a:latin typeface="Inter"/>
              </a:rPr>
              <a:t> </a:t>
            </a:r>
            <a:r>
              <a:rPr lang="en-ID" b="0" i="0" dirty="0" err="1">
                <a:solidFill>
                  <a:srgbClr val="121212"/>
                </a:solidFill>
                <a:effectLst/>
                <a:latin typeface="Inter"/>
              </a:rPr>
              <a:t>konsumen</a:t>
            </a:r>
            <a:r>
              <a:rPr lang="en-ID" b="0" i="0" dirty="0">
                <a:solidFill>
                  <a:srgbClr val="121212"/>
                </a:solidFill>
                <a:effectLst/>
                <a:latin typeface="Inter"/>
              </a:rPr>
              <a:t> </a:t>
            </a:r>
            <a:r>
              <a:rPr lang="en-ID" b="0" i="0" dirty="0" err="1">
                <a:solidFill>
                  <a:srgbClr val="121212"/>
                </a:solidFill>
                <a:effectLst/>
                <a:latin typeface="Inter"/>
              </a:rPr>
              <a:t>untuk</a:t>
            </a:r>
            <a:r>
              <a:rPr lang="en-ID" b="0" i="0" dirty="0">
                <a:solidFill>
                  <a:srgbClr val="121212"/>
                </a:solidFill>
                <a:effectLst/>
                <a:latin typeface="Inter"/>
              </a:rPr>
              <a:t> </a:t>
            </a:r>
            <a:r>
              <a:rPr lang="en-ID" b="0" i="0" dirty="0" err="1">
                <a:solidFill>
                  <a:srgbClr val="121212"/>
                </a:solidFill>
                <a:effectLst/>
                <a:latin typeface="Inter"/>
              </a:rPr>
              <a:t>membeli</a:t>
            </a:r>
            <a:r>
              <a:rPr lang="en-ID" b="0" i="0" dirty="0">
                <a:solidFill>
                  <a:srgbClr val="121212"/>
                </a:solidFill>
                <a:effectLst/>
                <a:latin typeface="Inter"/>
              </a:rPr>
              <a:t> </a:t>
            </a:r>
            <a:r>
              <a:rPr lang="en-ID" b="0" i="0" dirty="0" err="1">
                <a:solidFill>
                  <a:srgbClr val="121212"/>
                </a:solidFill>
                <a:effectLst/>
                <a:latin typeface="Inter"/>
              </a:rPr>
              <a:t>produk</a:t>
            </a:r>
            <a:r>
              <a:rPr lang="en-ID" b="0" i="0" dirty="0">
                <a:solidFill>
                  <a:srgbClr val="121212"/>
                </a:solidFill>
                <a:effectLst/>
                <a:latin typeface="Inter"/>
              </a:rPr>
              <a:t> yang </a:t>
            </a:r>
            <a:r>
              <a:rPr lang="en-ID" b="0" i="0" dirty="0" err="1">
                <a:solidFill>
                  <a:srgbClr val="121212"/>
                </a:solidFill>
                <a:effectLst/>
                <a:latin typeface="Inter"/>
              </a:rPr>
              <a:t>diiklankan</a:t>
            </a:r>
            <a:r>
              <a:rPr lang="en-ID" b="0" i="0" dirty="0">
                <a:solidFill>
                  <a:srgbClr val="121212"/>
                </a:solidFill>
                <a:effectLst/>
                <a:latin typeface="Inter"/>
              </a:rPr>
              <a:t>.</a:t>
            </a:r>
            <a:endParaRPr lang="en-ID" dirty="0"/>
          </a:p>
        </p:txBody>
      </p:sp>
      <p:pic>
        <p:nvPicPr>
          <p:cNvPr id="7170" name="Picture 2">
            <a:extLst>
              <a:ext uri="{FF2B5EF4-FFF2-40B4-BE49-F238E27FC236}">
                <a16:creationId xmlns:a16="http://schemas.microsoft.com/office/drawing/2014/main" id="{5AF54B26-72B5-44AA-B277-E839E8052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55" y="1654867"/>
            <a:ext cx="4731020" cy="354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15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1010194" y="2788920"/>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Tujuan</a:t>
            </a:r>
            <a:r>
              <a:rPr lang="en-US" sz="3600" dirty="0">
                <a:latin typeface="Bahnschrift Condensed" panose="020B0502040204020203" pitchFamily="34" charset="0"/>
              </a:rPr>
              <a:t> Desain</a:t>
            </a: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5555671" y="2262835"/>
            <a:ext cx="4637415" cy="369332"/>
          </a:xfrm>
          <a:prstGeom prst="rect">
            <a:avLst/>
          </a:prstGeom>
          <a:noFill/>
        </p:spPr>
        <p:txBody>
          <a:bodyPr wrap="square">
            <a:spAutoFit/>
          </a:bodyPr>
          <a:lstStyle/>
          <a:p>
            <a:r>
              <a:rPr lang="en-ID" b="1" i="0" dirty="0" err="1">
                <a:solidFill>
                  <a:srgbClr val="121212"/>
                </a:solidFill>
                <a:effectLst/>
                <a:latin typeface="Inter"/>
              </a:rPr>
              <a:t>Meningkatkan</a:t>
            </a:r>
            <a:r>
              <a:rPr lang="en-ID" b="1" i="0" dirty="0">
                <a:solidFill>
                  <a:srgbClr val="121212"/>
                </a:solidFill>
                <a:effectLst/>
                <a:latin typeface="Inter"/>
              </a:rPr>
              <a:t> </a:t>
            </a:r>
            <a:r>
              <a:rPr lang="en-ID" b="1" i="0" dirty="0" err="1">
                <a:solidFill>
                  <a:srgbClr val="121212"/>
                </a:solidFill>
                <a:effectLst/>
                <a:latin typeface="Inter"/>
              </a:rPr>
              <a:t>Kualitas</a:t>
            </a:r>
            <a:r>
              <a:rPr lang="en-ID" b="1" i="0" dirty="0">
                <a:solidFill>
                  <a:srgbClr val="121212"/>
                </a:solidFill>
                <a:effectLst/>
                <a:latin typeface="Inter"/>
              </a:rPr>
              <a:t> </a:t>
            </a:r>
            <a:r>
              <a:rPr lang="en-ID" b="1" i="0" dirty="0" err="1">
                <a:solidFill>
                  <a:srgbClr val="121212"/>
                </a:solidFill>
                <a:effectLst/>
                <a:latin typeface="Inter"/>
              </a:rPr>
              <a:t>Hidup</a:t>
            </a:r>
            <a:r>
              <a:rPr lang="en-ID" b="1" i="0" dirty="0">
                <a:solidFill>
                  <a:srgbClr val="121212"/>
                </a:solidFill>
                <a:effectLst/>
                <a:latin typeface="Inter"/>
              </a:rPr>
              <a:t> </a:t>
            </a:r>
            <a:r>
              <a:rPr lang="en-ID" b="1" i="0" dirty="0" err="1">
                <a:solidFill>
                  <a:srgbClr val="121212"/>
                </a:solidFill>
                <a:effectLst/>
                <a:latin typeface="Inter"/>
              </a:rPr>
              <a:t>Manusia</a:t>
            </a:r>
            <a:endParaRPr lang="en-ID" dirty="0"/>
          </a:p>
        </p:txBody>
      </p:sp>
      <p:sp>
        <p:nvSpPr>
          <p:cNvPr id="6" name="TextBox 5">
            <a:extLst>
              <a:ext uri="{FF2B5EF4-FFF2-40B4-BE49-F238E27FC236}">
                <a16:creationId xmlns:a16="http://schemas.microsoft.com/office/drawing/2014/main" id="{7AA43319-FBCA-46CD-BDAC-C80B395BE280}"/>
              </a:ext>
            </a:extLst>
          </p:cNvPr>
          <p:cNvSpPr txBox="1"/>
          <p:nvPr/>
        </p:nvSpPr>
        <p:spPr>
          <a:xfrm>
            <a:off x="5555671" y="2902915"/>
            <a:ext cx="5957456" cy="369332"/>
          </a:xfrm>
          <a:prstGeom prst="rect">
            <a:avLst/>
          </a:prstGeom>
          <a:noFill/>
        </p:spPr>
        <p:txBody>
          <a:bodyPr wrap="square">
            <a:spAutoFit/>
          </a:bodyPr>
          <a:lstStyle/>
          <a:p>
            <a:r>
              <a:rPr lang="en-ID" b="1" i="0" dirty="0" err="1">
                <a:solidFill>
                  <a:srgbClr val="121212"/>
                </a:solidFill>
                <a:effectLst/>
                <a:latin typeface="Inter"/>
              </a:rPr>
              <a:t>Memecahkan</a:t>
            </a:r>
            <a:r>
              <a:rPr lang="en-ID" b="1" i="0" dirty="0">
                <a:solidFill>
                  <a:srgbClr val="121212"/>
                </a:solidFill>
                <a:effectLst/>
                <a:latin typeface="Inter"/>
              </a:rPr>
              <a:t> </a:t>
            </a:r>
            <a:r>
              <a:rPr lang="en-ID" b="1" i="0" dirty="0" err="1">
                <a:solidFill>
                  <a:srgbClr val="121212"/>
                </a:solidFill>
                <a:effectLst/>
                <a:latin typeface="Inter"/>
              </a:rPr>
              <a:t>Masalah</a:t>
            </a:r>
            <a:r>
              <a:rPr lang="en-ID" b="1" i="0" dirty="0">
                <a:solidFill>
                  <a:srgbClr val="121212"/>
                </a:solidFill>
                <a:effectLst/>
                <a:latin typeface="Inter"/>
              </a:rPr>
              <a:t> dan </a:t>
            </a:r>
            <a:r>
              <a:rPr lang="en-ID" b="1" i="0" dirty="0" err="1">
                <a:solidFill>
                  <a:srgbClr val="121212"/>
                </a:solidFill>
                <a:effectLst/>
                <a:latin typeface="Inter"/>
              </a:rPr>
              <a:t>Memenuhi</a:t>
            </a:r>
            <a:r>
              <a:rPr lang="en-ID" b="1" i="0" dirty="0">
                <a:solidFill>
                  <a:srgbClr val="121212"/>
                </a:solidFill>
                <a:effectLst/>
                <a:latin typeface="Inter"/>
              </a:rPr>
              <a:t> </a:t>
            </a:r>
            <a:r>
              <a:rPr lang="en-ID" b="1" i="0" dirty="0" err="1">
                <a:solidFill>
                  <a:srgbClr val="121212"/>
                </a:solidFill>
                <a:effectLst/>
                <a:latin typeface="Inter"/>
              </a:rPr>
              <a:t>Kebutuhan</a:t>
            </a:r>
            <a:r>
              <a:rPr lang="en-ID" b="1" i="0" dirty="0">
                <a:solidFill>
                  <a:srgbClr val="121212"/>
                </a:solidFill>
                <a:effectLst/>
                <a:latin typeface="Inter"/>
              </a:rPr>
              <a:t> </a:t>
            </a:r>
            <a:r>
              <a:rPr lang="en-ID" b="1" i="0" dirty="0" err="1">
                <a:solidFill>
                  <a:srgbClr val="121212"/>
                </a:solidFill>
                <a:effectLst/>
                <a:latin typeface="Inter"/>
              </a:rPr>
              <a:t>Manusia</a:t>
            </a:r>
            <a:endParaRPr lang="en-ID" dirty="0"/>
          </a:p>
        </p:txBody>
      </p:sp>
      <p:sp>
        <p:nvSpPr>
          <p:cNvPr id="8" name="TextBox 7">
            <a:extLst>
              <a:ext uri="{FF2B5EF4-FFF2-40B4-BE49-F238E27FC236}">
                <a16:creationId xmlns:a16="http://schemas.microsoft.com/office/drawing/2014/main" id="{68F7E442-6E0C-476D-B6A8-8478DFDAF94B}"/>
              </a:ext>
            </a:extLst>
          </p:cNvPr>
          <p:cNvSpPr txBox="1"/>
          <p:nvPr/>
        </p:nvSpPr>
        <p:spPr>
          <a:xfrm>
            <a:off x="5555671" y="3542995"/>
            <a:ext cx="6096000" cy="369332"/>
          </a:xfrm>
          <a:prstGeom prst="rect">
            <a:avLst/>
          </a:prstGeom>
          <a:noFill/>
        </p:spPr>
        <p:txBody>
          <a:bodyPr wrap="square">
            <a:spAutoFit/>
          </a:bodyPr>
          <a:lstStyle/>
          <a:p>
            <a:r>
              <a:rPr lang="en-ID" b="1" i="0" dirty="0" err="1">
                <a:solidFill>
                  <a:srgbClr val="121212"/>
                </a:solidFill>
                <a:effectLst/>
                <a:latin typeface="Inter"/>
              </a:rPr>
              <a:t>Menciptakan</a:t>
            </a:r>
            <a:r>
              <a:rPr lang="en-ID" b="1" i="0" dirty="0">
                <a:solidFill>
                  <a:srgbClr val="121212"/>
                </a:solidFill>
                <a:effectLst/>
                <a:latin typeface="Inter"/>
              </a:rPr>
              <a:t> </a:t>
            </a:r>
            <a:r>
              <a:rPr lang="en-ID" b="1" i="0" dirty="0" err="1">
                <a:solidFill>
                  <a:srgbClr val="121212"/>
                </a:solidFill>
                <a:effectLst/>
                <a:latin typeface="Inter"/>
              </a:rPr>
              <a:t>Produk</a:t>
            </a:r>
            <a:r>
              <a:rPr lang="en-ID" b="1" i="0" dirty="0">
                <a:solidFill>
                  <a:srgbClr val="121212"/>
                </a:solidFill>
                <a:effectLst/>
                <a:latin typeface="Inter"/>
              </a:rPr>
              <a:t> dan </a:t>
            </a:r>
            <a:r>
              <a:rPr lang="en-ID" b="1" i="0" dirty="0" err="1">
                <a:solidFill>
                  <a:srgbClr val="121212"/>
                </a:solidFill>
                <a:effectLst/>
                <a:latin typeface="Inter"/>
              </a:rPr>
              <a:t>Layanan</a:t>
            </a:r>
            <a:r>
              <a:rPr lang="en-ID" b="1" i="0" dirty="0">
                <a:solidFill>
                  <a:srgbClr val="121212"/>
                </a:solidFill>
                <a:effectLst/>
                <a:latin typeface="Inter"/>
              </a:rPr>
              <a:t> yang </a:t>
            </a:r>
            <a:r>
              <a:rPr lang="en-ID" b="1" i="0" dirty="0" err="1">
                <a:solidFill>
                  <a:srgbClr val="121212"/>
                </a:solidFill>
                <a:effectLst/>
                <a:latin typeface="Inter"/>
              </a:rPr>
              <a:t>Inovatif</a:t>
            </a:r>
            <a:r>
              <a:rPr lang="en-ID" b="1" i="0" dirty="0">
                <a:solidFill>
                  <a:srgbClr val="121212"/>
                </a:solidFill>
                <a:effectLst/>
                <a:latin typeface="Inter"/>
              </a:rPr>
              <a:t> dan </a:t>
            </a:r>
            <a:r>
              <a:rPr lang="en-ID" b="1" i="0" dirty="0" err="1">
                <a:solidFill>
                  <a:srgbClr val="121212"/>
                </a:solidFill>
                <a:effectLst/>
                <a:latin typeface="Inter"/>
              </a:rPr>
              <a:t>Menarik</a:t>
            </a:r>
            <a:endParaRPr lang="en-ID" dirty="0"/>
          </a:p>
        </p:txBody>
      </p:sp>
      <p:sp>
        <p:nvSpPr>
          <p:cNvPr id="9" name="TextBox 8">
            <a:extLst>
              <a:ext uri="{FF2B5EF4-FFF2-40B4-BE49-F238E27FC236}">
                <a16:creationId xmlns:a16="http://schemas.microsoft.com/office/drawing/2014/main" id="{3C573C91-8E26-4097-9BFA-36EA47B5B378}"/>
              </a:ext>
            </a:extLst>
          </p:cNvPr>
          <p:cNvSpPr txBox="1"/>
          <p:nvPr/>
        </p:nvSpPr>
        <p:spPr>
          <a:xfrm>
            <a:off x="5555671" y="4008120"/>
            <a:ext cx="6096000" cy="369332"/>
          </a:xfrm>
          <a:prstGeom prst="rect">
            <a:avLst/>
          </a:prstGeom>
          <a:noFill/>
        </p:spPr>
        <p:txBody>
          <a:bodyPr wrap="square">
            <a:spAutoFit/>
          </a:bodyPr>
          <a:lstStyle/>
          <a:p>
            <a:r>
              <a:rPr lang="en-ID" b="1" i="0" dirty="0" err="1">
                <a:solidFill>
                  <a:srgbClr val="121212"/>
                </a:solidFill>
                <a:effectLst/>
                <a:latin typeface="Inter"/>
              </a:rPr>
              <a:t>Memperkuat</a:t>
            </a:r>
            <a:r>
              <a:rPr lang="en-ID" b="1" i="0" dirty="0">
                <a:solidFill>
                  <a:srgbClr val="121212"/>
                </a:solidFill>
                <a:effectLst/>
                <a:latin typeface="Inter"/>
              </a:rPr>
              <a:t> </a:t>
            </a:r>
            <a:r>
              <a:rPr lang="en-ID" b="1" i="0" dirty="0" err="1">
                <a:solidFill>
                  <a:srgbClr val="121212"/>
                </a:solidFill>
                <a:effectLst/>
                <a:latin typeface="Inter"/>
              </a:rPr>
              <a:t>Identitas</a:t>
            </a:r>
            <a:r>
              <a:rPr lang="en-ID" b="1" i="0" dirty="0">
                <a:solidFill>
                  <a:srgbClr val="121212"/>
                </a:solidFill>
                <a:effectLst/>
                <a:latin typeface="Inter"/>
              </a:rPr>
              <a:t> dan Citra </a:t>
            </a:r>
            <a:r>
              <a:rPr lang="en-ID" b="1" i="0" dirty="0" err="1">
                <a:solidFill>
                  <a:srgbClr val="121212"/>
                </a:solidFill>
                <a:effectLst/>
                <a:latin typeface="Inter"/>
              </a:rPr>
              <a:t>Suatu</a:t>
            </a:r>
            <a:r>
              <a:rPr lang="en-ID" b="1" i="0" dirty="0">
                <a:solidFill>
                  <a:srgbClr val="121212"/>
                </a:solidFill>
                <a:effectLst/>
                <a:latin typeface="Inter"/>
              </a:rPr>
              <a:t> Brand </a:t>
            </a:r>
            <a:r>
              <a:rPr lang="en-ID" b="1" i="0" dirty="0" err="1">
                <a:solidFill>
                  <a:srgbClr val="121212"/>
                </a:solidFill>
                <a:effectLst/>
                <a:latin typeface="Inter"/>
              </a:rPr>
              <a:t>atau</a:t>
            </a:r>
            <a:r>
              <a:rPr lang="en-ID" b="1" i="0" dirty="0">
                <a:solidFill>
                  <a:srgbClr val="121212"/>
                </a:solidFill>
                <a:effectLst/>
                <a:latin typeface="Inter"/>
              </a:rPr>
              <a:t> </a:t>
            </a:r>
            <a:r>
              <a:rPr lang="en-ID" b="1" i="0" dirty="0" err="1">
                <a:solidFill>
                  <a:srgbClr val="121212"/>
                </a:solidFill>
                <a:effectLst/>
                <a:latin typeface="Inter"/>
              </a:rPr>
              <a:t>Produk</a:t>
            </a:r>
            <a:endParaRPr lang="en-ID" dirty="0"/>
          </a:p>
        </p:txBody>
      </p:sp>
    </p:spTree>
    <p:extLst>
      <p:ext uri="{BB962C8B-B14F-4D97-AF65-F5344CB8AC3E}">
        <p14:creationId xmlns:p14="http://schemas.microsoft.com/office/powerpoint/2010/main" val="391007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857793" y="734291"/>
            <a:ext cx="3838897"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400" b="1" i="0" dirty="0" err="1">
                <a:solidFill>
                  <a:srgbClr val="121212"/>
                </a:solidFill>
                <a:effectLst/>
                <a:latin typeface="Bahnschrift Condensed" panose="020B0502040204020203" pitchFamily="34" charset="0"/>
              </a:rPr>
              <a:t>Meningkatkan</a:t>
            </a:r>
            <a:r>
              <a:rPr lang="en-ID" sz="2400" b="1" i="0" dirty="0">
                <a:solidFill>
                  <a:srgbClr val="121212"/>
                </a:solidFill>
                <a:effectLst/>
                <a:latin typeface="Bahnschrift Condensed" panose="020B0502040204020203" pitchFamily="34" charset="0"/>
              </a:rPr>
              <a:t> </a:t>
            </a:r>
            <a:r>
              <a:rPr lang="en-ID" sz="2400" b="1" i="0" dirty="0" err="1">
                <a:solidFill>
                  <a:srgbClr val="121212"/>
                </a:solidFill>
                <a:effectLst/>
                <a:latin typeface="Bahnschrift Condensed" panose="020B0502040204020203" pitchFamily="34" charset="0"/>
              </a:rPr>
              <a:t>Kualitas</a:t>
            </a:r>
            <a:r>
              <a:rPr lang="en-ID" sz="2400" b="1" i="0" dirty="0">
                <a:solidFill>
                  <a:srgbClr val="121212"/>
                </a:solidFill>
                <a:effectLst/>
                <a:latin typeface="Bahnschrift Condensed" panose="020B0502040204020203" pitchFamily="34" charset="0"/>
              </a:rPr>
              <a:t> </a:t>
            </a:r>
            <a:r>
              <a:rPr lang="en-ID" sz="2400" b="1" i="0" dirty="0" err="1">
                <a:solidFill>
                  <a:srgbClr val="121212"/>
                </a:solidFill>
                <a:effectLst/>
                <a:latin typeface="Bahnschrift Condensed" panose="020B0502040204020203" pitchFamily="34" charset="0"/>
              </a:rPr>
              <a:t>Hidup</a:t>
            </a:r>
            <a:r>
              <a:rPr lang="en-ID" sz="2400" b="1" i="0" dirty="0">
                <a:solidFill>
                  <a:srgbClr val="121212"/>
                </a:solidFill>
                <a:effectLst/>
                <a:latin typeface="Bahnschrift Condensed" panose="020B0502040204020203" pitchFamily="34" charset="0"/>
              </a:rPr>
              <a:t> </a:t>
            </a:r>
            <a:r>
              <a:rPr lang="en-ID" sz="2400" b="1" i="0" dirty="0" err="1">
                <a:solidFill>
                  <a:srgbClr val="121212"/>
                </a:solidFill>
                <a:effectLst/>
                <a:latin typeface="Bahnschrift Condensed" panose="020B0502040204020203" pitchFamily="34" charset="0"/>
              </a:rPr>
              <a:t>Manusia</a:t>
            </a:r>
            <a:endParaRPr lang="en-ID" sz="24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5735350" y="1538629"/>
            <a:ext cx="5860474" cy="646331"/>
          </a:xfrm>
          <a:prstGeom prst="rect">
            <a:avLst/>
          </a:prstGeom>
          <a:noFill/>
        </p:spPr>
        <p:txBody>
          <a:bodyPr wrap="square">
            <a:spAutoFit/>
          </a:bodyPr>
          <a:lstStyle/>
          <a:p>
            <a:r>
              <a:rPr lang="en-ID" i="0" dirty="0" err="1">
                <a:solidFill>
                  <a:srgbClr val="121212"/>
                </a:solidFill>
                <a:effectLst/>
                <a:latin typeface="Inter"/>
              </a:rPr>
              <a:t>Membuat</a:t>
            </a:r>
            <a:r>
              <a:rPr lang="en-ID" i="0" dirty="0">
                <a:solidFill>
                  <a:srgbClr val="121212"/>
                </a:solidFill>
                <a:effectLst/>
                <a:latin typeface="Inter"/>
              </a:rPr>
              <a:t> </a:t>
            </a:r>
            <a:r>
              <a:rPr lang="en-ID" i="0" dirty="0" err="1">
                <a:solidFill>
                  <a:srgbClr val="121212"/>
                </a:solidFill>
                <a:effectLst/>
                <a:latin typeface="Inter"/>
              </a:rPr>
              <a:t>produk</a:t>
            </a:r>
            <a:r>
              <a:rPr lang="en-ID" i="0" dirty="0">
                <a:solidFill>
                  <a:srgbClr val="121212"/>
                </a:solidFill>
                <a:effectLst/>
                <a:latin typeface="Inter"/>
              </a:rPr>
              <a:t> dan </a:t>
            </a:r>
            <a:r>
              <a:rPr lang="en-ID" i="0" dirty="0" err="1">
                <a:solidFill>
                  <a:srgbClr val="121212"/>
                </a:solidFill>
                <a:effectLst/>
                <a:latin typeface="Inter"/>
              </a:rPr>
              <a:t>layanan</a:t>
            </a:r>
            <a:r>
              <a:rPr lang="en-ID" i="0" dirty="0">
                <a:solidFill>
                  <a:srgbClr val="121212"/>
                </a:solidFill>
                <a:effectLst/>
                <a:latin typeface="Inter"/>
              </a:rPr>
              <a:t> yang </a:t>
            </a:r>
            <a:r>
              <a:rPr lang="en-ID" i="0" dirty="0" err="1">
                <a:solidFill>
                  <a:srgbClr val="121212"/>
                </a:solidFill>
                <a:effectLst/>
                <a:latin typeface="Inter"/>
              </a:rPr>
              <a:t>lebih</a:t>
            </a:r>
            <a:r>
              <a:rPr lang="en-ID" i="0" dirty="0">
                <a:solidFill>
                  <a:srgbClr val="121212"/>
                </a:solidFill>
                <a:effectLst/>
                <a:latin typeface="Inter"/>
              </a:rPr>
              <a:t> </a:t>
            </a:r>
            <a:r>
              <a:rPr lang="en-ID" i="0" dirty="0" err="1">
                <a:solidFill>
                  <a:srgbClr val="121212"/>
                </a:solidFill>
                <a:effectLst/>
                <a:latin typeface="Inter"/>
              </a:rPr>
              <a:t>mudah</a:t>
            </a:r>
            <a:r>
              <a:rPr lang="en-ID" i="0" dirty="0">
                <a:solidFill>
                  <a:srgbClr val="121212"/>
                </a:solidFill>
                <a:effectLst/>
                <a:latin typeface="Inter"/>
              </a:rPr>
              <a:t> </a:t>
            </a:r>
            <a:r>
              <a:rPr lang="en-ID" i="0" dirty="0" err="1">
                <a:solidFill>
                  <a:srgbClr val="121212"/>
                </a:solidFill>
                <a:effectLst/>
                <a:latin typeface="Inter"/>
              </a:rPr>
              <a:t>digunakan</a:t>
            </a:r>
            <a:r>
              <a:rPr lang="en-ID" i="0" dirty="0">
                <a:solidFill>
                  <a:srgbClr val="121212"/>
                </a:solidFill>
                <a:effectLst/>
                <a:latin typeface="Inter"/>
              </a:rPr>
              <a:t> dan </a:t>
            </a:r>
            <a:r>
              <a:rPr lang="en-ID" i="0" dirty="0" err="1">
                <a:solidFill>
                  <a:srgbClr val="121212"/>
                </a:solidFill>
                <a:effectLst/>
                <a:latin typeface="Inter"/>
              </a:rPr>
              <a:t>efisien</a:t>
            </a:r>
            <a:r>
              <a:rPr lang="en-ID" i="0" dirty="0">
                <a:solidFill>
                  <a:srgbClr val="121212"/>
                </a:solidFill>
                <a:effectLst/>
                <a:latin typeface="Inter"/>
              </a:rPr>
              <a:t>.</a:t>
            </a:r>
            <a:endParaRPr lang="en-ID" dirty="0"/>
          </a:p>
        </p:txBody>
      </p:sp>
      <p:sp>
        <p:nvSpPr>
          <p:cNvPr id="6" name="TextBox 5">
            <a:extLst>
              <a:ext uri="{FF2B5EF4-FFF2-40B4-BE49-F238E27FC236}">
                <a16:creationId xmlns:a16="http://schemas.microsoft.com/office/drawing/2014/main" id="{7AA43319-FBCA-46CD-BDAC-C80B395BE280}"/>
              </a:ext>
            </a:extLst>
          </p:cNvPr>
          <p:cNvSpPr txBox="1"/>
          <p:nvPr/>
        </p:nvSpPr>
        <p:spPr>
          <a:xfrm>
            <a:off x="5735350" y="2388497"/>
            <a:ext cx="5957456" cy="646331"/>
          </a:xfrm>
          <a:prstGeom prst="rect">
            <a:avLst/>
          </a:prstGeom>
          <a:noFill/>
        </p:spPr>
        <p:txBody>
          <a:bodyPr wrap="square">
            <a:spAutoFit/>
          </a:bodyPr>
          <a:lstStyle/>
          <a:p>
            <a:r>
              <a:rPr lang="en-ID" i="0" dirty="0" err="1">
                <a:solidFill>
                  <a:srgbClr val="121212"/>
                </a:solidFill>
                <a:effectLst/>
                <a:latin typeface="Inter"/>
              </a:rPr>
              <a:t>Menciptakan</a:t>
            </a:r>
            <a:r>
              <a:rPr lang="en-ID" i="0" dirty="0">
                <a:solidFill>
                  <a:srgbClr val="121212"/>
                </a:solidFill>
                <a:effectLst/>
                <a:latin typeface="Inter"/>
              </a:rPr>
              <a:t> </a:t>
            </a:r>
            <a:r>
              <a:rPr lang="en-ID" i="0" dirty="0" err="1">
                <a:solidFill>
                  <a:srgbClr val="121212"/>
                </a:solidFill>
                <a:effectLst/>
                <a:latin typeface="Inter"/>
              </a:rPr>
              <a:t>ruang</a:t>
            </a:r>
            <a:r>
              <a:rPr lang="en-ID" i="0" dirty="0">
                <a:solidFill>
                  <a:srgbClr val="121212"/>
                </a:solidFill>
                <a:effectLst/>
                <a:latin typeface="Inter"/>
              </a:rPr>
              <a:t> yang </a:t>
            </a:r>
            <a:r>
              <a:rPr lang="en-ID" i="0" dirty="0" err="1">
                <a:solidFill>
                  <a:srgbClr val="121212"/>
                </a:solidFill>
                <a:effectLst/>
                <a:latin typeface="Inter"/>
              </a:rPr>
              <a:t>lebih</a:t>
            </a:r>
            <a:r>
              <a:rPr lang="en-ID" i="0" dirty="0">
                <a:solidFill>
                  <a:srgbClr val="121212"/>
                </a:solidFill>
                <a:effectLst/>
                <a:latin typeface="Inter"/>
              </a:rPr>
              <a:t> </a:t>
            </a:r>
            <a:r>
              <a:rPr lang="en-ID" i="0" dirty="0" err="1">
                <a:solidFill>
                  <a:srgbClr val="121212"/>
                </a:solidFill>
                <a:effectLst/>
                <a:latin typeface="Inter"/>
              </a:rPr>
              <a:t>nyaman</a:t>
            </a:r>
            <a:r>
              <a:rPr lang="en-ID" i="0" dirty="0">
                <a:solidFill>
                  <a:srgbClr val="121212"/>
                </a:solidFill>
                <a:effectLst/>
                <a:latin typeface="Inter"/>
              </a:rPr>
              <a:t> dan </a:t>
            </a:r>
            <a:r>
              <a:rPr lang="en-ID" i="0" dirty="0" err="1">
                <a:solidFill>
                  <a:srgbClr val="121212"/>
                </a:solidFill>
                <a:effectLst/>
                <a:latin typeface="Inter"/>
              </a:rPr>
              <a:t>menyenangkan</a:t>
            </a:r>
            <a:r>
              <a:rPr lang="en-ID" i="0" dirty="0">
                <a:solidFill>
                  <a:srgbClr val="121212"/>
                </a:solidFill>
                <a:effectLst/>
                <a:latin typeface="Inter"/>
              </a:rPr>
              <a:t> </a:t>
            </a:r>
            <a:r>
              <a:rPr lang="en-ID" i="0" dirty="0" err="1">
                <a:solidFill>
                  <a:srgbClr val="121212"/>
                </a:solidFill>
                <a:effectLst/>
                <a:latin typeface="Inter"/>
              </a:rPr>
              <a:t>untuk</a:t>
            </a:r>
            <a:r>
              <a:rPr lang="en-ID" i="0" dirty="0">
                <a:solidFill>
                  <a:srgbClr val="121212"/>
                </a:solidFill>
                <a:effectLst/>
                <a:latin typeface="Inter"/>
              </a:rPr>
              <a:t> </a:t>
            </a:r>
            <a:r>
              <a:rPr lang="en-ID" i="0" dirty="0" err="1">
                <a:solidFill>
                  <a:srgbClr val="121212"/>
                </a:solidFill>
                <a:effectLst/>
                <a:latin typeface="Inter"/>
              </a:rPr>
              <a:t>ditinggali</a:t>
            </a:r>
            <a:r>
              <a:rPr lang="en-ID" i="0" dirty="0">
                <a:solidFill>
                  <a:srgbClr val="121212"/>
                </a:solidFill>
                <a:effectLst/>
                <a:latin typeface="Inter"/>
              </a:rPr>
              <a:t> dan </a:t>
            </a:r>
            <a:r>
              <a:rPr lang="en-ID" i="0" dirty="0" err="1">
                <a:solidFill>
                  <a:srgbClr val="121212"/>
                </a:solidFill>
                <a:effectLst/>
                <a:latin typeface="Inter"/>
              </a:rPr>
              <a:t>bekerja</a:t>
            </a:r>
            <a:r>
              <a:rPr lang="en-ID" i="0" dirty="0">
                <a:solidFill>
                  <a:srgbClr val="121212"/>
                </a:solidFill>
                <a:effectLst/>
                <a:latin typeface="Inter"/>
              </a:rPr>
              <a:t>. </a:t>
            </a:r>
            <a:endParaRPr lang="en-ID" dirty="0"/>
          </a:p>
        </p:txBody>
      </p:sp>
      <p:sp>
        <p:nvSpPr>
          <p:cNvPr id="8" name="TextBox 7">
            <a:extLst>
              <a:ext uri="{FF2B5EF4-FFF2-40B4-BE49-F238E27FC236}">
                <a16:creationId xmlns:a16="http://schemas.microsoft.com/office/drawing/2014/main" id="{68F7E442-6E0C-476D-B6A8-8478DFDAF94B}"/>
              </a:ext>
            </a:extLst>
          </p:cNvPr>
          <p:cNvSpPr txBox="1"/>
          <p:nvPr/>
        </p:nvSpPr>
        <p:spPr>
          <a:xfrm>
            <a:off x="5735350" y="3226993"/>
            <a:ext cx="6096000" cy="646331"/>
          </a:xfrm>
          <a:prstGeom prst="rect">
            <a:avLst/>
          </a:prstGeom>
          <a:noFill/>
        </p:spPr>
        <p:txBody>
          <a:bodyPr wrap="square">
            <a:spAutoFit/>
          </a:bodyPr>
          <a:lstStyle/>
          <a:p>
            <a:r>
              <a:rPr lang="en-ID" i="0" dirty="0" err="1">
                <a:solidFill>
                  <a:srgbClr val="121212"/>
                </a:solidFill>
                <a:effectLst/>
                <a:latin typeface="Inter"/>
              </a:rPr>
              <a:t>Membuat</a:t>
            </a:r>
            <a:r>
              <a:rPr lang="en-ID" i="0" dirty="0">
                <a:solidFill>
                  <a:srgbClr val="121212"/>
                </a:solidFill>
                <a:effectLst/>
                <a:latin typeface="Inter"/>
              </a:rPr>
              <a:t> </a:t>
            </a:r>
            <a:r>
              <a:rPr lang="en-ID" i="0" dirty="0" err="1">
                <a:solidFill>
                  <a:srgbClr val="121212"/>
                </a:solidFill>
                <a:effectLst/>
                <a:latin typeface="Inter"/>
              </a:rPr>
              <a:t>produk</a:t>
            </a:r>
            <a:r>
              <a:rPr lang="en-ID" i="0" dirty="0">
                <a:solidFill>
                  <a:srgbClr val="121212"/>
                </a:solidFill>
                <a:effectLst/>
                <a:latin typeface="Inter"/>
              </a:rPr>
              <a:t> dan </a:t>
            </a:r>
            <a:r>
              <a:rPr lang="en-ID" i="0" dirty="0" err="1">
                <a:solidFill>
                  <a:srgbClr val="121212"/>
                </a:solidFill>
                <a:effectLst/>
                <a:latin typeface="Inter"/>
              </a:rPr>
              <a:t>layanan</a:t>
            </a:r>
            <a:r>
              <a:rPr lang="en-ID" i="0" dirty="0">
                <a:solidFill>
                  <a:srgbClr val="121212"/>
                </a:solidFill>
                <a:effectLst/>
                <a:latin typeface="Inter"/>
              </a:rPr>
              <a:t> yang </a:t>
            </a:r>
            <a:r>
              <a:rPr lang="en-ID" i="0" dirty="0" err="1">
                <a:solidFill>
                  <a:srgbClr val="121212"/>
                </a:solidFill>
                <a:effectLst/>
                <a:latin typeface="Inter"/>
              </a:rPr>
              <a:t>lebih</a:t>
            </a:r>
            <a:r>
              <a:rPr lang="en-ID" i="0" dirty="0">
                <a:solidFill>
                  <a:srgbClr val="121212"/>
                </a:solidFill>
                <a:effectLst/>
                <a:latin typeface="Inter"/>
              </a:rPr>
              <a:t> </a:t>
            </a:r>
            <a:r>
              <a:rPr lang="en-ID" i="0" dirty="0" err="1">
                <a:solidFill>
                  <a:srgbClr val="121212"/>
                </a:solidFill>
                <a:effectLst/>
                <a:latin typeface="Inter"/>
              </a:rPr>
              <a:t>aman</a:t>
            </a:r>
            <a:r>
              <a:rPr lang="en-ID" i="0" dirty="0">
                <a:solidFill>
                  <a:srgbClr val="121212"/>
                </a:solidFill>
                <a:effectLst/>
                <a:latin typeface="Inter"/>
              </a:rPr>
              <a:t> dan </a:t>
            </a:r>
            <a:r>
              <a:rPr lang="en-ID" i="0" dirty="0" err="1">
                <a:solidFill>
                  <a:srgbClr val="121212"/>
                </a:solidFill>
                <a:effectLst/>
                <a:latin typeface="Inter"/>
              </a:rPr>
              <a:t>ramah</a:t>
            </a:r>
            <a:r>
              <a:rPr lang="en-ID" i="0" dirty="0">
                <a:solidFill>
                  <a:srgbClr val="121212"/>
                </a:solidFill>
                <a:effectLst/>
                <a:latin typeface="Inter"/>
              </a:rPr>
              <a:t> </a:t>
            </a:r>
            <a:r>
              <a:rPr lang="en-ID" i="0" dirty="0" err="1">
                <a:solidFill>
                  <a:srgbClr val="121212"/>
                </a:solidFill>
                <a:effectLst/>
                <a:latin typeface="Inter"/>
              </a:rPr>
              <a:t>lingkungan</a:t>
            </a:r>
            <a:r>
              <a:rPr lang="en-ID" i="0" dirty="0">
                <a:solidFill>
                  <a:srgbClr val="121212"/>
                </a:solidFill>
                <a:effectLst/>
                <a:latin typeface="Inter"/>
              </a:rPr>
              <a:t>.</a:t>
            </a:r>
            <a:endParaRPr lang="en-ID" dirty="0"/>
          </a:p>
        </p:txBody>
      </p:sp>
      <p:pic>
        <p:nvPicPr>
          <p:cNvPr id="4" name="Picture 3">
            <a:extLst>
              <a:ext uri="{FF2B5EF4-FFF2-40B4-BE49-F238E27FC236}">
                <a16:creationId xmlns:a16="http://schemas.microsoft.com/office/drawing/2014/main" id="{7924CF01-B9F3-4D56-B244-D1FF7A867D1E}"/>
              </a:ext>
            </a:extLst>
          </p:cNvPr>
          <p:cNvPicPr>
            <a:picLocks noChangeAspect="1"/>
          </p:cNvPicPr>
          <p:nvPr/>
        </p:nvPicPr>
        <p:blipFill>
          <a:blip r:embed="rId3"/>
          <a:stretch>
            <a:fillRect/>
          </a:stretch>
        </p:blipFill>
        <p:spPr>
          <a:xfrm>
            <a:off x="360650" y="1861795"/>
            <a:ext cx="4950990" cy="2667683"/>
          </a:xfrm>
          <a:prstGeom prst="rect">
            <a:avLst/>
          </a:prstGeom>
        </p:spPr>
      </p:pic>
      <p:pic>
        <p:nvPicPr>
          <p:cNvPr id="7" name="Picture 6">
            <a:extLst>
              <a:ext uri="{FF2B5EF4-FFF2-40B4-BE49-F238E27FC236}">
                <a16:creationId xmlns:a16="http://schemas.microsoft.com/office/drawing/2014/main" id="{3C598FC9-E3AF-4CAB-BB1F-1E7A9A01A938}"/>
              </a:ext>
            </a:extLst>
          </p:cNvPr>
          <p:cNvPicPr>
            <a:picLocks noChangeAspect="1"/>
          </p:cNvPicPr>
          <p:nvPr/>
        </p:nvPicPr>
        <p:blipFill>
          <a:blip r:embed="rId4"/>
          <a:stretch>
            <a:fillRect/>
          </a:stretch>
        </p:blipFill>
        <p:spPr>
          <a:xfrm>
            <a:off x="7578006" y="3797125"/>
            <a:ext cx="4017818" cy="2511136"/>
          </a:xfrm>
          <a:prstGeom prst="rect">
            <a:avLst/>
          </a:prstGeom>
        </p:spPr>
      </p:pic>
      <p:sp>
        <p:nvSpPr>
          <p:cNvPr id="10" name="Title 1">
            <a:extLst>
              <a:ext uri="{FF2B5EF4-FFF2-40B4-BE49-F238E27FC236}">
                <a16:creationId xmlns:a16="http://schemas.microsoft.com/office/drawing/2014/main" id="{D09A2789-1D09-4DA4-8806-F1A1DB598ADE}"/>
              </a:ext>
            </a:extLst>
          </p:cNvPr>
          <p:cNvSpPr txBox="1">
            <a:spLocks/>
          </p:cNvSpPr>
          <p:nvPr/>
        </p:nvSpPr>
        <p:spPr>
          <a:xfrm>
            <a:off x="9906000" y="578428"/>
            <a:ext cx="1689824"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400" i="0" dirty="0" err="1">
                <a:solidFill>
                  <a:srgbClr val="121212"/>
                </a:solidFill>
                <a:effectLst/>
                <a:latin typeface="Bahnschrift Condensed" panose="020B0502040204020203" pitchFamily="34" charset="0"/>
              </a:rPr>
              <a:t>Tujuan</a:t>
            </a:r>
            <a:r>
              <a:rPr lang="en-ID" sz="2400" i="0" dirty="0">
                <a:solidFill>
                  <a:srgbClr val="121212"/>
                </a:solidFill>
                <a:effectLst/>
                <a:latin typeface="Bahnschrift Condensed" panose="020B0502040204020203" pitchFamily="34" charset="0"/>
              </a:rPr>
              <a:t> Desain</a:t>
            </a:r>
            <a:endParaRPr lang="en-ID" sz="2400" dirty="0">
              <a:latin typeface="Bahnschrift Condensed" panose="020B0502040204020203" pitchFamily="34" charset="0"/>
            </a:endParaRPr>
          </a:p>
        </p:txBody>
      </p:sp>
      <p:cxnSp>
        <p:nvCxnSpPr>
          <p:cNvPr id="12" name="Straight Connector 11">
            <a:extLst>
              <a:ext uri="{FF2B5EF4-FFF2-40B4-BE49-F238E27FC236}">
                <a16:creationId xmlns:a16="http://schemas.microsoft.com/office/drawing/2014/main" id="{61C3CC36-8C56-4427-82D2-40DE685E88CA}"/>
              </a:ext>
            </a:extLst>
          </p:cNvPr>
          <p:cNvCxnSpPr/>
          <p:nvPr/>
        </p:nvCxnSpPr>
        <p:spPr>
          <a:xfrm>
            <a:off x="857793" y="1073727"/>
            <a:ext cx="3838897"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114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857793" y="734291"/>
            <a:ext cx="4753298"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400" b="1" i="0" dirty="0" err="1">
                <a:solidFill>
                  <a:srgbClr val="121212"/>
                </a:solidFill>
                <a:effectLst/>
                <a:latin typeface="Bahnschrift Condensed" panose="020B0502040204020203" pitchFamily="34" charset="0"/>
              </a:rPr>
              <a:t>Memecahkan</a:t>
            </a:r>
            <a:r>
              <a:rPr lang="en-ID" sz="1800" b="1" i="0" dirty="0">
                <a:solidFill>
                  <a:srgbClr val="121212"/>
                </a:solidFill>
                <a:effectLst/>
                <a:latin typeface="Bahnschrift Condensed" panose="020B0502040204020203" pitchFamily="34" charset="0"/>
              </a:rPr>
              <a:t> </a:t>
            </a:r>
            <a:r>
              <a:rPr lang="en-ID" sz="1800" b="1" i="0" dirty="0" err="1">
                <a:solidFill>
                  <a:srgbClr val="121212"/>
                </a:solidFill>
                <a:effectLst/>
                <a:latin typeface="Bahnschrift Condensed" panose="020B0502040204020203" pitchFamily="34" charset="0"/>
              </a:rPr>
              <a:t>Masalah</a:t>
            </a:r>
            <a:r>
              <a:rPr lang="en-ID" sz="1800" b="1" i="0" dirty="0">
                <a:solidFill>
                  <a:srgbClr val="121212"/>
                </a:solidFill>
                <a:effectLst/>
                <a:latin typeface="Bahnschrift Condensed" panose="020B0502040204020203" pitchFamily="34" charset="0"/>
              </a:rPr>
              <a:t> dan </a:t>
            </a:r>
            <a:r>
              <a:rPr lang="en-ID" sz="1800" b="1" i="0" dirty="0" err="1">
                <a:solidFill>
                  <a:srgbClr val="121212"/>
                </a:solidFill>
                <a:effectLst/>
                <a:latin typeface="Bahnschrift Condensed" panose="020B0502040204020203" pitchFamily="34" charset="0"/>
              </a:rPr>
              <a:t>Memenuhi</a:t>
            </a:r>
            <a:r>
              <a:rPr lang="en-ID" sz="1800" b="1" i="0" dirty="0">
                <a:solidFill>
                  <a:srgbClr val="121212"/>
                </a:solidFill>
                <a:effectLst/>
                <a:latin typeface="Bahnschrift Condensed" panose="020B0502040204020203" pitchFamily="34" charset="0"/>
              </a:rPr>
              <a:t> </a:t>
            </a:r>
            <a:r>
              <a:rPr lang="en-ID" sz="1800" b="1" i="0" dirty="0" err="1">
                <a:solidFill>
                  <a:srgbClr val="121212"/>
                </a:solidFill>
                <a:effectLst/>
                <a:latin typeface="Bahnschrift Condensed" panose="020B0502040204020203" pitchFamily="34" charset="0"/>
              </a:rPr>
              <a:t>Kebutuhan</a:t>
            </a:r>
            <a:r>
              <a:rPr lang="en-ID" sz="1800" b="1" i="0" dirty="0">
                <a:solidFill>
                  <a:srgbClr val="121212"/>
                </a:solidFill>
                <a:effectLst/>
                <a:latin typeface="Bahnschrift Condensed" panose="020B0502040204020203" pitchFamily="34" charset="0"/>
              </a:rPr>
              <a:t> </a:t>
            </a:r>
            <a:r>
              <a:rPr lang="en-ID" sz="1800" b="1" i="0" dirty="0" err="1">
                <a:solidFill>
                  <a:srgbClr val="121212"/>
                </a:solidFill>
                <a:effectLst/>
                <a:latin typeface="Bahnschrift Condensed" panose="020B0502040204020203" pitchFamily="34" charset="0"/>
              </a:rPr>
              <a:t>Manusia</a:t>
            </a:r>
            <a:endParaRPr lang="en-ID" sz="18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3165763" y="3791141"/>
            <a:ext cx="5860474" cy="646331"/>
          </a:xfrm>
          <a:prstGeom prst="rect">
            <a:avLst/>
          </a:prstGeom>
          <a:noFill/>
        </p:spPr>
        <p:txBody>
          <a:bodyPr wrap="square">
            <a:spAutoFit/>
          </a:bodyPr>
          <a:lstStyle/>
          <a:p>
            <a:r>
              <a:rPr lang="en-ID" b="0" i="0" dirty="0">
                <a:solidFill>
                  <a:srgbClr val="121212"/>
                </a:solidFill>
                <a:effectLst/>
                <a:latin typeface="Inter"/>
              </a:rPr>
              <a:t>Desain </a:t>
            </a:r>
            <a:r>
              <a:rPr lang="en-ID" b="0" i="0" dirty="0" err="1">
                <a:solidFill>
                  <a:srgbClr val="121212"/>
                </a:solidFill>
                <a:effectLst/>
                <a:latin typeface="Inter"/>
              </a:rPr>
              <a:t>alat</a:t>
            </a:r>
            <a:r>
              <a:rPr lang="en-ID" b="0" i="0" dirty="0">
                <a:solidFill>
                  <a:srgbClr val="121212"/>
                </a:solidFill>
                <a:effectLst/>
                <a:latin typeface="Inter"/>
              </a:rPr>
              <a:t> </a:t>
            </a:r>
            <a:r>
              <a:rPr lang="en-ID" b="0" i="0" dirty="0" err="1">
                <a:solidFill>
                  <a:srgbClr val="121212"/>
                </a:solidFill>
                <a:effectLst/>
                <a:latin typeface="Inter"/>
              </a:rPr>
              <a:t>bantu</a:t>
            </a:r>
            <a:r>
              <a:rPr lang="en-ID" b="0" i="0" dirty="0">
                <a:solidFill>
                  <a:srgbClr val="121212"/>
                </a:solidFill>
                <a:effectLst/>
                <a:latin typeface="Inter"/>
              </a:rPr>
              <a:t> </a:t>
            </a:r>
            <a:r>
              <a:rPr lang="en-ID" b="0" i="0" dirty="0" err="1">
                <a:solidFill>
                  <a:srgbClr val="121212"/>
                </a:solidFill>
                <a:effectLst/>
                <a:latin typeface="Inter"/>
              </a:rPr>
              <a:t>medis</a:t>
            </a:r>
            <a:r>
              <a:rPr lang="en-ID" b="0" i="0" dirty="0">
                <a:solidFill>
                  <a:srgbClr val="121212"/>
                </a:solidFill>
                <a:effectLst/>
                <a:latin typeface="Inter"/>
              </a:rPr>
              <a:t> yang </a:t>
            </a:r>
            <a:r>
              <a:rPr lang="en-ID" b="0" i="0" dirty="0" err="1">
                <a:solidFill>
                  <a:srgbClr val="121212"/>
                </a:solidFill>
                <a:effectLst/>
                <a:latin typeface="Inter"/>
              </a:rPr>
              <a:t>inovatif</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meningkatkan</a:t>
            </a:r>
            <a:r>
              <a:rPr lang="en-ID" b="0" i="0" dirty="0">
                <a:solidFill>
                  <a:srgbClr val="121212"/>
                </a:solidFill>
                <a:effectLst/>
                <a:latin typeface="Inter"/>
              </a:rPr>
              <a:t> </a:t>
            </a:r>
            <a:r>
              <a:rPr lang="en-ID" b="0" i="0" dirty="0" err="1">
                <a:solidFill>
                  <a:srgbClr val="121212"/>
                </a:solidFill>
                <a:effectLst/>
                <a:latin typeface="Inter"/>
              </a:rPr>
              <a:t>kualitas</a:t>
            </a:r>
            <a:r>
              <a:rPr lang="en-ID" b="0" i="0" dirty="0">
                <a:solidFill>
                  <a:srgbClr val="121212"/>
                </a:solidFill>
                <a:effectLst/>
                <a:latin typeface="Inter"/>
              </a:rPr>
              <a:t> </a:t>
            </a:r>
            <a:r>
              <a:rPr lang="en-ID" b="0" i="0" dirty="0" err="1">
                <a:solidFill>
                  <a:srgbClr val="121212"/>
                </a:solidFill>
                <a:effectLst/>
                <a:latin typeface="Inter"/>
              </a:rPr>
              <a:t>hidup</a:t>
            </a:r>
            <a:r>
              <a:rPr lang="en-ID" b="0" i="0" dirty="0">
                <a:solidFill>
                  <a:srgbClr val="121212"/>
                </a:solidFill>
                <a:effectLst/>
                <a:latin typeface="Inter"/>
              </a:rPr>
              <a:t> </a:t>
            </a:r>
            <a:r>
              <a:rPr lang="en-ID" b="0" i="0" dirty="0" err="1">
                <a:solidFill>
                  <a:srgbClr val="121212"/>
                </a:solidFill>
                <a:effectLst/>
                <a:latin typeface="Inter"/>
              </a:rPr>
              <a:t>pasien</a:t>
            </a:r>
            <a:r>
              <a:rPr lang="en-ID" b="0" i="0" dirty="0">
                <a:solidFill>
                  <a:srgbClr val="121212"/>
                </a:solidFill>
                <a:effectLst/>
                <a:latin typeface="Inter"/>
              </a:rPr>
              <a:t>.</a:t>
            </a:r>
            <a:endParaRPr lang="en-ID" dirty="0"/>
          </a:p>
        </p:txBody>
      </p:sp>
      <p:sp>
        <p:nvSpPr>
          <p:cNvPr id="6" name="TextBox 5">
            <a:extLst>
              <a:ext uri="{FF2B5EF4-FFF2-40B4-BE49-F238E27FC236}">
                <a16:creationId xmlns:a16="http://schemas.microsoft.com/office/drawing/2014/main" id="{7AA43319-FBCA-46CD-BDAC-C80B395BE280}"/>
              </a:ext>
            </a:extLst>
          </p:cNvPr>
          <p:cNvSpPr txBox="1"/>
          <p:nvPr/>
        </p:nvSpPr>
        <p:spPr>
          <a:xfrm>
            <a:off x="3165763" y="4641009"/>
            <a:ext cx="5957456" cy="646331"/>
          </a:xfrm>
          <a:prstGeom prst="rect">
            <a:avLst/>
          </a:prstGeom>
          <a:noFill/>
        </p:spPr>
        <p:txBody>
          <a:bodyPr wrap="square">
            <a:spAutoFit/>
          </a:bodyPr>
          <a:lstStyle/>
          <a:p>
            <a:r>
              <a:rPr lang="en-ID" b="0" i="0" dirty="0">
                <a:solidFill>
                  <a:srgbClr val="121212"/>
                </a:solidFill>
                <a:effectLst/>
                <a:latin typeface="Inter"/>
              </a:rPr>
              <a:t>Desain </a:t>
            </a:r>
            <a:r>
              <a:rPr lang="en-ID" b="0" i="0" dirty="0" err="1">
                <a:solidFill>
                  <a:srgbClr val="121212"/>
                </a:solidFill>
                <a:effectLst/>
                <a:latin typeface="Inter"/>
              </a:rPr>
              <a:t>ruang</a:t>
            </a:r>
            <a:r>
              <a:rPr lang="en-ID" b="0" i="0" dirty="0">
                <a:solidFill>
                  <a:srgbClr val="121212"/>
                </a:solidFill>
                <a:effectLst/>
                <a:latin typeface="Inter"/>
              </a:rPr>
              <a:t> </a:t>
            </a:r>
            <a:r>
              <a:rPr lang="en-ID" b="0" i="0" dirty="0" err="1">
                <a:solidFill>
                  <a:srgbClr val="121212"/>
                </a:solidFill>
                <a:effectLst/>
                <a:latin typeface="Inter"/>
              </a:rPr>
              <a:t>belajar</a:t>
            </a:r>
            <a:r>
              <a:rPr lang="en-ID" b="0" i="0" dirty="0">
                <a:solidFill>
                  <a:srgbClr val="121212"/>
                </a:solidFill>
                <a:effectLst/>
                <a:latin typeface="Inter"/>
              </a:rPr>
              <a:t> yang </a:t>
            </a:r>
            <a:r>
              <a:rPr lang="en-ID" b="0" i="0" dirty="0" err="1">
                <a:solidFill>
                  <a:srgbClr val="121212"/>
                </a:solidFill>
                <a:effectLst/>
                <a:latin typeface="Inter"/>
              </a:rPr>
              <a:t>interaktif</a:t>
            </a:r>
            <a:r>
              <a:rPr lang="en-ID" b="0" i="0" dirty="0">
                <a:solidFill>
                  <a:srgbClr val="121212"/>
                </a:solidFill>
                <a:effectLst/>
                <a:latin typeface="Inter"/>
              </a:rPr>
              <a:t> dan </a:t>
            </a:r>
            <a:r>
              <a:rPr lang="en-ID" b="0" i="0" dirty="0" err="1">
                <a:solidFill>
                  <a:srgbClr val="121212"/>
                </a:solidFill>
                <a:effectLst/>
                <a:latin typeface="Inter"/>
              </a:rPr>
              <a:t>menarik</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meningkatkan</a:t>
            </a:r>
            <a:r>
              <a:rPr lang="en-ID" b="0" i="0" dirty="0">
                <a:solidFill>
                  <a:srgbClr val="121212"/>
                </a:solidFill>
                <a:effectLst/>
                <a:latin typeface="Inter"/>
              </a:rPr>
              <a:t> </a:t>
            </a:r>
            <a:r>
              <a:rPr lang="en-ID" b="0" i="0" dirty="0" err="1">
                <a:solidFill>
                  <a:srgbClr val="121212"/>
                </a:solidFill>
                <a:effectLst/>
                <a:latin typeface="Inter"/>
              </a:rPr>
              <a:t>minat</a:t>
            </a:r>
            <a:r>
              <a:rPr lang="en-ID" b="0" i="0" dirty="0">
                <a:solidFill>
                  <a:srgbClr val="121212"/>
                </a:solidFill>
                <a:effectLst/>
                <a:latin typeface="Inter"/>
              </a:rPr>
              <a:t> </a:t>
            </a:r>
            <a:r>
              <a:rPr lang="en-ID" b="0" i="0" dirty="0" err="1">
                <a:solidFill>
                  <a:srgbClr val="121212"/>
                </a:solidFill>
                <a:effectLst/>
                <a:latin typeface="Inter"/>
              </a:rPr>
              <a:t>belajar</a:t>
            </a:r>
            <a:r>
              <a:rPr lang="en-ID" b="0" i="0" dirty="0">
                <a:solidFill>
                  <a:srgbClr val="121212"/>
                </a:solidFill>
                <a:effectLst/>
                <a:latin typeface="Inter"/>
              </a:rPr>
              <a:t> </a:t>
            </a:r>
            <a:r>
              <a:rPr lang="en-ID" b="0" i="0" dirty="0" err="1">
                <a:solidFill>
                  <a:srgbClr val="121212"/>
                </a:solidFill>
                <a:effectLst/>
                <a:latin typeface="Inter"/>
              </a:rPr>
              <a:t>siswa</a:t>
            </a:r>
            <a:r>
              <a:rPr lang="en-ID" b="0" i="0" dirty="0">
                <a:solidFill>
                  <a:srgbClr val="121212"/>
                </a:solidFill>
                <a:effectLst/>
                <a:latin typeface="Inter"/>
              </a:rPr>
              <a:t>.</a:t>
            </a:r>
            <a:endParaRPr lang="en-ID" dirty="0"/>
          </a:p>
        </p:txBody>
      </p:sp>
      <p:sp>
        <p:nvSpPr>
          <p:cNvPr id="8" name="TextBox 7">
            <a:extLst>
              <a:ext uri="{FF2B5EF4-FFF2-40B4-BE49-F238E27FC236}">
                <a16:creationId xmlns:a16="http://schemas.microsoft.com/office/drawing/2014/main" id="{68F7E442-6E0C-476D-B6A8-8478DFDAF94B}"/>
              </a:ext>
            </a:extLst>
          </p:cNvPr>
          <p:cNvSpPr txBox="1"/>
          <p:nvPr/>
        </p:nvSpPr>
        <p:spPr>
          <a:xfrm>
            <a:off x="3165763" y="5479505"/>
            <a:ext cx="6096000" cy="923330"/>
          </a:xfrm>
          <a:prstGeom prst="rect">
            <a:avLst/>
          </a:prstGeom>
          <a:noFill/>
        </p:spPr>
        <p:txBody>
          <a:bodyPr wrap="square">
            <a:spAutoFit/>
          </a:bodyPr>
          <a:lstStyle/>
          <a:p>
            <a:r>
              <a:rPr lang="sv-SE" b="0" i="0" dirty="0">
                <a:solidFill>
                  <a:srgbClr val="121212"/>
                </a:solidFill>
                <a:effectLst/>
                <a:latin typeface="Inter"/>
              </a:rPr>
              <a:t>Desain sistem transportasi publik yang efisien dan mudah digunakan dapat membantu mengurangi kemacetan dan polusi di kota-kota besar.</a:t>
            </a:r>
            <a:endParaRPr lang="en-ID" dirty="0"/>
          </a:p>
        </p:txBody>
      </p:sp>
      <p:sp>
        <p:nvSpPr>
          <p:cNvPr id="10" name="Title 1">
            <a:extLst>
              <a:ext uri="{FF2B5EF4-FFF2-40B4-BE49-F238E27FC236}">
                <a16:creationId xmlns:a16="http://schemas.microsoft.com/office/drawing/2014/main" id="{D09A2789-1D09-4DA4-8806-F1A1DB598ADE}"/>
              </a:ext>
            </a:extLst>
          </p:cNvPr>
          <p:cNvSpPr txBox="1">
            <a:spLocks/>
          </p:cNvSpPr>
          <p:nvPr/>
        </p:nvSpPr>
        <p:spPr>
          <a:xfrm>
            <a:off x="9906000" y="578428"/>
            <a:ext cx="1689824"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400" i="0" dirty="0" err="1">
                <a:solidFill>
                  <a:srgbClr val="121212"/>
                </a:solidFill>
                <a:effectLst/>
                <a:latin typeface="Bahnschrift Condensed" panose="020B0502040204020203" pitchFamily="34" charset="0"/>
              </a:rPr>
              <a:t>Tujuan</a:t>
            </a:r>
            <a:r>
              <a:rPr lang="en-ID" sz="2400" i="0" dirty="0">
                <a:solidFill>
                  <a:srgbClr val="121212"/>
                </a:solidFill>
                <a:effectLst/>
                <a:latin typeface="Bahnschrift Condensed" panose="020B0502040204020203" pitchFamily="34" charset="0"/>
              </a:rPr>
              <a:t> Desain</a:t>
            </a:r>
            <a:endParaRPr lang="en-ID" sz="2400" dirty="0">
              <a:latin typeface="Bahnschrift Condensed" panose="020B0502040204020203" pitchFamily="34" charset="0"/>
            </a:endParaRPr>
          </a:p>
        </p:txBody>
      </p:sp>
      <p:cxnSp>
        <p:nvCxnSpPr>
          <p:cNvPr id="12" name="Straight Connector 11">
            <a:extLst>
              <a:ext uri="{FF2B5EF4-FFF2-40B4-BE49-F238E27FC236}">
                <a16:creationId xmlns:a16="http://schemas.microsoft.com/office/drawing/2014/main" id="{61C3CC36-8C56-4427-82D2-40DE685E88CA}"/>
              </a:ext>
            </a:extLst>
          </p:cNvPr>
          <p:cNvCxnSpPr>
            <a:cxnSpLocks/>
          </p:cNvCxnSpPr>
          <p:nvPr/>
        </p:nvCxnSpPr>
        <p:spPr>
          <a:xfrm>
            <a:off x="857793" y="1073727"/>
            <a:ext cx="4453847" cy="0"/>
          </a:xfrm>
          <a:prstGeom prst="line">
            <a:avLst/>
          </a:prstGeom>
          <a:ln w="38100"/>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A8842E92-40C2-4E10-B5D3-D6965DCC4D95}"/>
              </a:ext>
            </a:extLst>
          </p:cNvPr>
          <p:cNvPicPr>
            <a:picLocks noChangeAspect="1"/>
          </p:cNvPicPr>
          <p:nvPr/>
        </p:nvPicPr>
        <p:blipFill>
          <a:blip r:embed="rId3"/>
          <a:stretch>
            <a:fillRect/>
          </a:stretch>
        </p:blipFill>
        <p:spPr>
          <a:xfrm>
            <a:off x="1817501" y="1219436"/>
            <a:ext cx="4045958" cy="2425994"/>
          </a:xfrm>
          <a:prstGeom prst="rect">
            <a:avLst/>
          </a:prstGeom>
        </p:spPr>
      </p:pic>
      <p:pic>
        <p:nvPicPr>
          <p:cNvPr id="13" name="Picture 12">
            <a:extLst>
              <a:ext uri="{FF2B5EF4-FFF2-40B4-BE49-F238E27FC236}">
                <a16:creationId xmlns:a16="http://schemas.microsoft.com/office/drawing/2014/main" id="{7613020D-A8F4-480E-9779-BDD47304E6F6}"/>
              </a:ext>
            </a:extLst>
          </p:cNvPr>
          <p:cNvPicPr>
            <a:picLocks noChangeAspect="1"/>
          </p:cNvPicPr>
          <p:nvPr/>
        </p:nvPicPr>
        <p:blipFill>
          <a:blip r:embed="rId4"/>
          <a:stretch>
            <a:fillRect/>
          </a:stretch>
        </p:blipFill>
        <p:spPr>
          <a:xfrm>
            <a:off x="6567317" y="1173617"/>
            <a:ext cx="4183595" cy="2515755"/>
          </a:xfrm>
          <a:prstGeom prst="rect">
            <a:avLst/>
          </a:prstGeom>
        </p:spPr>
      </p:pic>
    </p:spTree>
    <p:extLst>
      <p:ext uri="{BB962C8B-B14F-4D97-AF65-F5344CB8AC3E}">
        <p14:creationId xmlns:p14="http://schemas.microsoft.com/office/powerpoint/2010/main" val="39322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857793" y="734291"/>
            <a:ext cx="5005666"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000" b="1" i="0" dirty="0" err="1">
                <a:solidFill>
                  <a:srgbClr val="121212"/>
                </a:solidFill>
                <a:effectLst/>
                <a:latin typeface="Bahnschrift Condensed" panose="020B0502040204020203" pitchFamily="34" charset="0"/>
              </a:rPr>
              <a:t>Menciptakan</a:t>
            </a:r>
            <a:r>
              <a:rPr lang="en-ID" sz="2000" b="1" i="0" dirty="0">
                <a:solidFill>
                  <a:srgbClr val="121212"/>
                </a:solidFill>
                <a:effectLst/>
                <a:latin typeface="Bahnschrift Condensed" panose="020B0502040204020203" pitchFamily="34" charset="0"/>
              </a:rPr>
              <a:t> </a:t>
            </a:r>
            <a:r>
              <a:rPr lang="en-ID" sz="2000" b="1" i="0" dirty="0" err="1">
                <a:solidFill>
                  <a:srgbClr val="121212"/>
                </a:solidFill>
                <a:effectLst/>
                <a:latin typeface="Bahnschrift Condensed" panose="020B0502040204020203" pitchFamily="34" charset="0"/>
              </a:rPr>
              <a:t>Produk</a:t>
            </a:r>
            <a:r>
              <a:rPr lang="en-ID" sz="2000" b="1" i="0" dirty="0">
                <a:solidFill>
                  <a:srgbClr val="121212"/>
                </a:solidFill>
                <a:effectLst/>
                <a:latin typeface="Bahnschrift Condensed" panose="020B0502040204020203" pitchFamily="34" charset="0"/>
              </a:rPr>
              <a:t> dan </a:t>
            </a:r>
            <a:r>
              <a:rPr lang="en-ID" sz="2000" b="1" i="0" dirty="0" err="1">
                <a:solidFill>
                  <a:srgbClr val="121212"/>
                </a:solidFill>
                <a:effectLst/>
                <a:latin typeface="Bahnschrift Condensed" panose="020B0502040204020203" pitchFamily="34" charset="0"/>
              </a:rPr>
              <a:t>Layanan</a:t>
            </a:r>
            <a:r>
              <a:rPr lang="en-ID" sz="2000" b="1" i="0" dirty="0">
                <a:solidFill>
                  <a:srgbClr val="121212"/>
                </a:solidFill>
                <a:effectLst/>
                <a:latin typeface="Bahnschrift Condensed" panose="020B0502040204020203" pitchFamily="34" charset="0"/>
              </a:rPr>
              <a:t> yang </a:t>
            </a:r>
            <a:r>
              <a:rPr lang="en-ID" sz="2000" b="1" i="0" dirty="0" err="1">
                <a:solidFill>
                  <a:srgbClr val="121212"/>
                </a:solidFill>
                <a:effectLst/>
                <a:latin typeface="Bahnschrift Condensed" panose="020B0502040204020203" pitchFamily="34" charset="0"/>
              </a:rPr>
              <a:t>Inovatif</a:t>
            </a:r>
            <a:r>
              <a:rPr lang="en-ID" sz="2000" b="1" i="0" dirty="0">
                <a:solidFill>
                  <a:srgbClr val="121212"/>
                </a:solidFill>
                <a:effectLst/>
                <a:latin typeface="Bahnschrift Condensed" panose="020B0502040204020203" pitchFamily="34" charset="0"/>
              </a:rPr>
              <a:t> dan </a:t>
            </a:r>
            <a:r>
              <a:rPr lang="en-ID" sz="2000" b="1" i="0" dirty="0" err="1">
                <a:solidFill>
                  <a:srgbClr val="121212"/>
                </a:solidFill>
                <a:effectLst/>
                <a:latin typeface="Bahnschrift Condensed" panose="020B0502040204020203" pitchFamily="34" charset="0"/>
              </a:rPr>
              <a:t>Menarik</a:t>
            </a:r>
            <a:endParaRPr lang="en-ID" sz="20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1350817" y="1600247"/>
            <a:ext cx="5860474" cy="646331"/>
          </a:xfrm>
          <a:prstGeom prst="rect">
            <a:avLst/>
          </a:prstGeom>
          <a:noFill/>
        </p:spPr>
        <p:txBody>
          <a:bodyPr wrap="square">
            <a:spAutoFit/>
          </a:bodyPr>
          <a:lstStyle/>
          <a:p>
            <a:r>
              <a:rPr lang="en-ID" b="0" i="0" dirty="0">
                <a:solidFill>
                  <a:srgbClr val="121212"/>
                </a:solidFill>
                <a:effectLst/>
                <a:latin typeface="Inter"/>
              </a:rPr>
              <a:t>Desain yang </a:t>
            </a:r>
            <a:r>
              <a:rPr lang="en-ID" b="0" i="0" dirty="0" err="1">
                <a:solidFill>
                  <a:srgbClr val="121212"/>
                </a:solidFill>
                <a:effectLst/>
                <a:latin typeface="Inter"/>
              </a:rPr>
              <a:t>inovatif</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menciptakan</a:t>
            </a:r>
            <a:r>
              <a:rPr lang="en-ID" b="0" i="0" dirty="0">
                <a:solidFill>
                  <a:srgbClr val="121212"/>
                </a:solidFill>
                <a:effectLst/>
                <a:latin typeface="Inter"/>
              </a:rPr>
              <a:t> </a:t>
            </a:r>
            <a:r>
              <a:rPr lang="en-ID" b="0" i="0" dirty="0" err="1">
                <a:solidFill>
                  <a:srgbClr val="121212"/>
                </a:solidFill>
                <a:effectLst/>
                <a:latin typeface="Inter"/>
              </a:rPr>
              <a:t>produk</a:t>
            </a:r>
            <a:r>
              <a:rPr lang="en-ID" b="0" i="0" dirty="0">
                <a:solidFill>
                  <a:srgbClr val="121212"/>
                </a:solidFill>
                <a:effectLst/>
                <a:latin typeface="Inter"/>
              </a:rPr>
              <a:t> dan </a:t>
            </a:r>
            <a:r>
              <a:rPr lang="en-ID" b="0" i="0" dirty="0" err="1">
                <a:solidFill>
                  <a:srgbClr val="121212"/>
                </a:solidFill>
                <a:effectLst/>
                <a:latin typeface="Inter"/>
              </a:rPr>
              <a:t>layanan</a:t>
            </a:r>
            <a:r>
              <a:rPr lang="en-ID" b="0" i="0" dirty="0">
                <a:solidFill>
                  <a:srgbClr val="121212"/>
                </a:solidFill>
                <a:effectLst/>
                <a:latin typeface="Inter"/>
              </a:rPr>
              <a:t> yang </a:t>
            </a:r>
            <a:r>
              <a:rPr lang="en-ID" b="0" i="0" dirty="0" err="1">
                <a:solidFill>
                  <a:srgbClr val="121212"/>
                </a:solidFill>
                <a:effectLst/>
                <a:latin typeface="Inter"/>
              </a:rPr>
              <a:t>baru</a:t>
            </a:r>
            <a:r>
              <a:rPr lang="en-ID" b="0" i="0" dirty="0">
                <a:solidFill>
                  <a:srgbClr val="121212"/>
                </a:solidFill>
                <a:effectLst/>
                <a:latin typeface="Inter"/>
              </a:rPr>
              <a:t> dan </a:t>
            </a:r>
            <a:r>
              <a:rPr lang="en-ID" b="0" i="0" dirty="0" err="1">
                <a:solidFill>
                  <a:srgbClr val="121212"/>
                </a:solidFill>
                <a:effectLst/>
                <a:latin typeface="Inter"/>
              </a:rPr>
              <a:t>menarik</a:t>
            </a:r>
            <a:r>
              <a:rPr lang="en-ID" b="0" i="0" dirty="0">
                <a:solidFill>
                  <a:srgbClr val="121212"/>
                </a:solidFill>
                <a:effectLst/>
                <a:latin typeface="Inter"/>
              </a:rPr>
              <a:t> </a:t>
            </a:r>
            <a:r>
              <a:rPr lang="en-ID" b="0" i="0" dirty="0" err="1">
                <a:solidFill>
                  <a:srgbClr val="121212"/>
                </a:solidFill>
                <a:effectLst/>
                <a:latin typeface="Inter"/>
              </a:rPr>
              <a:t>bagi</a:t>
            </a:r>
            <a:r>
              <a:rPr lang="en-ID" b="0" i="0" dirty="0">
                <a:solidFill>
                  <a:srgbClr val="121212"/>
                </a:solidFill>
                <a:effectLst/>
                <a:latin typeface="Inter"/>
              </a:rPr>
              <a:t> </a:t>
            </a:r>
            <a:r>
              <a:rPr lang="en-ID" b="0" i="0" dirty="0" err="1">
                <a:solidFill>
                  <a:srgbClr val="121212"/>
                </a:solidFill>
                <a:effectLst/>
                <a:latin typeface="Inter"/>
              </a:rPr>
              <a:t>konsumen</a:t>
            </a:r>
            <a:r>
              <a:rPr lang="en-ID" b="0" i="0" dirty="0">
                <a:solidFill>
                  <a:srgbClr val="121212"/>
                </a:solidFill>
                <a:effectLst/>
                <a:latin typeface="Inter"/>
              </a:rPr>
              <a:t>.</a:t>
            </a:r>
            <a:endParaRPr lang="en-ID" dirty="0"/>
          </a:p>
        </p:txBody>
      </p:sp>
      <p:sp>
        <p:nvSpPr>
          <p:cNvPr id="6" name="TextBox 5">
            <a:extLst>
              <a:ext uri="{FF2B5EF4-FFF2-40B4-BE49-F238E27FC236}">
                <a16:creationId xmlns:a16="http://schemas.microsoft.com/office/drawing/2014/main" id="{7AA43319-FBCA-46CD-BDAC-C80B395BE280}"/>
              </a:ext>
            </a:extLst>
          </p:cNvPr>
          <p:cNvSpPr txBox="1"/>
          <p:nvPr/>
        </p:nvSpPr>
        <p:spPr>
          <a:xfrm>
            <a:off x="1350817" y="2422142"/>
            <a:ext cx="5957456" cy="646331"/>
          </a:xfrm>
          <a:prstGeom prst="rect">
            <a:avLst/>
          </a:prstGeom>
          <a:noFill/>
        </p:spPr>
        <p:txBody>
          <a:bodyPr wrap="square">
            <a:spAutoFit/>
          </a:bodyPr>
          <a:lstStyle/>
          <a:p>
            <a:r>
              <a:rPr lang="en-ID" b="0" i="0" dirty="0">
                <a:solidFill>
                  <a:srgbClr val="121212"/>
                </a:solidFill>
                <a:effectLst/>
                <a:latin typeface="Inter"/>
              </a:rPr>
              <a:t>Hal </a:t>
            </a:r>
            <a:r>
              <a:rPr lang="en-ID" b="0" i="0" dirty="0" err="1">
                <a:solidFill>
                  <a:srgbClr val="121212"/>
                </a:solidFill>
                <a:effectLst/>
                <a:latin typeface="Inter"/>
              </a:rPr>
              <a:t>ini</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meningkatkan</a:t>
            </a:r>
            <a:r>
              <a:rPr lang="en-ID" b="0" i="0" dirty="0">
                <a:solidFill>
                  <a:srgbClr val="121212"/>
                </a:solidFill>
                <a:effectLst/>
                <a:latin typeface="Inter"/>
              </a:rPr>
              <a:t> </a:t>
            </a:r>
            <a:r>
              <a:rPr lang="en-ID" b="0" i="0" dirty="0" err="1">
                <a:solidFill>
                  <a:srgbClr val="121212"/>
                </a:solidFill>
                <a:effectLst/>
                <a:latin typeface="Inter"/>
              </a:rPr>
              <a:t>daya</a:t>
            </a:r>
            <a:r>
              <a:rPr lang="en-ID" b="0" i="0" dirty="0">
                <a:solidFill>
                  <a:srgbClr val="121212"/>
                </a:solidFill>
                <a:effectLst/>
                <a:latin typeface="Inter"/>
              </a:rPr>
              <a:t> </a:t>
            </a:r>
            <a:r>
              <a:rPr lang="en-ID" b="0" i="0" dirty="0" err="1">
                <a:solidFill>
                  <a:srgbClr val="121212"/>
                </a:solidFill>
                <a:effectLst/>
                <a:latin typeface="Inter"/>
              </a:rPr>
              <a:t>saing</a:t>
            </a:r>
            <a:r>
              <a:rPr lang="en-ID" b="0" i="0" dirty="0">
                <a:solidFill>
                  <a:srgbClr val="121212"/>
                </a:solidFill>
                <a:effectLst/>
                <a:latin typeface="Inter"/>
              </a:rPr>
              <a:t> </a:t>
            </a:r>
            <a:r>
              <a:rPr lang="en-ID" b="0" i="0" dirty="0" err="1">
                <a:solidFill>
                  <a:srgbClr val="121212"/>
                </a:solidFill>
                <a:effectLst/>
                <a:latin typeface="Inter"/>
              </a:rPr>
              <a:t>perusahaan</a:t>
            </a:r>
            <a:r>
              <a:rPr lang="en-ID" b="0" i="0" dirty="0">
                <a:solidFill>
                  <a:srgbClr val="121212"/>
                </a:solidFill>
                <a:effectLst/>
                <a:latin typeface="Inter"/>
              </a:rPr>
              <a:t> dan </a:t>
            </a:r>
            <a:r>
              <a:rPr lang="en-ID" b="0" i="0" dirty="0" err="1">
                <a:solidFill>
                  <a:srgbClr val="121212"/>
                </a:solidFill>
                <a:effectLst/>
                <a:latin typeface="Inter"/>
              </a:rPr>
              <a:t>meningkatkan</a:t>
            </a:r>
            <a:r>
              <a:rPr lang="en-ID" b="0" i="0" dirty="0">
                <a:solidFill>
                  <a:srgbClr val="121212"/>
                </a:solidFill>
                <a:effectLst/>
                <a:latin typeface="Inter"/>
              </a:rPr>
              <a:t> </a:t>
            </a:r>
            <a:r>
              <a:rPr lang="en-ID" b="0" i="0" dirty="0" err="1">
                <a:solidFill>
                  <a:srgbClr val="121212"/>
                </a:solidFill>
                <a:effectLst/>
                <a:latin typeface="Inter"/>
              </a:rPr>
              <a:t>keuntungan</a:t>
            </a:r>
            <a:r>
              <a:rPr lang="en-ID" b="0" i="0" dirty="0">
                <a:solidFill>
                  <a:srgbClr val="121212"/>
                </a:solidFill>
                <a:effectLst/>
                <a:latin typeface="Inter"/>
              </a:rPr>
              <a:t>.</a:t>
            </a:r>
            <a:endParaRPr lang="en-ID" dirty="0"/>
          </a:p>
        </p:txBody>
      </p:sp>
      <p:sp>
        <p:nvSpPr>
          <p:cNvPr id="10" name="Title 1">
            <a:extLst>
              <a:ext uri="{FF2B5EF4-FFF2-40B4-BE49-F238E27FC236}">
                <a16:creationId xmlns:a16="http://schemas.microsoft.com/office/drawing/2014/main" id="{D09A2789-1D09-4DA4-8806-F1A1DB598ADE}"/>
              </a:ext>
            </a:extLst>
          </p:cNvPr>
          <p:cNvSpPr txBox="1">
            <a:spLocks/>
          </p:cNvSpPr>
          <p:nvPr/>
        </p:nvSpPr>
        <p:spPr>
          <a:xfrm>
            <a:off x="9906000" y="578428"/>
            <a:ext cx="1689824"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400" i="0" dirty="0" err="1">
                <a:solidFill>
                  <a:srgbClr val="121212"/>
                </a:solidFill>
                <a:effectLst/>
                <a:latin typeface="Bahnschrift Condensed" panose="020B0502040204020203" pitchFamily="34" charset="0"/>
              </a:rPr>
              <a:t>Tujuan</a:t>
            </a:r>
            <a:r>
              <a:rPr lang="en-ID" sz="2400" i="0" dirty="0">
                <a:solidFill>
                  <a:srgbClr val="121212"/>
                </a:solidFill>
                <a:effectLst/>
                <a:latin typeface="Bahnschrift Condensed" panose="020B0502040204020203" pitchFamily="34" charset="0"/>
              </a:rPr>
              <a:t> Desain</a:t>
            </a:r>
            <a:endParaRPr lang="en-ID" sz="2400" dirty="0">
              <a:latin typeface="Bahnschrift Condensed" panose="020B0502040204020203" pitchFamily="34" charset="0"/>
            </a:endParaRPr>
          </a:p>
        </p:txBody>
      </p:sp>
      <p:cxnSp>
        <p:nvCxnSpPr>
          <p:cNvPr id="12" name="Straight Connector 11">
            <a:extLst>
              <a:ext uri="{FF2B5EF4-FFF2-40B4-BE49-F238E27FC236}">
                <a16:creationId xmlns:a16="http://schemas.microsoft.com/office/drawing/2014/main" id="{61C3CC36-8C56-4427-82D2-40DE685E88CA}"/>
              </a:ext>
            </a:extLst>
          </p:cNvPr>
          <p:cNvCxnSpPr>
            <a:cxnSpLocks/>
          </p:cNvCxnSpPr>
          <p:nvPr/>
        </p:nvCxnSpPr>
        <p:spPr>
          <a:xfrm>
            <a:off x="857793" y="1073727"/>
            <a:ext cx="4453847" cy="0"/>
          </a:xfrm>
          <a:prstGeom prst="line">
            <a:avLst/>
          </a:prstGeom>
          <a:ln w="38100"/>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111FF033-59C6-46AD-AFAB-0F2EF7C5FD87}"/>
              </a:ext>
            </a:extLst>
          </p:cNvPr>
          <p:cNvPicPr>
            <a:picLocks noChangeAspect="1"/>
          </p:cNvPicPr>
          <p:nvPr/>
        </p:nvPicPr>
        <p:blipFill rotWithShape="1">
          <a:blip r:embed="rId3"/>
          <a:srcRect l="30681" t="5795" r="28262" b="7613"/>
          <a:stretch/>
        </p:blipFill>
        <p:spPr>
          <a:xfrm>
            <a:off x="7768226" y="1073727"/>
            <a:ext cx="2982686" cy="3145295"/>
          </a:xfrm>
          <a:prstGeom prst="rect">
            <a:avLst/>
          </a:prstGeom>
        </p:spPr>
      </p:pic>
      <p:pic>
        <p:nvPicPr>
          <p:cNvPr id="8194" name="Picture 2" descr="Huawei Mate XT Ultimate Resmi Rilis: Handphone Lipat Tiga dengan Desain dan  Spesifikasi Mewah">
            <a:extLst>
              <a:ext uri="{FF2B5EF4-FFF2-40B4-BE49-F238E27FC236}">
                <a16:creationId xmlns:a16="http://schemas.microsoft.com/office/drawing/2014/main" id="{BBBE17CD-EC0D-4193-933A-80E300E24C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34" t="8191" r="20034" b="7025"/>
          <a:stretch/>
        </p:blipFill>
        <p:spPr bwMode="auto">
          <a:xfrm>
            <a:off x="3570531" y="3244037"/>
            <a:ext cx="3796146" cy="302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872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857792" y="734291"/>
            <a:ext cx="5860474"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400" b="1" i="0" dirty="0" err="1">
                <a:solidFill>
                  <a:srgbClr val="121212"/>
                </a:solidFill>
                <a:effectLst/>
                <a:latin typeface="Bahnschrift Condensed" panose="020B0502040204020203" pitchFamily="34" charset="0"/>
              </a:rPr>
              <a:t>Memperkuat</a:t>
            </a:r>
            <a:r>
              <a:rPr lang="en-ID" sz="2400" b="1" i="0" dirty="0">
                <a:solidFill>
                  <a:srgbClr val="121212"/>
                </a:solidFill>
                <a:effectLst/>
                <a:latin typeface="Bahnschrift Condensed" panose="020B0502040204020203" pitchFamily="34" charset="0"/>
              </a:rPr>
              <a:t> </a:t>
            </a:r>
            <a:r>
              <a:rPr lang="en-ID" sz="2400" b="1" i="0" dirty="0" err="1">
                <a:solidFill>
                  <a:srgbClr val="121212"/>
                </a:solidFill>
                <a:effectLst/>
                <a:latin typeface="Bahnschrift Condensed" panose="020B0502040204020203" pitchFamily="34" charset="0"/>
              </a:rPr>
              <a:t>Identitas</a:t>
            </a:r>
            <a:r>
              <a:rPr lang="en-ID" sz="2400" b="1" i="0" dirty="0">
                <a:solidFill>
                  <a:srgbClr val="121212"/>
                </a:solidFill>
                <a:effectLst/>
                <a:latin typeface="Bahnschrift Condensed" panose="020B0502040204020203" pitchFamily="34" charset="0"/>
              </a:rPr>
              <a:t> dan Citra </a:t>
            </a:r>
            <a:r>
              <a:rPr lang="en-ID" sz="2400" b="1" i="0" dirty="0" err="1">
                <a:solidFill>
                  <a:srgbClr val="121212"/>
                </a:solidFill>
                <a:effectLst/>
                <a:latin typeface="Bahnschrift Condensed" panose="020B0502040204020203" pitchFamily="34" charset="0"/>
              </a:rPr>
              <a:t>Suatu</a:t>
            </a:r>
            <a:r>
              <a:rPr lang="en-ID" sz="2400" b="1" i="0" dirty="0">
                <a:solidFill>
                  <a:srgbClr val="121212"/>
                </a:solidFill>
                <a:effectLst/>
                <a:latin typeface="Bahnschrift Condensed" panose="020B0502040204020203" pitchFamily="34" charset="0"/>
              </a:rPr>
              <a:t> Brand </a:t>
            </a:r>
            <a:r>
              <a:rPr lang="en-ID" sz="2400" b="1" i="0" dirty="0" err="1">
                <a:solidFill>
                  <a:srgbClr val="121212"/>
                </a:solidFill>
                <a:effectLst/>
                <a:latin typeface="Bahnschrift Condensed" panose="020B0502040204020203" pitchFamily="34" charset="0"/>
              </a:rPr>
              <a:t>atau</a:t>
            </a:r>
            <a:r>
              <a:rPr lang="en-ID" sz="2400" b="1" i="0" dirty="0">
                <a:solidFill>
                  <a:srgbClr val="121212"/>
                </a:solidFill>
                <a:effectLst/>
                <a:latin typeface="Bahnschrift Condensed" panose="020B0502040204020203" pitchFamily="34" charset="0"/>
              </a:rPr>
              <a:t> </a:t>
            </a:r>
            <a:r>
              <a:rPr lang="en-ID" sz="2400" b="1" i="0" dirty="0" err="1">
                <a:solidFill>
                  <a:srgbClr val="121212"/>
                </a:solidFill>
                <a:effectLst/>
                <a:latin typeface="Bahnschrift Condensed" panose="020B0502040204020203" pitchFamily="34" charset="0"/>
              </a:rPr>
              <a:t>Produk</a:t>
            </a:r>
            <a:endParaRPr lang="en-ID" sz="24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1350817" y="1600247"/>
            <a:ext cx="5860474" cy="646331"/>
          </a:xfrm>
          <a:prstGeom prst="rect">
            <a:avLst/>
          </a:prstGeom>
          <a:noFill/>
        </p:spPr>
        <p:txBody>
          <a:bodyPr wrap="square">
            <a:spAutoFit/>
          </a:bodyPr>
          <a:lstStyle/>
          <a:p>
            <a:r>
              <a:rPr lang="fr-FR" b="0" i="0" dirty="0" err="1">
                <a:solidFill>
                  <a:srgbClr val="121212"/>
                </a:solidFill>
                <a:effectLst/>
                <a:latin typeface="Inter"/>
              </a:rPr>
              <a:t>Desain</a:t>
            </a:r>
            <a:r>
              <a:rPr lang="fr-FR" b="0" i="0" dirty="0">
                <a:solidFill>
                  <a:srgbClr val="121212"/>
                </a:solidFill>
                <a:effectLst/>
                <a:latin typeface="Inter"/>
              </a:rPr>
              <a:t> yang </a:t>
            </a:r>
            <a:r>
              <a:rPr lang="fr-FR" b="0" i="0" dirty="0" err="1">
                <a:solidFill>
                  <a:srgbClr val="121212"/>
                </a:solidFill>
                <a:effectLst/>
                <a:latin typeface="Inter"/>
              </a:rPr>
              <a:t>baik</a:t>
            </a:r>
            <a:r>
              <a:rPr lang="fr-FR" b="0" i="0" dirty="0">
                <a:solidFill>
                  <a:srgbClr val="121212"/>
                </a:solidFill>
                <a:effectLst/>
                <a:latin typeface="Inter"/>
              </a:rPr>
              <a:t> </a:t>
            </a:r>
            <a:r>
              <a:rPr lang="fr-FR" b="0" i="0" dirty="0" err="1">
                <a:solidFill>
                  <a:srgbClr val="121212"/>
                </a:solidFill>
                <a:effectLst/>
                <a:latin typeface="Inter"/>
              </a:rPr>
              <a:t>dapat</a:t>
            </a:r>
            <a:r>
              <a:rPr lang="fr-FR" b="0" i="0" dirty="0">
                <a:solidFill>
                  <a:srgbClr val="121212"/>
                </a:solidFill>
                <a:effectLst/>
                <a:latin typeface="Inter"/>
              </a:rPr>
              <a:t> </a:t>
            </a:r>
            <a:r>
              <a:rPr lang="fr-FR" b="0" i="0" dirty="0" err="1">
                <a:solidFill>
                  <a:srgbClr val="121212"/>
                </a:solidFill>
                <a:effectLst/>
                <a:latin typeface="Inter"/>
              </a:rPr>
              <a:t>membantu</a:t>
            </a:r>
            <a:r>
              <a:rPr lang="fr-FR" b="0" i="0" dirty="0">
                <a:solidFill>
                  <a:srgbClr val="121212"/>
                </a:solidFill>
                <a:effectLst/>
                <a:latin typeface="Inter"/>
              </a:rPr>
              <a:t> </a:t>
            </a:r>
            <a:r>
              <a:rPr lang="fr-FR" b="0" i="0" dirty="0" err="1">
                <a:solidFill>
                  <a:srgbClr val="121212"/>
                </a:solidFill>
                <a:effectLst/>
                <a:latin typeface="Inter"/>
              </a:rPr>
              <a:t>memperkuat</a:t>
            </a:r>
            <a:r>
              <a:rPr lang="fr-FR" b="0" i="0" dirty="0">
                <a:solidFill>
                  <a:srgbClr val="121212"/>
                </a:solidFill>
                <a:effectLst/>
                <a:latin typeface="Inter"/>
              </a:rPr>
              <a:t> </a:t>
            </a:r>
            <a:r>
              <a:rPr lang="fr-FR" b="0" i="0" dirty="0" err="1">
                <a:solidFill>
                  <a:srgbClr val="121212"/>
                </a:solidFill>
                <a:effectLst/>
                <a:latin typeface="Inter"/>
              </a:rPr>
              <a:t>identitas</a:t>
            </a:r>
            <a:r>
              <a:rPr lang="fr-FR" b="0" i="0" dirty="0">
                <a:solidFill>
                  <a:srgbClr val="121212"/>
                </a:solidFill>
                <a:effectLst/>
                <a:latin typeface="Inter"/>
              </a:rPr>
              <a:t> dan </a:t>
            </a:r>
            <a:r>
              <a:rPr lang="fr-FR" b="0" i="0" dirty="0" err="1">
                <a:solidFill>
                  <a:srgbClr val="121212"/>
                </a:solidFill>
                <a:effectLst/>
                <a:latin typeface="Inter"/>
              </a:rPr>
              <a:t>citra</a:t>
            </a:r>
            <a:r>
              <a:rPr lang="fr-FR" b="0" i="0" dirty="0">
                <a:solidFill>
                  <a:srgbClr val="121212"/>
                </a:solidFill>
                <a:effectLst/>
                <a:latin typeface="Inter"/>
              </a:rPr>
              <a:t> </a:t>
            </a:r>
            <a:r>
              <a:rPr lang="fr-FR" b="0" i="0" dirty="0" err="1">
                <a:solidFill>
                  <a:srgbClr val="121212"/>
                </a:solidFill>
                <a:effectLst/>
                <a:latin typeface="Inter"/>
              </a:rPr>
              <a:t>suatu</a:t>
            </a:r>
            <a:r>
              <a:rPr lang="fr-FR" b="0" i="0" dirty="0">
                <a:solidFill>
                  <a:srgbClr val="121212"/>
                </a:solidFill>
                <a:effectLst/>
                <a:latin typeface="Inter"/>
              </a:rPr>
              <a:t> brand </a:t>
            </a:r>
            <a:r>
              <a:rPr lang="fr-FR" b="0" i="0" dirty="0" err="1">
                <a:solidFill>
                  <a:srgbClr val="121212"/>
                </a:solidFill>
                <a:effectLst/>
                <a:latin typeface="Inter"/>
              </a:rPr>
              <a:t>atau</a:t>
            </a:r>
            <a:r>
              <a:rPr lang="fr-FR" b="0" i="0" dirty="0">
                <a:solidFill>
                  <a:srgbClr val="121212"/>
                </a:solidFill>
                <a:effectLst/>
                <a:latin typeface="Inter"/>
              </a:rPr>
              <a:t> </a:t>
            </a:r>
            <a:r>
              <a:rPr lang="fr-FR" b="0" i="0" dirty="0" err="1">
                <a:solidFill>
                  <a:srgbClr val="121212"/>
                </a:solidFill>
                <a:effectLst/>
                <a:latin typeface="Inter"/>
              </a:rPr>
              <a:t>produk</a:t>
            </a:r>
            <a:r>
              <a:rPr lang="fr-FR" b="0" i="0" dirty="0">
                <a:solidFill>
                  <a:srgbClr val="121212"/>
                </a:solidFill>
                <a:effectLst/>
                <a:latin typeface="Inter"/>
              </a:rPr>
              <a:t>.</a:t>
            </a:r>
            <a:endParaRPr lang="en-ID" dirty="0"/>
          </a:p>
        </p:txBody>
      </p:sp>
      <p:sp>
        <p:nvSpPr>
          <p:cNvPr id="6" name="TextBox 5">
            <a:extLst>
              <a:ext uri="{FF2B5EF4-FFF2-40B4-BE49-F238E27FC236}">
                <a16:creationId xmlns:a16="http://schemas.microsoft.com/office/drawing/2014/main" id="{7AA43319-FBCA-46CD-BDAC-C80B395BE280}"/>
              </a:ext>
            </a:extLst>
          </p:cNvPr>
          <p:cNvSpPr txBox="1"/>
          <p:nvPr/>
        </p:nvSpPr>
        <p:spPr>
          <a:xfrm>
            <a:off x="1350817" y="2422142"/>
            <a:ext cx="5957456" cy="646331"/>
          </a:xfrm>
          <a:prstGeom prst="rect">
            <a:avLst/>
          </a:prstGeom>
          <a:noFill/>
        </p:spPr>
        <p:txBody>
          <a:bodyPr wrap="square">
            <a:spAutoFit/>
          </a:bodyPr>
          <a:lstStyle/>
          <a:p>
            <a:r>
              <a:rPr lang="en-ID" b="0" i="0" dirty="0">
                <a:solidFill>
                  <a:srgbClr val="121212"/>
                </a:solidFill>
                <a:effectLst/>
                <a:latin typeface="Inter"/>
              </a:rPr>
              <a:t>Hal </a:t>
            </a:r>
            <a:r>
              <a:rPr lang="en-ID" b="0" i="0" dirty="0" err="1">
                <a:solidFill>
                  <a:srgbClr val="121212"/>
                </a:solidFill>
                <a:effectLst/>
                <a:latin typeface="Inter"/>
              </a:rPr>
              <a:t>ini</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meningkatkan</a:t>
            </a:r>
            <a:r>
              <a:rPr lang="en-ID" b="0" i="0" dirty="0">
                <a:solidFill>
                  <a:srgbClr val="121212"/>
                </a:solidFill>
                <a:effectLst/>
                <a:latin typeface="Inter"/>
              </a:rPr>
              <a:t> brand awareness dan </a:t>
            </a:r>
            <a:r>
              <a:rPr lang="en-ID" b="0" i="0" dirty="0" err="1">
                <a:solidFill>
                  <a:srgbClr val="121212"/>
                </a:solidFill>
                <a:effectLst/>
                <a:latin typeface="Inter"/>
              </a:rPr>
              <a:t>loyalitas</a:t>
            </a:r>
            <a:r>
              <a:rPr lang="en-ID" b="0" i="0" dirty="0">
                <a:solidFill>
                  <a:srgbClr val="121212"/>
                </a:solidFill>
                <a:effectLst/>
                <a:latin typeface="Inter"/>
              </a:rPr>
              <a:t> </a:t>
            </a:r>
            <a:r>
              <a:rPr lang="en-ID" b="0" i="0" dirty="0" err="1">
                <a:solidFill>
                  <a:srgbClr val="121212"/>
                </a:solidFill>
                <a:effectLst/>
                <a:latin typeface="Inter"/>
              </a:rPr>
              <a:t>konsumen</a:t>
            </a:r>
            <a:r>
              <a:rPr lang="en-ID" b="0" i="0" dirty="0">
                <a:solidFill>
                  <a:srgbClr val="121212"/>
                </a:solidFill>
                <a:effectLst/>
                <a:latin typeface="Inter"/>
              </a:rPr>
              <a:t>.</a:t>
            </a:r>
            <a:endParaRPr lang="en-ID" dirty="0"/>
          </a:p>
        </p:txBody>
      </p:sp>
      <p:sp>
        <p:nvSpPr>
          <p:cNvPr id="10" name="Title 1">
            <a:extLst>
              <a:ext uri="{FF2B5EF4-FFF2-40B4-BE49-F238E27FC236}">
                <a16:creationId xmlns:a16="http://schemas.microsoft.com/office/drawing/2014/main" id="{D09A2789-1D09-4DA4-8806-F1A1DB598ADE}"/>
              </a:ext>
            </a:extLst>
          </p:cNvPr>
          <p:cNvSpPr txBox="1">
            <a:spLocks/>
          </p:cNvSpPr>
          <p:nvPr/>
        </p:nvSpPr>
        <p:spPr>
          <a:xfrm>
            <a:off x="9906000" y="578428"/>
            <a:ext cx="1689824"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D" sz="2400" i="0" dirty="0" err="1">
                <a:solidFill>
                  <a:srgbClr val="121212"/>
                </a:solidFill>
                <a:effectLst/>
                <a:latin typeface="Bahnschrift Condensed" panose="020B0502040204020203" pitchFamily="34" charset="0"/>
              </a:rPr>
              <a:t>Tujuan</a:t>
            </a:r>
            <a:r>
              <a:rPr lang="en-ID" sz="2400" i="0" dirty="0">
                <a:solidFill>
                  <a:srgbClr val="121212"/>
                </a:solidFill>
                <a:effectLst/>
                <a:latin typeface="Bahnschrift Condensed" panose="020B0502040204020203" pitchFamily="34" charset="0"/>
              </a:rPr>
              <a:t> Desain</a:t>
            </a:r>
            <a:endParaRPr lang="en-ID" sz="2400" dirty="0">
              <a:latin typeface="Bahnschrift Condensed" panose="020B0502040204020203" pitchFamily="34" charset="0"/>
            </a:endParaRPr>
          </a:p>
        </p:txBody>
      </p:sp>
      <p:cxnSp>
        <p:nvCxnSpPr>
          <p:cNvPr id="12" name="Straight Connector 11">
            <a:extLst>
              <a:ext uri="{FF2B5EF4-FFF2-40B4-BE49-F238E27FC236}">
                <a16:creationId xmlns:a16="http://schemas.microsoft.com/office/drawing/2014/main" id="{61C3CC36-8C56-4427-82D2-40DE685E88CA}"/>
              </a:ext>
            </a:extLst>
          </p:cNvPr>
          <p:cNvCxnSpPr>
            <a:cxnSpLocks/>
          </p:cNvCxnSpPr>
          <p:nvPr/>
        </p:nvCxnSpPr>
        <p:spPr>
          <a:xfrm>
            <a:off x="857793" y="1073727"/>
            <a:ext cx="5529152" cy="0"/>
          </a:xfrm>
          <a:prstGeom prst="line">
            <a:avLst/>
          </a:prstGeom>
          <a:ln w="38100"/>
        </p:spPr>
        <p:style>
          <a:lnRef idx="1">
            <a:schemeClr val="dk1"/>
          </a:lnRef>
          <a:fillRef idx="0">
            <a:schemeClr val="dk1"/>
          </a:fillRef>
          <a:effectRef idx="0">
            <a:schemeClr val="dk1"/>
          </a:effectRef>
          <a:fontRef idx="minor">
            <a:schemeClr val="tx1"/>
          </a:fontRef>
        </p:style>
      </p:cxnSp>
      <p:pic>
        <p:nvPicPr>
          <p:cNvPr id="9218" name="Picture 2" descr="6 Fakta Menarik Nike, Brand Sport Legendaris Asal Amerika">
            <a:extLst>
              <a:ext uri="{FF2B5EF4-FFF2-40B4-BE49-F238E27FC236}">
                <a16:creationId xmlns:a16="http://schemas.microsoft.com/office/drawing/2014/main" id="{4E846E17-D5D6-42EF-9D44-8E65CDD94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291" y="2745307"/>
            <a:ext cx="471487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50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10" name="Title 1">
            <a:extLst>
              <a:ext uri="{FF2B5EF4-FFF2-40B4-BE49-F238E27FC236}">
                <a16:creationId xmlns:a16="http://schemas.microsoft.com/office/drawing/2014/main" id="{D09A2789-1D09-4DA4-8806-F1A1DB598ADE}"/>
              </a:ext>
            </a:extLst>
          </p:cNvPr>
          <p:cNvSpPr txBox="1">
            <a:spLocks/>
          </p:cNvSpPr>
          <p:nvPr/>
        </p:nvSpPr>
        <p:spPr>
          <a:xfrm>
            <a:off x="2090847" y="3048002"/>
            <a:ext cx="8244643" cy="33943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6600" dirty="0">
                <a:solidFill>
                  <a:srgbClr val="121212"/>
                </a:solidFill>
                <a:latin typeface="Bahnschrift Condensed" panose="020B0502040204020203" pitchFamily="34" charset="0"/>
              </a:rPr>
              <a:t>P</a:t>
            </a:r>
            <a:r>
              <a:rPr lang="en-ID" sz="6600" dirty="0">
                <a:solidFill>
                  <a:srgbClr val="121212"/>
                </a:solidFill>
                <a:latin typeface="Bahnschrift Condensed" panose="020B0502040204020203" pitchFamily="34" charset="0"/>
              </a:rPr>
              <a:t>RINSIP DESAIN</a:t>
            </a:r>
            <a:endParaRPr lang="en-ID" sz="6600" dirty="0">
              <a:latin typeface="Bahnschrift Condensed" panose="020B0502040204020203" pitchFamily="34" charset="0"/>
            </a:endParaRPr>
          </a:p>
        </p:txBody>
      </p:sp>
      <p:cxnSp>
        <p:nvCxnSpPr>
          <p:cNvPr id="12" name="Straight Connector 11">
            <a:extLst>
              <a:ext uri="{FF2B5EF4-FFF2-40B4-BE49-F238E27FC236}">
                <a16:creationId xmlns:a16="http://schemas.microsoft.com/office/drawing/2014/main" id="{61C3CC36-8C56-4427-82D2-40DE685E88CA}"/>
              </a:ext>
            </a:extLst>
          </p:cNvPr>
          <p:cNvCxnSpPr>
            <a:cxnSpLocks/>
          </p:cNvCxnSpPr>
          <p:nvPr/>
        </p:nvCxnSpPr>
        <p:spPr>
          <a:xfrm>
            <a:off x="2090848" y="3429000"/>
            <a:ext cx="8244644"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7235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9A2789-1D09-4DA4-8806-F1A1DB598ADE}"/>
              </a:ext>
            </a:extLst>
          </p:cNvPr>
          <p:cNvSpPr txBox="1">
            <a:spLocks/>
          </p:cNvSpPr>
          <p:nvPr/>
        </p:nvSpPr>
        <p:spPr>
          <a:xfrm>
            <a:off x="403938" y="3342051"/>
            <a:ext cx="5098228" cy="1738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6600" dirty="0">
                <a:solidFill>
                  <a:srgbClr val="121212"/>
                </a:solidFill>
                <a:latin typeface="Bahnschrift Condensed" panose="020B0502040204020203" pitchFamily="34" charset="0"/>
              </a:rPr>
              <a:t>P</a:t>
            </a:r>
            <a:r>
              <a:rPr lang="en-ID" sz="6600" dirty="0">
                <a:solidFill>
                  <a:srgbClr val="121212"/>
                </a:solidFill>
                <a:latin typeface="Bahnschrift Condensed" panose="020B0502040204020203" pitchFamily="34" charset="0"/>
              </a:rPr>
              <a:t>RINSIP DESAIN</a:t>
            </a:r>
            <a:endParaRPr lang="en-ID" sz="6600" dirty="0">
              <a:latin typeface="Bahnschrift Condensed" panose="020B0502040204020203" pitchFamily="34" charset="0"/>
            </a:endParaRPr>
          </a:p>
        </p:txBody>
      </p:sp>
      <p:cxnSp>
        <p:nvCxnSpPr>
          <p:cNvPr id="5" name="Straight Connector 4">
            <a:extLst>
              <a:ext uri="{FF2B5EF4-FFF2-40B4-BE49-F238E27FC236}">
                <a16:creationId xmlns:a16="http://schemas.microsoft.com/office/drawing/2014/main" id="{67977CA7-6302-4C51-862D-0145DF05896F}"/>
              </a:ext>
            </a:extLst>
          </p:cNvPr>
          <p:cNvCxnSpPr/>
          <p:nvPr/>
        </p:nvCxnSpPr>
        <p:spPr>
          <a:xfrm>
            <a:off x="6096000" y="740979"/>
            <a:ext cx="0" cy="4792718"/>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5A4869F-E79B-4242-9D4A-3106F89486AF}"/>
              </a:ext>
            </a:extLst>
          </p:cNvPr>
          <p:cNvSpPr txBox="1">
            <a:spLocks/>
          </p:cNvSpPr>
          <p:nvPr/>
        </p:nvSpPr>
        <p:spPr>
          <a:xfrm>
            <a:off x="6300953" y="609591"/>
            <a:ext cx="5098228" cy="679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400" dirty="0">
                <a:solidFill>
                  <a:srgbClr val="121212"/>
                </a:solidFill>
                <a:latin typeface="Bahnschrift Condensed" panose="020B0502040204020203" pitchFamily="34" charset="0"/>
              </a:rPr>
              <a:t>Harmony (</a:t>
            </a:r>
            <a:r>
              <a:rPr lang="en-US" sz="4400" dirty="0" err="1">
                <a:solidFill>
                  <a:srgbClr val="121212"/>
                </a:solidFill>
                <a:latin typeface="Bahnschrift Condensed" panose="020B0502040204020203" pitchFamily="34" charset="0"/>
              </a:rPr>
              <a:t>Keselarasan</a:t>
            </a:r>
            <a:r>
              <a:rPr lang="en-US" sz="4400" dirty="0">
                <a:solidFill>
                  <a:srgbClr val="121212"/>
                </a:solidFill>
                <a:latin typeface="Bahnschrift Condensed" panose="020B0502040204020203" pitchFamily="34" charset="0"/>
              </a:rPr>
              <a:t>)</a:t>
            </a:r>
            <a:endParaRPr lang="en-ID" sz="4400" dirty="0">
              <a:latin typeface="Bahnschrift Condensed" panose="020B0502040204020203" pitchFamily="34" charset="0"/>
            </a:endParaRPr>
          </a:p>
        </p:txBody>
      </p:sp>
      <p:sp>
        <p:nvSpPr>
          <p:cNvPr id="9" name="Title 1">
            <a:extLst>
              <a:ext uri="{FF2B5EF4-FFF2-40B4-BE49-F238E27FC236}">
                <a16:creationId xmlns:a16="http://schemas.microsoft.com/office/drawing/2014/main" id="{08234E76-674A-4001-95D7-1D7927E28B07}"/>
              </a:ext>
            </a:extLst>
          </p:cNvPr>
          <p:cNvSpPr txBox="1">
            <a:spLocks/>
          </p:cNvSpPr>
          <p:nvPr/>
        </p:nvSpPr>
        <p:spPr>
          <a:xfrm>
            <a:off x="6020852" y="1393210"/>
            <a:ext cx="5098228" cy="679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400" dirty="0">
                <a:solidFill>
                  <a:srgbClr val="121212"/>
                </a:solidFill>
                <a:latin typeface="Bahnschrift Condensed" panose="020B0502040204020203" pitchFamily="34" charset="0"/>
              </a:rPr>
              <a:t>Balance (</a:t>
            </a:r>
            <a:r>
              <a:rPr lang="en-US" sz="4400" dirty="0" err="1">
                <a:solidFill>
                  <a:srgbClr val="121212"/>
                </a:solidFill>
                <a:latin typeface="Bahnschrift Condensed" panose="020B0502040204020203" pitchFamily="34" charset="0"/>
              </a:rPr>
              <a:t>Keseimbangan</a:t>
            </a:r>
            <a:r>
              <a:rPr lang="en-US" sz="4400" dirty="0">
                <a:solidFill>
                  <a:srgbClr val="121212"/>
                </a:solidFill>
                <a:latin typeface="Bahnschrift Condensed" panose="020B0502040204020203" pitchFamily="34" charset="0"/>
              </a:rPr>
              <a:t>)</a:t>
            </a:r>
            <a:endParaRPr lang="en-ID" sz="4400" dirty="0">
              <a:latin typeface="Bahnschrift Condensed" panose="020B0502040204020203" pitchFamily="34" charset="0"/>
            </a:endParaRPr>
          </a:p>
        </p:txBody>
      </p:sp>
      <p:sp>
        <p:nvSpPr>
          <p:cNvPr id="11" name="Title 1">
            <a:extLst>
              <a:ext uri="{FF2B5EF4-FFF2-40B4-BE49-F238E27FC236}">
                <a16:creationId xmlns:a16="http://schemas.microsoft.com/office/drawing/2014/main" id="{D9A02BF5-C247-4C3C-B16A-BB34FB8435D4}"/>
              </a:ext>
            </a:extLst>
          </p:cNvPr>
          <p:cNvSpPr txBox="1">
            <a:spLocks/>
          </p:cNvSpPr>
          <p:nvPr/>
        </p:nvSpPr>
        <p:spPr>
          <a:xfrm>
            <a:off x="6127532" y="2125533"/>
            <a:ext cx="5098228" cy="679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400" dirty="0">
                <a:solidFill>
                  <a:srgbClr val="121212"/>
                </a:solidFill>
                <a:latin typeface="Bahnschrift Condensed" panose="020B0502040204020203" pitchFamily="34" charset="0"/>
              </a:rPr>
              <a:t>Emphasis (</a:t>
            </a:r>
            <a:r>
              <a:rPr lang="en-US" sz="4400" dirty="0" err="1">
                <a:solidFill>
                  <a:srgbClr val="121212"/>
                </a:solidFill>
                <a:latin typeface="Bahnschrift Condensed" panose="020B0502040204020203" pitchFamily="34" charset="0"/>
              </a:rPr>
              <a:t>Fokus</a:t>
            </a:r>
            <a:r>
              <a:rPr lang="en-US" sz="4400" dirty="0">
                <a:solidFill>
                  <a:srgbClr val="121212"/>
                </a:solidFill>
                <a:latin typeface="Bahnschrift Condensed" panose="020B0502040204020203" pitchFamily="34" charset="0"/>
              </a:rPr>
              <a:t>)</a:t>
            </a:r>
            <a:endParaRPr lang="en-ID" sz="4400" dirty="0">
              <a:latin typeface="Bahnschrift Condensed" panose="020B0502040204020203" pitchFamily="34" charset="0"/>
            </a:endParaRPr>
          </a:p>
        </p:txBody>
      </p:sp>
      <p:sp>
        <p:nvSpPr>
          <p:cNvPr id="13" name="Title 1">
            <a:extLst>
              <a:ext uri="{FF2B5EF4-FFF2-40B4-BE49-F238E27FC236}">
                <a16:creationId xmlns:a16="http://schemas.microsoft.com/office/drawing/2014/main" id="{C4413806-2B5E-4E65-9202-EB934398C9D5}"/>
              </a:ext>
            </a:extLst>
          </p:cNvPr>
          <p:cNvSpPr txBox="1">
            <a:spLocks/>
          </p:cNvSpPr>
          <p:nvPr/>
        </p:nvSpPr>
        <p:spPr>
          <a:xfrm>
            <a:off x="5891048" y="2960448"/>
            <a:ext cx="5098228" cy="679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400" dirty="0" err="1">
                <a:solidFill>
                  <a:srgbClr val="121212"/>
                </a:solidFill>
                <a:latin typeface="Bahnschrift Condensed" panose="020B0502040204020203" pitchFamily="34" charset="0"/>
              </a:rPr>
              <a:t>Rythm</a:t>
            </a:r>
            <a:r>
              <a:rPr lang="en-US" sz="4400" dirty="0">
                <a:solidFill>
                  <a:srgbClr val="121212"/>
                </a:solidFill>
                <a:latin typeface="Bahnschrift Condensed" panose="020B0502040204020203" pitchFamily="34" charset="0"/>
              </a:rPr>
              <a:t> (</a:t>
            </a:r>
            <a:r>
              <a:rPr lang="en-US" sz="4400" dirty="0" err="1">
                <a:solidFill>
                  <a:srgbClr val="121212"/>
                </a:solidFill>
                <a:latin typeface="Bahnschrift Condensed" panose="020B0502040204020203" pitchFamily="34" charset="0"/>
              </a:rPr>
              <a:t>Irama</a:t>
            </a:r>
            <a:r>
              <a:rPr lang="en-US" sz="4400" dirty="0">
                <a:solidFill>
                  <a:srgbClr val="121212"/>
                </a:solidFill>
                <a:latin typeface="Bahnschrift Condensed" panose="020B0502040204020203" pitchFamily="34" charset="0"/>
              </a:rPr>
              <a:t>)</a:t>
            </a:r>
            <a:endParaRPr lang="en-ID" sz="4400" dirty="0">
              <a:latin typeface="Bahnschrift Condensed" panose="020B0502040204020203" pitchFamily="34" charset="0"/>
            </a:endParaRPr>
          </a:p>
        </p:txBody>
      </p:sp>
      <p:sp>
        <p:nvSpPr>
          <p:cNvPr id="14" name="Title 1">
            <a:extLst>
              <a:ext uri="{FF2B5EF4-FFF2-40B4-BE49-F238E27FC236}">
                <a16:creationId xmlns:a16="http://schemas.microsoft.com/office/drawing/2014/main" id="{98CB317B-C322-42C0-9B2D-AB18F193FAB6}"/>
              </a:ext>
            </a:extLst>
          </p:cNvPr>
          <p:cNvSpPr txBox="1">
            <a:spLocks/>
          </p:cNvSpPr>
          <p:nvPr/>
        </p:nvSpPr>
        <p:spPr>
          <a:xfrm>
            <a:off x="6100204" y="3640042"/>
            <a:ext cx="5098228" cy="679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400" dirty="0" err="1">
                <a:solidFill>
                  <a:srgbClr val="121212"/>
                </a:solidFill>
                <a:latin typeface="Bahnschrift Condensed" panose="020B0502040204020203" pitchFamily="34" charset="0"/>
              </a:rPr>
              <a:t>Prportion</a:t>
            </a:r>
            <a:r>
              <a:rPr lang="en-US" sz="4400" dirty="0">
                <a:solidFill>
                  <a:srgbClr val="121212"/>
                </a:solidFill>
                <a:latin typeface="Bahnschrift Condensed" panose="020B0502040204020203" pitchFamily="34" charset="0"/>
              </a:rPr>
              <a:t> (</a:t>
            </a:r>
            <a:r>
              <a:rPr lang="en-US" sz="4400" dirty="0" err="1">
                <a:solidFill>
                  <a:srgbClr val="121212"/>
                </a:solidFill>
                <a:latin typeface="Bahnschrift Condensed" panose="020B0502040204020203" pitchFamily="34" charset="0"/>
              </a:rPr>
              <a:t>Proporsi</a:t>
            </a:r>
            <a:r>
              <a:rPr lang="en-US" sz="4400" dirty="0">
                <a:solidFill>
                  <a:srgbClr val="121212"/>
                </a:solidFill>
                <a:latin typeface="Bahnschrift Condensed" panose="020B0502040204020203" pitchFamily="34" charset="0"/>
              </a:rPr>
              <a:t> )</a:t>
            </a:r>
            <a:endParaRPr lang="en-ID" sz="4400" dirty="0">
              <a:latin typeface="Bahnschrift Condensed" panose="020B0502040204020203" pitchFamily="34" charset="0"/>
            </a:endParaRPr>
          </a:p>
        </p:txBody>
      </p:sp>
      <p:sp>
        <p:nvSpPr>
          <p:cNvPr id="15" name="Title 1">
            <a:extLst>
              <a:ext uri="{FF2B5EF4-FFF2-40B4-BE49-F238E27FC236}">
                <a16:creationId xmlns:a16="http://schemas.microsoft.com/office/drawing/2014/main" id="{BF60993B-6B6B-4584-AF83-E977353D6C4A}"/>
              </a:ext>
            </a:extLst>
          </p:cNvPr>
          <p:cNvSpPr txBox="1">
            <a:spLocks/>
          </p:cNvSpPr>
          <p:nvPr/>
        </p:nvSpPr>
        <p:spPr>
          <a:xfrm>
            <a:off x="6225805" y="4311208"/>
            <a:ext cx="4688323" cy="679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400" dirty="0">
                <a:solidFill>
                  <a:srgbClr val="121212"/>
                </a:solidFill>
                <a:latin typeface="Bahnschrift Condensed" panose="020B0502040204020203" pitchFamily="34" charset="0"/>
              </a:rPr>
              <a:t>Contrast (</a:t>
            </a:r>
            <a:r>
              <a:rPr lang="en-US" sz="4400" dirty="0" err="1">
                <a:solidFill>
                  <a:srgbClr val="121212"/>
                </a:solidFill>
                <a:latin typeface="Bahnschrift Condensed" panose="020B0502040204020203" pitchFamily="34" charset="0"/>
              </a:rPr>
              <a:t>Kontras</a:t>
            </a:r>
            <a:r>
              <a:rPr lang="en-US" sz="4400" dirty="0">
                <a:solidFill>
                  <a:srgbClr val="121212"/>
                </a:solidFill>
                <a:latin typeface="Bahnschrift Condensed" panose="020B0502040204020203" pitchFamily="34" charset="0"/>
              </a:rPr>
              <a:t>)</a:t>
            </a:r>
            <a:endParaRPr lang="en-ID" sz="4400" dirty="0">
              <a:latin typeface="Bahnschrift Condensed" panose="020B0502040204020203" pitchFamily="34" charset="0"/>
            </a:endParaRPr>
          </a:p>
        </p:txBody>
      </p:sp>
      <p:sp>
        <p:nvSpPr>
          <p:cNvPr id="16" name="Title 1">
            <a:extLst>
              <a:ext uri="{FF2B5EF4-FFF2-40B4-BE49-F238E27FC236}">
                <a16:creationId xmlns:a16="http://schemas.microsoft.com/office/drawing/2014/main" id="{B554461B-D65A-4E89-8A1E-3CF4D75F9C49}"/>
              </a:ext>
            </a:extLst>
          </p:cNvPr>
          <p:cNvSpPr txBox="1">
            <a:spLocks/>
          </p:cNvSpPr>
          <p:nvPr/>
        </p:nvSpPr>
        <p:spPr>
          <a:xfrm>
            <a:off x="6020852" y="5009424"/>
            <a:ext cx="5098228" cy="679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r>
              <a:rPr lang="en-US" sz="4400" dirty="0">
                <a:solidFill>
                  <a:srgbClr val="121212"/>
                </a:solidFill>
                <a:latin typeface="Bahnschrift Condensed" panose="020B0502040204020203" pitchFamily="34" charset="0"/>
              </a:rPr>
              <a:t>Lighting (</a:t>
            </a:r>
            <a:r>
              <a:rPr lang="en-US" sz="4400" dirty="0" err="1">
                <a:solidFill>
                  <a:srgbClr val="121212"/>
                </a:solidFill>
                <a:latin typeface="Bahnschrift Condensed" panose="020B0502040204020203" pitchFamily="34" charset="0"/>
              </a:rPr>
              <a:t>Pencahayaan</a:t>
            </a:r>
            <a:r>
              <a:rPr lang="en-US" sz="4400" dirty="0">
                <a:solidFill>
                  <a:srgbClr val="121212"/>
                </a:solidFill>
                <a:latin typeface="Bahnschrift Condensed" panose="020B0502040204020203" pitchFamily="34" charset="0"/>
              </a:rPr>
              <a:t>)</a:t>
            </a:r>
            <a:endParaRPr lang="en-ID" sz="4400" dirty="0">
              <a:latin typeface="Bahnschrift Condensed" panose="020B0502040204020203" pitchFamily="34" charset="0"/>
            </a:endParaRPr>
          </a:p>
        </p:txBody>
      </p:sp>
    </p:spTree>
    <p:extLst>
      <p:ext uri="{BB962C8B-B14F-4D97-AF65-F5344CB8AC3E}">
        <p14:creationId xmlns:p14="http://schemas.microsoft.com/office/powerpoint/2010/main" val="29719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2658884" y="2793076"/>
            <a:ext cx="8119951"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a:latin typeface="Bahnschrift Condensed" panose="020B0502040204020203" pitchFamily="34" charset="0"/>
              </a:rPr>
              <a:t>https://written.id/desain/pengertian-desain/</a:t>
            </a: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11" name="Title 1">
            <a:extLst>
              <a:ext uri="{FF2B5EF4-FFF2-40B4-BE49-F238E27FC236}">
                <a16:creationId xmlns:a16="http://schemas.microsoft.com/office/drawing/2014/main" id="{AA5B15FD-A3C9-4244-BFBE-C0D78725D4A5}"/>
              </a:ext>
            </a:extLst>
          </p:cNvPr>
          <p:cNvSpPr txBox="1">
            <a:spLocks/>
          </p:cNvSpPr>
          <p:nvPr/>
        </p:nvSpPr>
        <p:spPr>
          <a:xfrm>
            <a:off x="2658884" y="3533105"/>
            <a:ext cx="8119951"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pengertian</a:t>
            </a:r>
            <a:r>
              <a:rPr lang="en-US" sz="3600" dirty="0">
                <a:latin typeface="Bahnschrift Condensed" panose="020B0502040204020203" pitchFamily="34" charset="0"/>
              </a:rPr>
              <a:t> </a:t>
            </a:r>
            <a:r>
              <a:rPr lang="en-US" sz="3600" dirty="0" err="1">
                <a:latin typeface="Bahnschrift Condensed" panose="020B0502040204020203" pitchFamily="34" charset="0"/>
              </a:rPr>
              <a:t>desain</a:t>
            </a:r>
            <a:r>
              <a:rPr lang="en-US" sz="3600" dirty="0">
                <a:latin typeface="Bahnschrift Condensed" panose="020B0502040204020203" pitchFamily="34" charset="0"/>
              </a:rPr>
              <a:t> </a:t>
            </a:r>
            <a:r>
              <a:rPr lang="en-US" sz="3600" dirty="0" err="1">
                <a:latin typeface="Bahnschrift Condensed" panose="020B0502040204020203" pitchFamily="34" charset="0"/>
              </a:rPr>
              <a:t>dalam</a:t>
            </a:r>
            <a:r>
              <a:rPr lang="en-US" sz="3600" dirty="0">
                <a:latin typeface="Bahnschrift Condensed" panose="020B0502040204020203" pitchFamily="34" charset="0"/>
              </a:rPr>
              <a:t> </a:t>
            </a:r>
            <a:r>
              <a:rPr lang="en-US" sz="3600" dirty="0" err="1">
                <a:latin typeface="Bahnschrift Condensed" panose="020B0502040204020203" pitchFamily="34" charset="0"/>
              </a:rPr>
              <a:t>desain</a:t>
            </a:r>
            <a:r>
              <a:rPr lang="en-US" sz="3600" dirty="0">
                <a:latin typeface="Bahnschrift Condensed" panose="020B0502040204020203" pitchFamily="34" charset="0"/>
              </a:rPr>
              <a:t> interior</a:t>
            </a:r>
          </a:p>
        </p:txBody>
      </p:sp>
      <p:sp>
        <p:nvSpPr>
          <p:cNvPr id="12" name="Title 1">
            <a:extLst>
              <a:ext uri="{FF2B5EF4-FFF2-40B4-BE49-F238E27FC236}">
                <a16:creationId xmlns:a16="http://schemas.microsoft.com/office/drawing/2014/main" id="{4D318240-D727-4478-9DB4-4CB759269628}"/>
              </a:ext>
            </a:extLst>
          </p:cNvPr>
          <p:cNvSpPr txBox="1">
            <a:spLocks/>
          </p:cNvSpPr>
          <p:nvPr/>
        </p:nvSpPr>
        <p:spPr>
          <a:xfrm>
            <a:off x="2506484" y="4484914"/>
            <a:ext cx="8119951"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a:latin typeface="Bahnschrift Condensed" panose="020B0502040204020203" pitchFamily="34" charset="0"/>
              </a:rPr>
              <a:t>https://written.id/desain/pengertian-desain/</a:t>
            </a:r>
          </a:p>
        </p:txBody>
      </p:sp>
      <p:sp>
        <p:nvSpPr>
          <p:cNvPr id="13" name="Title 1">
            <a:extLst>
              <a:ext uri="{FF2B5EF4-FFF2-40B4-BE49-F238E27FC236}">
                <a16:creationId xmlns:a16="http://schemas.microsoft.com/office/drawing/2014/main" id="{40333481-82D9-4DE5-A940-05EE720481EC}"/>
              </a:ext>
            </a:extLst>
          </p:cNvPr>
          <p:cNvSpPr txBox="1">
            <a:spLocks/>
          </p:cNvSpPr>
          <p:nvPr/>
        </p:nvSpPr>
        <p:spPr>
          <a:xfrm>
            <a:off x="2506483" y="1888872"/>
            <a:ext cx="8119951"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a:latin typeface="Bahnschrift Condensed" panose="020B0502040204020203" pitchFamily="34" charset="0"/>
              </a:rPr>
              <a:t>https://www.archify.com/id/archifynow/7-prinsip-desain-interior-yang-perlu-anda-ketahui#:~:text=Ada%207%20prinsip%20desain%20interior,%2C%20dan%20lighting%20(pencahayaan).</a:t>
            </a:r>
          </a:p>
        </p:txBody>
      </p:sp>
    </p:spTree>
    <p:extLst>
      <p:ext uri="{BB962C8B-B14F-4D97-AF65-F5344CB8AC3E}">
        <p14:creationId xmlns:p14="http://schemas.microsoft.com/office/powerpoint/2010/main" val="2632995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583615" y="3291839"/>
            <a:ext cx="6274385" cy="1219167"/>
          </a:xfrm>
        </p:spPr>
        <p:txBody>
          <a:bodyPr>
            <a:normAutofit/>
          </a:bodyPr>
          <a:lstStyle/>
          <a:p>
            <a:pPr algn="ctr"/>
            <a:r>
              <a:rPr lang="en-US" sz="8000" dirty="0">
                <a:latin typeface="Bahnschrift Condensed" panose="020B0502040204020203" pitchFamily="34" charset="0"/>
              </a:rPr>
              <a:t>DESAIN </a:t>
            </a:r>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8AC96E-AA33-4309-B51D-072F59E6EC0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556686" y="1"/>
            <a:ext cx="4635315" cy="6857999"/>
          </a:xfrm>
          <a:prstGeom prst="rect">
            <a:avLst/>
          </a:prstGeom>
        </p:spPr>
      </p:pic>
    </p:spTree>
    <p:extLst>
      <p:ext uri="{BB962C8B-B14F-4D97-AF65-F5344CB8AC3E}">
        <p14:creationId xmlns:p14="http://schemas.microsoft.com/office/powerpoint/2010/main" val="497478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30C-CC02-44DE-8051-6B349A0DF31A}"/>
              </a:ext>
            </a:extLst>
          </p:cNvPr>
          <p:cNvSpPr>
            <a:spLocks noGrp="1"/>
          </p:cNvSpPr>
          <p:nvPr>
            <p:ph type="ctrTitle"/>
          </p:nvPr>
        </p:nvSpPr>
        <p:spPr/>
        <p:txBody>
          <a:bodyPr>
            <a:noAutofit/>
          </a:bodyPr>
          <a:lstStyle/>
          <a:p>
            <a:pPr algn="ctr"/>
            <a:r>
              <a:rPr lang="en-ID" sz="3600" b="0" i="0" dirty="0">
                <a:solidFill>
                  <a:schemeClr val="tx1"/>
                </a:solidFill>
                <a:effectLst/>
                <a:latin typeface="Bahnschrift Condensed" panose="020B0502040204020203" pitchFamily="34" charset="0"/>
              </a:rPr>
              <a:t>Kata </a:t>
            </a:r>
            <a:r>
              <a:rPr lang="en-ID" sz="3600" b="0" i="0" dirty="0" err="1">
                <a:solidFill>
                  <a:schemeClr val="tx1"/>
                </a:solidFill>
                <a:effectLst/>
                <a:latin typeface="Bahnschrift Condensed" panose="020B0502040204020203" pitchFamily="34" charset="0"/>
              </a:rPr>
              <a:t>desain</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berasal</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dari</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bahasa</a:t>
            </a:r>
            <a:r>
              <a:rPr lang="en-ID" sz="3600" b="0" i="0" dirty="0">
                <a:solidFill>
                  <a:schemeClr val="tx1"/>
                </a:solidFill>
                <a:effectLst/>
                <a:latin typeface="Bahnschrift Condensed" panose="020B0502040204020203" pitchFamily="34" charset="0"/>
              </a:rPr>
              <a:t> Latin, </a:t>
            </a:r>
            <a:r>
              <a:rPr lang="en-ID" sz="3600" b="0" i="0" dirty="0" err="1">
                <a:solidFill>
                  <a:schemeClr val="tx1"/>
                </a:solidFill>
                <a:effectLst/>
                <a:latin typeface="Bahnschrift Condensed" panose="020B0502040204020203" pitchFamily="34" charset="0"/>
              </a:rPr>
              <a:t>yaitu</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designare</a:t>
            </a:r>
            <a:r>
              <a:rPr lang="en-ID" sz="3600" b="0" i="0" dirty="0">
                <a:solidFill>
                  <a:schemeClr val="tx1"/>
                </a:solidFill>
                <a:effectLst/>
                <a:latin typeface="Bahnschrift Condensed" panose="020B0502040204020203" pitchFamily="34" charset="0"/>
              </a:rPr>
              <a:t> yang </a:t>
            </a:r>
            <a:r>
              <a:rPr lang="en-ID" sz="3600" b="0" i="0" dirty="0" err="1">
                <a:solidFill>
                  <a:schemeClr val="tx1"/>
                </a:solidFill>
                <a:effectLst/>
                <a:latin typeface="Bahnschrift Condensed" panose="020B0502040204020203" pitchFamily="34" charset="0"/>
              </a:rPr>
              <a:t>artinya</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membuat</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membentuk</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menandai</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atau</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menunjuk</a:t>
            </a:r>
            <a:r>
              <a:rPr lang="en-ID" sz="3600" b="0" i="0" dirty="0">
                <a:solidFill>
                  <a:schemeClr val="tx1"/>
                </a:solidFill>
                <a:effectLst/>
                <a:latin typeface="Bahnschrift Condensed" panose="020B0502040204020203" pitchFamily="34" charset="0"/>
              </a:rPr>
              <a:t>. </a:t>
            </a:r>
            <a:br>
              <a:rPr lang="en-ID" sz="3600" b="0" i="0" dirty="0">
                <a:solidFill>
                  <a:schemeClr val="tx1"/>
                </a:solidFill>
                <a:effectLst/>
                <a:latin typeface="Bahnschrift Condensed" panose="020B0502040204020203" pitchFamily="34" charset="0"/>
              </a:rPr>
            </a:br>
            <a:br>
              <a:rPr lang="en-ID" sz="3600" b="0" i="0" dirty="0">
                <a:solidFill>
                  <a:schemeClr val="tx1"/>
                </a:solidFill>
                <a:effectLst/>
                <a:latin typeface="Bahnschrift Condensed" panose="020B0502040204020203" pitchFamily="34" charset="0"/>
              </a:rPr>
            </a:br>
            <a:r>
              <a:rPr lang="en-ID" sz="3600" b="0" i="0" dirty="0">
                <a:solidFill>
                  <a:schemeClr val="tx1"/>
                </a:solidFill>
                <a:effectLst/>
                <a:latin typeface="Bahnschrift Condensed" panose="020B0502040204020203" pitchFamily="34" charset="0"/>
              </a:rPr>
              <a:t>Kata "</a:t>
            </a:r>
            <a:r>
              <a:rPr lang="en-ID" sz="3600" b="0" i="0" dirty="0" err="1">
                <a:solidFill>
                  <a:schemeClr val="tx1"/>
                </a:solidFill>
                <a:effectLst/>
                <a:latin typeface="Bahnschrift Condensed" panose="020B0502040204020203" pitchFamily="34" charset="0"/>
              </a:rPr>
              <a:t>desain</a:t>
            </a:r>
            <a:r>
              <a:rPr lang="en-ID" sz="3600" b="0" i="0" dirty="0">
                <a:solidFill>
                  <a:schemeClr val="tx1"/>
                </a:solidFill>
                <a:effectLst/>
                <a:latin typeface="Bahnschrift Condensed" panose="020B0502040204020203" pitchFamily="34" charset="0"/>
              </a:rPr>
              <a:t>" juga </a:t>
            </a:r>
            <a:r>
              <a:rPr lang="en-ID" sz="3600" b="0" i="0" dirty="0" err="1">
                <a:solidFill>
                  <a:schemeClr val="tx1"/>
                </a:solidFill>
                <a:effectLst/>
                <a:latin typeface="Bahnschrift Condensed" panose="020B0502040204020203" pitchFamily="34" charset="0"/>
              </a:rPr>
              <a:t>termasuk</a:t>
            </a:r>
            <a:r>
              <a:rPr lang="en-ID" sz="3600" b="0" i="0" dirty="0">
                <a:solidFill>
                  <a:schemeClr val="tx1"/>
                </a:solidFill>
                <a:effectLst/>
                <a:latin typeface="Bahnschrift Condensed" panose="020B0502040204020203" pitchFamily="34" charset="0"/>
              </a:rPr>
              <a:t> kata </a:t>
            </a:r>
            <a:r>
              <a:rPr lang="en-ID" sz="3600" b="0" i="0" dirty="0" err="1">
                <a:solidFill>
                  <a:schemeClr val="tx1"/>
                </a:solidFill>
                <a:effectLst/>
                <a:latin typeface="Bahnschrift Condensed" panose="020B0502040204020203" pitchFamily="34" charset="0"/>
              </a:rPr>
              <a:t>baru</a:t>
            </a:r>
            <a:r>
              <a:rPr lang="en-ID" sz="3600" b="0" i="0" dirty="0">
                <a:solidFill>
                  <a:schemeClr val="tx1"/>
                </a:solidFill>
                <a:effectLst/>
                <a:latin typeface="Bahnschrift Condensed" panose="020B0502040204020203" pitchFamily="34" charset="0"/>
              </a:rPr>
              <a:t> yang </a:t>
            </a:r>
            <a:r>
              <a:rPr lang="en-ID" sz="3600" b="0" i="0" dirty="0" err="1">
                <a:solidFill>
                  <a:schemeClr val="tx1"/>
                </a:solidFill>
                <a:effectLst/>
                <a:latin typeface="Bahnschrift Condensed" panose="020B0502040204020203" pitchFamily="34" charset="0"/>
              </a:rPr>
              <a:t>dibuat</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ke</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dalam</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bahasa</a:t>
            </a:r>
            <a:r>
              <a:rPr lang="en-ID" sz="3600" b="0" i="0" dirty="0">
                <a:solidFill>
                  <a:schemeClr val="tx1"/>
                </a:solidFill>
                <a:effectLst/>
                <a:latin typeface="Bahnschrift Condensed" panose="020B0502040204020203" pitchFamily="34" charset="0"/>
              </a:rPr>
              <a:t> Indonesia </a:t>
            </a:r>
            <a:r>
              <a:rPr lang="en-ID" sz="3600" b="0" i="0" dirty="0" err="1">
                <a:solidFill>
                  <a:schemeClr val="tx1"/>
                </a:solidFill>
                <a:effectLst/>
                <a:latin typeface="Bahnschrift Condensed" panose="020B0502040204020203" pitchFamily="34" charset="0"/>
              </a:rPr>
              <a:t>dari</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bahasa</a:t>
            </a:r>
            <a:r>
              <a:rPr lang="en-ID" sz="3600" b="0" i="0" dirty="0">
                <a:solidFill>
                  <a:schemeClr val="tx1"/>
                </a:solidFill>
                <a:effectLst/>
                <a:latin typeface="Bahnschrift Condensed" panose="020B0502040204020203" pitchFamily="34" charset="0"/>
              </a:rPr>
              <a:t> </a:t>
            </a:r>
            <a:r>
              <a:rPr lang="en-ID" sz="3600" b="0" i="0" dirty="0" err="1">
                <a:solidFill>
                  <a:schemeClr val="tx1"/>
                </a:solidFill>
                <a:effectLst/>
                <a:latin typeface="Bahnschrift Condensed" panose="020B0502040204020203" pitchFamily="34" charset="0"/>
              </a:rPr>
              <a:t>Inggris</a:t>
            </a:r>
            <a:r>
              <a:rPr lang="en-ID" sz="3600" b="0" i="0" dirty="0">
                <a:solidFill>
                  <a:schemeClr val="tx1"/>
                </a:solidFill>
                <a:effectLst/>
                <a:latin typeface="Bahnschrift Condensed" panose="020B0502040204020203" pitchFamily="34" charset="0"/>
              </a:rPr>
              <a:t> "design". </a:t>
            </a:r>
            <a:endParaRPr lang="en-ID" sz="3600" dirty="0">
              <a:solidFill>
                <a:schemeClr val="tx1"/>
              </a:solidFill>
              <a:latin typeface="Bahnschrift Condensed" panose="020B0502040204020203" pitchFamily="34" charset="0"/>
            </a:endParaRPr>
          </a:p>
        </p:txBody>
      </p:sp>
      <p:sp>
        <p:nvSpPr>
          <p:cNvPr id="3" name="Subtitle 2">
            <a:extLst>
              <a:ext uri="{FF2B5EF4-FFF2-40B4-BE49-F238E27FC236}">
                <a16:creationId xmlns:a16="http://schemas.microsoft.com/office/drawing/2014/main" id="{7835C9B0-8DBF-418E-BCF8-18E99B154629}"/>
              </a:ext>
            </a:extLst>
          </p:cNvPr>
          <p:cNvSpPr>
            <a:spLocks noGrp="1"/>
          </p:cNvSpPr>
          <p:nvPr>
            <p:ph type="subTitle" idx="1"/>
          </p:nvPr>
        </p:nvSpPr>
        <p:spPr/>
        <p:txBody>
          <a:bodyPr/>
          <a:lstStyle/>
          <a:p>
            <a:endParaRPr lang="en-ID" dirty="0"/>
          </a:p>
        </p:txBody>
      </p:sp>
    </p:spTree>
    <p:extLst>
      <p:ext uri="{BB962C8B-B14F-4D97-AF65-F5344CB8AC3E}">
        <p14:creationId xmlns:p14="http://schemas.microsoft.com/office/powerpoint/2010/main" val="203954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30C-CC02-44DE-8051-6B349A0DF31A}"/>
              </a:ext>
            </a:extLst>
          </p:cNvPr>
          <p:cNvSpPr>
            <a:spLocks noGrp="1"/>
          </p:cNvSpPr>
          <p:nvPr>
            <p:ph type="ctrTitle"/>
          </p:nvPr>
        </p:nvSpPr>
        <p:spPr>
          <a:xfrm>
            <a:off x="1100051" y="470263"/>
            <a:ext cx="10058400" cy="3866606"/>
          </a:xfrm>
        </p:spPr>
        <p:txBody>
          <a:bodyPr>
            <a:noAutofit/>
          </a:bodyPr>
          <a:lstStyle/>
          <a:p>
            <a:pPr algn="ctr">
              <a:lnSpc>
                <a:spcPct val="100000"/>
              </a:lnSpc>
            </a:pPr>
            <a:r>
              <a:rPr lang="en-ID" sz="2600" b="0" i="0" dirty="0" err="1">
                <a:solidFill>
                  <a:srgbClr val="000000"/>
                </a:solidFill>
                <a:effectLst/>
                <a:latin typeface="Bahnschrift Condensed" panose="020B0502040204020203" pitchFamily="34" charset="0"/>
              </a:rPr>
              <a:t>Menurut</a:t>
            </a:r>
            <a:r>
              <a:rPr lang="en-ID" sz="2600" b="0" i="0" dirty="0">
                <a:solidFill>
                  <a:srgbClr val="000000"/>
                </a:solidFill>
                <a:effectLst/>
                <a:latin typeface="Bahnschrift Condensed" panose="020B0502040204020203" pitchFamily="34" charset="0"/>
              </a:rPr>
              <a:t> </a:t>
            </a:r>
            <a:r>
              <a:rPr lang="en-ID" sz="2600" b="0" i="0" dirty="0">
                <a:solidFill>
                  <a:srgbClr val="000000"/>
                </a:solidFill>
                <a:effectLst/>
                <a:highlight>
                  <a:srgbClr val="FFFF00"/>
                </a:highlight>
                <a:latin typeface="Bahnschrift Condensed" panose="020B0502040204020203" pitchFamily="34" charset="0"/>
              </a:rPr>
              <a:t>Bruce Nussbaum</a:t>
            </a:r>
            <a:r>
              <a:rPr lang="en-ID" sz="2600" b="0" i="0" dirty="0">
                <a:solidFill>
                  <a:srgbClr val="000000"/>
                </a:solidFill>
                <a:effectLst/>
                <a:latin typeface="Bahnschrift Condensed" panose="020B0502040204020203" pitchFamily="34" charset="0"/>
              </a:rPr>
              <a:t>, </a:t>
            </a:r>
            <a:r>
              <a:rPr lang="en-ID" sz="2600" b="0" i="1" dirty="0">
                <a:solidFill>
                  <a:srgbClr val="000000"/>
                </a:solidFill>
                <a:effectLst/>
                <a:latin typeface="Bahnschrift Condensed" panose="020B0502040204020203" pitchFamily="34" charset="0"/>
              </a:rPr>
              <a:t>Professor of Innovation and Design di Parsons The New School of Design New York</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definisi</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highlight>
                  <a:srgbClr val="FFFF00"/>
                </a:highlight>
                <a:latin typeface="Bahnschrift Condensed" panose="020B0502040204020203" pitchFamily="34" charset="0"/>
              </a:rPr>
              <a:t>desain</a:t>
            </a:r>
            <a:r>
              <a:rPr lang="en-ID" sz="2600" b="0" i="0" dirty="0">
                <a:solidFill>
                  <a:srgbClr val="000000"/>
                </a:solidFill>
                <a:effectLst/>
                <a:highlight>
                  <a:srgbClr val="FFFF00"/>
                </a:highligh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adalah</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wahana</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pembantu</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untuk</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melaksanakan</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inovasi</a:t>
            </a:r>
            <a:r>
              <a:rPr lang="en-ID" sz="2600" b="0" i="0" dirty="0">
                <a:solidFill>
                  <a:srgbClr val="000000"/>
                </a:solidFill>
                <a:effectLst/>
                <a:latin typeface="Bahnschrift Condensed" panose="020B0502040204020203" pitchFamily="34" charset="0"/>
              </a:rPr>
              <a:t> pada </a:t>
            </a:r>
            <a:r>
              <a:rPr lang="en-ID" sz="2600" b="0" i="0" dirty="0" err="1">
                <a:solidFill>
                  <a:srgbClr val="000000"/>
                </a:solidFill>
                <a:effectLst/>
                <a:latin typeface="Bahnschrift Condensed" panose="020B0502040204020203" pitchFamily="34" charset="0"/>
              </a:rPr>
              <a:t>berbagai</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kegiatan</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industri</a:t>
            </a:r>
            <a:r>
              <a:rPr lang="en-ID" sz="2600" b="0" i="0" dirty="0">
                <a:solidFill>
                  <a:srgbClr val="000000"/>
                </a:solidFill>
                <a:effectLst/>
                <a:latin typeface="Bahnschrift Condensed" panose="020B0502040204020203" pitchFamily="34" charset="0"/>
              </a:rPr>
              <a:t> dan </a:t>
            </a:r>
            <a:r>
              <a:rPr lang="en-ID" sz="2600" b="0" i="0" dirty="0" err="1">
                <a:solidFill>
                  <a:srgbClr val="000000"/>
                </a:solidFill>
                <a:effectLst/>
                <a:latin typeface="Bahnschrift Condensed" panose="020B0502040204020203" pitchFamily="34" charset="0"/>
              </a:rPr>
              <a:t>bisnis</a:t>
            </a:r>
            <a:r>
              <a:rPr lang="en-ID" sz="2600" b="0" i="0" dirty="0">
                <a:solidFill>
                  <a:srgbClr val="000000"/>
                </a:solidFill>
                <a:effectLst/>
                <a:latin typeface="Bahnschrift Condensed" panose="020B0502040204020203" pitchFamily="34" charset="0"/>
              </a:rPr>
              <a:t>.</a:t>
            </a:r>
            <a:br>
              <a:rPr lang="en-ID" sz="1400" dirty="0">
                <a:latin typeface="Bahnschrift Condensed" panose="020B0502040204020203" pitchFamily="34" charset="0"/>
              </a:rPr>
            </a:br>
            <a:br>
              <a:rPr lang="en-ID" sz="1400" dirty="0">
                <a:latin typeface="Bahnschrift Condensed" panose="020B0502040204020203" pitchFamily="34" charset="0"/>
              </a:rPr>
            </a:br>
            <a:br>
              <a:rPr lang="en-ID" sz="1400" dirty="0">
                <a:latin typeface="Bahnschrift Condensed" panose="020B0502040204020203" pitchFamily="34" charset="0"/>
              </a:rPr>
            </a:br>
            <a:br>
              <a:rPr lang="en-ID" sz="1400" dirty="0">
                <a:latin typeface="Bahnschrift Condensed" panose="020B0502040204020203" pitchFamily="34" charset="0"/>
              </a:rPr>
            </a:br>
            <a:r>
              <a:rPr lang="en-ID" sz="2600" b="0" i="0" dirty="0" err="1">
                <a:solidFill>
                  <a:schemeClr val="tx1"/>
                </a:solidFill>
                <a:effectLst/>
                <a:latin typeface="Bahnschrift Condensed" panose="020B0502040204020203" pitchFamily="34" charset="0"/>
              </a:rPr>
              <a:t>Sementara</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pengertian</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desain</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lebih</a:t>
            </a:r>
            <a:r>
              <a:rPr lang="en-ID" sz="2600" b="0" i="0" dirty="0">
                <a:solidFill>
                  <a:schemeClr val="tx1"/>
                </a:solidFill>
                <a:effectLst/>
                <a:latin typeface="Bahnschrift Condensed" panose="020B0502040204020203" pitchFamily="34" charset="0"/>
              </a:rPr>
              <a:t> detail </a:t>
            </a:r>
            <a:r>
              <a:rPr lang="en-ID" sz="2600" b="0" i="0" dirty="0" err="1">
                <a:solidFill>
                  <a:schemeClr val="tx1"/>
                </a:solidFill>
                <a:effectLst/>
                <a:latin typeface="Bahnschrift Condensed" panose="020B0502040204020203" pitchFamily="34" charset="0"/>
              </a:rPr>
              <a:t>dijelaskan</a:t>
            </a:r>
            <a:r>
              <a:rPr lang="en-ID" sz="2600" b="0" i="0" dirty="0">
                <a:solidFill>
                  <a:schemeClr val="tx1"/>
                </a:solidFill>
                <a:effectLst/>
                <a:latin typeface="Bahnschrift Condensed" panose="020B0502040204020203" pitchFamily="34" charset="0"/>
              </a:rPr>
              <a:t> oleh </a:t>
            </a:r>
            <a:r>
              <a:rPr lang="en-ID" sz="2600" b="0" i="0" dirty="0" err="1">
                <a:solidFill>
                  <a:schemeClr val="tx1"/>
                </a:solidFill>
                <a:effectLst/>
                <a:latin typeface="Bahnschrift Condensed" panose="020B0502040204020203" pitchFamily="34" charset="0"/>
              </a:rPr>
              <a:t>dosen</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Fakultas</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Seni</a:t>
            </a:r>
            <a:r>
              <a:rPr lang="en-ID" sz="2600" b="0" i="0" dirty="0">
                <a:solidFill>
                  <a:schemeClr val="tx1"/>
                </a:solidFill>
                <a:effectLst/>
                <a:latin typeface="Bahnschrift Condensed" panose="020B0502040204020203" pitchFamily="34" charset="0"/>
              </a:rPr>
              <a:t> Rupa dan Desain ITB, </a:t>
            </a:r>
            <a:r>
              <a:rPr lang="en-ID" sz="2600" b="0" i="0" dirty="0" err="1">
                <a:solidFill>
                  <a:schemeClr val="tx1"/>
                </a:solidFill>
                <a:effectLst/>
                <a:highlight>
                  <a:srgbClr val="FFFF00"/>
                </a:highlight>
                <a:latin typeface="Bahnschrift Condensed" panose="020B0502040204020203" pitchFamily="34" charset="0"/>
              </a:rPr>
              <a:t>Dudy</a:t>
            </a:r>
            <a:r>
              <a:rPr lang="en-ID" sz="2600" b="0" i="0" dirty="0">
                <a:solidFill>
                  <a:schemeClr val="tx1"/>
                </a:solidFill>
                <a:effectLst/>
                <a:highlight>
                  <a:srgbClr val="FFFF00"/>
                </a:highlight>
                <a:latin typeface="Bahnschrift Condensed" panose="020B0502040204020203" pitchFamily="34" charset="0"/>
              </a:rPr>
              <a:t> </a:t>
            </a:r>
            <a:r>
              <a:rPr lang="en-ID" sz="2600" b="0" i="0" dirty="0" err="1">
                <a:solidFill>
                  <a:schemeClr val="tx1"/>
                </a:solidFill>
                <a:effectLst/>
                <a:highlight>
                  <a:srgbClr val="FFFF00"/>
                </a:highlight>
                <a:latin typeface="Bahnschrift Condensed" panose="020B0502040204020203" pitchFamily="34" charset="0"/>
              </a:rPr>
              <a:t>Wiyancoko</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yaitu</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highlight>
                  <a:srgbClr val="FFFF00"/>
                </a:highlight>
                <a:latin typeface="Bahnschrift Condensed" panose="020B0502040204020203" pitchFamily="34" charset="0"/>
              </a:rPr>
              <a:t>desain</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adalah</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segala</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hal</a:t>
            </a:r>
            <a:r>
              <a:rPr lang="en-ID" sz="2600" b="0" i="0" dirty="0">
                <a:solidFill>
                  <a:schemeClr val="tx1"/>
                </a:solidFill>
                <a:effectLst/>
                <a:latin typeface="Bahnschrift Condensed" panose="020B0502040204020203" pitchFamily="34" charset="0"/>
              </a:rPr>
              <a:t> yang </a:t>
            </a:r>
            <a:r>
              <a:rPr lang="en-ID" sz="2600" b="0" i="0" dirty="0" err="1">
                <a:solidFill>
                  <a:schemeClr val="tx1"/>
                </a:solidFill>
                <a:effectLst/>
                <a:latin typeface="Bahnschrift Condensed" panose="020B0502040204020203" pitchFamily="34" charset="0"/>
              </a:rPr>
              <a:t>berkaitan</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dengan</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pembuatan</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konsep</a:t>
            </a:r>
            <a:r>
              <a:rPr lang="en-ID" sz="2600" b="0" i="0" dirty="0">
                <a:solidFill>
                  <a:schemeClr val="tx1"/>
                </a:solidFill>
                <a:effectLst/>
                <a:latin typeface="Bahnschrift Condensed" panose="020B0502040204020203" pitchFamily="34" charset="0"/>
              </a:rPr>
              <a:t>, </a:t>
            </a:r>
            <a:r>
              <a:rPr lang="en-ID" sz="2600" b="0" i="0" dirty="0" err="1">
                <a:solidFill>
                  <a:schemeClr val="tx1"/>
                </a:solidFill>
                <a:effectLst/>
                <a:latin typeface="Bahnschrift Condensed" panose="020B0502040204020203" pitchFamily="34" charset="0"/>
              </a:rPr>
              <a:t>analisis</a:t>
            </a:r>
            <a:r>
              <a:rPr lang="en-ID" sz="2600" b="0" i="0" dirty="0">
                <a:solidFill>
                  <a:schemeClr val="tx1"/>
                </a:solidFill>
                <a:effectLst/>
                <a:latin typeface="Bahnschrift Condensed" panose="020B0502040204020203" pitchFamily="34" charset="0"/>
              </a:rPr>
              <a:t> data, </a:t>
            </a:r>
            <a:r>
              <a:rPr lang="en-ID" sz="2600" b="0" i="1" dirty="0">
                <a:solidFill>
                  <a:schemeClr val="tx1"/>
                </a:solidFill>
                <a:effectLst/>
                <a:latin typeface="Bahnschrift Condensed" panose="020B0502040204020203" pitchFamily="34" charset="0"/>
              </a:rPr>
              <a:t>project planning, drawing, rendering, cost calculation, prototyping, frame testing, dan test riding.</a:t>
            </a:r>
            <a:endParaRPr lang="en-ID" sz="2600" i="1" dirty="0">
              <a:solidFill>
                <a:schemeClr val="tx1"/>
              </a:solidFill>
              <a:latin typeface="Bahnschrift Condensed" panose="020B0502040204020203" pitchFamily="34" charset="0"/>
            </a:endParaRPr>
          </a:p>
        </p:txBody>
      </p:sp>
    </p:spTree>
    <p:extLst>
      <p:ext uri="{BB962C8B-B14F-4D97-AF65-F5344CB8AC3E}">
        <p14:creationId xmlns:p14="http://schemas.microsoft.com/office/powerpoint/2010/main" val="1647438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583615" y="3291839"/>
            <a:ext cx="6274385" cy="1219167"/>
          </a:xfrm>
        </p:spPr>
        <p:txBody>
          <a:bodyPr>
            <a:normAutofit/>
          </a:bodyPr>
          <a:lstStyle/>
          <a:p>
            <a:r>
              <a:rPr lang="en-US" sz="8000" dirty="0">
                <a:latin typeface="Bahnschrift Condensed" panose="020B0502040204020203" pitchFamily="34" charset="0"/>
              </a:rPr>
              <a:t>APA ITU DESAIN ?</a:t>
            </a:r>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Desain Interior: Apa Itu dan Untuk Apa - Written">
            <a:extLst>
              <a:ext uri="{FF2B5EF4-FFF2-40B4-BE49-F238E27FC236}">
                <a16:creationId xmlns:a16="http://schemas.microsoft.com/office/drawing/2014/main" id="{4F09DDBF-856B-4E04-9FC0-C9174AE8F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614" y="0"/>
            <a:ext cx="47503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425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567285" y="4729737"/>
            <a:ext cx="6274385" cy="1597989"/>
          </a:xfrm>
        </p:spPr>
        <p:txBody>
          <a:bodyPr>
            <a:noAutofit/>
          </a:bodyPr>
          <a:lstStyle/>
          <a:p>
            <a:pPr algn="ctr">
              <a:lnSpc>
                <a:spcPct val="100000"/>
              </a:lnSpc>
            </a:pPr>
            <a:r>
              <a:rPr lang="en-ID" sz="2600" b="0" i="0" dirty="0">
                <a:solidFill>
                  <a:srgbClr val="000000"/>
                </a:solidFill>
                <a:effectLst/>
                <a:latin typeface="Bahnschrift Condensed" panose="020B0502040204020203" pitchFamily="34" charset="0"/>
              </a:rPr>
              <a:t>Desain juga </a:t>
            </a:r>
            <a:r>
              <a:rPr lang="en-ID" sz="2600" b="0" i="0" dirty="0" err="1">
                <a:solidFill>
                  <a:srgbClr val="000000"/>
                </a:solidFill>
                <a:effectLst/>
                <a:latin typeface="Bahnschrift Condensed" panose="020B0502040204020203" pitchFamily="34" charset="0"/>
              </a:rPr>
              <a:t>dapat</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berarti</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gambar</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atau</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benda</a:t>
            </a:r>
            <a:r>
              <a:rPr lang="en-ID" sz="2600" b="0" i="0" dirty="0">
                <a:solidFill>
                  <a:srgbClr val="000000"/>
                </a:solidFill>
                <a:effectLst/>
                <a:latin typeface="Bahnschrift Condensed" panose="020B0502040204020203" pitchFamily="34" charset="0"/>
              </a:rPr>
              <a:t> yang </a:t>
            </a:r>
            <a:r>
              <a:rPr lang="en-ID" sz="2600" b="0" i="0" dirty="0" err="1">
                <a:solidFill>
                  <a:srgbClr val="000000"/>
                </a:solidFill>
                <a:effectLst/>
                <a:latin typeface="Bahnschrift Condensed" panose="020B0502040204020203" pitchFamily="34" charset="0"/>
              </a:rPr>
              <a:t>dihasilkan</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tidak</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hanya</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selalu</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berarti</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prosesnya</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Selain</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itu</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sesuatu</a:t>
            </a:r>
            <a:r>
              <a:rPr lang="en-ID" sz="2600" b="0" i="0" dirty="0">
                <a:solidFill>
                  <a:srgbClr val="000000"/>
                </a:solidFill>
                <a:effectLst/>
                <a:latin typeface="Bahnschrift Condensed" panose="020B0502040204020203" pitchFamily="34" charset="0"/>
              </a:rPr>
              <a:t> yang </a:t>
            </a:r>
            <a:r>
              <a:rPr lang="en-ID" sz="2600" b="0" i="0" dirty="0" err="1">
                <a:solidFill>
                  <a:srgbClr val="000000"/>
                </a:solidFill>
                <a:effectLst/>
                <a:latin typeface="Bahnschrift Condensed" panose="020B0502040204020203" pitchFamily="34" charset="0"/>
              </a:rPr>
              <a:t>dihasilkan</a:t>
            </a:r>
            <a:r>
              <a:rPr lang="en-ID" sz="2600" b="0" i="0" dirty="0">
                <a:solidFill>
                  <a:srgbClr val="000000"/>
                </a:solidFill>
                <a:effectLst/>
                <a:latin typeface="Bahnschrift Condensed" panose="020B0502040204020203" pitchFamily="34" charset="0"/>
              </a:rPr>
              <a:t> oleh </a:t>
            </a:r>
            <a:r>
              <a:rPr lang="en-ID" sz="2600" b="0" i="0" dirty="0" err="1">
                <a:solidFill>
                  <a:srgbClr val="000000"/>
                </a:solidFill>
                <a:effectLst/>
                <a:latin typeface="Bahnschrift Condensed" panose="020B0502040204020203" pitchFamily="34" charset="0"/>
              </a:rPr>
              <a:t>desain</a:t>
            </a:r>
            <a:r>
              <a:rPr lang="en-ID" sz="2600" b="0" i="0" dirty="0">
                <a:solidFill>
                  <a:srgbClr val="000000"/>
                </a:solidFill>
                <a:effectLst/>
                <a:latin typeface="Bahnschrift Condensed" panose="020B0502040204020203" pitchFamily="34" charset="0"/>
              </a:rPr>
              <a:t> juga </a:t>
            </a:r>
            <a:r>
              <a:rPr lang="en-ID" sz="2600" b="0" i="0" dirty="0" err="1">
                <a:solidFill>
                  <a:srgbClr val="000000"/>
                </a:solidFill>
                <a:effectLst/>
                <a:latin typeface="Bahnschrift Condensed" panose="020B0502040204020203" pitchFamily="34" charset="0"/>
              </a:rPr>
              <a:t>dapat</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berupa</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pola</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corak</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atau</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gambar</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bukan</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hanya</a:t>
            </a:r>
            <a:r>
              <a:rPr lang="en-ID" sz="2600" b="0" i="0" dirty="0">
                <a:solidFill>
                  <a:srgbClr val="000000"/>
                </a:solidFill>
                <a:effectLst/>
                <a:latin typeface="Bahnschrift Condensed" panose="020B0502040204020203" pitchFamily="34" charset="0"/>
              </a:rPr>
              <a:t> </a:t>
            </a:r>
            <a:r>
              <a:rPr lang="en-ID" sz="2600" b="0" i="0" dirty="0" err="1">
                <a:solidFill>
                  <a:srgbClr val="000000"/>
                </a:solidFill>
                <a:effectLst/>
                <a:latin typeface="Bahnschrift Condensed" panose="020B0502040204020203" pitchFamily="34" charset="0"/>
              </a:rPr>
              <a:t>benda</a:t>
            </a:r>
            <a:r>
              <a:rPr lang="en-ID" sz="2600" b="0" i="0" dirty="0">
                <a:solidFill>
                  <a:srgbClr val="000000"/>
                </a:solidFill>
                <a:effectLst/>
                <a:latin typeface="Bahnschrift Condensed" panose="020B0502040204020203" pitchFamily="34" charset="0"/>
              </a:rPr>
              <a:t>.</a:t>
            </a:r>
            <a:endParaRPr lang="en-US" sz="2600" dirty="0">
              <a:latin typeface="Bahnschrift Condensed" panose="020B0502040204020203" pitchFamily="34" charset="0"/>
            </a:endParaRPr>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076" name="Picture 4" descr="Detail Belajar Desain Interior Koleksi Nomer 1">
            <a:extLst>
              <a:ext uri="{FF2B5EF4-FFF2-40B4-BE49-F238E27FC236}">
                <a16:creationId xmlns:a16="http://schemas.microsoft.com/office/drawing/2014/main" id="{6BD5376E-9294-4EFF-9371-05D995F41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887" y="0"/>
            <a:ext cx="494211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9896F17-29BB-45F7-B017-C5FCAC738993}"/>
              </a:ext>
            </a:extLst>
          </p:cNvPr>
          <p:cNvSpPr txBox="1">
            <a:spLocks/>
          </p:cNvSpPr>
          <p:nvPr/>
        </p:nvSpPr>
        <p:spPr>
          <a:xfrm>
            <a:off x="567285" y="2099733"/>
            <a:ext cx="6437671" cy="1329267"/>
          </a:xfrm>
          <a:prstGeom prst="rect">
            <a:avLst/>
          </a:prstGeom>
        </p:spPr>
        <p:txBody>
          <a:bodyPr vert="horz" lIns="91440" tIns="45720" rIns="91440" bIns="45720" rtlCol="0" anchor="b">
            <a:normAutofit fontScale="32500" lnSpcReduction="20000"/>
          </a:bodyPr>
          <a:lstStyle>
            <a:lvl1pPr algn="l" defTabSz="914400" rtl="0" eaLnBrk="1" latinLnBrk="0" hangingPunct="1">
              <a:lnSpc>
                <a:spcPct val="90000"/>
              </a:lnSpc>
              <a:spcBef>
                <a:spcPct val="0"/>
              </a:spcBef>
              <a:buNone/>
              <a:defRPr sz="8000" i="0" kern="1200" spc="-50" baseline="0">
                <a:solidFill>
                  <a:schemeClr val="tx1">
                    <a:lumMod val="85000"/>
                    <a:lumOff val="15000"/>
                  </a:schemeClr>
                </a:solidFill>
                <a:latin typeface="+mj-lt"/>
                <a:ea typeface="+mj-ea"/>
                <a:cs typeface="+mj-cs"/>
              </a:defRPr>
            </a:lvl1pPr>
          </a:lstStyle>
          <a:p>
            <a:pPr algn="ctr">
              <a:lnSpc>
                <a:spcPct val="120000"/>
              </a:lnSpc>
            </a:pPr>
            <a:r>
              <a:rPr lang="en-ID" i="0" dirty="0" err="1">
                <a:solidFill>
                  <a:srgbClr val="000000"/>
                </a:solidFill>
                <a:effectLst/>
                <a:latin typeface="Bahnschrift Condensed" panose="020B0502040204020203" pitchFamily="34" charset="0"/>
              </a:rPr>
              <a:t>secara</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umum</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pengertian</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desain</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adalah</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suatu</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perencanaan</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atau</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perancangan</a:t>
            </a:r>
            <a:r>
              <a:rPr lang="en-ID" i="0" dirty="0">
                <a:solidFill>
                  <a:srgbClr val="000000"/>
                </a:solidFill>
                <a:effectLst/>
                <a:latin typeface="Bahnschrift Condensed" panose="020B0502040204020203" pitchFamily="34" charset="0"/>
              </a:rPr>
              <a:t> yang </a:t>
            </a:r>
            <a:r>
              <a:rPr lang="en-ID" i="0" dirty="0" err="1">
                <a:solidFill>
                  <a:srgbClr val="000000"/>
                </a:solidFill>
                <a:effectLst/>
                <a:latin typeface="Bahnschrift Condensed" panose="020B0502040204020203" pitchFamily="34" charset="0"/>
              </a:rPr>
              <a:t>dilakukan</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sebelum</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pembuatan</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suatu</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objek</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sistem</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komponen</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atau</a:t>
            </a:r>
            <a:r>
              <a:rPr lang="en-ID" i="0" dirty="0">
                <a:solidFill>
                  <a:srgbClr val="000000"/>
                </a:solidFill>
                <a:effectLst/>
                <a:latin typeface="Bahnschrift Condensed" panose="020B0502040204020203" pitchFamily="34" charset="0"/>
              </a:rPr>
              <a:t> </a:t>
            </a:r>
            <a:r>
              <a:rPr lang="en-ID" i="0" dirty="0" err="1">
                <a:solidFill>
                  <a:srgbClr val="000000"/>
                </a:solidFill>
                <a:effectLst/>
                <a:latin typeface="Bahnschrift Condensed" panose="020B0502040204020203" pitchFamily="34" charset="0"/>
              </a:rPr>
              <a:t>struktur</a:t>
            </a:r>
            <a:r>
              <a:rPr lang="en-ID" i="0" dirty="0">
                <a:solidFill>
                  <a:srgbClr val="000000"/>
                </a:solidFill>
                <a:effectLst/>
                <a:latin typeface="Bahnschrift Condensed" panose="020B0502040204020203" pitchFamily="34" charset="0"/>
              </a:rPr>
              <a:t>.</a:t>
            </a:r>
            <a:endParaRPr lang="en-US" dirty="0">
              <a:latin typeface="Bahnschrift Condensed" panose="020B0502040204020203" pitchFamily="34" charset="0"/>
            </a:endParaRPr>
          </a:p>
        </p:txBody>
      </p:sp>
    </p:spTree>
    <p:extLst>
      <p:ext uri="{BB962C8B-B14F-4D97-AF65-F5344CB8AC3E}">
        <p14:creationId xmlns:p14="http://schemas.microsoft.com/office/powerpoint/2010/main" val="3769144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1097280"/>
            <a:ext cx="2299063" cy="640080"/>
          </a:xfrm>
        </p:spPr>
        <p:txBody>
          <a:bodyPr>
            <a:noAutofit/>
          </a:bodyPr>
          <a:lstStyle/>
          <a:p>
            <a:r>
              <a:rPr lang="en-US" sz="3600" dirty="0">
                <a:latin typeface="Bahnschrift Condensed" panose="020B0502040204020203" pitchFamily="34" charset="0"/>
              </a:rPr>
              <a:t>Desain</a:t>
            </a:r>
          </a:p>
        </p:txBody>
      </p:sp>
      <p:sp>
        <p:nvSpPr>
          <p:cNvPr id="6" name="Title 1">
            <a:extLst>
              <a:ext uri="{FF2B5EF4-FFF2-40B4-BE49-F238E27FC236}">
                <a16:creationId xmlns:a16="http://schemas.microsoft.com/office/drawing/2014/main" id="{63C61977-9FF3-4EAF-A656-995FB996FBE6}"/>
              </a:ext>
            </a:extLst>
          </p:cNvPr>
          <p:cNvSpPr txBox="1">
            <a:spLocks/>
          </p:cNvSpPr>
          <p:nvPr/>
        </p:nvSpPr>
        <p:spPr>
          <a:xfrm>
            <a:off x="8412481" y="1145177"/>
            <a:ext cx="2682240"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a:latin typeface="Bahnschrift Condensed" panose="020B0502040204020203" pitchFamily="34" charset="0"/>
              </a:rPr>
              <a:t>Design Thinking</a:t>
            </a:r>
          </a:p>
        </p:txBody>
      </p:sp>
      <p:sp>
        <p:nvSpPr>
          <p:cNvPr id="7" name="Title 1">
            <a:extLst>
              <a:ext uri="{FF2B5EF4-FFF2-40B4-BE49-F238E27FC236}">
                <a16:creationId xmlns:a16="http://schemas.microsoft.com/office/drawing/2014/main" id="{0374B839-A4FD-4D35-A60F-C81B0A055640}"/>
              </a:ext>
            </a:extLst>
          </p:cNvPr>
          <p:cNvSpPr txBox="1">
            <a:spLocks/>
          </p:cNvSpPr>
          <p:nvPr/>
        </p:nvSpPr>
        <p:spPr>
          <a:xfrm>
            <a:off x="1223554" y="3429000"/>
            <a:ext cx="2299063"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Desain</a:t>
            </a:r>
          </a:p>
        </p:txBody>
      </p:sp>
      <p:sp>
        <p:nvSpPr>
          <p:cNvPr id="8" name="Title 1">
            <a:extLst>
              <a:ext uri="{FF2B5EF4-FFF2-40B4-BE49-F238E27FC236}">
                <a16:creationId xmlns:a16="http://schemas.microsoft.com/office/drawing/2014/main" id="{0D70D6F6-2956-40C5-B292-98F34DC3C170}"/>
              </a:ext>
            </a:extLst>
          </p:cNvPr>
          <p:cNvSpPr txBox="1">
            <a:spLocks/>
          </p:cNvSpPr>
          <p:nvPr/>
        </p:nvSpPr>
        <p:spPr>
          <a:xfrm>
            <a:off x="6326777" y="2105297"/>
            <a:ext cx="3888377"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Estetika</a:t>
            </a:r>
            <a:endParaRPr lang="en-US" sz="3600" dirty="0">
              <a:latin typeface="Bahnschrift Condensed" panose="020B0502040204020203" pitchFamily="34" charset="0"/>
            </a:endParaRPr>
          </a:p>
        </p:txBody>
      </p:sp>
      <p:sp>
        <p:nvSpPr>
          <p:cNvPr id="9" name="Title 1">
            <a:extLst>
              <a:ext uri="{FF2B5EF4-FFF2-40B4-BE49-F238E27FC236}">
                <a16:creationId xmlns:a16="http://schemas.microsoft.com/office/drawing/2014/main" id="{C8B1CD6C-C885-42EF-8D83-11A7741095C2}"/>
              </a:ext>
            </a:extLst>
          </p:cNvPr>
          <p:cNvSpPr txBox="1">
            <a:spLocks/>
          </p:cNvSpPr>
          <p:nvPr/>
        </p:nvSpPr>
        <p:spPr>
          <a:xfrm>
            <a:off x="6326774" y="2868387"/>
            <a:ext cx="3888377"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Fungsional</a:t>
            </a:r>
            <a:endParaRPr lang="en-US" sz="3600" dirty="0">
              <a:latin typeface="Bahnschrift Condensed" panose="020B0502040204020203" pitchFamily="34" charset="0"/>
            </a:endParaRPr>
          </a:p>
        </p:txBody>
      </p:sp>
      <p:sp>
        <p:nvSpPr>
          <p:cNvPr id="10" name="Title 1">
            <a:extLst>
              <a:ext uri="{FF2B5EF4-FFF2-40B4-BE49-F238E27FC236}">
                <a16:creationId xmlns:a16="http://schemas.microsoft.com/office/drawing/2014/main" id="{566B3170-67A7-4998-803E-862548DBE7A5}"/>
              </a:ext>
            </a:extLst>
          </p:cNvPr>
          <p:cNvSpPr txBox="1">
            <a:spLocks/>
          </p:cNvSpPr>
          <p:nvPr/>
        </p:nvSpPr>
        <p:spPr>
          <a:xfrm>
            <a:off x="6326774" y="3729446"/>
            <a:ext cx="3888377"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Komunikatif</a:t>
            </a:r>
            <a:endParaRPr lang="en-US" sz="3600" dirty="0">
              <a:latin typeface="Bahnschrift Condensed" panose="020B0502040204020203" pitchFamily="34" charset="0"/>
            </a:endParaRPr>
          </a:p>
        </p:txBody>
      </p:sp>
      <p:sp>
        <p:nvSpPr>
          <p:cNvPr id="11" name="Title 1">
            <a:extLst>
              <a:ext uri="{FF2B5EF4-FFF2-40B4-BE49-F238E27FC236}">
                <a16:creationId xmlns:a16="http://schemas.microsoft.com/office/drawing/2014/main" id="{F2768C79-A27D-455A-B638-F7FEF0047B4D}"/>
              </a:ext>
            </a:extLst>
          </p:cNvPr>
          <p:cNvSpPr txBox="1">
            <a:spLocks/>
          </p:cNvSpPr>
          <p:nvPr/>
        </p:nvSpPr>
        <p:spPr>
          <a:xfrm>
            <a:off x="6326775" y="4468587"/>
            <a:ext cx="3888377"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Persuasif</a:t>
            </a:r>
            <a:endParaRPr lang="en-US" sz="3600" dirty="0">
              <a:latin typeface="Bahnschrift Condensed" panose="020B0502040204020203" pitchFamily="34" charset="0"/>
            </a:endParaRPr>
          </a:p>
        </p:txBody>
      </p:sp>
    </p:spTree>
    <p:extLst>
      <p:ext uri="{BB962C8B-B14F-4D97-AF65-F5344CB8AC3E}">
        <p14:creationId xmlns:p14="http://schemas.microsoft.com/office/powerpoint/2010/main" val="2482546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esain unik sederhana kalung baja tahan karat desain alpukat telur bentuk  kalung emas set perhiasan anting 18k| Alibaba.com">
            <a:extLst>
              <a:ext uri="{FF2B5EF4-FFF2-40B4-BE49-F238E27FC236}">
                <a16:creationId xmlns:a16="http://schemas.microsoft.com/office/drawing/2014/main" id="{80297049-8606-428F-86D0-257CF77BA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354" y="3184862"/>
            <a:ext cx="2978926" cy="29789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ED940B-D41E-4FEE-A8C0-8055F6EF6486}"/>
              </a:ext>
            </a:extLst>
          </p:cNvPr>
          <p:cNvSpPr txBox="1">
            <a:spLocks/>
          </p:cNvSpPr>
          <p:nvPr/>
        </p:nvSpPr>
        <p:spPr>
          <a:xfrm>
            <a:off x="857794" y="359229"/>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Estetika</a:t>
            </a:r>
            <a:endParaRPr lang="en-US" sz="36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5437415" y="2691982"/>
            <a:ext cx="6093822" cy="1200329"/>
          </a:xfrm>
          <a:prstGeom prst="rect">
            <a:avLst/>
          </a:prstGeom>
          <a:noFill/>
        </p:spPr>
        <p:txBody>
          <a:bodyPr wrap="square">
            <a:spAutoFit/>
          </a:bodyPr>
          <a:lstStyle/>
          <a:p>
            <a:pPr algn="ctr"/>
            <a:r>
              <a:rPr lang="en-ID" b="0" i="0" dirty="0">
                <a:solidFill>
                  <a:srgbClr val="121212"/>
                </a:solidFill>
                <a:effectLst/>
                <a:latin typeface="Inter"/>
              </a:rPr>
              <a:t>Desain yang </a:t>
            </a:r>
            <a:r>
              <a:rPr lang="en-ID" b="0" i="0" dirty="0" err="1">
                <a:solidFill>
                  <a:srgbClr val="121212"/>
                </a:solidFill>
                <a:effectLst/>
                <a:latin typeface="Inter"/>
              </a:rPr>
              <a:t>indah</a:t>
            </a:r>
            <a:r>
              <a:rPr lang="en-ID" b="0" i="0" dirty="0">
                <a:solidFill>
                  <a:srgbClr val="121212"/>
                </a:solidFill>
                <a:effectLst/>
                <a:latin typeface="Inter"/>
              </a:rPr>
              <a:t> dan </a:t>
            </a:r>
            <a:r>
              <a:rPr lang="en-ID" b="0" i="0" dirty="0" err="1">
                <a:solidFill>
                  <a:srgbClr val="121212"/>
                </a:solidFill>
                <a:effectLst/>
                <a:latin typeface="Inter"/>
              </a:rPr>
              <a:t>menarik</a:t>
            </a:r>
            <a:r>
              <a:rPr lang="en-ID" b="0" i="0" dirty="0">
                <a:solidFill>
                  <a:srgbClr val="121212"/>
                </a:solidFill>
                <a:effectLst/>
                <a:latin typeface="Inter"/>
              </a:rPr>
              <a:t> </a:t>
            </a:r>
            <a:r>
              <a:rPr lang="en-ID" b="0" i="0" dirty="0" err="1">
                <a:solidFill>
                  <a:srgbClr val="121212"/>
                </a:solidFill>
                <a:effectLst/>
                <a:latin typeface="Inter"/>
              </a:rPr>
              <a:t>secara</a:t>
            </a:r>
            <a:r>
              <a:rPr lang="en-ID" b="0" i="0" dirty="0">
                <a:solidFill>
                  <a:srgbClr val="121212"/>
                </a:solidFill>
                <a:effectLst/>
                <a:latin typeface="Inter"/>
              </a:rPr>
              <a:t> visual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memberikan</a:t>
            </a:r>
            <a:r>
              <a:rPr lang="en-ID" b="0" i="0" dirty="0">
                <a:solidFill>
                  <a:srgbClr val="121212"/>
                </a:solidFill>
                <a:effectLst/>
                <a:latin typeface="Inter"/>
              </a:rPr>
              <a:t> rasa </a:t>
            </a:r>
            <a:r>
              <a:rPr lang="en-ID" b="0" i="0" dirty="0" err="1">
                <a:solidFill>
                  <a:srgbClr val="121212"/>
                </a:solidFill>
                <a:effectLst/>
                <a:latin typeface="Inter"/>
              </a:rPr>
              <a:t>senang</a:t>
            </a:r>
            <a:r>
              <a:rPr lang="en-ID" b="0" i="0" dirty="0">
                <a:solidFill>
                  <a:srgbClr val="121212"/>
                </a:solidFill>
                <a:effectLst/>
                <a:latin typeface="Inter"/>
              </a:rPr>
              <a:t> dan </a:t>
            </a:r>
            <a:r>
              <a:rPr lang="en-ID" b="0" i="0" dirty="0" err="1">
                <a:solidFill>
                  <a:srgbClr val="121212"/>
                </a:solidFill>
                <a:effectLst/>
                <a:latin typeface="Inter"/>
              </a:rPr>
              <a:t>nyaman</a:t>
            </a:r>
            <a:r>
              <a:rPr lang="en-ID" b="0" i="0" dirty="0">
                <a:solidFill>
                  <a:srgbClr val="121212"/>
                </a:solidFill>
                <a:effectLst/>
                <a:latin typeface="Inter"/>
              </a:rPr>
              <a:t> </a:t>
            </a:r>
            <a:r>
              <a:rPr lang="en-ID" b="0" i="0" dirty="0" err="1">
                <a:solidFill>
                  <a:srgbClr val="121212"/>
                </a:solidFill>
                <a:effectLst/>
                <a:latin typeface="Inter"/>
              </a:rPr>
              <a:t>bagi</a:t>
            </a:r>
            <a:r>
              <a:rPr lang="en-ID" b="0" i="0" dirty="0">
                <a:solidFill>
                  <a:srgbClr val="121212"/>
                </a:solidFill>
                <a:effectLst/>
                <a:latin typeface="Inter"/>
              </a:rPr>
              <a:t> </a:t>
            </a:r>
            <a:r>
              <a:rPr lang="en-ID" b="0" i="0" dirty="0" err="1">
                <a:solidFill>
                  <a:srgbClr val="121212"/>
                </a:solidFill>
                <a:effectLst/>
                <a:latin typeface="Inter"/>
              </a:rPr>
              <a:t>penggunanya</a:t>
            </a:r>
            <a:r>
              <a:rPr lang="en-ID" b="0" i="0" dirty="0">
                <a:solidFill>
                  <a:srgbClr val="121212"/>
                </a:solidFill>
                <a:effectLst/>
                <a:latin typeface="Inter"/>
              </a:rPr>
              <a:t>. Hal </a:t>
            </a:r>
            <a:r>
              <a:rPr lang="en-ID" b="0" i="0" dirty="0" err="1">
                <a:solidFill>
                  <a:srgbClr val="121212"/>
                </a:solidFill>
                <a:effectLst/>
                <a:latin typeface="Inter"/>
              </a:rPr>
              <a:t>ini</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meningkatkan</a:t>
            </a:r>
            <a:r>
              <a:rPr lang="en-ID" b="0" i="0" dirty="0">
                <a:solidFill>
                  <a:srgbClr val="121212"/>
                </a:solidFill>
                <a:effectLst/>
                <a:latin typeface="Inter"/>
              </a:rPr>
              <a:t> </a:t>
            </a:r>
            <a:r>
              <a:rPr lang="en-ID" b="0" i="0" dirty="0" err="1">
                <a:solidFill>
                  <a:srgbClr val="121212"/>
                </a:solidFill>
                <a:effectLst/>
                <a:latin typeface="Inter"/>
              </a:rPr>
              <a:t>kualitas</a:t>
            </a:r>
            <a:r>
              <a:rPr lang="en-ID" b="0" i="0" dirty="0">
                <a:solidFill>
                  <a:srgbClr val="121212"/>
                </a:solidFill>
                <a:effectLst/>
                <a:latin typeface="Inter"/>
              </a:rPr>
              <a:t> </a:t>
            </a:r>
            <a:r>
              <a:rPr lang="en-ID" b="0" i="0" dirty="0" err="1">
                <a:solidFill>
                  <a:srgbClr val="121212"/>
                </a:solidFill>
                <a:effectLst/>
                <a:latin typeface="Inter"/>
              </a:rPr>
              <a:t>hidup</a:t>
            </a:r>
            <a:r>
              <a:rPr lang="en-ID" b="0" i="0" dirty="0">
                <a:solidFill>
                  <a:srgbClr val="121212"/>
                </a:solidFill>
                <a:effectLst/>
                <a:latin typeface="Inter"/>
              </a:rPr>
              <a:t> dan </a:t>
            </a:r>
            <a:r>
              <a:rPr lang="en-ID" b="0" i="0" dirty="0" err="1">
                <a:solidFill>
                  <a:srgbClr val="121212"/>
                </a:solidFill>
                <a:effectLst/>
                <a:latin typeface="Inter"/>
              </a:rPr>
              <a:t>membuat</a:t>
            </a:r>
            <a:r>
              <a:rPr lang="en-ID" b="0" i="0" dirty="0">
                <a:solidFill>
                  <a:srgbClr val="121212"/>
                </a:solidFill>
                <a:effectLst/>
                <a:latin typeface="Inter"/>
              </a:rPr>
              <a:t> dunia di </a:t>
            </a:r>
            <a:r>
              <a:rPr lang="en-ID" b="0" i="0" dirty="0" err="1">
                <a:solidFill>
                  <a:srgbClr val="121212"/>
                </a:solidFill>
                <a:effectLst/>
                <a:latin typeface="Inter"/>
              </a:rPr>
              <a:t>sekitar</a:t>
            </a:r>
            <a:r>
              <a:rPr lang="en-ID" b="0" i="0" dirty="0">
                <a:solidFill>
                  <a:srgbClr val="121212"/>
                </a:solidFill>
                <a:effectLst/>
                <a:latin typeface="Inter"/>
              </a:rPr>
              <a:t> </a:t>
            </a:r>
            <a:r>
              <a:rPr lang="en-ID" b="0" i="0" dirty="0" err="1">
                <a:solidFill>
                  <a:srgbClr val="121212"/>
                </a:solidFill>
                <a:effectLst/>
                <a:latin typeface="Inter"/>
              </a:rPr>
              <a:t>kita</a:t>
            </a:r>
            <a:r>
              <a:rPr lang="en-ID" b="0" i="0" dirty="0">
                <a:solidFill>
                  <a:srgbClr val="121212"/>
                </a:solidFill>
                <a:effectLst/>
                <a:latin typeface="Inter"/>
              </a:rPr>
              <a:t> </a:t>
            </a:r>
            <a:r>
              <a:rPr lang="en-ID" b="0" i="0" dirty="0" err="1">
                <a:solidFill>
                  <a:srgbClr val="121212"/>
                </a:solidFill>
                <a:effectLst/>
                <a:latin typeface="Inter"/>
              </a:rPr>
              <a:t>menjadi</a:t>
            </a:r>
            <a:r>
              <a:rPr lang="en-ID" b="0" i="0" dirty="0">
                <a:solidFill>
                  <a:srgbClr val="121212"/>
                </a:solidFill>
                <a:effectLst/>
                <a:latin typeface="Inter"/>
              </a:rPr>
              <a:t> </a:t>
            </a:r>
            <a:r>
              <a:rPr lang="en-ID" b="0" i="0" dirty="0" err="1">
                <a:solidFill>
                  <a:srgbClr val="121212"/>
                </a:solidFill>
                <a:effectLst/>
                <a:latin typeface="Inter"/>
              </a:rPr>
              <a:t>lebih</a:t>
            </a:r>
            <a:r>
              <a:rPr lang="en-ID" b="0" i="0" dirty="0">
                <a:solidFill>
                  <a:srgbClr val="121212"/>
                </a:solidFill>
                <a:effectLst/>
                <a:latin typeface="Inter"/>
              </a:rPr>
              <a:t> </a:t>
            </a:r>
            <a:r>
              <a:rPr lang="en-ID" b="0" i="0" dirty="0" err="1">
                <a:solidFill>
                  <a:srgbClr val="121212"/>
                </a:solidFill>
                <a:effectLst/>
                <a:latin typeface="Inter"/>
              </a:rPr>
              <a:t>indah</a:t>
            </a:r>
            <a:r>
              <a:rPr lang="en-ID" b="0" i="0" dirty="0">
                <a:solidFill>
                  <a:srgbClr val="121212"/>
                </a:solidFill>
                <a:effectLst/>
                <a:latin typeface="Inter"/>
              </a:rPr>
              <a:t>.</a:t>
            </a:r>
            <a:endParaRPr lang="en-ID" dirty="0"/>
          </a:p>
        </p:txBody>
      </p:sp>
      <p:pic>
        <p:nvPicPr>
          <p:cNvPr id="4098" name="Picture 2" descr="Tips Membuat Desain Interior Rumah Minimalis - Persada Interior">
            <a:extLst>
              <a:ext uri="{FF2B5EF4-FFF2-40B4-BE49-F238E27FC236}">
                <a16:creationId xmlns:a16="http://schemas.microsoft.com/office/drawing/2014/main" id="{CBB81D30-2231-43CC-A837-261B66AC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48" y="1184047"/>
            <a:ext cx="2757306" cy="275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219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D940B-D41E-4FEE-A8C0-8055F6EF6486}"/>
              </a:ext>
            </a:extLst>
          </p:cNvPr>
          <p:cNvSpPr txBox="1">
            <a:spLocks/>
          </p:cNvSpPr>
          <p:nvPr/>
        </p:nvSpPr>
        <p:spPr>
          <a:xfrm>
            <a:off x="857794" y="359229"/>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600" dirty="0" err="1">
                <a:latin typeface="Bahnschrift Condensed" panose="020B0502040204020203" pitchFamily="34" charset="0"/>
              </a:rPr>
              <a:t>Fungsi</a:t>
            </a:r>
            <a:r>
              <a:rPr lang="en-US" sz="3600" dirty="0">
                <a:latin typeface="Bahnschrift Condensed" panose="020B0502040204020203" pitchFamily="34" charset="0"/>
              </a:rPr>
              <a:t> </a:t>
            </a:r>
            <a:r>
              <a:rPr lang="en-US" sz="3600" dirty="0" err="1">
                <a:latin typeface="Bahnschrift Condensed" panose="020B0502040204020203" pitchFamily="34" charset="0"/>
              </a:rPr>
              <a:t>Fungsional</a:t>
            </a:r>
            <a:endParaRPr lang="en-US" sz="3600" dirty="0">
              <a:latin typeface="Bahnschrift Condensed" panose="020B0502040204020203" pitchFamily="34" charset="0"/>
            </a:endParaRPr>
          </a:p>
        </p:txBody>
      </p:sp>
      <p:sp>
        <p:nvSpPr>
          <p:cNvPr id="3" name="Title 1">
            <a:extLst>
              <a:ext uri="{FF2B5EF4-FFF2-40B4-BE49-F238E27FC236}">
                <a16:creationId xmlns:a16="http://schemas.microsoft.com/office/drawing/2014/main" id="{0DD5BF20-5943-405D-9D05-E585DC0CCE4A}"/>
              </a:ext>
            </a:extLst>
          </p:cNvPr>
          <p:cNvSpPr txBox="1">
            <a:spLocks/>
          </p:cNvSpPr>
          <p:nvPr/>
        </p:nvSpPr>
        <p:spPr>
          <a:xfrm>
            <a:off x="857794" y="1412967"/>
            <a:ext cx="2982686" cy="6400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endParaRPr lang="en-US" sz="3600" dirty="0">
              <a:latin typeface="Bahnschrift Condensed" panose="020B0502040204020203" pitchFamily="34" charset="0"/>
            </a:endParaRPr>
          </a:p>
        </p:txBody>
      </p:sp>
      <p:sp>
        <p:nvSpPr>
          <p:cNvPr id="5" name="TextBox 4">
            <a:extLst>
              <a:ext uri="{FF2B5EF4-FFF2-40B4-BE49-F238E27FC236}">
                <a16:creationId xmlns:a16="http://schemas.microsoft.com/office/drawing/2014/main" id="{ABC8A51F-193F-4D1C-AB1D-1AFFA4EE5E74}"/>
              </a:ext>
            </a:extLst>
          </p:cNvPr>
          <p:cNvSpPr txBox="1"/>
          <p:nvPr/>
        </p:nvSpPr>
        <p:spPr>
          <a:xfrm>
            <a:off x="5655133" y="2691981"/>
            <a:ext cx="6093822" cy="1200329"/>
          </a:xfrm>
          <a:prstGeom prst="rect">
            <a:avLst/>
          </a:prstGeom>
          <a:noFill/>
        </p:spPr>
        <p:txBody>
          <a:bodyPr wrap="square">
            <a:spAutoFit/>
          </a:bodyPr>
          <a:lstStyle/>
          <a:p>
            <a:pPr algn="ctr"/>
            <a:r>
              <a:rPr lang="en-ID" b="0" i="0" dirty="0">
                <a:solidFill>
                  <a:srgbClr val="121212"/>
                </a:solidFill>
                <a:effectLst/>
                <a:latin typeface="Inter"/>
              </a:rPr>
              <a:t>Desain yang </a:t>
            </a:r>
            <a:r>
              <a:rPr lang="en-ID" b="0" i="0" dirty="0" err="1">
                <a:solidFill>
                  <a:srgbClr val="121212"/>
                </a:solidFill>
                <a:effectLst/>
                <a:latin typeface="Inter"/>
              </a:rPr>
              <a:t>fungsional</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kita</a:t>
            </a:r>
            <a:r>
              <a:rPr lang="en-ID" b="0" i="0" dirty="0">
                <a:solidFill>
                  <a:srgbClr val="121212"/>
                </a:solidFill>
                <a:effectLst/>
                <a:latin typeface="Inter"/>
              </a:rPr>
              <a:t> </a:t>
            </a:r>
            <a:r>
              <a:rPr lang="en-ID" b="0" i="0" dirty="0" err="1">
                <a:solidFill>
                  <a:srgbClr val="121212"/>
                </a:solidFill>
                <a:effectLst/>
                <a:latin typeface="Inter"/>
              </a:rPr>
              <a:t>dalam</a:t>
            </a:r>
            <a:r>
              <a:rPr lang="en-ID" b="0" i="0" dirty="0">
                <a:solidFill>
                  <a:srgbClr val="121212"/>
                </a:solidFill>
                <a:effectLst/>
                <a:latin typeface="Inter"/>
              </a:rPr>
              <a:t> </a:t>
            </a:r>
            <a:r>
              <a:rPr lang="en-ID" b="0" i="0" dirty="0" err="1">
                <a:solidFill>
                  <a:srgbClr val="121212"/>
                </a:solidFill>
                <a:effectLst/>
                <a:latin typeface="Inter"/>
              </a:rPr>
              <a:t>melakukan</a:t>
            </a:r>
            <a:r>
              <a:rPr lang="en-ID" b="0" i="0" dirty="0">
                <a:solidFill>
                  <a:srgbClr val="121212"/>
                </a:solidFill>
                <a:effectLst/>
                <a:latin typeface="Inter"/>
              </a:rPr>
              <a:t> </a:t>
            </a:r>
            <a:r>
              <a:rPr lang="en-ID" b="0" i="0" dirty="0" err="1">
                <a:solidFill>
                  <a:srgbClr val="121212"/>
                </a:solidFill>
                <a:effectLst/>
                <a:latin typeface="Inter"/>
              </a:rPr>
              <a:t>aktivitas</a:t>
            </a:r>
            <a:r>
              <a:rPr lang="en-ID" b="0" i="0" dirty="0">
                <a:solidFill>
                  <a:srgbClr val="121212"/>
                </a:solidFill>
                <a:effectLst/>
                <a:latin typeface="Inter"/>
              </a:rPr>
              <a:t> </a:t>
            </a:r>
            <a:r>
              <a:rPr lang="en-ID" b="0" i="0" dirty="0" err="1">
                <a:solidFill>
                  <a:srgbClr val="121212"/>
                </a:solidFill>
                <a:effectLst/>
                <a:latin typeface="Inter"/>
              </a:rPr>
              <a:t>sehari-hari</a:t>
            </a:r>
            <a:r>
              <a:rPr lang="en-ID" b="0" i="0" dirty="0">
                <a:solidFill>
                  <a:srgbClr val="121212"/>
                </a:solidFill>
                <a:effectLst/>
                <a:latin typeface="Inter"/>
              </a:rPr>
              <a:t> </a:t>
            </a:r>
            <a:r>
              <a:rPr lang="en-ID" b="0" i="0" dirty="0" err="1">
                <a:solidFill>
                  <a:srgbClr val="121212"/>
                </a:solidFill>
                <a:effectLst/>
                <a:latin typeface="Inter"/>
              </a:rPr>
              <a:t>dengan</a:t>
            </a:r>
            <a:r>
              <a:rPr lang="en-ID" b="0" i="0" dirty="0">
                <a:solidFill>
                  <a:srgbClr val="121212"/>
                </a:solidFill>
                <a:effectLst/>
                <a:latin typeface="Inter"/>
              </a:rPr>
              <a:t> </a:t>
            </a:r>
            <a:r>
              <a:rPr lang="en-ID" b="0" i="0" dirty="0" err="1">
                <a:solidFill>
                  <a:srgbClr val="121212"/>
                </a:solidFill>
                <a:effectLst/>
                <a:latin typeface="Inter"/>
              </a:rPr>
              <a:t>lebih</a:t>
            </a:r>
            <a:r>
              <a:rPr lang="en-ID" b="0" i="0" dirty="0">
                <a:solidFill>
                  <a:srgbClr val="121212"/>
                </a:solidFill>
                <a:effectLst/>
                <a:latin typeface="Inter"/>
              </a:rPr>
              <a:t> </a:t>
            </a:r>
            <a:r>
              <a:rPr lang="en-ID" b="0" i="0" dirty="0" err="1">
                <a:solidFill>
                  <a:srgbClr val="121212"/>
                </a:solidFill>
                <a:effectLst/>
                <a:latin typeface="Inter"/>
              </a:rPr>
              <a:t>mudah</a:t>
            </a:r>
            <a:r>
              <a:rPr lang="en-ID" b="0" i="0" dirty="0">
                <a:solidFill>
                  <a:srgbClr val="121212"/>
                </a:solidFill>
                <a:effectLst/>
                <a:latin typeface="Inter"/>
              </a:rPr>
              <a:t> dan </a:t>
            </a:r>
            <a:r>
              <a:rPr lang="en-ID" b="0" i="0" dirty="0" err="1">
                <a:solidFill>
                  <a:srgbClr val="121212"/>
                </a:solidFill>
                <a:effectLst/>
                <a:latin typeface="Inter"/>
              </a:rPr>
              <a:t>efisien</a:t>
            </a:r>
            <a:r>
              <a:rPr lang="en-ID" b="0" i="0" dirty="0">
                <a:solidFill>
                  <a:srgbClr val="121212"/>
                </a:solidFill>
                <a:effectLst/>
                <a:latin typeface="Inter"/>
              </a:rPr>
              <a:t>. </a:t>
            </a:r>
            <a:r>
              <a:rPr lang="en-ID" b="0" i="0" dirty="0" err="1">
                <a:solidFill>
                  <a:srgbClr val="121212"/>
                </a:solidFill>
                <a:effectLst/>
                <a:latin typeface="Inter"/>
              </a:rPr>
              <a:t>Contohnya</a:t>
            </a:r>
            <a:r>
              <a:rPr lang="en-ID" b="0" i="0" dirty="0">
                <a:solidFill>
                  <a:srgbClr val="121212"/>
                </a:solidFill>
                <a:effectLst/>
                <a:latin typeface="Inter"/>
              </a:rPr>
              <a:t>, </a:t>
            </a:r>
            <a:r>
              <a:rPr lang="en-ID" b="0" i="0" dirty="0" err="1">
                <a:solidFill>
                  <a:srgbClr val="121212"/>
                </a:solidFill>
                <a:effectLst/>
                <a:latin typeface="Inter"/>
              </a:rPr>
              <a:t>desain</a:t>
            </a:r>
            <a:r>
              <a:rPr lang="en-ID" b="0" i="0" dirty="0">
                <a:solidFill>
                  <a:srgbClr val="121212"/>
                </a:solidFill>
                <a:effectLst/>
                <a:latin typeface="Inter"/>
              </a:rPr>
              <a:t> </a:t>
            </a:r>
            <a:r>
              <a:rPr lang="en-ID" b="0" i="0" dirty="0" err="1">
                <a:solidFill>
                  <a:srgbClr val="121212"/>
                </a:solidFill>
                <a:effectLst/>
                <a:latin typeface="Inter"/>
              </a:rPr>
              <a:t>kursi</a:t>
            </a:r>
            <a:r>
              <a:rPr lang="en-ID" b="0" i="0" dirty="0">
                <a:solidFill>
                  <a:srgbClr val="121212"/>
                </a:solidFill>
                <a:effectLst/>
                <a:latin typeface="Inter"/>
              </a:rPr>
              <a:t> yang </a:t>
            </a:r>
            <a:r>
              <a:rPr lang="en-ID" b="0" i="0" dirty="0" err="1">
                <a:solidFill>
                  <a:srgbClr val="121212"/>
                </a:solidFill>
                <a:effectLst/>
                <a:latin typeface="Inter"/>
              </a:rPr>
              <a:t>ergonomis</a:t>
            </a:r>
            <a:r>
              <a:rPr lang="en-ID" b="0" i="0" dirty="0">
                <a:solidFill>
                  <a:srgbClr val="121212"/>
                </a:solidFill>
                <a:effectLst/>
                <a:latin typeface="Inter"/>
              </a:rPr>
              <a:t> </a:t>
            </a:r>
            <a:r>
              <a:rPr lang="en-ID" b="0" i="0" dirty="0" err="1">
                <a:solidFill>
                  <a:srgbClr val="121212"/>
                </a:solidFill>
                <a:effectLst/>
                <a:latin typeface="Inter"/>
              </a:rPr>
              <a:t>dapat</a:t>
            </a:r>
            <a:r>
              <a:rPr lang="en-ID" b="0" i="0" dirty="0">
                <a:solidFill>
                  <a:srgbClr val="121212"/>
                </a:solidFill>
                <a:effectLst/>
                <a:latin typeface="Inter"/>
              </a:rPr>
              <a:t> </a:t>
            </a:r>
            <a:r>
              <a:rPr lang="en-ID" b="0" i="0" dirty="0" err="1">
                <a:solidFill>
                  <a:srgbClr val="121212"/>
                </a:solidFill>
                <a:effectLst/>
                <a:latin typeface="Inter"/>
              </a:rPr>
              <a:t>membantu</a:t>
            </a:r>
            <a:r>
              <a:rPr lang="en-ID" b="0" i="0" dirty="0">
                <a:solidFill>
                  <a:srgbClr val="121212"/>
                </a:solidFill>
                <a:effectLst/>
                <a:latin typeface="Inter"/>
              </a:rPr>
              <a:t> </a:t>
            </a:r>
            <a:r>
              <a:rPr lang="en-ID" b="0" i="0" dirty="0" err="1">
                <a:solidFill>
                  <a:srgbClr val="121212"/>
                </a:solidFill>
                <a:effectLst/>
                <a:latin typeface="Inter"/>
              </a:rPr>
              <a:t>mencegah</a:t>
            </a:r>
            <a:r>
              <a:rPr lang="en-ID" b="0" i="0" dirty="0">
                <a:solidFill>
                  <a:srgbClr val="121212"/>
                </a:solidFill>
                <a:effectLst/>
                <a:latin typeface="Inter"/>
              </a:rPr>
              <a:t> </a:t>
            </a:r>
            <a:r>
              <a:rPr lang="en-ID" b="0" i="0" dirty="0" err="1">
                <a:solidFill>
                  <a:srgbClr val="121212"/>
                </a:solidFill>
                <a:effectLst/>
                <a:latin typeface="Inter"/>
              </a:rPr>
              <a:t>sakit</a:t>
            </a:r>
            <a:r>
              <a:rPr lang="en-ID" b="0" i="0" dirty="0">
                <a:solidFill>
                  <a:srgbClr val="121212"/>
                </a:solidFill>
                <a:effectLst/>
                <a:latin typeface="Inter"/>
              </a:rPr>
              <a:t> </a:t>
            </a:r>
            <a:r>
              <a:rPr lang="en-ID" b="0" i="0" dirty="0" err="1">
                <a:solidFill>
                  <a:srgbClr val="121212"/>
                </a:solidFill>
                <a:effectLst/>
                <a:latin typeface="Inter"/>
              </a:rPr>
              <a:t>punggung</a:t>
            </a:r>
            <a:r>
              <a:rPr lang="en-ID" b="0" i="0" dirty="0">
                <a:solidFill>
                  <a:srgbClr val="121212"/>
                </a:solidFill>
                <a:effectLst/>
                <a:latin typeface="Inter"/>
              </a:rPr>
              <a:t> </a:t>
            </a:r>
            <a:r>
              <a:rPr lang="en-ID" b="0" i="0" dirty="0" err="1">
                <a:solidFill>
                  <a:srgbClr val="121212"/>
                </a:solidFill>
                <a:effectLst/>
                <a:latin typeface="Inter"/>
              </a:rPr>
              <a:t>saat</a:t>
            </a:r>
            <a:r>
              <a:rPr lang="en-ID" b="0" i="0" dirty="0">
                <a:solidFill>
                  <a:srgbClr val="121212"/>
                </a:solidFill>
                <a:effectLst/>
                <a:latin typeface="Inter"/>
              </a:rPr>
              <a:t> duduk </a:t>
            </a:r>
            <a:r>
              <a:rPr lang="en-ID" b="0" i="0" dirty="0" err="1">
                <a:solidFill>
                  <a:srgbClr val="121212"/>
                </a:solidFill>
                <a:effectLst/>
                <a:latin typeface="Inter"/>
              </a:rPr>
              <a:t>dalam</a:t>
            </a:r>
            <a:r>
              <a:rPr lang="en-ID" b="0" i="0" dirty="0">
                <a:solidFill>
                  <a:srgbClr val="121212"/>
                </a:solidFill>
                <a:effectLst/>
                <a:latin typeface="Inter"/>
              </a:rPr>
              <a:t> </a:t>
            </a:r>
            <a:r>
              <a:rPr lang="en-ID" b="0" i="0" dirty="0" err="1">
                <a:solidFill>
                  <a:srgbClr val="121212"/>
                </a:solidFill>
                <a:effectLst/>
                <a:latin typeface="Inter"/>
              </a:rPr>
              <a:t>waktu</a:t>
            </a:r>
            <a:r>
              <a:rPr lang="en-ID" b="0" i="0" dirty="0">
                <a:solidFill>
                  <a:srgbClr val="121212"/>
                </a:solidFill>
                <a:effectLst/>
                <a:latin typeface="Inter"/>
              </a:rPr>
              <a:t> lama.</a:t>
            </a:r>
            <a:endParaRPr lang="en-ID" dirty="0"/>
          </a:p>
        </p:txBody>
      </p:sp>
      <p:pic>
        <p:nvPicPr>
          <p:cNvPr id="5122" name="Picture 2" descr="Desain Kursi Dengan Latar Belakang Transparan, Kursi, Kursi Desain, Gambar  Kursi PNG Transparan dan Clipart untuk Unduhan Gratis">
            <a:extLst>
              <a:ext uri="{FF2B5EF4-FFF2-40B4-BE49-F238E27FC236}">
                <a16:creationId xmlns:a16="http://schemas.microsoft.com/office/drawing/2014/main" id="{E2C1C4B1-6B39-462D-81F0-1E13C87CF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 y="962242"/>
            <a:ext cx="2706189" cy="27061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ual B&amp;g Kursi Gaming / Gaming Chair / Premium Quality Gaming Chair / Kursi  Gaming Model E-02s ( White ) Di Seller Bg Sports Store Official Store - Bg  Sports 1 - Kota Tangerang | Blibli">
            <a:extLst>
              <a:ext uri="{FF2B5EF4-FFF2-40B4-BE49-F238E27FC236}">
                <a16:creationId xmlns:a16="http://schemas.microsoft.com/office/drawing/2014/main" id="{226E0602-2824-4D9E-B29B-A8AC0126C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3" y="3668431"/>
            <a:ext cx="2706189" cy="27061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asa Desain Meja Kerja Pribadi dan Perkantoran Konsep Minimalis Industrial">
            <a:extLst>
              <a:ext uri="{FF2B5EF4-FFF2-40B4-BE49-F238E27FC236}">
                <a16:creationId xmlns:a16="http://schemas.microsoft.com/office/drawing/2014/main" id="{79D1BE4C-B9CB-46EC-ABB6-09F4E3CB56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50" t="7339" r="12732"/>
          <a:stretch/>
        </p:blipFill>
        <p:spPr bwMode="auto">
          <a:xfrm>
            <a:off x="2842806" y="1298421"/>
            <a:ext cx="2706189" cy="200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7FC51D-F7D0-401F-93C5-71CCBE859636}"/>
              </a:ext>
            </a:extLst>
          </p:cNvPr>
          <p:cNvPicPr>
            <a:picLocks noChangeAspect="1"/>
          </p:cNvPicPr>
          <p:nvPr/>
        </p:nvPicPr>
        <p:blipFill>
          <a:blip r:embed="rId5"/>
          <a:stretch>
            <a:fillRect/>
          </a:stretch>
        </p:blipFill>
        <p:spPr>
          <a:xfrm>
            <a:off x="2896688" y="3413222"/>
            <a:ext cx="2559236" cy="2559236"/>
          </a:xfrm>
          <a:prstGeom prst="rect">
            <a:avLst/>
          </a:prstGeom>
        </p:spPr>
      </p:pic>
    </p:spTree>
    <p:extLst>
      <p:ext uri="{BB962C8B-B14F-4D97-AF65-F5344CB8AC3E}">
        <p14:creationId xmlns:p14="http://schemas.microsoft.com/office/powerpoint/2010/main" val="3036422796"/>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2.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3.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4.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5.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A3B04-B0F3-4C12-A722-52B5CF6D9723}">
  <ds:schemaRefs>
    <ds:schemaRef ds:uri="http://schemas.microsoft.com/sharepoint/v3/contenttype/forms"/>
  </ds:schemaRefs>
</ds:datastoreItem>
</file>

<file path=customXml/itemProps2.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{FFD42890-DEEB-430F-B053-165ECB10E097}tf33845126_win32</Template>
  <TotalTime>3050</TotalTime>
  <Words>748</Words>
  <Application>Microsoft Office PowerPoint</Application>
  <PresentationFormat>Widescreen</PresentationFormat>
  <Paragraphs>76</Paragraphs>
  <Slides>19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Bahnschrift Condensed</vt:lpstr>
      <vt:lpstr>Bookman Old Style</vt:lpstr>
      <vt:lpstr>Calibri</vt:lpstr>
      <vt:lpstr>Franklin Gothic Book</vt:lpstr>
      <vt:lpstr>Inter</vt:lpstr>
      <vt:lpstr>1_RetrospectVTI</vt:lpstr>
      <vt:lpstr>DESIGN THINKING</vt:lpstr>
      <vt:lpstr>DESAIN </vt:lpstr>
      <vt:lpstr>Kata desain berasal dari bahasa Latin, yaitu designare yang artinya membuat, membentuk, menandai, atau menunjuk.   Kata "desain" juga termasuk kata baru yang dibuat ke dalam bahasa Indonesia dari bahasa Inggris "design". </vt:lpstr>
      <vt:lpstr>Menurut Bruce Nussbaum, Professor of Innovation and Design di Parsons The New School of Design New York, definisi desain adalah wahana pembantu untuk melaksanakan inovasi pada berbagai kegiatan industri dan bisnis.    Sementara pengertian desain lebih detail dijelaskan oleh dosen Fakultas Seni Rupa dan Desain ITB, Dudy Wiyancoko, yaitu desain adalah segala hal yang berkaitan dengan pembuatan konsep, analisis data, project planning, drawing, rendering, cost calculation, prototyping, frame testing, dan test riding.</vt:lpstr>
      <vt:lpstr>APA ITU DESAIN ?</vt:lpstr>
      <vt:lpstr>Desain juga dapat berarti gambar atau benda yang dihasilkan, tidak hanya selalu berarti prosesnya. Selain itu, sesuatu yang dihasilkan oleh desain juga dapat berupa pola, corak, atau gambar, bukan hanya benda.</vt:lpstr>
      <vt:lpstr>Desain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THINKING</dc:title>
  <dc:creator>Rika Febri</dc:creator>
  <cp:lastModifiedBy>Rika Febri</cp:lastModifiedBy>
  <cp:revision>29</cp:revision>
  <dcterms:created xsi:type="dcterms:W3CDTF">2024-10-10T03:03:48Z</dcterms:created>
  <dcterms:modified xsi:type="dcterms:W3CDTF">2024-10-17T06:34:18Z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