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2359" y="2525648"/>
            <a:ext cx="4399280" cy="110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657" y="1847215"/>
            <a:ext cx="3750945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751" y="1165433"/>
            <a:ext cx="7665189" cy="4336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9480" rIns="0" bIns="0" rtlCol="0" vert="horz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 sz="4400" b="0">
                <a:latin typeface="Calibri"/>
                <a:cs typeface="Calibri"/>
              </a:rPr>
              <a:t>Brand</a:t>
            </a:r>
            <a:r>
              <a:rPr dirty="0" sz="4400" spc="-160" b="0">
                <a:latin typeface="Calibri"/>
                <a:cs typeface="Calibri"/>
              </a:rPr>
              <a:t> </a:t>
            </a:r>
            <a:r>
              <a:rPr dirty="0" sz="4400" spc="-10" b="0">
                <a:latin typeface="Calibri"/>
                <a:cs typeface="Calibri"/>
              </a:rPr>
              <a:t>Positioning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457" y="170116"/>
            <a:ext cx="543750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Calibri"/>
                <a:cs typeface="Calibri"/>
              </a:rPr>
              <a:t>Brand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positioning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upaya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dilakukan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guna </a:t>
            </a:r>
            <a:r>
              <a:rPr dirty="0" sz="1800" spc="-10">
                <a:latin typeface="Calibri"/>
                <a:cs typeface="Calibri"/>
              </a:rPr>
              <a:t>merancang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penawaran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agar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bisa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menempati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ruang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khusus </a:t>
            </a:r>
            <a:r>
              <a:rPr dirty="0" sz="1800">
                <a:latin typeface="Calibri"/>
                <a:cs typeface="Calibri"/>
              </a:rPr>
              <a:t>pada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pikiran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target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audience.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Sumber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Kotler.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657" y="863346"/>
            <a:ext cx="3405504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Secara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sederhana,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brand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positioning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istilah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proses </a:t>
            </a:r>
            <a:r>
              <a:rPr dirty="0" sz="1800">
                <a:latin typeface="Calibri"/>
                <a:cs typeface="Calibri"/>
              </a:rPr>
              <a:t>bagaimana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sebuah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bisa </a:t>
            </a:r>
            <a:r>
              <a:rPr dirty="0" sz="1800" spc="-10">
                <a:latin typeface="Calibri"/>
                <a:cs typeface="Calibri"/>
              </a:rPr>
              <a:t>memposisikan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diri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ruang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dalam </a:t>
            </a:r>
            <a:r>
              <a:rPr dirty="0" sz="1800">
                <a:latin typeface="Calibri"/>
                <a:cs typeface="Calibri"/>
              </a:rPr>
              <a:t>pikiran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seseorang.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807" y="2847040"/>
            <a:ext cx="6447331" cy="34908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179" rIns="0" bIns="0" rtlCol="0" vert="horz">
            <a:spAutoFit/>
          </a:bodyPr>
          <a:lstStyle/>
          <a:p>
            <a:pPr marL="8439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Strategi</a:t>
            </a:r>
            <a:r>
              <a:rPr dirty="0" spc="-110"/>
              <a:t> </a:t>
            </a:r>
            <a:r>
              <a:rPr dirty="0" spc="-10"/>
              <a:t>Positioning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657" y="1332229"/>
            <a:ext cx="3800475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Tesla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Audi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memposisikan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diri </a:t>
            </a:r>
            <a:r>
              <a:rPr dirty="0" sz="1800">
                <a:latin typeface="Calibri"/>
                <a:cs typeface="Calibri"/>
              </a:rPr>
              <a:t>mereka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sebagai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simbol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status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mewah</a:t>
            </a:r>
            <a:endParaRPr sz="1800">
              <a:latin typeface="Calibri"/>
              <a:cs typeface="Calibri"/>
            </a:endParaRPr>
          </a:p>
          <a:p>
            <a:pPr marL="12700" marR="6858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Starbucks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memposisikan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dirinya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sebagai </a:t>
            </a:r>
            <a:r>
              <a:rPr dirty="0" sz="1800">
                <a:latin typeface="Calibri"/>
                <a:cs typeface="Calibri"/>
              </a:rPr>
              <a:t>sumber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tepercaya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untuk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kopi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dan </a:t>
            </a:r>
            <a:r>
              <a:rPr dirty="0" sz="1800">
                <a:latin typeface="Calibri"/>
                <a:cs typeface="Calibri"/>
              </a:rPr>
              <a:t>minuman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berkualitas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kelas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atas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McDonald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memposisikan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dirinya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sebagai </a:t>
            </a:r>
            <a:r>
              <a:rPr dirty="0" sz="1800">
                <a:latin typeface="Calibri"/>
                <a:cs typeface="Calibri"/>
              </a:rPr>
              <a:t>tempat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untuk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mendapatkan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makanan </a:t>
            </a:r>
            <a:r>
              <a:rPr dirty="0" sz="1800">
                <a:latin typeface="Calibri"/>
                <a:cs typeface="Calibri"/>
              </a:rPr>
              <a:t>cepat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murah</a:t>
            </a:r>
            <a:endParaRPr sz="1800">
              <a:latin typeface="Calibri"/>
              <a:cs typeface="Calibri"/>
            </a:endParaRPr>
          </a:p>
          <a:p>
            <a:pPr marL="12700" marR="5969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Microsoft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memposisikan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diri </a:t>
            </a:r>
            <a:r>
              <a:rPr dirty="0" sz="1800">
                <a:latin typeface="Calibri"/>
                <a:cs typeface="Calibri"/>
              </a:rPr>
              <a:t>sebagai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perusahaan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teknologi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yang </a:t>
            </a:r>
            <a:r>
              <a:rPr dirty="0" sz="1800" spc="-10">
                <a:latin typeface="Calibri"/>
                <a:cs typeface="Calibri"/>
              </a:rPr>
              <a:t>menawarkan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inovatif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ramah </a:t>
            </a:r>
            <a:r>
              <a:rPr dirty="0" sz="1800" spc="-10">
                <a:latin typeface="Calibri"/>
                <a:cs typeface="Calibri"/>
              </a:rPr>
              <a:t>pengguna.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16891"/>
            <a:ext cx="3848100" cy="68411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01750" marR="5080" indent="-1285875">
              <a:lnSpc>
                <a:spcPct val="100000"/>
              </a:lnSpc>
              <a:spcBef>
                <a:spcPts val="100"/>
              </a:spcBef>
              <a:tabLst>
                <a:tab pos="358775" algn="l"/>
              </a:tabLst>
            </a:pPr>
            <a:r>
              <a:rPr dirty="0" spc="-50"/>
              <a:t>7</a:t>
            </a:r>
            <a:r>
              <a:rPr dirty="0"/>
              <a:t>	langkah</a:t>
            </a:r>
            <a:r>
              <a:rPr dirty="0" spc="-75"/>
              <a:t> </a:t>
            </a:r>
            <a:r>
              <a:rPr dirty="0"/>
              <a:t>untuk</a:t>
            </a:r>
            <a:r>
              <a:rPr dirty="0" spc="-105"/>
              <a:t> </a:t>
            </a:r>
            <a:r>
              <a:rPr dirty="0" spc="-10"/>
              <a:t>menguatkan </a:t>
            </a:r>
            <a:r>
              <a:rPr dirty="0"/>
              <a:t>posisi</a:t>
            </a:r>
            <a:r>
              <a:rPr dirty="0" spc="-30"/>
              <a:t> </a:t>
            </a:r>
            <a:r>
              <a:rPr dirty="0" spc="-10" i="1">
                <a:latin typeface="Calibri"/>
                <a:cs typeface="Calibri"/>
              </a:rPr>
              <a:t>brand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4857" y="703834"/>
            <a:ext cx="4102100" cy="551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Menentukan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dimana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posisi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sekarang.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dirty="0" sz="1800" spc="-10">
                <a:latin typeface="Calibri"/>
                <a:cs typeface="Calibri"/>
              </a:rPr>
              <a:t>Melakukan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riset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siapa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saja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pesaing </a:t>
            </a:r>
            <a:r>
              <a:rPr dirty="0" sz="1800" spc="-10">
                <a:latin typeface="Calibri"/>
                <a:cs typeface="Calibri"/>
              </a:rPr>
              <a:t>langsung brand.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 sz="1800" spc="-10">
                <a:latin typeface="Calibri"/>
                <a:cs typeface="Calibri"/>
              </a:rPr>
              <a:t>Identifikasi</a:t>
            </a:r>
            <a:r>
              <a:rPr dirty="0" sz="1800">
                <a:latin typeface="Calibri"/>
                <a:cs typeface="Calibri"/>
              </a:rPr>
              <a:t> posisi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masing-</a:t>
            </a:r>
            <a:r>
              <a:rPr dirty="0" sz="1800">
                <a:latin typeface="Calibri"/>
                <a:cs typeface="Calibri"/>
              </a:rPr>
              <a:t>masing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brand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pesaing.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Melakukan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perbandingan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antara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brand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pesaing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langsung.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 sz="1800" spc="-10">
                <a:latin typeface="Calibri"/>
                <a:cs typeface="Calibri"/>
              </a:rPr>
              <a:t>Mematangkan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ide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penentuan</a:t>
            </a:r>
            <a:r>
              <a:rPr dirty="0" sz="1800" spc="-10">
                <a:latin typeface="Calibri"/>
                <a:cs typeface="Calibri"/>
              </a:rPr>
              <a:t> perbedaan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posisi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didasarkan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value.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Rancang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pernyataan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brand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positioning.</a:t>
            </a:r>
            <a:endParaRPr sz="1800">
              <a:latin typeface="Calibri"/>
              <a:cs typeface="Calibri"/>
            </a:endParaRPr>
          </a:p>
          <a:p>
            <a:pPr marL="12700" marR="117475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Lakukan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uji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coba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untuk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mengecek keberhasilan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pernyataan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positioning tersebut.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2100" y="0"/>
            <a:ext cx="37719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2865" y="2932429"/>
            <a:ext cx="13995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Brand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457" y="1084897"/>
            <a:ext cx="299402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Brand/merek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nama, </a:t>
            </a:r>
            <a:r>
              <a:rPr dirty="0" sz="1800">
                <a:latin typeface="Calibri"/>
                <a:cs typeface="Calibri"/>
              </a:rPr>
              <a:t>istilah,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tanda,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lambang,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atau </a:t>
            </a:r>
            <a:r>
              <a:rPr dirty="0" sz="1800">
                <a:latin typeface="Calibri"/>
                <a:cs typeface="Calibri"/>
              </a:rPr>
              <a:t>desain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atau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kombinasi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dari </a:t>
            </a:r>
            <a:r>
              <a:rPr dirty="0" sz="1800">
                <a:latin typeface="Calibri"/>
                <a:cs typeface="Calibri"/>
              </a:rPr>
              <a:t>semua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memperlihatkan </a:t>
            </a:r>
            <a:r>
              <a:rPr dirty="0" sz="1800">
                <a:latin typeface="Calibri"/>
                <a:cs typeface="Calibri"/>
              </a:rPr>
              <a:t>identitas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atau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jasa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dari </a:t>
            </a:r>
            <a:r>
              <a:rPr dirty="0" sz="1800">
                <a:latin typeface="Calibri"/>
                <a:cs typeface="Calibri"/>
              </a:rPr>
              <a:t>satu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penjual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atau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sekelompok </a:t>
            </a:r>
            <a:r>
              <a:rPr dirty="0" sz="1800">
                <a:latin typeface="Calibri"/>
                <a:cs typeface="Calibri"/>
              </a:rPr>
              <a:t>penjual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membedakan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itu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pesaing.</a:t>
            </a:r>
            <a:endParaRPr sz="1800">
              <a:latin typeface="Calibri"/>
              <a:cs typeface="Calibri"/>
            </a:endParaRPr>
          </a:p>
          <a:p>
            <a:pPr marL="12700" marR="184785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(Sumber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;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Kotler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Amstrong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, </a:t>
            </a:r>
            <a:r>
              <a:rPr dirty="0" sz="1800" spc="-10">
                <a:latin typeface="Calibri"/>
                <a:cs typeface="Calibri"/>
              </a:rPr>
              <a:t>2008)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3870" y="0"/>
            <a:ext cx="485012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57" y="633984"/>
            <a:ext cx="4744720" cy="551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Bagian-</a:t>
            </a:r>
            <a:r>
              <a:rPr dirty="0" sz="1800" b="1">
                <a:latin typeface="Calibri"/>
                <a:cs typeface="Calibri"/>
              </a:rPr>
              <a:t>bagian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Merek</a:t>
            </a:r>
            <a:endParaRPr sz="1800">
              <a:latin typeface="Calibri"/>
              <a:cs typeface="Calibri"/>
            </a:endParaRPr>
          </a:p>
          <a:p>
            <a:pPr marL="12700" marR="380365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Menurut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Kotler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Keller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(2009),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suatu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merek umumnya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terdiri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beberapa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bagian,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yaitu:</a:t>
            </a:r>
            <a:endParaRPr sz="1800">
              <a:latin typeface="Calibri"/>
              <a:cs typeface="Calibri"/>
            </a:endParaRPr>
          </a:p>
          <a:p>
            <a:pPr marL="12700" marR="192405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Nama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(brand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name),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sebagian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dari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diucapkan.</a:t>
            </a:r>
            <a:endParaRPr sz="1800">
              <a:latin typeface="Calibri"/>
              <a:cs typeface="Calibri"/>
            </a:endParaRPr>
          </a:p>
          <a:p>
            <a:pPr marL="12700" marR="235585">
              <a:lnSpc>
                <a:spcPct val="100000"/>
              </a:lnSpc>
              <a:spcBef>
                <a:spcPts val="2160"/>
              </a:spcBef>
            </a:pPr>
            <a:r>
              <a:rPr dirty="0" sz="1800" spc="-20">
                <a:latin typeface="Calibri"/>
                <a:cs typeface="Calibri"/>
              </a:rPr>
              <a:t>Tanda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(brand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merk),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sebagian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dari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dapat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dikenal,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tetapi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tidak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dapat diucapkan.</a:t>
            </a:r>
            <a:endParaRPr sz="1800">
              <a:latin typeface="Calibri"/>
              <a:cs typeface="Calibri"/>
            </a:endParaRPr>
          </a:p>
          <a:p>
            <a:pPr marL="12700" marR="33655">
              <a:lnSpc>
                <a:spcPct val="100000"/>
              </a:lnSpc>
              <a:spcBef>
                <a:spcPts val="2165"/>
              </a:spcBef>
            </a:pPr>
            <a:r>
              <a:rPr dirty="0" sz="1800" spc="-20">
                <a:latin typeface="Calibri"/>
                <a:cs typeface="Calibri"/>
              </a:rPr>
              <a:t>Tanda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dagang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(trademark),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sebagian </a:t>
            </a: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dilindungi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hukum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karena </a:t>
            </a:r>
            <a:r>
              <a:rPr dirty="0" sz="1800" spc="-20">
                <a:latin typeface="Calibri"/>
                <a:cs typeface="Calibri"/>
              </a:rPr>
              <a:t>kemampuannya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menghasilkan.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dirty="0" sz="1800">
                <a:latin typeface="Calibri"/>
                <a:cs typeface="Calibri"/>
              </a:rPr>
              <a:t>Hak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cipta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(copyright),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istimewa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yang </a:t>
            </a:r>
            <a:r>
              <a:rPr dirty="0" sz="1800">
                <a:latin typeface="Calibri"/>
                <a:cs typeface="Calibri"/>
              </a:rPr>
              <a:t>dilindungi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undang-</a:t>
            </a:r>
            <a:r>
              <a:rPr dirty="0" sz="1800">
                <a:latin typeface="Calibri"/>
                <a:cs typeface="Calibri"/>
              </a:rPr>
              <a:t>undang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untuk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memproduksi, </a:t>
            </a:r>
            <a:r>
              <a:rPr dirty="0" sz="1800">
                <a:latin typeface="Calibri"/>
                <a:cs typeface="Calibri"/>
              </a:rPr>
              <a:t>menertibkan,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menjual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karya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tulis,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karya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musik, </a:t>
            </a:r>
            <a:r>
              <a:rPr dirty="0" sz="1800">
                <a:latin typeface="Calibri"/>
                <a:cs typeface="Calibri"/>
              </a:rPr>
              <a:t>atau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karya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seni.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0714" y="0"/>
            <a:ext cx="2902585" cy="68320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541909"/>
            <a:ext cx="172656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Fungsi</a:t>
            </a:r>
            <a:r>
              <a:rPr dirty="0" sz="2400" spc="-45"/>
              <a:t> </a:t>
            </a:r>
            <a:r>
              <a:rPr dirty="0" sz="2400" spc="-10"/>
              <a:t>Merek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536257" y="1237615"/>
            <a:ext cx="395541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Fungsi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indikator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sumber</a:t>
            </a:r>
            <a:r>
              <a:rPr dirty="0" sz="1800">
                <a:latin typeface="Calibri"/>
                <a:cs typeface="Calibri"/>
              </a:rPr>
              <a:t>.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berfungsi </a:t>
            </a:r>
            <a:r>
              <a:rPr dirty="0" sz="1800">
                <a:latin typeface="Calibri"/>
                <a:cs typeface="Calibri"/>
              </a:rPr>
              <a:t>untuk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menunjukkan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bahwa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suatu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produk </a:t>
            </a:r>
            <a:r>
              <a:rPr dirty="0" sz="1800">
                <a:latin typeface="Calibri"/>
                <a:cs typeface="Calibri"/>
              </a:rPr>
              <a:t>bersumber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secara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sah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pada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suatu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unit </a:t>
            </a:r>
            <a:r>
              <a:rPr dirty="0" sz="1800" spc="-10">
                <a:latin typeface="Calibri"/>
                <a:cs typeface="Calibri"/>
              </a:rPr>
              <a:t>usaha.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latin typeface="Calibri"/>
                <a:cs typeface="Calibri"/>
              </a:rPr>
              <a:t>Fungsi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indikator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kualitas</a:t>
            </a:r>
            <a:r>
              <a:rPr dirty="0" sz="1800">
                <a:latin typeface="Calibri"/>
                <a:cs typeface="Calibri"/>
              </a:rPr>
              <a:t>.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berfungsi </a:t>
            </a:r>
            <a:r>
              <a:rPr dirty="0" sz="1800">
                <a:latin typeface="Calibri"/>
                <a:cs typeface="Calibri"/>
              </a:rPr>
              <a:t>sebagai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jaminan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kualitas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khususnya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dalam </a:t>
            </a:r>
            <a:r>
              <a:rPr dirty="0" sz="1800">
                <a:latin typeface="Calibri"/>
                <a:cs typeface="Calibri"/>
              </a:rPr>
              <a:t>kaitan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produk-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bergengsi.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165"/>
              </a:spcBef>
            </a:pPr>
            <a:r>
              <a:rPr dirty="0" sz="1800" b="1">
                <a:latin typeface="Calibri"/>
                <a:cs typeface="Calibri"/>
              </a:rPr>
              <a:t>Fungsi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sugestif</a:t>
            </a:r>
            <a:r>
              <a:rPr dirty="0" sz="1800">
                <a:latin typeface="Calibri"/>
                <a:cs typeface="Calibri"/>
              </a:rPr>
              <a:t>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memberikan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kesan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akan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menjadi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kolektor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tersebut.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Sumber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;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Saidin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3667" y="0"/>
            <a:ext cx="418033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Sarana</a:t>
            </a:r>
            <a:r>
              <a:rPr dirty="0" spc="-80"/>
              <a:t> </a:t>
            </a:r>
            <a:r>
              <a:rPr dirty="0" spc="-10"/>
              <a:t>identifikasi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/>
              <a:t>Bentuk</a:t>
            </a:r>
            <a:r>
              <a:rPr dirty="0" spc="-90"/>
              <a:t> </a:t>
            </a:r>
            <a:r>
              <a:rPr dirty="0"/>
              <a:t>proteksi</a:t>
            </a:r>
            <a:r>
              <a:rPr dirty="0" spc="-90"/>
              <a:t> </a:t>
            </a:r>
            <a:r>
              <a:rPr dirty="0" spc="-20"/>
              <a:t>hukum</a:t>
            </a: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/>
              <a:t>Signal</a:t>
            </a:r>
            <a:r>
              <a:rPr dirty="0" spc="-50"/>
              <a:t> </a:t>
            </a:r>
            <a:r>
              <a:rPr dirty="0"/>
              <a:t>tingkat</a:t>
            </a:r>
            <a:r>
              <a:rPr dirty="0" spc="-35"/>
              <a:t> </a:t>
            </a:r>
            <a:r>
              <a:rPr dirty="0" spc="-10"/>
              <a:t>kualitas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/>
              <a:t>Sarana</a:t>
            </a:r>
            <a:r>
              <a:rPr dirty="0" spc="-35"/>
              <a:t> </a:t>
            </a:r>
            <a:r>
              <a:rPr dirty="0" spc="-10"/>
              <a:t>menciptakan</a:t>
            </a:r>
            <a:r>
              <a:rPr dirty="0" spc="-30"/>
              <a:t> </a:t>
            </a:r>
            <a:r>
              <a:rPr dirty="0"/>
              <a:t>asosiasi</a:t>
            </a:r>
            <a:r>
              <a:rPr dirty="0" spc="-55"/>
              <a:t> </a:t>
            </a:r>
            <a:r>
              <a:rPr dirty="0"/>
              <a:t>dan</a:t>
            </a:r>
            <a:r>
              <a:rPr dirty="0" spc="-30"/>
              <a:t> </a:t>
            </a:r>
            <a:r>
              <a:rPr dirty="0" spc="-10"/>
              <a:t>makna</a:t>
            </a:r>
          </a:p>
          <a:p>
            <a:pPr marL="12700">
              <a:lnSpc>
                <a:spcPct val="100000"/>
              </a:lnSpc>
            </a:pPr>
            <a:r>
              <a:rPr dirty="0" spc="-20"/>
              <a:t>unik</a:t>
            </a:r>
          </a:p>
          <a:p>
            <a:pPr marL="12700" marR="868044">
              <a:lnSpc>
                <a:spcPts val="4320"/>
              </a:lnSpc>
              <a:spcBef>
                <a:spcPts val="305"/>
              </a:spcBef>
            </a:pPr>
            <a:r>
              <a:rPr dirty="0"/>
              <a:t>Sumber</a:t>
            </a:r>
            <a:r>
              <a:rPr dirty="0" spc="-50"/>
              <a:t> </a:t>
            </a:r>
            <a:r>
              <a:rPr dirty="0" spc="-10"/>
              <a:t>keunggulan</a:t>
            </a:r>
            <a:r>
              <a:rPr dirty="0" spc="-25"/>
              <a:t> </a:t>
            </a:r>
            <a:r>
              <a:rPr dirty="0" spc="-10"/>
              <a:t>kompetitif </a:t>
            </a:r>
            <a:r>
              <a:rPr dirty="0"/>
              <a:t>Sumber</a:t>
            </a:r>
            <a:r>
              <a:rPr dirty="0" spc="-55"/>
              <a:t> </a:t>
            </a:r>
            <a:r>
              <a:rPr dirty="0"/>
              <a:t>financial</a:t>
            </a:r>
            <a:r>
              <a:rPr dirty="0" spc="-50"/>
              <a:t> </a:t>
            </a:r>
            <a:r>
              <a:rPr dirty="0" spc="-10"/>
              <a:t>returns.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657" y="959865"/>
            <a:ext cx="20643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6820" algn="l"/>
              </a:tabLst>
            </a:pPr>
            <a:r>
              <a:rPr dirty="0" sz="2400" spc="-10"/>
              <a:t>Manfaat</a:t>
            </a:r>
            <a:r>
              <a:rPr dirty="0" sz="2400"/>
              <a:t>	</a:t>
            </a:r>
            <a:r>
              <a:rPr dirty="0" sz="2400" spc="-10"/>
              <a:t>Merek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8709" y="232721"/>
            <a:ext cx="4225290" cy="6450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951" y="2932429"/>
            <a:ext cx="20542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0">
                <a:latin typeface="Calibri"/>
                <a:cs typeface="Calibri"/>
              </a:rPr>
              <a:t>Branding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57" y="399034"/>
            <a:ext cx="589788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Branding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adalah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serangkaian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strategi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atau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taktik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dilakukan </a:t>
            </a:r>
            <a:r>
              <a:rPr dirty="0" sz="1800">
                <a:latin typeface="Calibri"/>
                <a:cs typeface="Calibri"/>
              </a:rPr>
              <a:t>oleh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perusahaan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untuk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membangun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merek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bisnis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dan </a:t>
            </a:r>
            <a:r>
              <a:rPr dirty="0" sz="1800" spc="-10">
                <a:latin typeface="Calibri"/>
                <a:cs typeface="Calibri"/>
              </a:rPr>
              <a:t>menciptakan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citra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positif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konsumen.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latin typeface="Calibri"/>
                <a:cs typeface="Calibri"/>
              </a:rPr>
              <a:t>Sumber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;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Kotler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84010"/>
            <a:ext cx="9144000" cy="4773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546353"/>
            <a:ext cx="38665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Contoh</a:t>
            </a:r>
            <a:r>
              <a:rPr dirty="0" sz="2400" spc="-90"/>
              <a:t> </a:t>
            </a:r>
            <a:r>
              <a:rPr dirty="0" sz="2400"/>
              <a:t>konsep</a:t>
            </a:r>
            <a:r>
              <a:rPr dirty="0" sz="2400" spc="-85"/>
              <a:t> </a:t>
            </a:r>
            <a:r>
              <a:rPr dirty="0" sz="2400"/>
              <a:t>dasar</a:t>
            </a:r>
            <a:r>
              <a:rPr dirty="0" sz="2400" spc="-60"/>
              <a:t> </a:t>
            </a:r>
            <a:r>
              <a:rPr dirty="0" sz="2400" spc="-10"/>
              <a:t>branding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487680" y="1313815"/>
            <a:ext cx="5821680" cy="5240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Apa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menginspirasi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kita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membuat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brand?</a:t>
            </a:r>
            <a:endParaRPr sz="1800">
              <a:latin typeface="Calibri"/>
              <a:cs typeface="Calibri"/>
            </a:endParaRPr>
          </a:p>
          <a:p>
            <a:pPr marL="299720" marR="1031240" indent="-287020">
              <a:lnSpc>
                <a:spcPct val="100000"/>
              </a:lnSpc>
              <a:spcBef>
                <a:spcPts val="2160"/>
              </a:spcBef>
              <a:buChar char="-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Atas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dasar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kita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memberi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nama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(brand </a:t>
            </a:r>
            <a:r>
              <a:rPr dirty="0" sz="1800" i="1">
                <a:latin typeface="Calibri"/>
                <a:cs typeface="Calibri"/>
              </a:rPr>
              <a:t>naming)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seperti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itu?</a:t>
            </a:r>
            <a:endParaRPr sz="1800">
              <a:latin typeface="Calibri"/>
              <a:cs typeface="Calibri"/>
            </a:endParaRPr>
          </a:p>
          <a:p>
            <a:pPr marL="299720" marR="5080" indent="-287020">
              <a:lnSpc>
                <a:spcPct val="100000"/>
              </a:lnSpc>
              <a:spcBef>
                <a:spcPts val="2160"/>
              </a:spcBef>
              <a:buChar char="-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Seperti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nilai-</a:t>
            </a:r>
            <a:r>
              <a:rPr dirty="0" sz="1800">
                <a:latin typeface="Calibri"/>
                <a:cs typeface="Calibri"/>
              </a:rPr>
              <a:t>nilai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(brand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values)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mampu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diberikan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kita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kepada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target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pasar?</a:t>
            </a:r>
            <a:endParaRPr sz="1800">
              <a:latin typeface="Calibri"/>
              <a:cs typeface="Calibri"/>
            </a:endParaRPr>
          </a:p>
          <a:p>
            <a:pPr marL="299720" marR="291465" indent="-287020">
              <a:lnSpc>
                <a:spcPct val="100000"/>
              </a:lnSpc>
              <a:spcBef>
                <a:spcPts val="2165"/>
              </a:spcBef>
              <a:buChar char="-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Bagaimana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slogan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(brand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slogan)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visi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dan </a:t>
            </a:r>
            <a:r>
              <a:rPr dirty="0" sz="1800">
                <a:latin typeface="Calibri"/>
                <a:cs typeface="Calibri"/>
              </a:rPr>
              <a:t>misi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(brand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mission)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voice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(brand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voice)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akan </a:t>
            </a:r>
            <a:r>
              <a:rPr dirty="0" sz="1800">
                <a:latin typeface="Calibri"/>
                <a:cs typeface="Calibri"/>
              </a:rPr>
              <a:t>ditunjukkan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kepada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target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pasar?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5"/>
              </a:spcBef>
              <a:buChar char="-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Bagaimana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kita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mengkomunikasikannya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melalui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media</a:t>
            </a:r>
            <a:endParaRPr sz="18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apa?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Char char="-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Bagaimana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kita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memposisikan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(brand</a:t>
            </a:r>
            <a:endParaRPr sz="18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positioning)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target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pasar?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5"/>
              </a:spcBef>
              <a:buChar char="-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Apa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hasil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akhir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kita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harapkan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branding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ini?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3628" y="0"/>
            <a:ext cx="5770371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dc:title>PowerPoint Presentation</dc:title>
  <dcterms:created xsi:type="dcterms:W3CDTF">2024-10-21T02:22:34Z</dcterms:created>
  <dcterms:modified xsi:type="dcterms:W3CDTF">2024-10-21T02:22:34Z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2024-10-21T00:00:00Z</vt:filetime>
  </property>
  <property fmtid="{D5CDD505-2E9C-101B-9397-08002B2CF9AE}" pid="5" name="Producer">
    <vt:lpwstr>Microsoft® PowerPoint® 2010</vt:lpwstr>
  </property>
</Properties>
</file>