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1019" y="2685796"/>
            <a:ext cx="7061961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83412"/>
            <a:ext cx="2687320" cy="17792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9800"/>
              </a:lnSpc>
              <a:spcBef>
                <a:spcPts val="100"/>
              </a:spcBef>
            </a:pPr>
            <a:r>
              <a:rPr dirty="0" sz="4800" spc="-15" b="0">
                <a:solidFill>
                  <a:srgbClr val="FFFFFF"/>
                </a:solidFill>
                <a:latin typeface="Calibri"/>
                <a:cs typeface="Calibri"/>
              </a:rPr>
              <a:t>TEKS </a:t>
            </a:r>
            <a:r>
              <a:rPr dirty="0" sz="4800" spc="-1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b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dirty="0" sz="4800" spc="-65" b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4800" spc="-5" b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4800" spc="-105" b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4800" b="0">
                <a:solidFill>
                  <a:srgbClr val="FFFFFF"/>
                </a:solidFill>
                <a:latin typeface="Calibri"/>
                <a:cs typeface="Calibri"/>
              </a:rPr>
              <a:t>ASIF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6925" y="1999678"/>
            <a:ext cx="1311275" cy="300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Verba</a:t>
            </a:r>
            <a:r>
              <a:rPr dirty="0" spc="-20"/>
              <a:t> </a:t>
            </a:r>
            <a:r>
              <a:rPr dirty="0" spc="-15"/>
              <a:t>Mental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93664" y="2548509"/>
            <a:ext cx="276542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25146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Kata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kerja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yang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melibatkan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perasaan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atau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respons 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terhadap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suatu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tindakan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atau</a:t>
            </a:r>
            <a:endParaRPr sz="1800">
              <a:latin typeface="Calibri"/>
              <a:cs typeface="Calibri"/>
            </a:endParaRPr>
          </a:p>
          <a:p>
            <a:pPr algn="r" marR="635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kejadian.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838200"/>
            <a:ext cx="49530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57" y="2304669"/>
            <a:ext cx="2613025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5654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Menggunakan </a:t>
            </a:r>
            <a:r>
              <a:rPr dirty="0" sz="1800" spc="-20" b="1">
                <a:latin typeface="Calibri"/>
                <a:cs typeface="Calibri"/>
              </a:rPr>
              <a:t>kata </a:t>
            </a:r>
            <a:r>
              <a:rPr dirty="0" sz="1800" spc="-15" b="1">
                <a:latin typeface="Calibri"/>
                <a:cs typeface="Calibri"/>
              </a:rPr>
              <a:t>kerja </a:t>
            </a:r>
            <a:r>
              <a:rPr dirty="0" sz="1800" spc="-4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imperatif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25">
                <a:latin typeface="Calibri"/>
                <a:cs typeface="Calibri"/>
              </a:rPr>
              <a:t>Kata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kerja</a:t>
            </a:r>
            <a:r>
              <a:rPr dirty="0" sz="1800" spc="-10">
                <a:latin typeface="Calibri"/>
                <a:cs typeface="Calibri"/>
              </a:rPr>
              <a:t> yang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pada 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fungsinya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berisi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kata 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perintah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atau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mempertegas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kemauan.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800" y="329857"/>
            <a:ext cx="4537583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61454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Menggunakan</a:t>
            </a:r>
            <a:r>
              <a:rPr dirty="0" spc="-45"/>
              <a:t> </a:t>
            </a:r>
            <a:r>
              <a:rPr dirty="0" spc="-20"/>
              <a:t>kata</a:t>
            </a:r>
            <a:r>
              <a:rPr dirty="0" spc="-15"/>
              <a:t> </a:t>
            </a:r>
            <a:r>
              <a:rPr dirty="0" spc="-10"/>
              <a:t>teknis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2990" y="3234690"/>
            <a:ext cx="234505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Kata </a:t>
            </a:r>
            <a:r>
              <a:rPr dirty="0" sz="1800" spc="-15">
                <a:latin typeface="Calibri"/>
                <a:cs typeface="Calibri"/>
              </a:rPr>
              <a:t>atau </a:t>
            </a:r>
            <a:r>
              <a:rPr dirty="0" sz="1800" spc="-20">
                <a:latin typeface="Calibri"/>
                <a:cs typeface="Calibri"/>
              </a:rPr>
              <a:t>gabungan </a:t>
            </a:r>
            <a:r>
              <a:rPr dirty="0" sz="1800" spc="-25">
                <a:latin typeface="Calibri"/>
                <a:cs typeface="Calibri"/>
              </a:rPr>
              <a:t>kata 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khas </a:t>
            </a:r>
            <a:r>
              <a:rPr dirty="0" sz="1800" spc="-10">
                <a:latin typeface="Calibri"/>
                <a:cs typeface="Calibri"/>
              </a:rPr>
              <a:t>yang </a:t>
            </a:r>
            <a:r>
              <a:rPr dirty="0" sz="1800" spc="-15">
                <a:latin typeface="Calibri"/>
                <a:cs typeface="Calibri"/>
              </a:rPr>
              <a:t>bersinggungan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dengan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bidang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tertentu.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143038"/>
            <a:ext cx="4698746" cy="45051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5448934"/>
            <a:ext cx="573024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Menggunakan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kata</a:t>
            </a:r>
            <a:r>
              <a:rPr dirty="0" sz="1800" spc="2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penghubung</a:t>
            </a:r>
            <a:r>
              <a:rPr dirty="0" sz="1800" spc="1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argumentatif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25">
                <a:latin typeface="Calibri"/>
                <a:cs typeface="Calibri"/>
              </a:rPr>
              <a:t>Kata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penghubung</a:t>
            </a:r>
            <a:r>
              <a:rPr dirty="0" sz="1800" spc="7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yang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digunakan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untuk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menekankan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sebuah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argumen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dalam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suatu kalimat.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2120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657" y="2457196"/>
            <a:ext cx="285115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Menggunakan</a:t>
            </a:r>
            <a:r>
              <a:rPr dirty="0" spc="-50"/>
              <a:t> </a:t>
            </a:r>
            <a:r>
              <a:rPr dirty="0" spc="-20"/>
              <a:t>kata </a:t>
            </a:r>
            <a:r>
              <a:rPr dirty="0" spc="-10"/>
              <a:t>perujukan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657" y="3006090"/>
            <a:ext cx="285242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Calibri"/>
                <a:cs typeface="Calibri"/>
              </a:rPr>
              <a:t>Kata-kata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yang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digunakan 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sebagai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pendahuluan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sebelum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menyajikan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data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yang </a:t>
            </a:r>
            <a:r>
              <a:rPr dirty="0" sz="1800" spc="-5">
                <a:latin typeface="Calibri"/>
                <a:cs typeface="Calibri"/>
              </a:rPr>
              <a:t>menjadi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sumber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dalam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teks.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0" y="275970"/>
            <a:ext cx="4648200" cy="62010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89351" y="3056890"/>
            <a:ext cx="269113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">
                <a:solidFill>
                  <a:srgbClr val="FFC000"/>
                </a:solidFill>
              </a:rPr>
              <a:t>INTRODUCTION</a:t>
            </a:r>
            <a:endParaRPr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85800" y="0"/>
              <a:ext cx="5105400" cy="6858000"/>
            </a:xfrm>
            <a:custGeom>
              <a:avLst/>
              <a:gdLst/>
              <a:ahLst/>
              <a:cxnLst/>
              <a:rect l="l" t="t" r="r" b="b"/>
              <a:pathLst>
                <a:path w="5105400" h="6858000">
                  <a:moveTo>
                    <a:pt x="51054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105400" y="6858000"/>
                  </a:lnTo>
                  <a:lnTo>
                    <a:pt x="5105400" y="0"/>
                  </a:lnTo>
                  <a:close/>
                </a:path>
              </a:pathLst>
            </a:custGeom>
            <a:solidFill>
              <a:srgbClr val="FFC000">
                <a:alpha val="6195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145857" y="905128"/>
            <a:ext cx="4211955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60">
                <a:latin typeface="Calibri"/>
                <a:cs typeface="Calibri"/>
              </a:rPr>
              <a:t>Teks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persuasi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adalah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bentuk 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tulisan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yang</a:t>
            </a:r>
            <a:r>
              <a:rPr dirty="0" sz="2400" spc="-5">
                <a:latin typeface="Calibri"/>
                <a:cs typeface="Calibri"/>
              </a:rPr>
              <a:t> bertujuan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untuk 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mempengaruhi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pembacanya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agar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melakukan sesuatu </a:t>
            </a:r>
            <a:r>
              <a:rPr dirty="0" sz="2400" spc="-5">
                <a:latin typeface="Calibri"/>
                <a:cs typeface="Calibri"/>
              </a:rPr>
              <a:t>sesuai </a:t>
            </a:r>
            <a:r>
              <a:rPr dirty="0" sz="2400" spc="-15">
                <a:latin typeface="Calibri"/>
                <a:cs typeface="Calibri"/>
              </a:rPr>
              <a:t>dengan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apa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yang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disampaikan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oleh </a:t>
            </a:r>
            <a:r>
              <a:rPr dirty="0" sz="2400">
                <a:latin typeface="Calibri"/>
                <a:cs typeface="Calibri"/>
              </a:rPr>
              <a:t> pemilik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pesan.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8089" y="2751772"/>
            <a:ext cx="3999865" cy="10013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25500" marR="5080" indent="-813435">
              <a:lnSpc>
                <a:spcPct val="100000"/>
              </a:lnSpc>
              <a:spcBef>
                <a:spcPts val="100"/>
              </a:spcBef>
            </a:pPr>
            <a:r>
              <a:rPr dirty="0" sz="3200" spc="-30">
                <a:solidFill>
                  <a:srgbClr val="FFFFFF"/>
                </a:solidFill>
              </a:rPr>
              <a:t>Syarat-Syarat</a:t>
            </a:r>
            <a:r>
              <a:rPr dirty="0" sz="3200" spc="-135">
                <a:solidFill>
                  <a:srgbClr val="FFFFFF"/>
                </a:solidFill>
              </a:rPr>
              <a:t> </a:t>
            </a:r>
            <a:r>
              <a:rPr dirty="0" sz="3200" spc="-5">
                <a:solidFill>
                  <a:srgbClr val="FFFFFF"/>
                </a:solidFill>
              </a:rPr>
              <a:t>Membuat </a:t>
            </a:r>
            <a:r>
              <a:rPr dirty="0" sz="3200" spc="-710">
                <a:solidFill>
                  <a:srgbClr val="FFFFFF"/>
                </a:solidFill>
              </a:rPr>
              <a:t> </a:t>
            </a:r>
            <a:r>
              <a:rPr dirty="0" sz="3200" spc="-80">
                <a:solidFill>
                  <a:srgbClr val="FFFFFF"/>
                </a:solidFill>
              </a:rPr>
              <a:t>Teks</a:t>
            </a:r>
            <a:r>
              <a:rPr dirty="0" sz="3200" spc="-5">
                <a:solidFill>
                  <a:srgbClr val="FFFFFF"/>
                </a:solidFill>
              </a:rPr>
              <a:t> </a:t>
            </a:r>
            <a:r>
              <a:rPr dirty="0" sz="3200" spc="-15">
                <a:solidFill>
                  <a:srgbClr val="FFFFFF"/>
                </a:solidFill>
              </a:rPr>
              <a:t>Persuasif</a:t>
            </a:r>
            <a:endParaRPr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857" y="2459990"/>
            <a:ext cx="1840230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b="0">
                <a:latin typeface="Calibri"/>
                <a:cs typeface="Calibri"/>
              </a:rPr>
              <a:t>Memilih </a:t>
            </a:r>
            <a:r>
              <a:rPr dirty="0" spc="-20" b="0">
                <a:latin typeface="Calibri"/>
                <a:cs typeface="Calibri"/>
              </a:rPr>
              <a:t>Kata- </a:t>
            </a:r>
            <a:r>
              <a:rPr dirty="0" spc="-25" b="0">
                <a:latin typeface="Calibri"/>
                <a:cs typeface="Calibri"/>
              </a:rPr>
              <a:t>Kata 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 spc="-40" b="0">
                <a:latin typeface="Calibri"/>
                <a:cs typeface="Calibri"/>
              </a:rPr>
              <a:t>Tepat </a:t>
            </a:r>
            <a:r>
              <a:rPr dirty="0" spc="-5" b="0">
                <a:latin typeface="Calibri"/>
                <a:cs typeface="Calibri"/>
              </a:rPr>
              <a:t>dan </a:t>
            </a:r>
            <a:r>
              <a:rPr dirty="0" spc="-10" b="0">
                <a:latin typeface="Calibri"/>
                <a:cs typeface="Calibri"/>
              </a:rPr>
              <a:t>Sekaligus </a:t>
            </a:r>
            <a:r>
              <a:rPr dirty="0" spc="-395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Menarik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685787"/>
            <a:ext cx="5284724" cy="52929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1864" y="2715640"/>
            <a:ext cx="24771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Mengolah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emosi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pembaca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533400"/>
            <a:ext cx="38608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2480" y="2247265"/>
            <a:ext cx="279019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Menambahkan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bukti-bukti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atau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fakta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untuk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memperkuat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gagasan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yang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ditulis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dalam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teks </a:t>
            </a:r>
            <a:r>
              <a:rPr dirty="0" sz="1800" spc="-10">
                <a:latin typeface="Calibri"/>
                <a:cs typeface="Calibri"/>
              </a:rPr>
              <a:t>persuasi.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0854" y="0"/>
            <a:ext cx="4843145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66795" y="2768346"/>
            <a:ext cx="2900680" cy="8794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67359" marR="5080" indent="-455295">
              <a:lnSpc>
                <a:spcPct val="100000"/>
              </a:lnSpc>
              <a:spcBef>
                <a:spcPts val="100"/>
              </a:spcBef>
            </a:pPr>
            <a:r>
              <a:rPr dirty="0" sz="2800" spc="-10"/>
              <a:t>Kaidah</a:t>
            </a:r>
            <a:r>
              <a:rPr dirty="0" sz="2800" spc="-50"/>
              <a:t> </a:t>
            </a:r>
            <a:r>
              <a:rPr dirty="0" sz="2800" spc="-10"/>
              <a:t>Kebahasaan </a:t>
            </a:r>
            <a:r>
              <a:rPr dirty="0" sz="2800" spc="-615"/>
              <a:t> </a:t>
            </a:r>
            <a:r>
              <a:rPr dirty="0" sz="2800" spc="-75"/>
              <a:t>Teks</a:t>
            </a:r>
            <a:r>
              <a:rPr dirty="0" sz="2800" spc="5"/>
              <a:t> </a:t>
            </a:r>
            <a:r>
              <a:rPr dirty="0" sz="2800" spc="-10"/>
              <a:t>Persuasif</a:t>
            </a: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457" y="1893887"/>
            <a:ext cx="2655570" cy="300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Menggunakan </a:t>
            </a:r>
            <a:r>
              <a:rPr dirty="0" spc="-25"/>
              <a:t>kata</a:t>
            </a:r>
            <a:r>
              <a:rPr dirty="0" spc="20"/>
              <a:t> </a:t>
            </a:r>
            <a:r>
              <a:rPr dirty="0" spc="-15"/>
              <a:t>bujukan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457" y="2442845"/>
            <a:ext cx="298259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Calibri"/>
                <a:cs typeface="Calibri"/>
              </a:rPr>
              <a:t>Kata-kata </a:t>
            </a:r>
            <a:r>
              <a:rPr dirty="0" sz="1800" spc="-10">
                <a:latin typeface="Calibri"/>
                <a:cs typeface="Calibri"/>
              </a:rPr>
              <a:t>yang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digunakan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untuk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mengajak,</a:t>
            </a:r>
            <a:r>
              <a:rPr dirty="0" sz="1800" spc="-5">
                <a:latin typeface="Calibri"/>
                <a:cs typeface="Calibri"/>
              </a:rPr>
              <a:t> membujuk,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atau 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menghimbau.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7200" y="664997"/>
            <a:ext cx="4316476" cy="52950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DELL</dc:creator>
  <dc:title>PowerPoint Presentation</dc:title>
  <dcterms:created xsi:type="dcterms:W3CDTF">2024-10-21T02:25:20Z</dcterms:created>
  <dcterms:modified xsi:type="dcterms:W3CDTF">2024-10-21T02:25:20Z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2024-10-21T00:00:00Z</vt:filetime>
  </property>
</Properties>
</file>