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4" r:id="rId7"/>
    <p:sldId id="267" r:id="rId8"/>
    <p:sldId id="268" r:id="rId9"/>
    <p:sldId id="265" r:id="rId10"/>
    <p:sldId id="269" r:id="rId11"/>
    <p:sldId id="270" r:id="rId12"/>
    <p:sldId id="266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-5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87134-92E5-44AE-968E-BA3E0EC17D16}" type="datetimeFigureOut">
              <a:rPr lang="en-ID" smtClean="0"/>
              <a:t>25/11/2024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804A-6A74-41E0-B8FF-A8E90EDD2A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8853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Personifikasi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adalah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 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gaya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bahasa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yang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menggambarkan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benda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mati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seolah-olah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memiliki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sifat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,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kemampuan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,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pemikiran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,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perasaan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, dan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kesadaran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seperti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manusia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</a:p>
          <a:p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Hiperbola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adalah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 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gaya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bahasa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yang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menggambarkan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sesuatu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secara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berlebihan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,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sehingga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seringkali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sulit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dipahami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atau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kurang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masuk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Google Sans"/>
              </a:rPr>
              <a:t>akal</a:t>
            </a:r>
            <a:r>
              <a:rPr lang="en-ID" b="0" i="0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804A-6A74-41E0-B8FF-A8E90EDD2A3F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212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2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8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9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3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6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4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3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9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3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3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48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76DCF-CF19-4CA5-8AC2-E87C1689E46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A8497-DA86-45A5-954F-E1820C51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Gaya Bahasa </a:t>
            </a:r>
            <a:r>
              <a:rPr lang="en-GB" b="1" dirty="0" err="1">
                <a:solidFill>
                  <a:schemeClr val="bg1"/>
                </a:solidFill>
              </a:rPr>
              <a:t>Iklan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2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533400"/>
            <a:ext cx="540532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70C0"/>
                </a:solidFill>
              </a:rPr>
              <a:t>Malkis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coklat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tabur-tabur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kelapa</a:t>
            </a:r>
            <a:r>
              <a:rPr lang="en-US" i="1" dirty="0">
                <a:solidFill>
                  <a:srgbClr val="0070C0"/>
                </a:solidFill>
              </a:rPr>
              <a:t>...</a:t>
            </a:r>
            <a:r>
              <a:rPr lang="en-US" i="1" dirty="0" err="1">
                <a:solidFill>
                  <a:srgbClr val="0070C0"/>
                </a:solidFill>
              </a:rPr>
              <a:t>Gery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salut</a:t>
            </a:r>
            <a:r>
              <a:rPr lang="en-US" dirty="0"/>
              <a:t>  = </a:t>
            </a:r>
            <a:r>
              <a:rPr lang="en-US" dirty="0" err="1"/>
              <a:t>Repetisi</a:t>
            </a:r>
            <a:endParaRPr lang="en-US" dirty="0"/>
          </a:p>
          <a:p>
            <a:endParaRPr lang="en-GB" i="1" dirty="0">
              <a:solidFill>
                <a:srgbClr val="0070C0"/>
              </a:solidFill>
            </a:endParaRPr>
          </a:p>
          <a:p>
            <a:r>
              <a:rPr lang="en-GB" dirty="0" err="1"/>
              <a:t>Repetisi</a:t>
            </a:r>
            <a:r>
              <a:rPr lang="en-GB" dirty="0"/>
              <a:t> = </a:t>
            </a:r>
            <a:r>
              <a:rPr lang="en-GB" dirty="0" err="1"/>
              <a:t>Pengulangan</a:t>
            </a:r>
            <a:r>
              <a:rPr lang="en-GB" dirty="0"/>
              <a:t> </a:t>
            </a:r>
            <a:r>
              <a:rPr lang="en-GB" dirty="0" err="1"/>
              <a:t>kalimat</a:t>
            </a:r>
            <a:r>
              <a:rPr lang="en-GB" dirty="0"/>
              <a:t> yang </a:t>
            </a:r>
            <a:r>
              <a:rPr lang="en-GB" dirty="0" err="1"/>
              <a:t>dianggap</a:t>
            </a:r>
            <a:r>
              <a:rPr lang="en-GB" dirty="0"/>
              <a:t> </a:t>
            </a:r>
            <a:r>
              <a:rPr lang="en-GB" dirty="0" err="1"/>
              <a:t>penting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US" dirty="0" err="1"/>
              <a:t>Penekanan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penonton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 </a:t>
            </a:r>
            <a:r>
              <a:rPr lang="en-US" dirty="0" err="1"/>
              <a:t>biskuit</a:t>
            </a:r>
            <a:r>
              <a:rPr lang="en-US" dirty="0"/>
              <a:t> </a:t>
            </a:r>
          </a:p>
          <a:p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biskuit</a:t>
            </a:r>
            <a:r>
              <a:rPr lang="en-US" dirty="0"/>
              <a:t> </a:t>
            </a:r>
            <a:r>
              <a:rPr lang="en-US" dirty="0" err="1"/>
              <a:t>Gery</a:t>
            </a:r>
            <a:r>
              <a:rPr lang="en-US" dirty="0"/>
              <a:t> </a:t>
            </a:r>
            <a:r>
              <a:rPr lang="en-US" dirty="0" err="1"/>
              <a:t>Salut</a:t>
            </a:r>
            <a:r>
              <a:rPr lang="en-US" dirty="0"/>
              <a:t> yang </a:t>
            </a:r>
            <a:r>
              <a:rPr lang="en-US" dirty="0" err="1"/>
              <a:t>mengandung</a:t>
            </a:r>
            <a:r>
              <a:rPr lang="en-US" dirty="0"/>
              <a:t> </a:t>
            </a:r>
          </a:p>
          <a:p>
            <a:r>
              <a:rPr lang="en-US" dirty="0" err="1"/>
              <a:t>malkis</a:t>
            </a:r>
            <a:r>
              <a:rPr lang="en-US" dirty="0"/>
              <a:t> (</a:t>
            </a:r>
            <a:r>
              <a:rPr lang="en-US" dirty="0" err="1"/>
              <a:t>krekers</a:t>
            </a:r>
            <a:r>
              <a:rPr lang="en-US" dirty="0"/>
              <a:t>) </a:t>
            </a:r>
            <a:r>
              <a:rPr lang="en-US" dirty="0" err="1"/>
              <a:t>coklat</a:t>
            </a:r>
            <a:r>
              <a:rPr lang="en-US" dirty="0"/>
              <a:t> yang </a:t>
            </a:r>
            <a:r>
              <a:rPr lang="en-US" dirty="0" err="1"/>
              <a:t>ditaburi</a:t>
            </a:r>
            <a:r>
              <a:rPr lang="en-US" dirty="0"/>
              <a:t> </a:t>
            </a:r>
            <a:r>
              <a:rPr lang="en-US" dirty="0" err="1"/>
              <a:t>kelapa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44236" y="3244334"/>
            <a:ext cx="443698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70C0"/>
                </a:solidFill>
              </a:rPr>
              <a:t>Gery</a:t>
            </a:r>
            <a:r>
              <a:rPr lang="en-US" i="1" dirty="0">
                <a:solidFill>
                  <a:srgbClr val="0070C0"/>
                </a:solidFill>
              </a:rPr>
              <a:t> happy...</a:t>
            </a:r>
            <a:r>
              <a:rPr lang="en-US" i="1" dirty="0" err="1">
                <a:solidFill>
                  <a:srgbClr val="0070C0"/>
                </a:solidFill>
              </a:rPr>
              <a:t>mancap</a:t>
            </a:r>
            <a:r>
              <a:rPr lang="en-US" i="1" dirty="0">
                <a:solidFill>
                  <a:srgbClr val="0070C0"/>
                </a:solidFill>
              </a:rPr>
              <a:t>  </a:t>
            </a:r>
            <a:r>
              <a:rPr lang="en-US" dirty="0"/>
              <a:t>=  </a:t>
            </a:r>
            <a:r>
              <a:rPr lang="en-US" dirty="0" err="1"/>
              <a:t>Hiperbola</a:t>
            </a:r>
            <a:endParaRPr lang="en-US" dirty="0"/>
          </a:p>
          <a:p>
            <a:endParaRPr lang="en-GB" dirty="0"/>
          </a:p>
          <a:p>
            <a:r>
              <a:rPr lang="en-GB" dirty="0" err="1"/>
              <a:t>Hiperbola</a:t>
            </a:r>
            <a:r>
              <a:rPr lang="en-GB" dirty="0"/>
              <a:t> = Gaya </a:t>
            </a:r>
            <a:r>
              <a:rPr lang="en-GB" dirty="0" err="1"/>
              <a:t>bahasa</a:t>
            </a:r>
            <a:r>
              <a:rPr lang="en-GB" dirty="0"/>
              <a:t> </a:t>
            </a:r>
            <a:r>
              <a:rPr lang="en-GB" dirty="0" err="1"/>
              <a:t>melebih</a:t>
            </a:r>
            <a:r>
              <a:rPr lang="en-GB" dirty="0"/>
              <a:t> –</a:t>
            </a:r>
            <a:r>
              <a:rPr lang="en-GB" dirty="0" err="1"/>
              <a:t>lebihkan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biskuit</a:t>
            </a:r>
            <a:r>
              <a:rPr lang="en-US" dirty="0"/>
              <a:t> </a:t>
            </a:r>
            <a:r>
              <a:rPr lang="en-US" dirty="0" err="1"/>
              <a:t>Gery</a:t>
            </a:r>
            <a:r>
              <a:rPr lang="en-US" dirty="0"/>
              <a:t> </a:t>
            </a:r>
            <a:r>
              <a:rPr lang="en-US" dirty="0" err="1"/>
              <a:t>Salut</a:t>
            </a:r>
            <a:r>
              <a:rPr lang="en-US" dirty="0"/>
              <a:t> </a:t>
            </a:r>
            <a:r>
              <a:rPr lang="en-US" dirty="0" err="1"/>
              <a:t>Malkis</a:t>
            </a:r>
            <a:r>
              <a:rPr lang="en-US" dirty="0"/>
              <a:t> </a:t>
            </a:r>
            <a:r>
              <a:rPr lang="en-US" dirty="0" err="1"/>
              <a:t>Coklat</a:t>
            </a:r>
            <a:r>
              <a:rPr lang="en-US" dirty="0"/>
              <a:t> </a:t>
            </a:r>
            <a:r>
              <a:rPr lang="en-US" dirty="0" err="1"/>
              <a:t>Tabur</a:t>
            </a:r>
            <a:r>
              <a:rPr lang="en-US" dirty="0"/>
              <a:t> </a:t>
            </a:r>
          </a:p>
          <a:p>
            <a:r>
              <a:rPr lang="en-US" dirty="0" err="1"/>
              <a:t>Kelapa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penonton</a:t>
            </a:r>
            <a:r>
              <a:rPr lang="en-US" dirty="0"/>
              <a:t> </a:t>
            </a:r>
            <a:r>
              <a:rPr lang="en-US" dirty="0" err="1"/>
              <a:t>merasa</a:t>
            </a:r>
            <a:r>
              <a:rPr lang="en-US" dirty="0"/>
              <a:t> </a:t>
            </a:r>
          </a:p>
          <a:p>
            <a:r>
              <a:rPr lang="en-US" dirty="0" err="1"/>
              <a:t>bahagia</a:t>
            </a:r>
            <a:r>
              <a:rPr lang="en-US" dirty="0"/>
              <a:t>(happy)</a:t>
            </a:r>
          </a:p>
        </p:txBody>
      </p:sp>
      <p:pic>
        <p:nvPicPr>
          <p:cNvPr id="4098" name="Picture 2" descr="https://cf.shopee.co.id/file/efb270ca4d90bb85a1099d81dee4db8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04" y="2064604"/>
            <a:ext cx="4640996" cy="46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43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685800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Iklan</a:t>
            </a:r>
            <a:r>
              <a:rPr lang="en-US" sz="2800" b="1" dirty="0"/>
              <a:t> </a:t>
            </a:r>
            <a:r>
              <a:rPr lang="en-US" sz="2800" b="1" dirty="0" err="1"/>
              <a:t>Slai</a:t>
            </a:r>
            <a:r>
              <a:rPr lang="en-US" sz="2800" b="1" dirty="0"/>
              <a:t> </a:t>
            </a:r>
            <a:r>
              <a:rPr lang="en-US" sz="2800" b="1" dirty="0" err="1"/>
              <a:t>Olai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685800" y="1295400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0070C0"/>
                </a:solidFill>
              </a:rPr>
              <a:t>Mau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r>
              <a:rPr lang="fr-FR" i="1" dirty="0" err="1">
                <a:solidFill>
                  <a:srgbClr val="0070C0"/>
                </a:solidFill>
              </a:rPr>
              <a:t>seru</a:t>
            </a:r>
            <a:r>
              <a:rPr lang="fr-FR" i="1" dirty="0">
                <a:solidFill>
                  <a:srgbClr val="0070C0"/>
                </a:solidFill>
              </a:rPr>
              <a:t>? </a:t>
            </a:r>
            <a:r>
              <a:rPr lang="fr-FR" i="1" dirty="0" err="1">
                <a:solidFill>
                  <a:srgbClr val="0070C0"/>
                </a:solidFill>
              </a:rPr>
              <a:t>Slay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r>
              <a:rPr lang="fr-FR" i="1" dirty="0" err="1">
                <a:solidFill>
                  <a:srgbClr val="0070C0"/>
                </a:solidFill>
              </a:rPr>
              <a:t>olai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r>
              <a:rPr lang="fr-FR" i="1" dirty="0" err="1">
                <a:solidFill>
                  <a:srgbClr val="0070C0"/>
                </a:solidFill>
              </a:rPr>
              <a:t>dulu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8727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Gaya </a:t>
            </a:r>
            <a:r>
              <a:rPr lang="en-GB" dirty="0" err="1"/>
              <a:t>bahasa</a:t>
            </a:r>
            <a:r>
              <a:rPr lang="en-GB" dirty="0"/>
              <a:t> = </a:t>
            </a:r>
            <a:r>
              <a:rPr lang="en-GB" dirty="0" err="1"/>
              <a:t>Retoris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512651"/>
              </p:ext>
            </p:extLst>
          </p:nvPr>
        </p:nvGraphicFramePr>
        <p:xfrm>
          <a:off x="3886200" y="3733800"/>
          <a:ext cx="158273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Packager Shell Object" showAsIcon="1" r:id="rId3" imgW="1582920" imgH="417600" progId="Package">
                  <p:embed/>
                </p:oleObj>
              </mc:Choice>
              <mc:Fallback>
                <p:oleObj name="Packager Shell Object" showAsIcon="1" r:id="rId3" imgW="1582920" imgH="417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6200" y="3733800"/>
                        <a:ext cx="1582737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1135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3509" y="609600"/>
            <a:ext cx="3447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0070C0"/>
                </a:solidFill>
              </a:rPr>
              <a:t>Mau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r>
              <a:rPr lang="fr-FR" i="1" dirty="0" err="1">
                <a:solidFill>
                  <a:srgbClr val="0070C0"/>
                </a:solidFill>
              </a:rPr>
              <a:t>seru</a:t>
            </a:r>
            <a:r>
              <a:rPr lang="fr-FR" i="1" dirty="0">
                <a:solidFill>
                  <a:srgbClr val="0070C0"/>
                </a:solidFill>
              </a:rPr>
              <a:t>? </a:t>
            </a:r>
            <a:r>
              <a:rPr lang="fr-FR" i="1" dirty="0" err="1">
                <a:solidFill>
                  <a:srgbClr val="0070C0"/>
                </a:solidFill>
              </a:rPr>
              <a:t>Slay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r>
              <a:rPr lang="fr-FR" i="1" dirty="0" err="1">
                <a:solidFill>
                  <a:srgbClr val="0070C0"/>
                </a:solidFill>
              </a:rPr>
              <a:t>olai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r>
              <a:rPr lang="fr-FR" i="1" dirty="0" err="1">
                <a:solidFill>
                  <a:srgbClr val="0070C0"/>
                </a:solidFill>
              </a:rPr>
              <a:t>dulu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> =  </a:t>
            </a:r>
            <a:r>
              <a:rPr lang="fr-FR" dirty="0" err="1"/>
              <a:t>Retoris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697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Retoris</a:t>
            </a:r>
            <a:r>
              <a:rPr lang="en-US" dirty="0"/>
              <a:t> = Gaya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dijawab</a:t>
            </a:r>
            <a:r>
              <a:rPr lang="en-US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752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Penekanan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mau</a:t>
            </a:r>
            <a:r>
              <a:rPr lang="en-US" dirty="0"/>
              <a:t> </a:t>
            </a:r>
            <a:r>
              <a:rPr lang="en-US" dirty="0" err="1"/>
              <a:t>seru</a:t>
            </a:r>
            <a:r>
              <a:rPr lang="en-US" dirty="0"/>
              <a:t>,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menikmatislay</a:t>
            </a:r>
            <a:r>
              <a:rPr lang="en-US" dirty="0"/>
              <a:t> </a:t>
            </a:r>
            <a:r>
              <a:rPr lang="en-US" dirty="0" err="1"/>
              <a:t>olai</a:t>
            </a:r>
            <a:r>
              <a:rPr lang="en-US" dirty="0"/>
              <a:t>.</a:t>
            </a:r>
          </a:p>
        </p:txBody>
      </p:sp>
      <p:pic>
        <p:nvPicPr>
          <p:cNvPr id="6146" name="Picture 2" descr="https://kliktobuy.com/wp-content/uploads/2018/01/443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7" r="1279"/>
          <a:stretch/>
        </p:blipFill>
        <p:spPr bwMode="auto">
          <a:xfrm>
            <a:off x="0" y="32004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66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8400" y="637308"/>
            <a:ext cx="2000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Iklan</a:t>
            </a:r>
            <a:r>
              <a:rPr lang="en-US" sz="2400" b="1" dirty="0"/>
              <a:t> </a:t>
            </a:r>
            <a:r>
              <a:rPr lang="en-US" sz="2400" b="1" dirty="0" err="1"/>
              <a:t>Potabee</a:t>
            </a:r>
            <a:r>
              <a:rPr lang="en-US" sz="2400" b="1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1371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 err="1">
                <a:solidFill>
                  <a:srgbClr val="0070C0"/>
                </a:solidFill>
              </a:rPr>
              <a:t>Bau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ayam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bakar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dari</a:t>
            </a:r>
            <a:r>
              <a:rPr lang="en-US" i="1" dirty="0">
                <a:solidFill>
                  <a:srgbClr val="0070C0"/>
                </a:solidFill>
              </a:rPr>
              <a:t> mana </a:t>
            </a:r>
            <a:r>
              <a:rPr lang="en-US" i="1" dirty="0" err="1">
                <a:solidFill>
                  <a:srgbClr val="0070C0"/>
                </a:solidFill>
              </a:rPr>
              <a:t>ya</a:t>
            </a:r>
            <a:r>
              <a:rPr lang="en-US" i="1" dirty="0">
                <a:solidFill>
                  <a:srgbClr val="0070C0"/>
                </a:solidFill>
              </a:rPr>
              <a:t>? </a:t>
            </a:r>
            <a:r>
              <a:rPr lang="en-US" i="1" dirty="0" err="1">
                <a:solidFill>
                  <a:srgbClr val="0070C0"/>
                </a:solidFill>
              </a:rPr>
              <a:t>Ayam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bakarnya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nendang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banget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Tuang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dua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sisi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jadi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pedas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gila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2392279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Gaya </a:t>
            </a:r>
            <a:r>
              <a:rPr lang="en-GB" dirty="0" err="1"/>
              <a:t>bahasa</a:t>
            </a:r>
            <a:r>
              <a:rPr lang="en-GB" dirty="0"/>
              <a:t> = </a:t>
            </a:r>
            <a:r>
              <a:rPr lang="en-GB" dirty="0" err="1"/>
              <a:t>Retoris</a:t>
            </a:r>
            <a:r>
              <a:rPr lang="en-GB" dirty="0"/>
              <a:t>, </a:t>
            </a:r>
            <a:r>
              <a:rPr lang="en-GB" dirty="0" err="1"/>
              <a:t>Personifikasi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Hiperbola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221986"/>
              </p:ext>
            </p:extLst>
          </p:nvPr>
        </p:nvGraphicFramePr>
        <p:xfrm>
          <a:off x="2878138" y="4333875"/>
          <a:ext cx="36401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Packager Shell Object" showAsIcon="1" r:id="rId4" imgW="3639960" imgH="437760" progId="Package">
                  <p:embed/>
                </p:oleObj>
              </mc:Choice>
              <mc:Fallback>
                <p:oleObj name="Packager Shell Object" showAsIcon="1" r:id="rId4" imgW="363996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78138" y="4333875"/>
                        <a:ext cx="3640137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0311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685800"/>
            <a:ext cx="4692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70C0"/>
                </a:solidFill>
              </a:rPr>
              <a:t>Bau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ayam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bakar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dari</a:t>
            </a:r>
            <a:r>
              <a:rPr lang="en-US" i="1" dirty="0">
                <a:solidFill>
                  <a:srgbClr val="0070C0"/>
                </a:solidFill>
              </a:rPr>
              <a:t> mana </a:t>
            </a:r>
            <a:r>
              <a:rPr lang="en-US" i="1" dirty="0" err="1">
                <a:solidFill>
                  <a:srgbClr val="0070C0"/>
                </a:solidFill>
              </a:rPr>
              <a:t>ya</a:t>
            </a:r>
            <a:r>
              <a:rPr lang="en-US" i="1" dirty="0">
                <a:solidFill>
                  <a:srgbClr val="0070C0"/>
                </a:solidFill>
              </a:rPr>
              <a:t>?  </a:t>
            </a:r>
            <a:r>
              <a:rPr lang="en-US" dirty="0"/>
              <a:t>= </a:t>
            </a:r>
            <a:r>
              <a:rPr lang="en-US" dirty="0" err="1"/>
              <a:t>Retoris</a:t>
            </a:r>
            <a:endParaRPr lang="en-US" dirty="0"/>
          </a:p>
          <a:p>
            <a:endParaRPr lang="en-GB" i="1" dirty="0">
              <a:solidFill>
                <a:srgbClr val="0070C0"/>
              </a:solidFill>
            </a:endParaRPr>
          </a:p>
          <a:p>
            <a:r>
              <a:rPr lang="en-GB" dirty="0" err="1"/>
              <a:t>Retoris</a:t>
            </a:r>
            <a:r>
              <a:rPr lang="en-GB" dirty="0"/>
              <a:t> = Gaya </a:t>
            </a:r>
            <a:r>
              <a:rPr lang="en-GB" dirty="0" err="1"/>
              <a:t>bahasa</a:t>
            </a:r>
            <a:r>
              <a:rPr lang="en-GB" dirty="0"/>
              <a:t> yang  </a:t>
            </a:r>
            <a:r>
              <a:rPr lang="en-GB" dirty="0" err="1"/>
              <a:t>tidak</a:t>
            </a:r>
            <a:r>
              <a:rPr lang="en-GB" dirty="0"/>
              <a:t> </a:t>
            </a:r>
            <a:r>
              <a:rPr lang="en-GB" dirty="0" err="1"/>
              <a:t>untuk</a:t>
            </a:r>
            <a:r>
              <a:rPr lang="en-GB" dirty="0"/>
              <a:t> </a:t>
            </a:r>
            <a:r>
              <a:rPr lang="en-GB" dirty="0" err="1"/>
              <a:t>dijawab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1905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Penekanan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Potabee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cita</a:t>
            </a:r>
            <a:r>
              <a:rPr lang="en-US" dirty="0"/>
              <a:t> rasa, </a:t>
            </a:r>
            <a:r>
              <a:rPr lang="en-US" dirty="0" err="1"/>
              <a:t>salah</a:t>
            </a:r>
            <a:r>
              <a:rPr lang="en-US" dirty="0"/>
              <a:t> </a:t>
            </a:r>
            <a:r>
              <a:rPr lang="en-US" dirty="0" err="1"/>
              <a:t>satunya</a:t>
            </a:r>
            <a:r>
              <a:rPr lang="en-US" dirty="0"/>
              <a:t> </a:t>
            </a:r>
            <a:r>
              <a:rPr lang="en-US" dirty="0" err="1"/>
              <a:t>cita</a:t>
            </a:r>
            <a:r>
              <a:rPr lang="en-US" dirty="0"/>
              <a:t> rasa </a:t>
            </a:r>
            <a:r>
              <a:rPr lang="en-US" dirty="0" err="1"/>
              <a:t>ayam</a:t>
            </a:r>
            <a:r>
              <a:rPr lang="en-US" dirty="0"/>
              <a:t> </a:t>
            </a:r>
            <a:r>
              <a:rPr lang="en-US" dirty="0" err="1"/>
              <a:t>bakar</a:t>
            </a:r>
            <a:r>
              <a:rPr lang="en-US" dirty="0"/>
              <a:t> yang </a:t>
            </a:r>
            <a:r>
              <a:rPr lang="en-US" dirty="0" err="1"/>
              <a:t>memiliki</a:t>
            </a:r>
            <a:r>
              <a:rPr lang="en-US" dirty="0"/>
              <a:t> rasa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enak</a:t>
            </a:r>
            <a:r>
              <a:rPr lang="en-US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3429000"/>
            <a:ext cx="466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70C0"/>
                </a:solidFill>
              </a:rPr>
              <a:t>Ayam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bakarnya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nendang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banget</a:t>
            </a:r>
            <a:r>
              <a:rPr lang="en-US" dirty="0"/>
              <a:t> = </a:t>
            </a:r>
            <a:r>
              <a:rPr lang="en-US" dirty="0" err="1"/>
              <a:t>Personifikasi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4029165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Personifikasi</a:t>
            </a:r>
            <a:r>
              <a:rPr lang="en-US" dirty="0"/>
              <a:t> = </a:t>
            </a:r>
            <a:r>
              <a:rPr lang="en-US" dirty="0" err="1"/>
              <a:t>gaya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menggambarkan</a:t>
            </a:r>
            <a:r>
              <a:rPr lang="en-US" dirty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 </a:t>
            </a:r>
            <a:r>
              <a:rPr lang="en-US" dirty="0" err="1"/>
              <a:t>seolah-olah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495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Ayam</a:t>
            </a:r>
            <a:r>
              <a:rPr lang="en-US" dirty="0"/>
              <a:t> </a:t>
            </a:r>
            <a:r>
              <a:rPr lang="en-US" dirty="0" err="1"/>
              <a:t>bakar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menendang</a:t>
            </a:r>
            <a:r>
              <a:rPr lang="en-US" dirty="0"/>
              <a:t> </a:t>
            </a:r>
            <a:r>
              <a:rPr lang="en-US" dirty="0" err="1"/>
              <a:t>seolaholah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.</a:t>
            </a:r>
          </a:p>
        </p:txBody>
      </p:sp>
      <p:pic>
        <p:nvPicPr>
          <p:cNvPr id="9218" name="Picture 2" descr="https://assets.klikindomaret.net/share/20080040/20080040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57465"/>
            <a:ext cx="315883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4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09600"/>
            <a:ext cx="4017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70C0"/>
                </a:solidFill>
              </a:rPr>
              <a:t>Tuang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dua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sisi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jadi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pedas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gila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Hiperbola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14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Gaya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hiperbola</a:t>
            </a:r>
            <a:r>
              <a:rPr lang="en-US" dirty="0"/>
              <a:t> = </a:t>
            </a:r>
            <a:r>
              <a:rPr lang="en-US" dirty="0" err="1"/>
              <a:t>gaya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melebih-lebihkan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75855" y="20440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Menegaskan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Potabee</a:t>
            </a:r>
            <a:r>
              <a:rPr lang="en-US" dirty="0"/>
              <a:t> </a:t>
            </a:r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dituang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dimakan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terasa</a:t>
            </a:r>
            <a:r>
              <a:rPr lang="en-US" dirty="0"/>
              <a:t> </a:t>
            </a:r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pedas</a:t>
            </a:r>
            <a:r>
              <a:rPr lang="en-US" dirty="0"/>
              <a:t>.</a:t>
            </a:r>
          </a:p>
        </p:txBody>
      </p:sp>
      <p:pic>
        <p:nvPicPr>
          <p:cNvPr id="10242" name="Picture 2" descr="https://www.static-src.com/wcsstore/Indraprastha/images/catalog/full/104/MTA-56089219/potabee_potabee_selections_-_potato_chips_spesial_kemasan_sedang_full02_kyzs1k5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26981" r="3583" b="20775"/>
          <a:stretch/>
        </p:blipFill>
        <p:spPr bwMode="auto">
          <a:xfrm>
            <a:off x="2514600" y="3057176"/>
            <a:ext cx="6359236" cy="35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48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1828800"/>
            <a:ext cx="609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Bahasa yang </a:t>
            </a:r>
            <a:r>
              <a:rPr lang="en-US" sz="3200" dirty="0" err="1">
                <a:solidFill>
                  <a:srgbClr val="002060"/>
                </a:solidFill>
              </a:rPr>
              <a:t>digunakan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dalam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sebuah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iklan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adalah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bahasa</a:t>
            </a:r>
            <a:r>
              <a:rPr lang="en-US" sz="3200" dirty="0">
                <a:solidFill>
                  <a:srgbClr val="002060"/>
                </a:solidFill>
              </a:rPr>
              <a:t> yang </a:t>
            </a:r>
            <a:r>
              <a:rPr lang="en-US" sz="3200" dirty="0" err="1">
                <a:solidFill>
                  <a:srgbClr val="002060"/>
                </a:solidFill>
              </a:rPr>
              <a:t>bersifat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persuasif</a:t>
            </a:r>
            <a:r>
              <a:rPr lang="en-US" sz="3200" dirty="0">
                <a:solidFill>
                  <a:srgbClr val="002060"/>
                </a:solidFill>
              </a:rPr>
              <a:t>,.</a:t>
            </a: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3164" y="608066"/>
            <a:ext cx="388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u="sng" dirty="0" err="1">
                <a:solidFill>
                  <a:srgbClr val="002060"/>
                </a:solidFill>
              </a:rPr>
              <a:t>Introductuion</a:t>
            </a:r>
            <a:endParaRPr lang="en-US" sz="4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63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1600200"/>
            <a:ext cx="6248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Gaya </a:t>
            </a:r>
            <a:r>
              <a:rPr lang="en-US" sz="3200" dirty="0" err="1">
                <a:solidFill>
                  <a:schemeClr val="bg1"/>
                </a:solidFill>
              </a:rPr>
              <a:t>bahasa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adalah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cara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menyampaikan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pikiran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perasaan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dengan</a:t>
            </a:r>
            <a:r>
              <a:rPr lang="en-US" sz="3200" dirty="0">
                <a:solidFill>
                  <a:schemeClr val="bg1"/>
                </a:solidFill>
              </a:rPr>
              <a:t> kata-kata </a:t>
            </a:r>
            <a:r>
              <a:rPr lang="en-US" sz="3200" dirty="0" err="1">
                <a:solidFill>
                  <a:schemeClr val="bg1"/>
                </a:solidFill>
              </a:rPr>
              <a:t>dalam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bentuk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tulisan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maupun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lisan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</a:p>
          <a:p>
            <a:pPr algn="r"/>
            <a:endParaRPr lang="en-US" sz="3200" b="1" dirty="0">
              <a:solidFill>
                <a:schemeClr val="bg1"/>
              </a:solidFill>
            </a:endParaRPr>
          </a:p>
          <a:p>
            <a:pPr algn="r"/>
            <a:r>
              <a:rPr lang="en-US" sz="3200" dirty="0">
                <a:solidFill>
                  <a:schemeClr val="bg1"/>
                </a:solidFill>
              </a:rPr>
              <a:t>(</a:t>
            </a:r>
            <a:r>
              <a:rPr lang="en-US" sz="3200" dirty="0" err="1">
                <a:solidFill>
                  <a:schemeClr val="bg1"/>
                </a:solidFill>
              </a:rPr>
              <a:t>Pratiwi</a:t>
            </a:r>
            <a:r>
              <a:rPr lang="en-US" sz="3200" dirty="0">
                <a:solidFill>
                  <a:schemeClr val="bg1"/>
                </a:solidFill>
              </a:rPr>
              <a:t> , 2015)</a:t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1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457200"/>
            <a:ext cx="6172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Gaya </a:t>
            </a:r>
            <a:r>
              <a:rPr lang="en-US" sz="3600" b="1" dirty="0" err="1"/>
              <a:t>bahasa</a:t>
            </a:r>
            <a:r>
              <a:rPr lang="en-US" sz="3600" b="1" dirty="0"/>
              <a:t> yang </a:t>
            </a:r>
            <a:r>
              <a:rPr lang="en-US" sz="3600" b="1" dirty="0" err="1"/>
              <a:t>baik</a:t>
            </a:r>
            <a:r>
              <a:rPr lang="en-US" sz="3600" b="1" dirty="0"/>
              <a:t> </a:t>
            </a:r>
            <a:r>
              <a:rPr lang="en-US" sz="3600" b="1" dirty="0" err="1"/>
              <a:t>dapat</a:t>
            </a:r>
            <a:r>
              <a:rPr lang="en-US" sz="3600" b="1" dirty="0"/>
              <a:t> </a:t>
            </a:r>
            <a:r>
              <a:rPr lang="en-US" sz="3600" b="1" dirty="0" err="1"/>
              <a:t>diukur</a:t>
            </a:r>
            <a:r>
              <a:rPr lang="en-US" sz="3600" b="1" dirty="0"/>
              <a:t> </a:t>
            </a:r>
            <a:r>
              <a:rPr lang="en-US" sz="3600" b="1" dirty="0" err="1"/>
              <a:t>dari</a:t>
            </a:r>
            <a:r>
              <a:rPr lang="en-US" sz="3600" b="1" dirty="0"/>
              <a:t> :</a:t>
            </a:r>
          </a:p>
          <a:p>
            <a:endParaRPr lang="en-US" sz="3600" b="1" dirty="0"/>
          </a:p>
          <a:p>
            <a:r>
              <a:rPr lang="en-US" sz="2800" dirty="0"/>
              <a:t>-</a:t>
            </a:r>
            <a:r>
              <a:rPr lang="en-US" sz="2800" dirty="0" err="1"/>
              <a:t>Variasi</a:t>
            </a:r>
            <a:endParaRPr lang="en-US" sz="2800" dirty="0"/>
          </a:p>
          <a:p>
            <a:r>
              <a:rPr lang="en-US" sz="2800" dirty="0"/>
              <a:t>-Humor yang </a:t>
            </a:r>
            <a:r>
              <a:rPr lang="en-US" sz="2800" dirty="0" err="1"/>
              <a:t>sehat</a:t>
            </a:r>
            <a:endParaRPr lang="en-US" sz="2800" dirty="0"/>
          </a:p>
          <a:p>
            <a:r>
              <a:rPr lang="en-US" sz="2800" dirty="0"/>
              <a:t>-</a:t>
            </a:r>
            <a:r>
              <a:rPr lang="en-US" sz="2800" dirty="0" err="1"/>
              <a:t>Pengertian</a:t>
            </a:r>
            <a:r>
              <a:rPr lang="en-US" sz="2800" dirty="0"/>
              <a:t> yang </a:t>
            </a:r>
            <a:r>
              <a:rPr lang="en-US" sz="2800" dirty="0" err="1"/>
              <a:t>baik</a:t>
            </a:r>
            <a:endParaRPr lang="en-US" sz="2800" dirty="0"/>
          </a:p>
          <a:p>
            <a:r>
              <a:rPr lang="en-US" sz="2800" dirty="0"/>
              <a:t>-</a:t>
            </a:r>
            <a:r>
              <a:rPr lang="en-US" sz="2800" dirty="0" err="1"/>
              <a:t>Vitalitas</a:t>
            </a:r>
            <a:endParaRPr lang="en-US" sz="2800" dirty="0"/>
          </a:p>
          <a:p>
            <a:r>
              <a:rPr lang="en-US" sz="2800" dirty="0"/>
              <a:t>-</a:t>
            </a:r>
            <a:r>
              <a:rPr lang="en-US" sz="2800" dirty="0" err="1"/>
              <a:t>Imajinasi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(</a:t>
            </a:r>
            <a:r>
              <a:rPr lang="en-US" sz="2800" dirty="0" err="1"/>
              <a:t>Keraf</a:t>
            </a:r>
            <a:r>
              <a:rPr lang="en-US" sz="2800" dirty="0"/>
              <a:t>, 2009)</a:t>
            </a:r>
            <a:br>
              <a:rPr lang="en-US" sz="3600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65503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Autofit/>
          </a:bodyPr>
          <a:lstStyle/>
          <a:p>
            <a:r>
              <a:rPr lang="en-GB" sz="4800" b="1" dirty="0" err="1">
                <a:solidFill>
                  <a:srgbClr val="002060"/>
                </a:solidFill>
              </a:rPr>
              <a:t>Contoh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br>
              <a:rPr lang="en-GB" sz="4800" b="1" dirty="0">
                <a:solidFill>
                  <a:srgbClr val="002060"/>
                </a:solidFill>
              </a:rPr>
            </a:br>
            <a:r>
              <a:rPr lang="en-GB" sz="4800" b="1" dirty="0">
                <a:solidFill>
                  <a:srgbClr val="002060"/>
                </a:solidFill>
              </a:rPr>
              <a:t>Gaya Bahasa </a:t>
            </a:r>
            <a:br>
              <a:rPr lang="en-GB" sz="4800" b="1" dirty="0">
                <a:solidFill>
                  <a:srgbClr val="002060"/>
                </a:solidFill>
              </a:rPr>
            </a:br>
            <a:r>
              <a:rPr lang="en-GB" sz="4800" b="1" dirty="0" err="1">
                <a:solidFill>
                  <a:srgbClr val="002060"/>
                </a:solidFill>
              </a:rPr>
              <a:t>Dalam</a:t>
            </a:r>
            <a:r>
              <a:rPr lang="en-GB" sz="4800" b="1" dirty="0">
                <a:solidFill>
                  <a:srgbClr val="002060"/>
                </a:solidFill>
              </a:rPr>
              <a:t> </a:t>
            </a:r>
            <a:r>
              <a:rPr lang="en-GB" sz="4800" b="1" dirty="0" err="1">
                <a:solidFill>
                  <a:srgbClr val="002060"/>
                </a:solidFill>
              </a:rPr>
              <a:t>Iklan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3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85800"/>
            <a:ext cx="1865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Iklan</a:t>
            </a:r>
            <a:r>
              <a:rPr lang="en-US" sz="2800" b="1" dirty="0"/>
              <a:t> </a:t>
            </a:r>
            <a:r>
              <a:rPr lang="en-US" sz="2800" b="1" dirty="0" err="1"/>
              <a:t>Pocky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762000" y="1524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Tau </a:t>
            </a:r>
            <a:r>
              <a:rPr lang="en-US" i="1" dirty="0" err="1">
                <a:solidFill>
                  <a:srgbClr val="0070C0"/>
                </a:solidFill>
              </a:rPr>
              <a:t>nggak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kenapa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aku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pilih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dia</a:t>
            </a:r>
            <a:r>
              <a:rPr lang="en-US" i="1" dirty="0">
                <a:solidFill>
                  <a:srgbClr val="0070C0"/>
                </a:solidFill>
              </a:rPr>
              <a:t>? </a:t>
            </a:r>
            <a:r>
              <a:rPr lang="en-US" i="1" dirty="0" err="1">
                <a:solidFill>
                  <a:srgbClr val="0070C0"/>
                </a:solidFill>
              </a:rPr>
              <a:t>Dia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itu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manis</a:t>
            </a:r>
            <a:r>
              <a:rPr lang="en-US" i="1" dirty="0">
                <a:solidFill>
                  <a:srgbClr val="0070C0"/>
                </a:solidFill>
              </a:rPr>
              <a:t>...</a:t>
            </a:r>
            <a:r>
              <a:rPr lang="en-US" i="1" dirty="0" err="1">
                <a:solidFill>
                  <a:srgbClr val="0070C0"/>
                </a:solidFill>
              </a:rPr>
              <a:t>eehe</a:t>
            </a:r>
            <a:r>
              <a:rPr lang="en-US" i="1" dirty="0">
                <a:solidFill>
                  <a:srgbClr val="0070C0"/>
                </a:solidFill>
              </a:rPr>
              <a:t>. Terus...</a:t>
            </a:r>
            <a:r>
              <a:rPr lang="en-US" i="1" dirty="0" err="1">
                <a:solidFill>
                  <a:srgbClr val="0070C0"/>
                </a:solidFill>
              </a:rPr>
              <a:t>nggak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berantakan</a:t>
            </a:r>
            <a:r>
              <a:rPr lang="en-US" i="1" dirty="0">
                <a:solidFill>
                  <a:srgbClr val="0070C0"/>
                </a:solidFill>
              </a:rPr>
              <a:t>. </a:t>
            </a:r>
            <a:r>
              <a:rPr lang="en-US" i="1" dirty="0" err="1">
                <a:solidFill>
                  <a:srgbClr val="0070C0"/>
                </a:solidFill>
              </a:rPr>
              <a:t>Pocky</a:t>
            </a:r>
            <a:r>
              <a:rPr lang="en-US" i="1" dirty="0">
                <a:solidFill>
                  <a:srgbClr val="0070C0"/>
                </a:solidFill>
              </a:rPr>
              <a:t>...</a:t>
            </a:r>
            <a:r>
              <a:rPr lang="en-US" i="1" dirty="0" err="1">
                <a:solidFill>
                  <a:srgbClr val="0070C0"/>
                </a:solidFill>
              </a:rPr>
              <a:t>relaksnya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sampai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ke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hati</a:t>
            </a:r>
            <a:r>
              <a:rPr lang="en-US" i="1" dirty="0">
                <a:solidFill>
                  <a:srgbClr val="0070C0"/>
                </a:solidFill>
              </a:rPr>
              <a:t>. </a:t>
            </a:r>
            <a:r>
              <a:rPr lang="en-US" i="1" dirty="0" err="1">
                <a:solidFill>
                  <a:srgbClr val="0070C0"/>
                </a:solidFill>
              </a:rPr>
              <a:t>Temukan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momen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relaksmu</a:t>
            </a:r>
            <a:r>
              <a:rPr lang="en-US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971800"/>
            <a:ext cx="333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Gaya Bahasa :</a:t>
            </a:r>
          </a:p>
          <a:p>
            <a:r>
              <a:rPr lang="en-US" dirty="0" err="1"/>
              <a:t>Retoris</a:t>
            </a:r>
            <a:r>
              <a:rPr lang="en-US" dirty="0"/>
              <a:t> - </a:t>
            </a:r>
            <a:r>
              <a:rPr lang="en-US" dirty="0" err="1"/>
              <a:t>Hiperbola</a:t>
            </a:r>
            <a:r>
              <a:rPr lang="en-US" dirty="0"/>
              <a:t>  - </a:t>
            </a:r>
            <a:r>
              <a:rPr lang="en-US" dirty="0" err="1"/>
              <a:t>Personifikasi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387497"/>
              </p:ext>
            </p:extLst>
          </p:nvPr>
        </p:nvGraphicFramePr>
        <p:xfrm>
          <a:off x="2819400" y="4648200"/>
          <a:ext cx="347503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ackager Shell Object" showAsIcon="1" r:id="rId3" imgW="3474720" imgH="417600" progId="Package">
                  <p:embed/>
                </p:oleObj>
              </mc:Choice>
              <mc:Fallback>
                <p:oleObj name="Packager Shell Object" showAsIcon="1" r:id="rId3" imgW="3474720" imgH="417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9400" y="4648200"/>
                        <a:ext cx="3475037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096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533400"/>
            <a:ext cx="56273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Tau </a:t>
            </a:r>
            <a:r>
              <a:rPr lang="en-US" i="1" dirty="0" err="1">
                <a:solidFill>
                  <a:srgbClr val="0070C0"/>
                </a:solidFill>
              </a:rPr>
              <a:t>nggak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kenapa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aku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pilih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dia</a:t>
            </a:r>
            <a:r>
              <a:rPr lang="en-US" i="1" dirty="0">
                <a:solidFill>
                  <a:srgbClr val="0070C0"/>
                </a:solidFill>
              </a:rPr>
              <a:t>?</a:t>
            </a:r>
            <a:r>
              <a:rPr lang="en-US" dirty="0"/>
              <a:t> = </a:t>
            </a:r>
            <a:r>
              <a:rPr lang="en-US" dirty="0" err="1"/>
              <a:t>Retoris</a:t>
            </a:r>
            <a:endParaRPr lang="en-US" dirty="0"/>
          </a:p>
          <a:p>
            <a:endParaRPr lang="en-GB" dirty="0"/>
          </a:p>
          <a:p>
            <a:r>
              <a:rPr lang="en-GB" dirty="0" err="1"/>
              <a:t>Retoris</a:t>
            </a:r>
            <a:r>
              <a:rPr lang="en-GB" dirty="0"/>
              <a:t> = </a:t>
            </a:r>
            <a:r>
              <a:rPr lang="en-US" dirty="0"/>
              <a:t>Gaya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mengharapkan</a:t>
            </a:r>
            <a:r>
              <a:rPr lang="en-US" dirty="0"/>
              <a:t> </a:t>
            </a:r>
            <a:r>
              <a:rPr lang="en-US" dirty="0" err="1"/>
              <a:t>jawaban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7337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penekanan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penonton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biskuit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dipilih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rasa yang </a:t>
            </a:r>
            <a:r>
              <a:rPr lang="en-US" dirty="0" err="1"/>
              <a:t>manis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3429000"/>
            <a:ext cx="479573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70C0"/>
                </a:solidFill>
              </a:rPr>
              <a:t>Pocky</a:t>
            </a:r>
            <a:r>
              <a:rPr lang="en-US" i="1" dirty="0">
                <a:solidFill>
                  <a:srgbClr val="0070C0"/>
                </a:solidFill>
              </a:rPr>
              <a:t>...</a:t>
            </a:r>
            <a:r>
              <a:rPr lang="en-US" i="1" dirty="0" err="1">
                <a:solidFill>
                  <a:srgbClr val="0070C0"/>
                </a:solidFill>
              </a:rPr>
              <a:t>relaksnya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sampai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ke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hati</a:t>
            </a:r>
            <a:r>
              <a:rPr lang="en-US" i="1" dirty="0">
                <a:solidFill>
                  <a:srgbClr val="0070C0"/>
                </a:solidFill>
              </a:rPr>
              <a:t>  </a:t>
            </a:r>
            <a:r>
              <a:rPr lang="en-US" dirty="0"/>
              <a:t>= </a:t>
            </a:r>
            <a:r>
              <a:rPr lang="en-US" dirty="0" err="1"/>
              <a:t>Hiperbola</a:t>
            </a:r>
            <a:endParaRPr lang="en-US" dirty="0"/>
          </a:p>
          <a:p>
            <a:endParaRPr lang="en-US" i="1" dirty="0">
              <a:solidFill>
                <a:srgbClr val="0070C0"/>
              </a:solidFill>
            </a:endParaRPr>
          </a:p>
          <a:p>
            <a:r>
              <a:rPr lang="en-US" dirty="0" err="1"/>
              <a:t>Hiperbola</a:t>
            </a:r>
            <a:r>
              <a:rPr lang="en-US" dirty="0"/>
              <a:t>  = Gaya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melebih-lebihkan</a:t>
            </a:r>
            <a:r>
              <a:rPr lang="en-US" dirty="0"/>
              <a:t> </a:t>
            </a:r>
          </a:p>
          <a:p>
            <a:endParaRPr lang="en-GB" dirty="0"/>
          </a:p>
          <a:p>
            <a:r>
              <a:rPr lang="en-US" dirty="0" err="1"/>
              <a:t>Makan</a:t>
            </a:r>
            <a:r>
              <a:rPr lang="en-US" dirty="0"/>
              <a:t> </a:t>
            </a:r>
            <a:r>
              <a:rPr lang="en-US" dirty="0" err="1"/>
              <a:t>biskuit</a:t>
            </a:r>
            <a:r>
              <a:rPr lang="en-US" dirty="0"/>
              <a:t> </a:t>
            </a:r>
            <a:r>
              <a:rPr lang="en-US" dirty="0" err="1"/>
              <a:t>Pocky</a:t>
            </a:r>
            <a:r>
              <a:rPr lang="en-US" dirty="0"/>
              <a:t>, </a:t>
            </a:r>
            <a:r>
              <a:rPr lang="en-US" dirty="0" err="1"/>
              <a:t>penonton</a:t>
            </a:r>
            <a:r>
              <a:rPr lang="en-US" dirty="0"/>
              <a:t> 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merasakan</a:t>
            </a:r>
            <a:r>
              <a:rPr lang="en-US" dirty="0"/>
              <a:t> </a:t>
            </a:r>
          </a:p>
          <a:p>
            <a:r>
              <a:rPr lang="en-US" dirty="0" err="1"/>
              <a:t>rileks</a:t>
            </a:r>
            <a:r>
              <a:rPr lang="en-US" dirty="0"/>
              <a:t> yang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kehati</a:t>
            </a:r>
            <a:r>
              <a:rPr lang="en-US" dirty="0"/>
              <a:t>.</a:t>
            </a:r>
          </a:p>
        </p:txBody>
      </p:sp>
      <p:pic>
        <p:nvPicPr>
          <p:cNvPr id="1026" name="Picture 2" descr="https://cdn.shopify.com/s/files/1/0414/5925/3400/products/Pocky-_70g_-Sugarliciousltd-1621094799.jpg?v=16210948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18" y="13716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293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295400"/>
            <a:ext cx="419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70C0"/>
                </a:solidFill>
              </a:rPr>
              <a:t>Dia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itu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manis</a:t>
            </a:r>
            <a:r>
              <a:rPr lang="en-US" i="1" dirty="0">
                <a:solidFill>
                  <a:srgbClr val="0070C0"/>
                </a:solidFill>
              </a:rPr>
              <a:t>...</a:t>
            </a:r>
            <a:r>
              <a:rPr lang="en-US" i="1" dirty="0" err="1">
                <a:solidFill>
                  <a:srgbClr val="0070C0"/>
                </a:solidFill>
              </a:rPr>
              <a:t>eehe</a:t>
            </a:r>
            <a:r>
              <a:rPr lang="en-US" i="1" dirty="0">
                <a:solidFill>
                  <a:srgbClr val="0070C0"/>
                </a:solidFill>
              </a:rPr>
              <a:t>. Terus...</a:t>
            </a:r>
            <a:r>
              <a:rPr lang="en-US" i="1" dirty="0" err="1">
                <a:solidFill>
                  <a:srgbClr val="0070C0"/>
                </a:solidFill>
              </a:rPr>
              <a:t>nggak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berantakan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Personifikasi</a:t>
            </a:r>
            <a:endParaRPr lang="en-US" dirty="0"/>
          </a:p>
          <a:p>
            <a:endParaRPr lang="en-US" i="1" dirty="0">
              <a:solidFill>
                <a:srgbClr val="0070C0"/>
              </a:solidFill>
            </a:endParaRPr>
          </a:p>
          <a:p>
            <a:r>
              <a:rPr lang="en-US" dirty="0" err="1"/>
              <a:t>Personifikasi</a:t>
            </a:r>
            <a:r>
              <a:rPr lang="en-US" dirty="0"/>
              <a:t> = Gaya </a:t>
            </a:r>
            <a:r>
              <a:rPr lang="en-US" dirty="0" err="1"/>
              <a:t>bahasa</a:t>
            </a:r>
            <a:r>
              <a:rPr lang="en-US" dirty="0"/>
              <a:t> yang </a:t>
            </a:r>
            <a:r>
              <a:rPr lang="en-US" dirty="0" err="1"/>
              <a:t>mengambarkan</a:t>
            </a:r>
            <a:r>
              <a:rPr lang="en-US" dirty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.</a:t>
            </a:r>
          </a:p>
          <a:p>
            <a:endParaRPr lang="en-GB" dirty="0"/>
          </a:p>
          <a:p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/</a:t>
            </a:r>
            <a:r>
              <a:rPr lang="en-US" dirty="0" err="1"/>
              <a:t>biskuit</a:t>
            </a:r>
            <a:r>
              <a:rPr lang="en-US" dirty="0"/>
              <a:t> yang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seolah-olah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sifat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, yang </a:t>
            </a:r>
            <a:r>
              <a:rPr lang="en-US" dirty="0" err="1"/>
              <a:t>manis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berantakan</a:t>
            </a:r>
            <a:r>
              <a:rPr lang="en-US" dirty="0"/>
              <a:t>.</a:t>
            </a:r>
          </a:p>
        </p:txBody>
      </p:sp>
      <p:pic>
        <p:nvPicPr>
          <p:cNvPr id="3074" name="Picture 2" descr="https://resize.cdn.otakumode.com/full/shop/product/69a6a9eab2664a048ef31b6e89dbb55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0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66322" y="671946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Iklan</a:t>
            </a:r>
            <a:r>
              <a:rPr lang="en-US" sz="2800" b="1" dirty="0"/>
              <a:t> </a:t>
            </a:r>
            <a:r>
              <a:rPr lang="en-US" sz="2800" b="1" dirty="0" err="1"/>
              <a:t>Gery</a:t>
            </a:r>
            <a:r>
              <a:rPr lang="en-US" sz="2800" b="1" dirty="0"/>
              <a:t> </a:t>
            </a:r>
            <a:r>
              <a:rPr lang="en-US" sz="2800" b="1" dirty="0" err="1"/>
              <a:t>Salut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699164" y="1524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i="1" dirty="0" err="1">
                <a:solidFill>
                  <a:srgbClr val="0070C0"/>
                </a:solidFill>
              </a:rPr>
              <a:t>Malkis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coklat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tabur-tabur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kelapa</a:t>
            </a:r>
            <a:r>
              <a:rPr lang="en-US" i="1" dirty="0">
                <a:solidFill>
                  <a:srgbClr val="0070C0"/>
                </a:solidFill>
              </a:rPr>
              <a:t>... </a:t>
            </a:r>
            <a:r>
              <a:rPr lang="en-US" i="1" dirty="0" err="1">
                <a:solidFill>
                  <a:srgbClr val="0070C0"/>
                </a:solidFill>
              </a:rPr>
              <a:t>Gery</a:t>
            </a:r>
            <a:r>
              <a:rPr lang="en-US" i="1" dirty="0">
                <a:solidFill>
                  <a:srgbClr val="0070C0"/>
                </a:solidFill>
              </a:rPr>
              <a:t> happy...</a:t>
            </a:r>
            <a:r>
              <a:rPr lang="en-US" i="1" dirty="0" err="1">
                <a:solidFill>
                  <a:srgbClr val="0070C0"/>
                </a:solidFill>
              </a:rPr>
              <a:t>mancap</a:t>
            </a:r>
            <a:r>
              <a:rPr lang="en-US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98035" y="2667000"/>
            <a:ext cx="331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Gaya Bahasa = </a:t>
            </a:r>
            <a:r>
              <a:rPr lang="en-US" dirty="0" err="1"/>
              <a:t>Repetisi</a:t>
            </a:r>
            <a:r>
              <a:rPr lang="en-US" dirty="0"/>
              <a:t> </a:t>
            </a:r>
            <a:r>
              <a:rPr lang="en-US" dirty="0" err="1"/>
              <a:t>Hiperbola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182332"/>
              </p:ext>
            </p:extLst>
          </p:nvPr>
        </p:nvGraphicFramePr>
        <p:xfrm>
          <a:off x="3048000" y="4572000"/>
          <a:ext cx="31353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Packager Shell Object" showAsIcon="1" r:id="rId3" imgW="3134880" imgH="417600" progId="Package">
                  <p:embed/>
                </p:oleObj>
              </mc:Choice>
              <mc:Fallback>
                <p:oleObj name="Packager Shell Object" showAsIcon="1" r:id="rId3" imgW="3134880" imgH="417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0" y="4572000"/>
                        <a:ext cx="3135313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9276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512</Words>
  <Application>Microsoft Office PowerPoint</Application>
  <PresentationFormat>On-screen Show (4:3)</PresentationFormat>
  <Paragraphs>74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Google Sans</vt:lpstr>
      <vt:lpstr>Office Theme</vt:lpstr>
      <vt:lpstr>Packager Shell Object</vt:lpstr>
      <vt:lpstr>Package</vt:lpstr>
      <vt:lpstr>Gaya Bahasa Iklan</vt:lpstr>
      <vt:lpstr>PowerPoint Presentation</vt:lpstr>
      <vt:lpstr>PowerPoint Presentation</vt:lpstr>
      <vt:lpstr>PowerPoint Presentation</vt:lpstr>
      <vt:lpstr>Contoh  Gaya Bahasa  Dalam Iklan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Majas Iklan</dc:title>
  <dc:creator>DELL</dc:creator>
  <cp:lastModifiedBy>Rika Febri</cp:lastModifiedBy>
  <cp:revision>26</cp:revision>
  <dcterms:created xsi:type="dcterms:W3CDTF">2023-11-04T04:38:09Z</dcterms:created>
  <dcterms:modified xsi:type="dcterms:W3CDTF">2024-11-25T05:49:13Z</dcterms:modified>
</cp:coreProperties>
</file>