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6"/>
  </p:notesMasterIdLst>
  <p:sldIdLst>
    <p:sldId id="358" r:id="rId4"/>
    <p:sldId id="355" r:id="rId5"/>
    <p:sldId id="361" r:id="rId6"/>
    <p:sldId id="360" r:id="rId7"/>
    <p:sldId id="362" r:id="rId8"/>
    <p:sldId id="260" r:id="rId9"/>
    <p:sldId id="335" r:id="rId10"/>
    <p:sldId id="363" r:id="rId11"/>
    <p:sldId id="366" r:id="rId12"/>
    <p:sldId id="365" r:id="rId13"/>
    <p:sldId id="364" r:id="rId14"/>
    <p:sldId id="3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68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5D3193-6C63-4653-A117-06D3E50573FB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C7413935-246E-41D7-B0BF-6C7AF30341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>
            <a:extLst>
              <a:ext uri="{FF2B5EF4-FFF2-40B4-BE49-F238E27FC236}">
                <a16:creationId xmlns="" xmlns:a16="http://schemas.microsoft.com/office/drawing/2014/main" id="{8C9C815E-15D4-48E1-8EBE-7E07C11F17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="" xmlns:a16="http://schemas.microsoft.com/office/drawing/2014/main" id="{A247CFD5-A527-42E9-9A1D-7256EE24AE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1B953A2-1280-43A2-971F-52F369FC529E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5904462-1962-43CF-B3A5-72AC0978C97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AD6C93BA-F12A-47BA-9075-666D4186263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ECA5DA5D-7E69-4BFD-88A9-3FBB40DC9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959504D-5FA5-4684-9F7B-086950A54AA7}"/>
              </a:ext>
            </a:extLst>
          </p:cNvPr>
          <p:cNvSpPr/>
          <p:nvPr userDrawn="1"/>
        </p:nvSpPr>
        <p:spPr>
          <a:xfrm>
            <a:off x="0" y="0"/>
            <a:ext cx="43218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7D5C7C0A-FA85-431D-B075-FE39CF9B00A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197030" y="414070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648B487E-554B-4761-A849-121182AF1C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197030" y="2548389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935D81BA-962D-4020-9DE9-4F4858BF7EE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197030" y="4682708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C114F5EF-8E95-466A-A02E-7D423CA7430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535992" y="0"/>
            <a:ext cx="7656008" cy="6871547"/>
          </a:xfrm>
          <a:custGeom>
            <a:avLst/>
            <a:gdLst>
              <a:gd name="connsiteX0" fmla="*/ 7099553 w 7656008"/>
              <a:gd name="connsiteY0" fmla="*/ 1 h 6871547"/>
              <a:gd name="connsiteX1" fmla="*/ 7656008 w 7656008"/>
              <a:gd name="connsiteY1" fmla="*/ 1 h 6871547"/>
              <a:gd name="connsiteX2" fmla="*/ 7656008 w 7656008"/>
              <a:gd name="connsiteY2" fmla="*/ 6858001 h 6871547"/>
              <a:gd name="connsiteX3" fmla="*/ 7090045 w 7656008"/>
              <a:gd name="connsiteY3" fmla="*/ 6858001 h 6871547"/>
              <a:gd name="connsiteX4" fmla="*/ 3665798 w 7656008"/>
              <a:gd name="connsiteY4" fmla="*/ 3433756 h 6871547"/>
              <a:gd name="connsiteX5" fmla="*/ 3440540 w 7656008"/>
              <a:gd name="connsiteY5" fmla="*/ 0 h 6871547"/>
              <a:gd name="connsiteX6" fmla="*/ 6881081 w 7656008"/>
              <a:gd name="connsiteY6" fmla="*/ 0 h 6871547"/>
              <a:gd name="connsiteX7" fmla="*/ 3440540 w 7656008"/>
              <a:gd name="connsiteY7" fmla="*/ 3440541 h 6871547"/>
              <a:gd name="connsiteX8" fmla="*/ 6871547 w 7656008"/>
              <a:gd name="connsiteY8" fmla="*/ 6871547 h 6871547"/>
              <a:gd name="connsiteX9" fmla="*/ 3431006 w 7656008"/>
              <a:gd name="connsiteY9" fmla="*/ 6871547 h 6871547"/>
              <a:gd name="connsiteX10" fmla="*/ 0 w 7656008"/>
              <a:gd name="connsiteY10" fmla="*/ 3440541 h 68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008" h="6871547">
                <a:moveTo>
                  <a:pt x="7099553" y="1"/>
                </a:moveTo>
                <a:lnTo>
                  <a:pt x="7656008" y="1"/>
                </a:lnTo>
                <a:lnTo>
                  <a:pt x="7656008" y="6858001"/>
                </a:lnTo>
                <a:lnTo>
                  <a:pt x="7090045" y="6858001"/>
                </a:lnTo>
                <a:lnTo>
                  <a:pt x="3665798" y="3433756"/>
                </a:lnTo>
                <a:close/>
                <a:moveTo>
                  <a:pt x="3440540" y="0"/>
                </a:moveTo>
                <a:lnTo>
                  <a:pt x="6881081" y="0"/>
                </a:lnTo>
                <a:lnTo>
                  <a:pt x="3440540" y="3440541"/>
                </a:lnTo>
                <a:lnTo>
                  <a:pt x="6871547" y="6871547"/>
                </a:lnTo>
                <a:lnTo>
                  <a:pt x="3431006" y="6871547"/>
                </a:lnTo>
                <a:lnTo>
                  <a:pt x="0" y="344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839FE96-948C-4D02-A318-34BF5C06D022}"/>
              </a:ext>
            </a:extLst>
          </p:cNvPr>
          <p:cNvGrpSpPr/>
          <p:nvPr userDrawn="1"/>
        </p:nvGrpSpPr>
        <p:grpSpPr>
          <a:xfrm>
            <a:off x="4196676" y="1650757"/>
            <a:ext cx="3798650" cy="2992952"/>
            <a:chOff x="2862987" y="1731312"/>
            <a:chExt cx="3418025" cy="2693058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645E1A4-4B8A-402C-BA5E-F079FC93D1A9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8" name="Rounded Rectangle 21">
                <a:extLst>
                  <a:ext uri="{FF2B5EF4-FFF2-40B4-BE49-F238E27FC236}">
                    <a16:creationId xmlns="" xmlns:a16="http://schemas.microsoft.com/office/drawing/2014/main" id="{234BFB0D-AE35-454E-9E26-3F75637E9029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729E2443-6E39-4B53-9287-404DB192E749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CB2779CD-D9E4-4A8A-A3B9-973CEE302EE5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="" xmlns:a16="http://schemas.microsoft.com/office/drawing/2014/main" id="{4D871E96-A648-4CC5-96FD-5D1E38E3CBB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35">
                  <a:extLst>
                    <a:ext uri="{FF2B5EF4-FFF2-40B4-BE49-F238E27FC236}">
                      <a16:creationId xmlns="" xmlns:a16="http://schemas.microsoft.com/office/drawing/2014/main" id="{1110B8B5-BB0B-4491-A462-EC093E27A3D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FA93EA6D-475B-43F2-92C4-8034C0065E34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6D26F119-C04D-4ED1-872A-CD553E9A3C2C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="" xmlns:a16="http://schemas.microsoft.com/office/drawing/2014/main" id="{AEB14E91-9ADD-41CC-B34E-545DCAE7CCC7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AEC13E77-D04D-44A7-9660-15090CC34340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26F01269-0C7E-48BE-91AA-E4F322B3E96C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="" xmlns:a16="http://schemas.microsoft.com/office/drawing/2014/main" id="{1EF61853-8635-404B-ADC5-A48E16C7C7B7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Rounded Rectangle 33">
                  <a:extLst>
                    <a:ext uri="{FF2B5EF4-FFF2-40B4-BE49-F238E27FC236}">
                      <a16:creationId xmlns="" xmlns:a16="http://schemas.microsoft.com/office/drawing/2014/main" id="{5D285D41-2BA6-41FE-B5EE-1641ABF8026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132CE450-A1D8-496E-86C1-76864115384F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2CD8D002-4E69-4E03-ABBB-D7BDCDC74044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" name="Rounded Rectangle 27">
                <a:extLst>
                  <a:ext uri="{FF2B5EF4-FFF2-40B4-BE49-F238E27FC236}">
                    <a16:creationId xmlns="" xmlns:a16="http://schemas.microsoft.com/office/drawing/2014/main" id="{9D95B5E0-7E3E-4B81-9E33-1FB1F4C048E4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2449C468-B9C8-4394-85B6-AA18557890BC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AC6058DD-1ED3-4501-9CCC-CB6E96E23A01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="" xmlns:a16="http://schemas.microsoft.com/office/drawing/2014/main" id="{46A4412E-B4A1-4BB0-81D5-13B7EB85361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Rounded Rectangle 31">
                  <a:extLst>
                    <a:ext uri="{FF2B5EF4-FFF2-40B4-BE49-F238E27FC236}">
                      <a16:creationId xmlns="" xmlns:a16="http://schemas.microsoft.com/office/drawing/2014/main" id="{6D2B3A01-9BD1-4BE8-9984-E4BD5D56314C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A51DE70D-3AEA-4A2B-85D1-ECA37A76F9B4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2C5EF023-4738-48BA-9BA0-15432147C42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28994" y="1897629"/>
            <a:ext cx="1530045" cy="24033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="" xmlns:a16="http://schemas.microsoft.com/office/drawing/2014/main" id="{1D4DB218-75D4-4C3B-8DAD-881511FC281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89755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="" xmlns:a16="http://schemas.microsoft.com/office/drawing/2014/main" id="{D8052B6F-A924-4153-BB7F-B5908337DAA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74022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="" xmlns:a16="http://schemas.microsoft.com/office/drawing/2014/main" id="{BBE65526-7A64-4541-9EE3-A02D25575F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madhaniyah@darmajaya.ac.id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=""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417" y="5592651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cs typeface="Arial" pitchFamily="34" charset="0"/>
                <a:hlinkClick r:id="rId3"/>
              </a:rPr>
              <a:t>Ramadhaniyah@darmajaya.ac.id</a:t>
            </a:r>
            <a:endParaRPr lang="en-US" altLang="ko-KR" sz="10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  <a:cs typeface="Arial" pitchFamily="34" charset="0"/>
              </a:rPr>
              <a:t>HP. 081273227680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-1417" y="3959657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AKUNTANSI KEUANGAN LANJUTAN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5047991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RIEKA RAMADHANIYAH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4090" y="1074467"/>
            <a:ext cx="619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Induk</a:t>
            </a:r>
            <a:r>
              <a:rPr lang="en-US" sz="4800" dirty="0" smtClean="0">
                <a:solidFill>
                  <a:schemeClr val="bg1"/>
                </a:solidFill>
              </a:rPr>
              <a:t> Perusahaan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4090" y="2257273"/>
            <a:ext cx="619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+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7183" y="3699387"/>
            <a:ext cx="619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Anak</a:t>
            </a:r>
            <a:r>
              <a:rPr lang="en-US" sz="4800" dirty="0" smtClean="0">
                <a:solidFill>
                  <a:schemeClr val="bg1"/>
                </a:solidFill>
              </a:rPr>
              <a:t> Perusahaan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783" y="637738"/>
            <a:ext cx="6196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AKUN PENTING BAGI PERUSAHAAN KONSOLIDASI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49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FEC2E5-5C85-41AC-B13C-2B8FA9B1C426}"/>
              </a:ext>
            </a:extLst>
          </p:cNvPr>
          <p:cNvSpPr txBox="1"/>
          <p:nvPr/>
        </p:nvSpPr>
        <p:spPr>
          <a:xfrm>
            <a:off x="731520" y="1760822"/>
            <a:ext cx="10584180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TERIMA KASIH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3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="" xmlns:a16="http://schemas.microsoft.com/office/drawing/2014/main" id="{AA86AF38-A1B4-4568-9668-3015D44F843E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="" xmlns:a16="http://schemas.microsoft.com/office/drawing/2014/main" id="{87D8D70F-9BD6-47BC-B1D7-FB4FA94199ED}"/>
              </a:ext>
            </a:extLst>
          </p:cNvPr>
          <p:cNvSpPr/>
          <p:nvPr/>
        </p:nvSpPr>
        <p:spPr>
          <a:xfrm flipH="1">
            <a:off x="6400800" y="1028587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260293" y="1142916"/>
            <a:ext cx="4743634" cy="3477049"/>
            <a:chOff x="6665486" y="-84228"/>
            <a:chExt cx="4777152" cy="3477049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486" y="-84228"/>
              <a:ext cx="4777152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KONTRAK KULIAH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1863876"/>
              <a:ext cx="4777096" cy="15289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ABSEN</a:t>
              </a:r>
            </a:p>
            <a:p>
              <a:pPr marL="457200" indent="-457200">
                <a:buAutoNum type="arabicPeriod"/>
              </a:pPr>
              <a:r>
                <a:rPr lang="en-US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RPS</a:t>
              </a:r>
            </a:p>
            <a:p>
              <a:pPr marL="457200" indent="-457200">
                <a:buAutoNum type="arabicPeriod"/>
              </a:pPr>
              <a:r>
                <a:rPr lang="en-US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TATA TERTIB KELAS</a:t>
              </a:r>
            </a:p>
            <a:p>
              <a:pPr marL="457200" indent="-457200">
                <a:buAutoNum type="arabicPeriod"/>
              </a:pPr>
              <a:r>
                <a:rPr lang="en-US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TUGAS</a:t>
              </a:r>
              <a:endParaRPr lang="en-US" altLang="ko-KR" sz="1867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457200" indent="-457200">
                <a:buAutoNum type="arabicPeriod"/>
              </a:pPr>
              <a:r>
                <a:rPr lang="en-US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KELOMPOK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4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1"/>
            <a:ext cx="12367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Kode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Mata : </a:t>
            </a:r>
            <a:r>
              <a:rPr lang="en-US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Kuliah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AKT21403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Mata </a:t>
            </a:r>
            <a:r>
              <a:rPr lang="en-US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Kuliah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: </a:t>
            </a:r>
            <a:r>
              <a:rPr lang="en-US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Akuntansi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Keuangan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Lanjutan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Prasyarat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: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Akuntansi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Keuangan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Menengah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dan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Isu-Isu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Kontemporer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Sifat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: CBL (Case Base Learning)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8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82" y="508288"/>
            <a:ext cx="11286432" cy="55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8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al Buku Umum Akuntansi Keuangan Lanjutan Ed. Ifrs dari penerbit Buku  Erlangga Original Murah - Free Ongkir| Eureka Bookhouse - Toko Buku Online  Termur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95" y="1989772"/>
            <a:ext cx="21240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kuntansi Keuangan Lanjutan 1 Berbasis PS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233487"/>
            <a:ext cx="3263265" cy="45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9831A58-EA36-4EB3-82C9-314EF953980C}"/>
              </a:ext>
            </a:extLst>
          </p:cNvPr>
          <p:cNvSpPr/>
          <p:nvPr/>
        </p:nvSpPr>
        <p:spPr>
          <a:xfrm>
            <a:off x="5696305" y="225434"/>
            <a:ext cx="5883215" cy="621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C5E9A2-3B9C-4E3B-B34D-5E7D28693D6F}"/>
              </a:ext>
            </a:extLst>
          </p:cNvPr>
          <p:cNvSpPr/>
          <p:nvPr/>
        </p:nvSpPr>
        <p:spPr>
          <a:xfrm>
            <a:off x="5696305" y="1038088"/>
            <a:ext cx="5883215" cy="5771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68ED0E-3AB0-4507-8866-A3D17A89AD34}"/>
              </a:ext>
            </a:extLst>
          </p:cNvPr>
          <p:cNvSpPr/>
          <p:nvPr/>
        </p:nvSpPr>
        <p:spPr>
          <a:xfrm>
            <a:off x="5696301" y="1794141"/>
            <a:ext cx="5883215" cy="5838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47BDE7-9230-402B-8011-440EE9A48CA6}"/>
              </a:ext>
            </a:extLst>
          </p:cNvPr>
          <p:cNvSpPr txBox="1"/>
          <p:nvPr/>
        </p:nvSpPr>
        <p:spPr>
          <a:xfrm>
            <a:off x="5696306" y="390356"/>
            <a:ext cx="5355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Kombinasi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Bisnis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Metode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Akuntansi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(PSAK)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3C2048-C899-4A41-BAA8-A46C19677FCB}"/>
              </a:ext>
            </a:extLst>
          </p:cNvPr>
          <p:cNvSpPr txBox="1"/>
          <p:nvPr/>
        </p:nvSpPr>
        <p:spPr>
          <a:xfrm>
            <a:off x="5696301" y="1216982"/>
            <a:ext cx="5355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Laporan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Konsolidasi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31">
            <a:extLst>
              <a:ext uri="{FF2B5EF4-FFF2-40B4-BE49-F238E27FC236}">
                <a16:creationId xmlns="" xmlns:a16="http://schemas.microsoft.com/office/drawing/2014/main" id="{6F25BABF-BD7B-4A91-94A2-29397ED273CB}"/>
              </a:ext>
            </a:extLst>
          </p:cNvPr>
          <p:cNvGrpSpPr/>
          <p:nvPr/>
        </p:nvGrpSpPr>
        <p:grpSpPr>
          <a:xfrm>
            <a:off x="5696297" y="1910160"/>
            <a:ext cx="5619132" cy="744793"/>
            <a:chOff x="509039" y="4183567"/>
            <a:chExt cx="2190752" cy="744793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D6E2102-FD59-49C3-A6AB-1520DB0A4C08}"/>
                </a:ext>
              </a:extLst>
            </p:cNvPr>
            <p:cNvSpPr txBox="1"/>
            <p:nvPr/>
          </p:nvSpPr>
          <p:spPr>
            <a:xfrm>
              <a:off x="509039" y="418356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Transaksi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antar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Perusahaan /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Laba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antar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perusahaan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82A5236-781B-4E47-B608-9F3F130AA671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368ED0E-3AB0-4507-8866-A3D17A89AD34}"/>
              </a:ext>
            </a:extLst>
          </p:cNvPr>
          <p:cNvSpPr/>
          <p:nvPr/>
        </p:nvSpPr>
        <p:spPr>
          <a:xfrm>
            <a:off x="5696306" y="3224556"/>
            <a:ext cx="5883215" cy="5838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368ED0E-3AB0-4507-8866-A3D17A89AD34}"/>
              </a:ext>
            </a:extLst>
          </p:cNvPr>
          <p:cNvSpPr/>
          <p:nvPr/>
        </p:nvSpPr>
        <p:spPr>
          <a:xfrm>
            <a:off x="5696298" y="2557892"/>
            <a:ext cx="5883215" cy="5838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Perusahaan (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368ED0E-3AB0-4507-8866-A3D17A89AD34}"/>
              </a:ext>
            </a:extLst>
          </p:cNvPr>
          <p:cNvSpPr/>
          <p:nvPr/>
        </p:nvSpPr>
        <p:spPr>
          <a:xfrm>
            <a:off x="5696305" y="3988307"/>
            <a:ext cx="5883215" cy="5838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Persekutuan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368ED0E-3AB0-4507-8866-A3D17A89AD34}"/>
              </a:ext>
            </a:extLst>
          </p:cNvPr>
          <p:cNvSpPr/>
          <p:nvPr/>
        </p:nvSpPr>
        <p:spPr>
          <a:xfrm>
            <a:off x="5696297" y="4733484"/>
            <a:ext cx="5883215" cy="5838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Persekutuan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368ED0E-3AB0-4507-8866-A3D17A89AD34}"/>
              </a:ext>
            </a:extLst>
          </p:cNvPr>
          <p:cNvSpPr/>
          <p:nvPr/>
        </p:nvSpPr>
        <p:spPr>
          <a:xfrm>
            <a:off x="5696297" y="5417679"/>
            <a:ext cx="5883215" cy="5838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Likuidasi</a:t>
            </a:r>
            <a:r>
              <a:rPr lang="en-US" dirty="0" smtClean="0"/>
              <a:t> Persekutuan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368ED0E-3AB0-4507-8866-A3D17A89AD34}"/>
              </a:ext>
            </a:extLst>
          </p:cNvPr>
          <p:cNvSpPr/>
          <p:nvPr/>
        </p:nvSpPr>
        <p:spPr>
          <a:xfrm>
            <a:off x="5696297" y="6185815"/>
            <a:ext cx="5883215" cy="5838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Financial Distress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5780" y="2849799"/>
            <a:ext cx="352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MATERI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FEC2E5-5C85-41AC-B13C-2B8FA9B1C426}"/>
              </a:ext>
            </a:extLst>
          </p:cNvPr>
          <p:cNvSpPr txBox="1"/>
          <p:nvPr/>
        </p:nvSpPr>
        <p:spPr>
          <a:xfrm>
            <a:off x="731520" y="1760822"/>
            <a:ext cx="10584180" cy="123110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INTRODUCTION</a:t>
            </a:r>
            <a:endParaRPr lang="ko-KR" altLang="en-US" sz="8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2" y="436728"/>
            <a:ext cx="619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</a:rPr>
              <a:t>J</a:t>
            </a:r>
            <a:r>
              <a:rPr lang="en-US" sz="4800" dirty="0" err="1" smtClean="0">
                <a:solidFill>
                  <a:schemeClr val="bg1"/>
                </a:solidFill>
              </a:rPr>
              <a:t>enis</a:t>
            </a:r>
            <a:r>
              <a:rPr lang="en-US" sz="4800" dirty="0" smtClean="0">
                <a:solidFill>
                  <a:schemeClr val="bg1"/>
                </a:solidFill>
              </a:rPr>
              <a:t> Perusahaan yang </a:t>
            </a:r>
            <a:r>
              <a:rPr lang="en-US" sz="4800" dirty="0" err="1" smtClean="0">
                <a:solidFill>
                  <a:schemeClr val="bg1"/>
                </a:solidFill>
              </a:rPr>
              <a:t>anda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k</a:t>
            </a:r>
            <a:r>
              <a:rPr lang="en-US" sz="4800" dirty="0" err="1" smtClean="0">
                <a:solidFill>
                  <a:schemeClr val="bg1"/>
                </a:solidFill>
              </a:rPr>
              <a:t>etahui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8806" y="2534777"/>
            <a:ext cx="619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Perbedaan</a:t>
            </a:r>
            <a:r>
              <a:rPr lang="en-US" sz="4800" dirty="0" smtClean="0">
                <a:solidFill>
                  <a:schemeClr val="bg1"/>
                </a:solidFill>
              </a:rPr>
              <a:t> ????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5916" y="4085231"/>
            <a:ext cx="619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Tbk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dan</a:t>
            </a:r>
            <a:r>
              <a:rPr lang="en-US" sz="4800" dirty="0" smtClean="0">
                <a:solidFill>
                  <a:schemeClr val="bg1"/>
                </a:solidFill>
              </a:rPr>
              <a:t> Private ???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9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783" y="637738"/>
            <a:ext cx="619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Kombinasi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Bisnis</a:t>
            </a:r>
            <a:r>
              <a:rPr lang="en-US" sz="4800" dirty="0" smtClean="0">
                <a:solidFill>
                  <a:schemeClr val="bg1"/>
                </a:solidFill>
              </a:rPr>
              <a:t> /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4783" y="1744049"/>
            <a:ext cx="619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Penggabungan</a:t>
            </a:r>
            <a:r>
              <a:rPr lang="en-US" sz="4800" dirty="0" smtClean="0">
                <a:solidFill>
                  <a:schemeClr val="bg1"/>
                </a:solidFill>
              </a:rPr>
              <a:t> Usaha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811" y="3518720"/>
            <a:ext cx="619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Persekutuan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756849" y="4749421"/>
            <a:ext cx="6701050" cy="1965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LAPORAN KEUANGAN (GABUNGAN/KONSOLIDASI)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4211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3E5F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3667</TotalTime>
  <Words>116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맑은 고딕</vt:lpstr>
      <vt:lpstr>Arial</vt:lpstr>
      <vt:lpstr>Arial Black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Microsoft account</cp:lastModifiedBy>
  <cp:revision>78</cp:revision>
  <dcterms:created xsi:type="dcterms:W3CDTF">2020-01-20T05:08:25Z</dcterms:created>
  <dcterms:modified xsi:type="dcterms:W3CDTF">2024-09-24T13:37:48Z</dcterms:modified>
</cp:coreProperties>
</file>