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sldIdLst>
    <p:sldId id="256" r:id="rId2"/>
    <p:sldId id="257" r:id="rId3"/>
    <p:sldId id="258" r:id="rId4"/>
    <p:sldId id="259" r:id="rId5"/>
    <p:sldId id="260" r:id="rId6"/>
    <p:sldId id="261" r:id="rId7"/>
    <p:sldId id="290" r:id="rId8"/>
    <p:sldId id="262" r:id="rId9"/>
    <p:sldId id="291"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8" r:id="rId35"/>
    <p:sldId id="289"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A50021"/>
    <a:srgbClr val="F0EFE0"/>
    <a:srgbClr val="1F408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28" autoAdjust="0"/>
  </p:normalViewPr>
  <p:slideViewPr>
    <p:cSldViewPr>
      <p:cViewPr varScale="1">
        <p:scale>
          <a:sx n="69" d="100"/>
          <a:sy n="69" d="100"/>
        </p:scale>
        <p:origin x="14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81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35906" name="Group 2"/>
          <p:cNvGrpSpPr>
            <a:grpSpLocks/>
          </p:cNvGrpSpPr>
          <p:nvPr/>
        </p:nvGrpSpPr>
        <p:grpSpPr bwMode="auto">
          <a:xfrm>
            <a:off x="-6350" y="20638"/>
            <a:ext cx="9144000" cy="6858000"/>
            <a:chOff x="0" y="0"/>
            <a:chExt cx="5760" cy="4320"/>
          </a:xfrm>
        </p:grpSpPr>
        <p:sp>
          <p:nvSpPr>
            <p:cNvPr id="63590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63590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en-US"/>
            </a:p>
          </p:txBody>
        </p:sp>
      </p:grpSp>
      <p:sp>
        <p:nvSpPr>
          <p:cNvPr id="635909"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n-US"/>
          </a:p>
        </p:txBody>
      </p:sp>
      <p:grpSp>
        <p:nvGrpSpPr>
          <p:cNvPr id="635910" name="Group 6"/>
          <p:cNvGrpSpPr>
            <a:grpSpLocks/>
          </p:cNvGrpSpPr>
          <p:nvPr/>
        </p:nvGrpSpPr>
        <p:grpSpPr bwMode="auto">
          <a:xfrm>
            <a:off x="-1588" y="6034088"/>
            <a:ext cx="7845426" cy="850900"/>
            <a:chOff x="0" y="3792"/>
            <a:chExt cx="4942" cy="536"/>
          </a:xfrm>
        </p:grpSpPr>
        <p:sp>
          <p:nvSpPr>
            <p:cNvPr id="63591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en-US"/>
            </a:p>
          </p:txBody>
        </p:sp>
        <p:grpSp>
          <p:nvGrpSpPr>
            <p:cNvPr id="635912" name="Group 8"/>
            <p:cNvGrpSpPr>
              <a:grpSpLocks/>
            </p:cNvGrpSpPr>
            <p:nvPr userDrawn="1"/>
          </p:nvGrpSpPr>
          <p:grpSpPr bwMode="auto">
            <a:xfrm>
              <a:off x="2486" y="3792"/>
              <a:ext cx="2456" cy="536"/>
              <a:chOff x="2486" y="3792"/>
              <a:chExt cx="2456" cy="536"/>
            </a:xfrm>
          </p:grpSpPr>
          <p:sp>
            <p:nvSpPr>
              <p:cNvPr id="635913"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lang="en-US"/>
              </a:p>
            </p:txBody>
          </p:sp>
          <p:sp>
            <p:nvSpPr>
              <p:cNvPr id="63591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en-US"/>
              </a:p>
            </p:txBody>
          </p:sp>
          <p:sp>
            <p:nvSpPr>
              <p:cNvPr id="63591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en-US"/>
              </a:p>
            </p:txBody>
          </p:sp>
          <p:sp>
            <p:nvSpPr>
              <p:cNvPr id="63591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en-US"/>
              </a:p>
            </p:txBody>
          </p:sp>
          <p:sp>
            <p:nvSpPr>
              <p:cNvPr id="63591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en-US"/>
              </a:p>
            </p:txBody>
          </p:sp>
        </p:grpSp>
        <p:sp>
          <p:nvSpPr>
            <p:cNvPr id="63591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en-US"/>
            </a:p>
          </p:txBody>
        </p:sp>
      </p:grpSp>
      <p:grpSp>
        <p:nvGrpSpPr>
          <p:cNvPr id="635919" name="Group 15"/>
          <p:cNvGrpSpPr>
            <a:grpSpLocks/>
          </p:cNvGrpSpPr>
          <p:nvPr/>
        </p:nvGrpSpPr>
        <p:grpSpPr bwMode="auto">
          <a:xfrm>
            <a:off x="627063" y="6021388"/>
            <a:ext cx="5684837" cy="849312"/>
            <a:chOff x="395" y="3793"/>
            <a:chExt cx="3581" cy="535"/>
          </a:xfrm>
        </p:grpSpPr>
        <p:sp>
          <p:nvSpPr>
            <p:cNvPr id="635920"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en-US"/>
            </a:p>
          </p:txBody>
        </p:sp>
        <p:sp>
          <p:nvSpPr>
            <p:cNvPr id="635921"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en-US"/>
            </a:p>
          </p:txBody>
        </p:sp>
        <p:sp>
          <p:nvSpPr>
            <p:cNvPr id="635922"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en-US"/>
            </a:p>
          </p:txBody>
        </p:sp>
        <p:sp>
          <p:nvSpPr>
            <p:cNvPr id="635923"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en-US"/>
            </a:p>
          </p:txBody>
        </p:sp>
        <p:sp>
          <p:nvSpPr>
            <p:cNvPr id="635924"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en-US"/>
            </a:p>
          </p:txBody>
        </p:sp>
        <p:sp>
          <p:nvSpPr>
            <p:cNvPr id="635925"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en-US"/>
            </a:p>
          </p:txBody>
        </p:sp>
      </p:grpSp>
      <p:sp>
        <p:nvSpPr>
          <p:cNvPr id="635926"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635927"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635928" name="Rectangle 24"/>
          <p:cNvSpPr>
            <a:spLocks noGrp="1" noChangeArrowheads="1"/>
          </p:cNvSpPr>
          <p:nvPr>
            <p:ph type="dt" sz="quarter" idx="2"/>
          </p:nvPr>
        </p:nvSpPr>
        <p:spPr/>
        <p:txBody>
          <a:bodyPr/>
          <a:lstStyle>
            <a:lvl1pPr>
              <a:defRPr/>
            </a:lvl1pPr>
          </a:lstStyle>
          <a:p>
            <a:endParaRPr lang="en-US"/>
          </a:p>
        </p:txBody>
      </p:sp>
      <p:sp>
        <p:nvSpPr>
          <p:cNvPr id="635929" name="Rectangle 25"/>
          <p:cNvSpPr>
            <a:spLocks noGrp="1" noChangeArrowheads="1"/>
          </p:cNvSpPr>
          <p:nvPr>
            <p:ph type="sldNum" sz="quarter" idx="4"/>
          </p:nvPr>
        </p:nvSpPr>
        <p:spPr/>
        <p:txBody>
          <a:bodyPr/>
          <a:lstStyle>
            <a:lvl1pPr>
              <a:defRPr/>
            </a:lvl1pPr>
          </a:lstStyle>
          <a:p>
            <a:fld id="{C7C91186-0249-4280-B5DB-92867F9ACD77}" type="slidenum">
              <a:rPr lang="en-US"/>
              <a:pPr/>
              <a:t>‹#›</a:t>
            </a:fld>
            <a:endParaRPr lang="en-US"/>
          </a:p>
        </p:txBody>
      </p:sp>
      <p:sp>
        <p:nvSpPr>
          <p:cNvPr id="635930" name="Rectangle 26"/>
          <p:cNvSpPr>
            <a:spLocks noGrp="1" noChangeArrowheads="1"/>
          </p:cNvSpPr>
          <p:nvPr>
            <p:ph type="ftr" sz="quarter" idx="3"/>
          </p:nvPr>
        </p:nvSpPr>
        <p:spPr/>
        <p:txBody>
          <a:bodyPr/>
          <a:lstStyle>
            <a:lvl1pPr>
              <a:defRPr/>
            </a:lvl1p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44090A-AE18-4BCC-B320-2A617C8F5FD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BBEF08F-62C9-4BC6-8A90-91DC8805737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AE3EC8-5F17-4C34-9BF0-B4394247640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BA107-D236-434B-9673-39AB5F74CCC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4C6CDE0-23FD-4DA4-BE7D-2465D9DAD15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7FE1B36-6145-4235-A5AF-56EE23AB073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A4C9FC6-70EC-4484-9950-04F26470279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F022C21-FBA8-4EA6-A992-72BE0EF849C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CCA74FC-7209-4CAA-9EF7-99D333E7F25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5C8B498-878C-4D04-8C68-3C0AC67B0B4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634882" name="Group 2"/>
          <p:cNvGrpSpPr>
            <a:grpSpLocks/>
          </p:cNvGrpSpPr>
          <p:nvPr/>
        </p:nvGrpSpPr>
        <p:grpSpPr bwMode="auto">
          <a:xfrm>
            <a:off x="0" y="0"/>
            <a:ext cx="9144000" cy="6858000"/>
            <a:chOff x="0" y="0"/>
            <a:chExt cx="5760" cy="4320"/>
          </a:xfrm>
        </p:grpSpPr>
        <p:sp>
          <p:nvSpPr>
            <p:cNvPr id="634883"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634884"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en-US"/>
            </a:p>
          </p:txBody>
        </p:sp>
      </p:grpSp>
      <p:sp>
        <p:nvSpPr>
          <p:cNvPr id="634885"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n-US"/>
          </a:p>
        </p:txBody>
      </p:sp>
      <p:grpSp>
        <p:nvGrpSpPr>
          <p:cNvPr id="634886" name="Group 6"/>
          <p:cNvGrpSpPr>
            <a:grpSpLocks/>
          </p:cNvGrpSpPr>
          <p:nvPr/>
        </p:nvGrpSpPr>
        <p:grpSpPr bwMode="auto">
          <a:xfrm>
            <a:off x="0" y="6019800"/>
            <a:ext cx="7848600" cy="857250"/>
            <a:chOff x="0" y="3792"/>
            <a:chExt cx="4944" cy="540"/>
          </a:xfrm>
        </p:grpSpPr>
        <p:sp>
          <p:nvSpPr>
            <p:cNvPr id="634887"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en-US"/>
            </a:p>
          </p:txBody>
        </p:sp>
        <p:grpSp>
          <p:nvGrpSpPr>
            <p:cNvPr id="634888" name="Group 8"/>
            <p:cNvGrpSpPr>
              <a:grpSpLocks/>
            </p:cNvGrpSpPr>
            <p:nvPr userDrawn="1"/>
          </p:nvGrpSpPr>
          <p:grpSpPr bwMode="auto">
            <a:xfrm>
              <a:off x="2486" y="3792"/>
              <a:ext cx="2458" cy="540"/>
              <a:chOff x="2486" y="3792"/>
              <a:chExt cx="2458" cy="540"/>
            </a:xfrm>
          </p:grpSpPr>
          <p:sp>
            <p:nvSpPr>
              <p:cNvPr id="634889"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en-US"/>
              </a:p>
            </p:txBody>
          </p:sp>
          <p:sp>
            <p:nvSpPr>
              <p:cNvPr id="634890"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en-US"/>
              </a:p>
            </p:txBody>
          </p:sp>
          <p:sp>
            <p:nvSpPr>
              <p:cNvPr id="634891"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en-US"/>
              </a:p>
            </p:txBody>
          </p:sp>
          <p:sp>
            <p:nvSpPr>
              <p:cNvPr id="634892"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en-US"/>
              </a:p>
            </p:txBody>
          </p:sp>
          <p:sp>
            <p:nvSpPr>
              <p:cNvPr id="634893"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en-US"/>
              </a:p>
            </p:txBody>
          </p:sp>
        </p:grpSp>
        <p:sp>
          <p:nvSpPr>
            <p:cNvPr id="634894"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en-US"/>
            </a:p>
          </p:txBody>
        </p:sp>
      </p:grpSp>
      <p:grpSp>
        <p:nvGrpSpPr>
          <p:cNvPr id="634895" name="Group 15"/>
          <p:cNvGrpSpPr>
            <a:grpSpLocks/>
          </p:cNvGrpSpPr>
          <p:nvPr/>
        </p:nvGrpSpPr>
        <p:grpSpPr bwMode="auto">
          <a:xfrm>
            <a:off x="627063" y="6021388"/>
            <a:ext cx="5684837" cy="849312"/>
            <a:chOff x="395" y="3793"/>
            <a:chExt cx="3581" cy="535"/>
          </a:xfrm>
        </p:grpSpPr>
        <p:sp>
          <p:nvSpPr>
            <p:cNvPr id="634896"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en-US"/>
            </a:p>
          </p:txBody>
        </p:sp>
        <p:sp>
          <p:nvSpPr>
            <p:cNvPr id="634897"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en-US"/>
            </a:p>
          </p:txBody>
        </p:sp>
        <p:sp>
          <p:nvSpPr>
            <p:cNvPr id="634898"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en-US"/>
            </a:p>
          </p:txBody>
        </p:sp>
        <p:sp>
          <p:nvSpPr>
            <p:cNvPr id="634899"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en-US"/>
            </a:p>
          </p:txBody>
        </p:sp>
        <p:sp>
          <p:nvSpPr>
            <p:cNvPr id="634900"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en-US"/>
            </a:p>
          </p:txBody>
        </p:sp>
        <p:sp>
          <p:nvSpPr>
            <p:cNvPr id="634901"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en-US"/>
            </a:p>
          </p:txBody>
        </p:sp>
      </p:grpSp>
      <p:sp>
        <p:nvSpPr>
          <p:cNvPr id="634902"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34903"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04"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634905"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634906"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2C1231F1-EF7F-41F6-B967-D0BB926A482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381000" y="457200"/>
            <a:ext cx="8458200" cy="5638800"/>
          </a:xfrm>
        </p:spPr>
        <p:txBody>
          <a:bodyPr/>
          <a:lstStyle/>
          <a:p>
            <a:pPr algn="l"/>
            <a:r>
              <a:rPr lang="en-US" sz="3200" b="1">
                <a:solidFill>
                  <a:schemeClr val="tx1"/>
                </a:solidFill>
                <a:latin typeface="Times New Roman" charset="0"/>
                <a:cs typeface="Times New Roman" charset="0"/>
              </a:rPr>
              <a:t>PUSAT INVESTASI (</a:t>
            </a:r>
            <a:r>
              <a:rPr lang="en-US" sz="3200" b="1" i="1">
                <a:solidFill>
                  <a:schemeClr val="tx1"/>
                </a:solidFill>
                <a:latin typeface="Times New Roman" charset="0"/>
                <a:cs typeface="Times New Roman" charset="0"/>
              </a:rPr>
              <a:t>INVESTMENT CENTER</a:t>
            </a:r>
            <a:r>
              <a:rPr lang="en-US" sz="3200" b="1">
                <a:solidFill>
                  <a:schemeClr val="tx1"/>
                </a:solidFill>
                <a:latin typeface="Times New Roman" charset="0"/>
                <a:cs typeface="Times New Roman" charset="0"/>
              </a:rPr>
              <a:t>)</a:t>
            </a:r>
            <a:br>
              <a:rPr lang="en-US" sz="3200" b="1">
                <a:solidFill>
                  <a:schemeClr val="tx1"/>
                </a:solidFill>
                <a:latin typeface="Times New Roman" charset="0"/>
                <a:cs typeface="Times New Roman" charset="0"/>
              </a:rPr>
            </a:br>
            <a:r>
              <a:rPr lang="en-US" sz="3200" b="1">
                <a:solidFill>
                  <a:schemeClr val="tx1"/>
                </a:solidFill>
                <a:latin typeface="Times New Roman" charset="0"/>
                <a:cs typeface="Times New Roman" charset="0"/>
              </a:rPr>
              <a:t/>
            </a:r>
            <a:br>
              <a:rPr lang="en-US" sz="3200" b="1">
                <a:solidFill>
                  <a:schemeClr val="tx1"/>
                </a:solidFill>
                <a:latin typeface="Times New Roman" charset="0"/>
                <a:cs typeface="Times New Roman" charset="0"/>
              </a:rPr>
            </a:br>
            <a:r>
              <a:rPr lang="id-ID" sz="2800" b="1">
                <a:solidFill>
                  <a:schemeClr val="tx1"/>
                </a:solidFill>
                <a:latin typeface="Times New Roman" charset="0"/>
                <a:cs typeface="Times New Roman" charset="0"/>
              </a:rPr>
              <a:t> </a:t>
            </a:r>
            <a:r>
              <a:rPr lang="id-ID" sz="2800">
                <a:solidFill>
                  <a:schemeClr val="tx1"/>
                </a:solidFill>
                <a:latin typeface="Times New Roman" charset="0"/>
                <a:cs typeface="Times New Roman" charset="0"/>
              </a:rPr>
              <a:t/>
            </a:r>
            <a:br>
              <a:rPr lang="id-ID" sz="2800">
                <a:solidFill>
                  <a:schemeClr val="tx1"/>
                </a:solidFill>
                <a:latin typeface="Times New Roman" charset="0"/>
                <a:cs typeface="Times New Roman" charset="0"/>
              </a:rPr>
            </a:br>
            <a:r>
              <a:rPr lang="en-US" sz="2800">
                <a:solidFill>
                  <a:schemeClr val="tx1"/>
                </a:solidFill>
                <a:latin typeface="Times New Roman" charset="0"/>
                <a:cs typeface="Times New Roman" charset="0"/>
              </a:rPr>
              <a:t>- </a:t>
            </a:r>
            <a:r>
              <a:rPr lang="en-US" sz="2800" b="1">
                <a:solidFill>
                  <a:schemeClr val="tx1"/>
                </a:solidFill>
                <a:latin typeface="Times New Roman" charset="0"/>
                <a:cs typeface="Times New Roman" charset="0"/>
              </a:rPr>
              <a:t>PENGUKURAN DAN PENGENDALIAN ASET </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YANG DIKELOLA</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PENGUKURAN PEMAKAIAN ASET</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a:t>
            </a:r>
            <a:r>
              <a:rPr lang="id-ID" sz="2800" b="1">
                <a:solidFill>
                  <a:schemeClr val="tx1"/>
                </a:solidFill>
                <a:latin typeface="Times New Roman" charset="0"/>
                <a:cs typeface="Times New Roman" charset="0"/>
              </a:rPr>
              <a:t>EVA vs ROI</a:t>
            </a:r>
            <a:br>
              <a:rPr lang="id-ID"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PENDEKATAN ALTERNATIF EVALUASI </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MANAJER</a:t>
            </a:r>
            <a:r>
              <a:rPr lang="id-ID" sz="2800" b="1">
                <a:solidFill>
                  <a:schemeClr val="tx1"/>
                </a:solidFill>
                <a:latin typeface="Times New Roman" charset="0"/>
                <a:cs typeface="Times New Roman" charset="0"/>
              </a:rPr>
              <a:t/>
            </a:r>
            <a:br>
              <a:rPr lang="id-ID"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a:t>
            </a:r>
            <a:r>
              <a:rPr lang="id-ID" sz="2800" b="1">
                <a:solidFill>
                  <a:schemeClr val="tx1"/>
                </a:solidFill>
                <a:latin typeface="Times New Roman" charset="0"/>
                <a:cs typeface="Times New Roman" charset="0"/>
              </a:rPr>
              <a:t>E</a:t>
            </a:r>
            <a:r>
              <a:rPr lang="en-US" sz="2800" b="1">
                <a:solidFill>
                  <a:schemeClr val="tx1"/>
                </a:solidFill>
                <a:latin typeface="Times New Roman" charset="0"/>
                <a:cs typeface="Times New Roman" charset="0"/>
              </a:rPr>
              <a:t>VALUASI KINERJA EKONOMIK ENTITAS</a:t>
            </a:r>
            <a:endParaRPr lang="id-ID" sz="2800" b="1">
              <a:solidFill>
                <a:schemeClr val="tx1"/>
              </a:solidFill>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a:xfrm>
            <a:off x="457200" y="838200"/>
            <a:ext cx="8382000" cy="2590800"/>
          </a:xfrm>
        </p:spPr>
        <p:txBody>
          <a:bodyPr/>
          <a:lstStyle/>
          <a:p>
            <a:pPr algn="l"/>
            <a:r>
              <a:rPr lang="id-ID" sz="2400" b="1">
                <a:solidFill>
                  <a:schemeClr val="tx1"/>
                </a:solidFill>
                <a:latin typeface="Times New Roman" charset="0"/>
                <a:cs typeface="Times New Roman" charset="0"/>
              </a:rPr>
              <a:t>Property, Plant, and Equipment</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Perolehan Aktiva Tetap Baru</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Nilai Buku Gross</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Disposisi Aktiva Tetap</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Depresiasi Anuitas</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Metode Penilaian Lain</a:t>
            </a:r>
            <a:r>
              <a:rPr lang="id-ID" sz="2400">
                <a:solidFill>
                  <a:schemeClr val="tx1"/>
                </a:solidFill>
                <a:latin typeface="Times New Roman"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a:xfrm>
            <a:off x="457200" y="838200"/>
            <a:ext cx="8382000" cy="5715000"/>
          </a:xfrm>
        </p:spPr>
        <p:txBody>
          <a:bodyPr/>
          <a:lstStyle/>
          <a:p>
            <a:pPr algn="l"/>
            <a:r>
              <a:rPr lang="id-ID" sz="2400" b="1">
                <a:solidFill>
                  <a:schemeClr val="tx1"/>
                </a:solidFill>
                <a:latin typeface="Times New Roman" charset="0"/>
                <a:cs typeface="Times New Roman" charset="0"/>
              </a:rPr>
              <a:t>Perolehan Aset Tetap Baru</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Pembelian asset tetap baru cenderung akan menurunkan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ROI dan EVA pada tahun-tahun awal, dan meningkatkan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ROI dan EVA pada masa akhir Aktiva Tetap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akan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mendorong manajer untuk menunda suatu investasi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Hal ini disebab karena nilai buku Aktiva Tetap pada awal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lebih tinggi, kemudian menurun kaena adanya depresiasi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(Exibit 7-4)</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Gross Book Value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Fluktuasi EVA dan ROI dapat dihindari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mempertimbangkan Aktiva Tetap pada gross book value</a:t>
            </a:r>
            <a:r>
              <a:rPr lang="en-US" sz="2400">
                <a:solidFill>
                  <a:schemeClr val="tx1"/>
                </a:solidFill>
                <a:latin typeface="Times New Roman" charset="0"/>
                <a:cs typeface="Times New Roman" charset="0"/>
              </a:rPr>
              <a:t>-</a:t>
            </a:r>
            <a:r>
              <a:rPr lang="id-ID" sz="2400">
                <a:solidFill>
                  <a:schemeClr val="tx1"/>
                </a:solidFill>
                <a:latin typeface="Times New Roman" charset="0"/>
                <a:cs typeface="Times New Roman" charset="0"/>
              </a:rPr>
              <a:t>nya, </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tidak pada net book value-nya (original cost – accumulated </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depreciation)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a:xfrm>
            <a:off x="381000" y="838200"/>
            <a:ext cx="8458200" cy="3200400"/>
          </a:xfrm>
        </p:spPr>
        <p:txBody>
          <a:bodyPr/>
          <a:lstStyle/>
          <a:p>
            <a:pPr algn="l"/>
            <a:r>
              <a:rPr lang="id-ID" sz="2400" b="1">
                <a:solidFill>
                  <a:schemeClr val="tx1"/>
                </a:solidFill>
                <a:latin typeface="Times New Roman" charset="0"/>
                <a:cs typeface="Times New Roman" charset="0"/>
              </a:rPr>
              <a:t>Disposisi Aktiva Tetap</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Nilai buku mesin = irrelevant informasi dalam keputusan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mengganti Aktiva Tetap lama dengan Aktiva yang baru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original cost aktiva tetap dipakai sebagai dasar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investasi, manajemen cenderung akan menggantinya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yang baru, walaupun penggantian tersebut secara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ekonomis tidak menguntungkan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381000" y="838200"/>
            <a:ext cx="8458200" cy="4267200"/>
          </a:xfrm>
        </p:spPr>
        <p:txBody>
          <a:bodyPr/>
          <a:lstStyle/>
          <a:p>
            <a:pPr algn="l"/>
            <a:r>
              <a:rPr lang="id-ID" sz="2400" b="1">
                <a:solidFill>
                  <a:schemeClr val="tx1"/>
                </a:solidFill>
                <a:latin typeface="Times New Roman" charset="0"/>
                <a:cs typeface="Times New Roman" charset="0"/>
              </a:rPr>
              <a:t>Metode Depresiasi Anuitas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Metode ini dapat dipakai untuk menghitung  ROI dan EVA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benar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Metode depresiasi ini menandingkan pemulihan investasi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sesungguhnya, yang sejalan dengan perhitungan present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values (Hal. 264)</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Kelemahan metode ini adalah bahwa bila taksiran arus kas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berbeda dengan yang sesungguhnya, maka pada ahun-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tahun yang return-nya tinggi dan ada tahun-tahun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return-nya rendah, sehingga tidak praktis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457200" y="838200"/>
            <a:ext cx="8382000" cy="2590800"/>
          </a:xfrm>
        </p:spPr>
        <p:txBody>
          <a:bodyPr/>
          <a:lstStyle/>
          <a:p>
            <a:pPr algn="l"/>
            <a:r>
              <a:rPr lang="id-ID" sz="2400" b="1">
                <a:solidFill>
                  <a:schemeClr val="tx1"/>
                </a:solidFill>
                <a:latin typeface="Times New Roman" charset="0"/>
                <a:cs typeface="Times New Roman" charset="0"/>
              </a:rPr>
              <a:t>Metode Penilaian Yang Dipakai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Net Book Value dengan batas rendah (50%)</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Current Value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Penilaian kembali berkala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4. Original Cost disesuaikan dengan indeks perubahan harga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5. Penilaian yang dipakai perusahaan asuransi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a:xfrm>
            <a:off x="457200" y="457200"/>
            <a:ext cx="8382000" cy="5715000"/>
          </a:xfrm>
        </p:spPr>
        <p:txBody>
          <a:bodyPr/>
          <a:lstStyle/>
          <a:p>
            <a:pPr algn="l"/>
            <a:r>
              <a:rPr lang="id-ID" sz="2400" b="1">
                <a:solidFill>
                  <a:schemeClr val="tx1"/>
                </a:solidFill>
                <a:latin typeface="Times New Roman" charset="0"/>
                <a:cs typeface="Times New Roman" charset="0"/>
              </a:rPr>
              <a:t>Leased Assets (Aset yang Disewa) </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Capital Charge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Rental Cost, maka manajer unit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cenderung untuk menyewa aktiva tetap daripada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memilikinya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Pusat Investasi, keputusan keuangan ada ditangan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perusahaan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Idle Assets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dapat (boleh) dipakai oleh unit lain, dapat dikeluarkan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investment base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tidak dapat (tidak boleh) digunakan oleh unit lain,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diperhitungkan sebagai investment base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Intangible Assets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Biaya Riset dan Pengembangan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diamortisasi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a:xfrm>
            <a:off x="381000" y="838200"/>
            <a:ext cx="8458200" cy="3276600"/>
          </a:xfrm>
        </p:spPr>
        <p:txBody>
          <a:bodyPr/>
          <a:lstStyle/>
          <a:p>
            <a:pPr algn="l"/>
            <a:r>
              <a:rPr lang="id-ID" sz="2400" b="1">
                <a:solidFill>
                  <a:schemeClr val="tx1"/>
                </a:solidFill>
                <a:latin typeface="Times New Roman" charset="0"/>
                <a:cs typeface="Times New Roman" charset="0"/>
              </a:rPr>
              <a:t>Noncurret Liabilities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Bila terdapat noncurrent liabilities, maka EVA harus dihitung hanya berdasarkan pada asset yang diperoleh dari kantor pusat, tidak berdasar pada total aset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Capital Charge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Beban kapital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biaya kapital rata-rata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Rata-rata EVA unit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457200" y="533400"/>
            <a:ext cx="8382000" cy="5486400"/>
          </a:xfrm>
        </p:spPr>
        <p:txBody>
          <a:bodyPr/>
          <a:lstStyle/>
          <a:p>
            <a:pPr algn="l"/>
            <a:r>
              <a:rPr lang="id-ID" sz="2400" b="1">
                <a:solidFill>
                  <a:schemeClr val="tx1"/>
                </a:solidFill>
                <a:latin typeface="Times New Roman" charset="0"/>
                <a:cs typeface="Times New Roman" charset="0"/>
              </a:rPr>
              <a:t>EVA vs ROI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Manfaat ROI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Pengukur komprehensif</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Mudah dihitung, dimengerti dan punya arti penuh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Dapat dipakai tanpa memperhatikan ukuran unit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4. Dapat diperbandingkan dengan perusahaan lain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Alasan menggunakan EVA dibanding ROI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Tujuan utama seluruh unit adalah sama, yaitu memperoleh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laba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Keputusan yang menaikkan ROI dapat menurunkan laba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secara keseluruhan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Dalam EVA, Capital Charge yang berbeda dapat diterapkan </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untuk jenis aset yang berbeda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a:xfrm>
            <a:off x="457200" y="838200"/>
            <a:ext cx="8382000" cy="2514600"/>
          </a:xfrm>
        </p:spPr>
        <p:txBody>
          <a:bodyPr/>
          <a:lstStyle/>
          <a:p>
            <a:pPr algn="l"/>
            <a:r>
              <a:rPr lang="en-US" sz="2400" b="1">
                <a:solidFill>
                  <a:schemeClr val="tx1"/>
                </a:solidFill>
                <a:latin typeface="Times New Roman" charset="0"/>
                <a:cs typeface="Times New Roman" charset="0"/>
              </a:rPr>
              <a:t>PENDEKATAN ALTERNATIF UNTUK MENILAI MANAJER:</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EVA tidak dapat memecahkan problem yang timbul karena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adanya potensi laba yang berbeda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Unit yang kegiatan pemasaran besar cenderung memiliki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EVA besar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Capital Charge hanya dibebankan pada aset tetap terkendali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a:xfrm>
            <a:off x="457200" y="838200"/>
            <a:ext cx="8382000" cy="5181600"/>
          </a:xfrm>
        </p:spPr>
        <p:txBody>
          <a:bodyPr/>
          <a:lstStyle/>
          <a:p>
            <a:pPr algn="l"/>
            <a:r>
              <a:rPr lang="id-ID" sz="2400" b="1">
                <a:solidFill>
                  <a:schemeClr val="tx1"/>
                </a:solidFill>
                <a:latin typeface="Times New Roman" charset="0"/>
                <a:cs typeface="Times New Roman" charset="0"/>
              </a:rPr>
              <a:t>E</a:t>
            </a:r>
            <a:r>
              <a:rPr lang="en-US" sz="2400" b="1">
                <a:solidFill>
                  <a:schemeClr val="tx1"/>
                </a:solidFill>
                <a:latin typeface="Times New Roman" charset="0"/>
                <a:cs typeface="Times New Roman" charset="0"/>
              </a:rPr>
              <a:t>VALUASI KINERJA EKONOMIK ENTITAS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Management Report (MR) dan Economis Report (EC)</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id-ID" sz="2400" b="1">
                <a:solidFill>
                  <a:schemeClr val="tx1"/>
                </a:solidFill>
                <a:latin typeface="Times New Roman" charset="0"/>
                <a:cs typeface="Times New Roman" charset="0"/>
              </a:rPr>
              <a:t>EC				MR</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Waktu	:  Bulanan, kuartalan		  Beberapa tahun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Informasi	:  Lebih dari histories		  Historis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Tujuan	:  Instrumen diagnosi</a:t>
            </a:r>
            <a:r>
              <a:rPr lang="en-US" sz="2400">
                <a:solidFill>
                  <a:schemeClr val="tx1"/>
                </a:solidFill>
                <a:latin typeface="Times New Roman" charset="0"/>
                <a:cs typeface="Times New Roman" charset="0"/>
              </a:rPr>
              <a:t>s</a:t>
            </a: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Nilai perusahaan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Prediksi laba mendatang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Analisis Laporan Kinerja Keuangan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id-ID" sz="2400" b="1">
                <a:solidFill>
                  <a:schemeClr val="tx1"/>
                </a:solidFill>
                <a:latin typeface="Times New Roman" charset="0"/>
                <a:cs typeface="Times New Roman" charset="0"/>
              </a:rPr>
              <a:t>Perhitungan Varian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id-ID" sz="2400" b="1">
                <a:solidFill>
                  <a:schemeClr val="tx1"/>
                </a:solidFill>
                <a:latin typeface="Times New Roman" charset="0"/>
                <a:cs typeface="Times New Roman" charset="0"/>
              </a:rPr>
              <a:t>Variasi dalam Praktik</a:t>
            </a:r>
            <a:endParaRPr lang="id-ID" sz="2400">
              <a:solidFill>
                <a:schemeClr val="tx1"/>
              </a:solidFill>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a:xfrm>
            <a:off x="228600" y="381000"/>
            <a:ext cx="8610600" cy="6096000"/>
          </a:xfrm>
        </p:spPr>
        <p:txBody>
          <a:bodyPr/>
          <a:lstStyle/>
          <a:p>
            <a:pPr algn="l"/>
            <a:r>
              <a:rPr lang="en-US" sz="2400" b="1">
                <a:solidFill>
                  <a:schemeClr val="tx1"/>
                </a:solidFill>
                <a:latin typeface="Times New Roman" charset="0"/>
                <a:cs typeface="Times New Roman" charset="0"/>
              </a:rPr>
              <a:t>PENGUKURAN DAN PENGENDALIAN ASET YANG DIKELOLA</a:t>
            </a:r>
            <a:br>
              <a:rPr lang="en-US"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Struktur Analisis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Tujuan Pengukuran Penggunaan Aset: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Memberikan informasi untuk pengambilan keputusan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pemakaian aset dan memotivasi manajer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mengambil keputusan yang baik</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Mengukur kinerja unit bisnis sebagai suatu entitas ekonomi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Cara Analisis: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ROI = Return On Investment (Tingkat pengembalian investasi)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 adalah suatu rasio perbandingan. Pembilangnya (numerator)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adalah pendapatan yang dilaporkan pada laporan keuangan.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Dan penyebutnya (denominator) adalah aset yang digunakan.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EVA = Economic Value Added</a:t>
            </a:r>
            <a:r>
              <a:rPr lang="id-ID" sz="2400">
                <a:solidFill>
                  <a:schemeClr val="tx1"/>
                </a:solidFill>
                <a:latin typeface="Times New Roman" charset="0"/>
              </a:rPr>
              <a:t> (Nilai tambah ekonomi) </a:t>
            </a:r>
            <a:br>
              <a:rPr lang="id-ID" sz="2400">
                <a:solidFill>
                  <a:schemeClr val="tx1"/>
                </a:solidFill>
                <a:latin typeface="Times New Roman" charset="0"/>
              </a:rPr>
            </a:br>
            <a:r>
              <a:rPr lang="id-ID" sz="2400">
                <a:solidFill>
                  <a:schemeClr val="tx1"/>
                </a:solidFill>
                <a:latin typeface="Times New Roman" charset="0"/>
              </a:rPr>
              <a:t>         adalah jumlah uang, bukan rasio. EVA dapat diperoleh dengan </a:t>
            </a:r>
            <a:br>
              <a:rPr lang="id-ID" sz="2400">
                <a:solidFill>
                  <a:schemeClr val="tx1"/>
                </a:solidFill>
                <a:latin typeface="Times New Roman" charset="0"/>
              </a:rPr>
            </a:br>
            <a:r>
              <a:rPr lang="id-ID" sz="2400">
                <a:solidFill>
                  <a:schemeClr val="tx1"/>
                </a:solidFill>
                <a:latin typeface="Times New Roman" charset="0"/>
              </a:rPr>
              <a:t>         mengurangkan beban modal (capital charge) dari laba bersih </a:t>
            </a:r>
            <a:br>
              <a:rPr lang="id-ID" sz="2400">
                <a:solidFill>
                  <a:schemeClr val="tx1"/>
                </a:solidFill>
                <a:latin typeface="Times New Roman" charset="0"/>
              </a:rPr>
            </a:br>
            <a:r>
              <a:rPr lang="id-ID" sz="2400">
                <a:solidFill>
                  <a:schemeClr val="tx1"/>
                </a:solidFill>
                <a:latin typeface="Times New Roman" charset="0"/>
              </a:rPr>
              <a:t>         operasi (net operating profit).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5730" name="Rectangle 2"/>
          <p:cNvSpPr>
            <a:spLocks noGrp="1" noChangeArrowheads="1"/>
          </p:cNvSpPr>
          <p:nvPr>
            <p:ph type="title"/>
          </p:nvPr>
        </p:nvSpPr>
        <p:spPr>
          <a:xfrm>
            <a:off x="457200" y="457200"/>
            <a:ext cx="8382000" cy="5105400"/>
          </a:xfrm>
        </p:spPr>
        <p:txBody>
          <a:bodyPr/>
          <a:lstStyle/>
          <a:p>
            <a:pPr algn="l"/>
            <a:r>
              <a:rPr lang="id-ID" sz="2400" b="1">
                <a:solidFill>
                  <a:schemeClr val="tx1"/>
                </a:solidFill>
                <a:latin typeface="Times New Roman" charset="0"/>
                <a:cs typeface="Times New Roman" charset="0"/>
              </a:rPr>
              <a:t>Perhitungan Varian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Kebanyakan perusahaan membuat analisis bulanan antara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pendapatan dan pengeluaran aktual dan angaran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setiap unit bisnis dan organisasi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Variasi pendapatan dipisahkan menjadi varian pendapatan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dan varian beban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Perbedaan penjualan dapat dipisahkan menjadi beban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 dan beban lainnya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Beban produksi bisa dipisahkan menjadi beban pabrik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departemen setiap pabrik</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 Anggaran laba sudah dicanangkan sesuai yang diharapkan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keseluruhan produksi dan peluang pasar, harga jual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dan biaya struktural</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a:xfrm>
            <a:off x="457200" y="609600"/>
            <a:ext cx="8382000" cy="4648200"/>
          </a:xfrm>
        </p:spPr>
        <p:txBody>
          <a:bodyPr/>
          <a:lstStyle/>
          <a:p>
            <a:pPr algn="l"/>
            <a:r>
              <a:rPr lang="id-ID" sz="2400">
                <a:solidFill>
                  <a:schemeClr val="tx1"/>
                </a:solidFill>
                <a:latin typeface="Times New Roman" charset="0"/>
                <a:cs typeface="Times New Roman" charset="0"/>
              </a:rPr>
              <a:t>·  Kerangka analisis yang digunakan dalam analisis varian: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Mengidentifikasikan faktor kunci yang mempengaruhi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keuntungan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Menggunakan faktor kunci tersebut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mengklasifikasikan seluruh varian keuntungan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Fokus keuntungan yang biasa didapat dari setiap faktor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Menggunakan satu faktor dalam setiap pemecahan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masalah dengan mengasumsikan faktor lain konstan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Pecahkan masalah secara bertahap, mulai dari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paling mendasar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Menghentikan proses bila faktor yang ditambahkan tidak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sesuai dengan tujuan awal</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a:xfrm>
            <a:off x="381000" y="609600"/>
            <a:ext cx="8458200" cy="2590800"/>
          </a:xfrm>
        </p:spPr>
        <p:txBody>
          <a:bodyPr/>
          <a:lstStyle/>
          <a:p>
            <a:pPr algn="l"/>
            <a:r>
              <a:rPr lang="id-ID" sz="2400" b="1">
                <a:solidFill>
                  <a:schemeClr val="tx1"/>
                </a:solidFill>
                <a:latin typeface="Times New Roman" charset="0"/>
                <a:cs typeface="Times New Roman" charset="0"/>
              </a:rPr>
              <a:t>Varian Pendapatan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Setiap perhitungan dibuat untuk setiap </a:t>
            </a:r>
            <a:r>
              <a:rPr lang="id-ID" sz="2400" i="1">
                <a:solidFill>
                  <a:schemeClr val="tx1"/>
                </a:solidFill>
                <a:latin typeface="Times New Roman" charset="0"/>
                <a:cs typeface="Times New Roman" charset="0"/>
              </a:rPr>
              <a:t>line product</a:t>
            </a:r>
            <a:r>
              <a:rPr lang="id-ID" sz="2400">
                <a:solidFill>
                  <a:schemeClr val="tx1"/>
                </a:solidFill>
                <a:latin typeface="Times New Roman" charset="0"/>
                <a:cs typeface="Times New Roman" charset="0"/>
              </a:rPr>
              <a:t>,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hasilnya digunakan untuk menghitung total varian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yang positif menggambarkan keuntungan aktual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melebihi keuntungan yang digambarkan, dan begitu pula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sebaliknya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8803" name="Rectangle 3"/>
          <p:cNvSpPr>
            <a:spLocks noGrp="1" noChangeArrowheads="1"/>
          </p:cNvSpPr>
          <p:nvPr>
            <p:ph type="title"/>
          </p:nvPr>
        </p:nvSpPr>
        <p:spPr>
          <a:xfrm>
            <a:off x="457200" y="533400"/>
            <a:ext cx="8382000" cy="4724400"/>
          </a:xfrm>
        </p:spPr>
        <p:txBody>
          <a:bodyPr/>
          <a:lstStyle/>
          <a:p>
            <a:pPr algn="l"/>
            <a:r>
              <a:rPr lang="id-ID" sz="2400" b="1">
                <a:solidFill>
                  <a:schemeClr val="tx1"/>
                </a:solidFill>
                <a:latin typeface="Times New Roman" charset="0"/>
                <a:cs typeface="Times New Roman" charset="0"/>
              </a:rPr>
              <a:t>Harga Penjualan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Harga penjualan dihitung dengan mengalikan volume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aktual dengan selisih antara harga aktual dengan harga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standar (Exhibit 9-4)</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Formula yang mengkombinasikan varian bauran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volume adalah: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Bauran = (jumlah aktual – jumlah anggaran)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kontribusi unit anggaran (Exhibit 9-5)</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adalah dilibatkan dari penjualan melebihi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unit-unit yang dianggarkan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Bauran adalah hasil dari perbedaan proporsi produk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dijual dari yang diasumsikan dalam anggaran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a:xfrm>
            <a:off x="533400" y="838200"/>
            <a:ext cx="8305800" cy="2819400"/>
          </a:xfrm>
        </p:spPr>
        <p:txBody>
          <a:bodyPr/>
          <a:lstStyle/>
          <a:p>
            <a:pPr algn="l"/>
            <a:r>
              <a:rPr lang="id-ID" sz="2400">
                <a:solidFill>
                  <a:schemeClr val="tx1"/>
                </a:solidFill>
                <a:latin typeface="Times New Roman" charset="0"/>
                <a:cs typeface="Times New Roman" charset="0"/>
              </a:rPr>
              <a:t>·  Karena varian volume dan varian bauran berhubungan,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maka pemisahannya sangat sulit dilakukan. Salah satu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usaha untuk memisahkan: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Gabungan = [(total jumlah penjualan aktual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proporsi dalam anggaran) – (jumlah penjualan aktual)]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kontribusi unit dalam anggaran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(Exhibit 9-6)</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a:xfrm>
            <a:off x="457200" y="533400"/>
            <a:ext cx="8382000" cy="2971800"/>
          </a:xfrm>
        </p:spPr>
        <p:txBody>
          <a:bodyPr/>
          <a:lstStyle/>
          <a:p>
            <a:pPr algn="l"/>
            <a:r>
              <a:rPr lang="id-ID" sz="2400" b="1">
                <a:solidFill>
                  <a:schemeClr val="tx1"/>
                </a:solidFill>
                <a:latin typeface="Times New Roman" charset="0"/>
                <a:cs typeface="Times New Roman" charset="0"/>
              </a:rPr>
              <a:t>Varian Volume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dapat dihitung dengan mengurangi varian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campuran dari kombinasi varian campuran  dan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atau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 [(total jumlah penjualan aktual)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(persentase dalam anggaran)] – [(penjualan dalam anggaran)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(kontribusi unit dalam anggaran)]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a:xfrm>
            <a:off x="381000" y="533400"/>
            <a:ext cx="8458200" cy="5029200"/>
          </a:xfrm>
        </p:spPr>
        <p:txBody>
          <a:bodyPr/>
          <a:lstStyle/>
          <a:p>
            <a:pPr algn="l"/>
            <a:r>
              <a:rPr lang="id-ID" sz="2400" b="1">
                <a:solidFill>
                  <a:schemeClr val="tx1"/>
                </a:solidFill>
                <a:latin typeface="Times New Roman" charset="0"/>
                <a:cs typeface="Times New Roman" charset="0"/>
              </a:rPr>
              <a:t>Penetrasi Pasar dan Jumlah Industri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Kelebihan analisis keuntungan adalah pemisahan dari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bauran dan jumlah ke dalam perhitungan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didasarkan pada perbedaan pangsa pasar dan jumlah industri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Manajer unit usaha bertanggung jawab dalam pembagian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pasar, tetapi tidak bertanggung jawab dalam industri karena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sebagian besar dipengaruhi oleh kebijakan ekonomi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Formula yang digunakan untuk memisahkan efek penetrasi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pasar dari jumlah industri dalam varian bauran dan volume: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pangsa pasar = [(penjualan aktual) –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industri)] * penetrasi pasar dalam anggaran * unit kontribusi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anggaran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457200" y="838200"/>
            <a:ext cx="8382000" cy="2438400"/>
          </a:xfrm>
        </p:spPr>
        <p:txBody>
          <a:bodyPr/>
          <a:lstStyle/>
          <a:p>
            <a:pPr algn="l"/>
            <a:r>
              <a:rPr lang="id-ID" sz="2400" b="1">
                <a:solidFill>
                  <a:schemeClr val="tx1"/>
                </a:solidFill>
                <a:latin typeface="Times New Roman" charset="0"/>
                <a:cs typeface="Times New Roman" charset="0"/>
              </a:rPr>
              <a:t>Varian Beban Biaya Tetap</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Varian antara biaya tetap yang aktual dan anggaran didapat dari pengurangan, karena tidak dipengaruhi jumlah penjualan maupun jumlah produksi (Exhibit 9-10)</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endParaRPr lang="id-ID" sz="2400">
              <a:solidFill>
                <a:schemeClr val="tx1"/>
              </a:solidFill>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381000"/>
            <a:ext cx="8382000" cy="5410200"/>
          </a:xfrm>
        </p:spPr>
        <p:txBody>
          <a:bodyPr/>
          <a:lstStyle/>
          <a:p>
            <a:pPr algn="l"/>
            <a:r>
              <a:rPr lang="id-ID" sz="2400" b="1">
                <a:solidFill>
                  <a:schemeClr val="tx1"/>
                </a:solidFill>
                <a:latin typeface="Times New Roman" charset="0"/>
                <a:cs typeface="Times New Roman" charset="0"/>
              </a:rPr>
              <a:t>Biaya Variabel</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Biaya Variabel adalah biaya yang berubah sesuai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produksi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Anggaran pemanufakturan harus disesuaikan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produksi sebenarnya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Anggaran pemanufakturan variable disesuaikan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yang dikeluarkan pada produksi nyata dengan cara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mengalikan setiap unsur dari biaya standar dari setiap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 dengan jumlah produksi produk tersebut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(Exhibit 9-11)</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Volume yang digunakan untuk menyesuaikan variable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anggaran pengeluaran manufaktur adalah jumlah manufaktur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tersebut, bukan jumlah penjualan yang digunakan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penentuan varian pendapatan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a:xfrm>
            <a:off x="381000" y="838200"/>
            <a:ext cx="8458200" cy="3200400"/>
          </a:xfrm>
        </p:spPr>
        <p:txBody>
          <a:bodyPr/>
          <a:lstStyle/>
          <a:p>
            <a:pPr algn="l"/>
            <a:r>
              <a:rPr lang="id-ID" sz="2400" b="1">
                <a:solidFill>
                  <a:schemeClr val="tx1"/>
                </a:solidFill>
                <a:latin typeface="Times New Roman" charset="0"/>
                <a:cs typeface="Times New Roman" charset="0"/>
              </a:rPr>
              <a:t>Variasi dalam Praktik</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Perbandingan dalam Periode Waktu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Fokus pada Marjin Kotor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Standar Evaluasi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Full-Cost System</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Rincian Jumlah Tertentu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Biaya Teknik dan Biaya Kebijakan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381000" y="838200"/>
            <a:ext cx="8458200" cy="2133600"/>
          </a:xfrm>
        </p:spPr>
        <p:txBody>
          <a:bodyPr/>
          <a:lstStyle/>
          <a:p>
            <a:pPr algn="l"/>
            <a:r>
              <a:rPr lang="id-ID" sz="2400" b="1">
                <a:solidFill>
                  <a:schemeClr val="tx1"/>
                </a:solidFill>
                <a:latin typeface="Times New Roman" charset="0"/>
                <a:cs typeface="Times New Roman" charset="0"/>
              </a:rPr>
              <a:t>Tujuan Kinerja Manajer Unit secara umum</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Menghasilkan laba yang cukup, sesuai dengan sumber daya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digunakan (pertimbangan aspek hukum dan etika)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Harus menambah investasinya, jika investasi tersebut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menghasilkan return yang cukup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457200" y="533400"/>
            <a:ext cx="8382000" cy="5715000"/>
          </a:xfrm>
        </p:spPr>
        <p:txBody>
          <a:bodyPr/>
          <a:lstStyle/>
          <a:p>
            <a:pPr algn="l"/>
            <a:r>
              <a:rPr lang="id-ID" sz="2400" b="1">
                <a:solidFill>
                  <a:schemeClr val="tx1"/>
                </a:solidFill>
                <a:latin typeface="Times New Roman" charset="0"/>
                <a:cs typeface="Times New Roman" charset="0"/>
              </a:rPr>
              <a:t>Perbandingan dalam Periode Waktu</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Perbandingan tahunan tidak terlalu dipengaruhi oleh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penyimpangan yang terjadi dalam satu bulan, meskipun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perubahan tersebut sangat khas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Dapat menutupi faktor penting yang bisa membahayakan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secara tidak terduga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Perbandingan dari anggaran tahunan dengan ekspektasi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kinerja aktual sepanjang tahun menunjukkan seberapa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dekat manajer bisnis berharap untuk memenuhi target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keuntungan  tahunan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Untuk mendapatkan estimasi yang realistis sangat tidak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mudah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Manajer unit bisnis cenderung optimis terhadap kinerja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mereka di bulan selanjutnya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a:xfrm>
            <a:off x="381000" y="533400"/>
            <a:ext cx="8458200" cy="4800600"/>
          </a:xfrm>
        </p:spPr>
        <p:txBody>
          <a:bodyPr/>
          <a:lstStyle/>
          <a:p>
            <a:pPr algn="l"/>
            <a:r>
              <a:rPr lang="id-ID" sz="2400" b="1">
                <a:solidFill>
                  <a:schemeClr val="tx1"/>
                </a:solidFill>
                <a:latin typeface="Times New Roman" charset="0"/>
                <a:cs typeface="Times New Roman" charset="0"/>
              </a:rPr>
              <a:t>Fokus pada Marjin Kotor</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Diasumsikan harga jual dianggarkan konstan sepanjang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tahun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Perubahan pada biaya atau faktor lainnya diharapkan akan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mengubah harga jual, dan tugas manajer pemasaran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menghasilkan laba kotor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Laba kotor per unit  berbeda  antara nilai jual dan biaya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Analisis varian dilakukan dengan mengganti “laba kotor”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“harga jual” dalam penyetaraan pendapatan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Laba kotor adalah perbedaan penjualan aktual dan biaya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 standar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381000" y="457200"/>
            <a:ext cx="8458200" cy="5791200"/>
          </a:xfrm>
        </p:spPr>
        <p:txBody>
          <a:bodyPr/>
          <a:lstStyle/>
          <a:p>
            <a:pPr algn="l"/>
            <a:r>
              <a:rPr lang="id-ID" sz="2400" b="1">
                <a:solidFill>
                  <a:schemeClr val="tx1"/>
                </a:solidFill>
                <a:latin typeface="Times New Roman" charset="0"/>
                <a:cs typeface="Times New Roman" charset="0"/>
              </a:rPr>
              <a:t>Standar Evaluasi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sistem pengendalian manajemen, standar formal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digunakan dilaporan evaluasi dalam aktivitas aktual, dibagi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tipe: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1. Anggaran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Merupakan dasar dimana dalam banyak perusahaan kinerja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aktual diperbandingkan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2. Standar Historis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Catatan dari kinerja aktual yang telah lewat. Hasil dari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bulan berjalan dibandingkan dengan hasil bulan sebelumnya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atau dengan bulan yang sama pada tahun sebelumnya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3. Standar Eksternal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Standar yang didapatkan dari data yang bisa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dipertanggungjawabkan atau perusahaan lain di industri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sama</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a:xfrm>
            <a:off x="381000" y="381000"/>
            <a:ext cx="8458200" cy="6172200"/>
          </a:xfrm>
        </p:spPr>
        <p:txBody>
          <a:bodyPr/>
          <a:lstStyle/>
          <a:p>
            <a:pPr algn="l"/>
            <a:r>
              <a:rPr lang="id-ID" sz="2400" b="1">
                <a:solidFill>
                  <a:schemeClr val="tx1"/>
                </a:solidFill>
                <a:latin typeface="Times New Roman" charset="0"/>
                <a:cs typeface="Times New Roman" charset="0"/>
              </a:rPr>
              <a:t>Full-Cost System</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Biaya overhead yang berubah dan tetap dimasukkan dalam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inventaris standar biaya per unit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inventaris akhir berbeda dengan inventaris awal, beberapa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biaya overhead tetap akan menggganggu sisa periode dalam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pencatatan inventaris daripada mengikuti biaya penjualan.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tingkat inventaris berubah dan jika jumlah produksi aktual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berbeda dengan jumlah anggaran penjualan, maka bagian dari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produksi dimasukkan dalam inventaris. Variannya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adalah perbedaan antara anggaran biaya produksi tetap pada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pada jumlah aktual dan standar biaya standar biaya produksi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tetap pada jumlah tersebut</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Biaya produksi tetap tidak dimasukkan dalam inventaris,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maka tidak ada varian produksi. Varian pengeluaran produksi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tetap adalah perbedaan antara nilai anggaran dengan nilai aktual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produksi seharusnya dihubungkan dengan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 bukan jumlah penjualan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a:xfrm>
            <a:off x="533400" y="381000"/>
            <a:ext cx="8305800" cy="5105400"/>
          </a:xfrm>
        </p:spPr>
        <p:txBody>
          <a:bodyPr/>
          <a:lstStyle/>
          <a:p>
            <a:pPr algn="l"/>
            <a:r>
              <a:rPr lang="id-ID" sz="2400" b="1">
                <a:solidFill>
                  <a:schemeClr val="tx1"/>
                </a:solidFill>
                <a:latin typeface="Times New Roman" charset="0"/>
                <a:cs typeface="Times New Roman" charset="0"/>
              </a:rPr>
              <a:t>Rincian Jumlah Tertentu</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Tingkatan dalam menganalisis varian pendapatan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1. Secara keseluruhan; menurut jumlah, gabungan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harga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2. Dengan menganalisis volume dan varian bauran menurut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industri dan pangsa pasar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Pada setiap tingkatan, varian tersebut dianalisis menurut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produknya masing-masing</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Proses yang disebut “teori mengupas bawang” – lapisan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demi lapisan akan selesai, dan proses itu akan terus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berlanjut  selama rinci tambahan masih dianggap berharga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Setiap lapisan berhubungan dengan  hierarki kepemimpinan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a:xfrm>
            <a:off x="304800" y="533400"/>
            <a:ext cx="8534400" cy="4038600"/>
          </a:xfrm>
        </p:spPr>
        <p:txBody>
          <a:bodyPr/>
          <a:lstStyle/>
          <a:p>
            <a:pPr algn="l"/>
            <a:r>
              <a:rPr lang="id-ID" sz="2400" b="1">
                <a:solidFill>
                  <a:schemeClr val="tx1"/>
                </a:solidFill>
                <a:latin typeface="Times New Roman" charset="0"/>
                <a:cs typeface="Times New Roman" charset="0"/>
              </a:rPr>
              <a:t>Biaya Teknik dan Biaya Kebijakan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yang layak dalam biaya teknik biasanya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mengindikasikan kinerja yang baik; semakin rendah biaya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maka semakin baik kinerjanya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Kinerja dari pusat kebijakan pengeluaran biasanya dinilai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menjadi kepuasan apabila pengeluaran aktual hampir setara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nilai anggaran, baik lebih tinggi maupun lebih rendah,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karena varian yang layak mengindikasikan pihak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bertanggung jawab kinerjanya tidak sesuai dengan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diharapkan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81000" y="838200"/>
            <a:ext cx="8458200" cy="2590800"/>
          </a:xfrm>
        </p:spPr>
        <p:txBody>
          <a:bodyPr/>
          <a:lstStyle/>
          <a:p>
            <a:pPr algn="l"/>
            <a:r>
              <a:rPr lang="id-ID" sz="2400" b="1">
                <a:solidFill>
                  <a:schemeClr val="tx1"/>
                </a:solidFill>
                <a:latin typeface="Times New Roman" charset="0"/>
                <a:cs typeface="Times New Roman" charset="0"/>
              </a:rPr>
              <a:t>ROI dan EVA</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ROI = Laba Usaha : Aset yang dipakai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Hasilnya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EVA = Laba Usaha – Beban Kapital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Hasilnya = rupiah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Beban Kapital = x % dari Aset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a:xfrm>
            <a:off x="457200" y="838200"/>
            <a:ext cx="8382000" cy="2438400"/>
          </a:xfrm>
        </p:spPr>
        <p:txBody>
          <a:bodyPr/>
          <a:lstStyle/>
          <a:p>
            <a:pPr algn="l"/>
            <a:r>
              <a:rPr lang="id-ID" sz="2400" b="1">
                <a:solidFill>
                  <a:schemeClr val="tx1"/>
                </a:solidFill>
                <a:latin typeface="Times New Roman" charset="0"/>
                <a:cs typeface="Times New Roman" charset="0"/>
              </a:rPr>
              <a:t>P</a:t>
            </a:r>
            <a:r>
              <a:rPr lang="en-US" sz="2400" b="1">
                <a:solidFill>
                  <a:schemeClr val="tx1"/>
                </a:solidFill>
                <a:latin typeface="Times New Roman" charset="0"/>
                <a:cs typeface="Times New Roman" charset="0"/>
              </a:rPr>
              <a:t>ENGUKURAN PEMAKAIAN ASET</a:t>
            </a:r>
            <a:r>
              <a:rPr lang="id-ID" sz="2400" b="1">
                <a:solidFill>
                  <a:schemeClr val="tx1"/>
                </a:solidFill>
                <a:latin typeface="Times New Roman" charset="0"/>
                <a:cs typeface="Times New Roman" charset="0"/>
              </a:rPr>
              <a:t>:</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Cash (Kas dan Setara Kas)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Receivable (Piutang)</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Inventories (Persediaan)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4. Working Capital (Modal Kerja)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5. Property, Plant and Equipment (Fixed Assets)</a:t>
            </a:r>
            <a:r>
              <a:rPr lang="id-ID" sz="2400">
                <a:solidFill>
                  <a:schemeClr val="tx1"/>
                </a:solidFill>
                <a:latin typeface="Times New Roman"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a:xfrm>
            <a:off x="457200" y="381000"/>
            <a:ext cx="8382000" cy="6096000"/>
          </a:xfrm>
        </p:spPr>
        <p:txBody>
          <a:bodyPr/>
          <a:lstStyle/>
          <a:p>
            <a:pPr algn="l"/>
            <a:r>
              <a:rPr lang="id-ID" sz="2400" b="1">
                <a:solidFill>
                  <a:schemeClr val="tx1"/>
                </a:solidFill>
                <a:latin typeface="Times New Roman" charset="0"/>
                <a:cs typeface="Times New Roman" charset="0"/>
              </a:rPr>
              <a:t>Cash</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Sisa antara penerimaan dan pengeluaran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Dikendalikan secara terpusat karena pusat pengendalian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membuat penggunaan saldo kas lebih kecil daripada jika setiap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unit usaha memegang saldo kasnya, baik untuk pemasukan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maupun pengeluaran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Alasan untuk melibatkan kas pada jumlah yang lebih besar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daripada saldo yang biasanya dipegang oleh suatu unit usaha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adalah bahwa jumlah yang lebih besar diperlukan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membuat perbandingan dengan perusahaan lain.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Beberapa perusahaan mengabaikan unsur kas dalam basis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investasi. Karena jumlah kas tersebut menggambarkan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kewajiban lancar (current liabilities). Jika demikian,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piutang dan perusahaan akan menggambarkan jumlah modal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kerja (working capital).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a:xfrm>
            <a:off x="381000" y="457200"/>
            <a:ext cx="8458200" cy="4876800"/>
          </a:xfrm>
        </p:spPr>
        <p:txBody>
          <a:bodyPr/>
          <a:lstStyle/>
          <a:p>
            <a:pPr algn="l"/>
            <a:r>
              <a:rPr lang="id-ID" sz="2400" b="1">
                <a:solidFill>
                  <a:schemeClr val="tx1"/>
                </a:solidFill>
                <a:latin typeface="Times New Roman" charset="0"/>
                <a:cs typeface="Times New Roman" charset="0"/>
              </a:rPr>
              <a:t>Receivable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Dapat dikendalikan oleh manajer via syarat penjualan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kredit, seleksi calon pelanggan, batas kredit, dan penagihan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Demi kemudahan, unsur piutang sering dimasukkan pada saldo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aktual akhir periode, meskipun rata-rata antar periode pada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konsepnya pengukuran yang lebih baik atas jumlah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seharusnya berhubungan dengan laba.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Jika unit usaha tidak mengontrol kredit dan penagihannya,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piutang dapat dihitung menurut suatu rumus. Rumus ini harus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konsisten dengan periode pembayaran normalnya. Sebagai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contoh, penjualan 30 hari di mana biasanya pembayarannya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adalah 30 hari setelah barang dikirim.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xfrm>
            <a:off x="457200" y="762000"/>
            <a:ext cx="8382000" cy="4953000"/>
          </a:xfrm>
        </p:spPr>
        <p:txBody>
          <a:bodyPr/>
          <a:lstStyle/>
          <a:p>
            <a:pPr algn="l"/>
            <a:r>
              <a:rPr lang="id-ID" sz="2400" b="1">
                <a:solidFill>
                  <a:schemeClr val="tx1"/>
                </a:solidFill>
                <a:latin typeface="Times New Roman" charset="0"/>
                <a:cs typeface="Times New Roman" charset="0"/>
              </a:rPr>
              <a:t>Inventories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Diperlakukan sama seperti piutang</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digunakan metode LIFO, disesuaikan dengan faktor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inflasi (biaya standar atau rata-rata)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Jika persediaan barang dalam proses (Work In Process) dibiayai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dengan cara pembayaran di muka (advance payment)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atau dengan cara progress payment dari konsumen, pembayaran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terebut akan dikurangi, dari jumlah persediaan kotor (gross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inventory amounts), atau dilaporkan sebagai kewajiban.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Beberapa perusahaan mengurangi unsur utang dari persediaan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dasar bahwa utang mencerminkan pembiayaan sebagian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persediaan oleh pemasok, pada biaya nol untuk unit usaha.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endParaRPr lang="id-ID" sz="2400">
              <a:solidFill>
                <a:schemeClr val="tx1"/>
              </a:solidFill>
              <a:latin typeface="Times New Roman"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62" name="Rectangle 2"/>
          <p:cNvSpPr>
            <a:spLocks noGrp="1" noChangeArrowheads="1"/>
          </p:cNvSpPr>
          <p:nvPr>
            <p:ph type="title"/>
          </p:nvPr>
        </p:nvSpPr>
        <p:spPr>
          <a:xfrm>
            <a:off x="381000" y="609600"/>
            <a:ext cx="8458200" cy="5715000"/>
          </a:xfrm>
        </p:spPr>
        <p:txBody>
          <a:bodyPr/>
          <a:lstStyle/>
          <a:p>
            <a:pPr algn="l"/>
            <a:r>
              <a:rPr lang="id-ID" sz="2400" b="1">
                <a:solidFill>
                  <a:schemeClr val="tx1"/>
                </a:solidFill>
                <a:latin typeface="Times New Roman" charset="0"/>
                <a:cs typeface="Times New Roman" charset="0"/>
              </a:rPr>
              <a:t>Working Capital</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Perlakuan modal kerja sangatlah bervariasi. Pada satu sisi,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perusahaan memasukkan seluruh aktiva lancar ke dalam basis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investasi dengan tidak mengeleminasi kewajiban lancar. Metode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tersebut datangdari pendapat motivasional jika unit-unit usaha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tidak dapat mempengaruhi utang atau kewajiban lancar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lain. Meskipun demikian, metode tersebut melebihi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modal perusahaan yang diperlukan untuk mendanai unit usaha,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karena utang lancar biasanya merupakan sumber dana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bebas bunga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 pihak lain, seluruh kewajiban lancar dapat dikurangi dari aset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lancar. Metode ini memberikan ukuran yang baik atas modal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diberikan perusahaan, dimana perusahaan mengharapkan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unit usaha untuk memperoleh return. Meskipun demikian, dapat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saja para manajer unit usaha bertanggung jawab atas beberapa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akun kewajiban lancar yang tidak memiliki pengendali.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Mountain Top</Template>
  <TotalTime>341</TotalTime>
  <Words>118</Words>
  <Application>Microsoft Office PowerPoint</Application>
  <PresentationFormat>On-screen Show (4:3)</PresentationFormat>
  <Paragraphs>35</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Symbol</vt:lpstr>
      <vt:lpstr>Times New Roman</vt:lpstr>
      <vt:lpstr>Mountain Top</vt:lpstr>
      <vt:lpstr>PUSAT INVESTASI (INVESTMENT CENTER)    - PENGUKURAN DAN PENGENDALIAN ASET    YANG DIKELOLA - PENGUKURAN PEMAKAIAN ASET - EVA vs ROI - PENDEKATAN ALTERNATIF EVALUASI    MANAJER - EVALUASI KINERJA EKONOMIK ENTITAS</vt:lpstr>
      <vt:lpstr>PENGUKURAN DAN PENGENDALIAN ASET YANG DIKELOLA Struktur Analisis ·  Tujuan Pengukuran Penggunaan Aset:     -   Memberikan informasi untuk pengambilan keputusan          dalam pemakaian aset dan memotivasi manajer untuk          mengambil keputusan yang baik     -   Mengukur kinerja unit bisnis sebagai suatu entitas ekonomi ·  Cara Analisis:     -   ROI = Return On Investment (Tingkat pengembalian investasi)           adalah suatu rasio perbandingan. Pembilangnya (numerator)           adalah pendapatan yang dilaporkan pada laporan keuangan.           Dan penyebutnya (denominator) adalah aset yang digunakan.     -   EVA = Economic Value Added (Nilai tambah ekonomi)           adalah jumlah uang, bukan rasio. EVA dapat diperoleh dengan           mengurangkan beban modal (capital charge) dari laba bersih           operasi (net operating profit).</vt:lpstr>
      <vt:lpstr>Tujuan Kinerja Manajer Unit secara umum 1. Menghasilkan laba yang cukup, sesuai dengan sumber daya      yang digunakan (pertimbangan aspek hukum dan etika) 2. Harus menambah investasinya, jika investasi tersebut      menghasilkan return yang cukup </vt:lpstr>
      <vt:lpstr>ROI dan EVA ·  ROI = Laba Usaha : Aset yang dipakai     -   Hasilnya = % ·  EVA = Laba Usaha – Beban Kapital     -   Hasilnya = rupiah     -   Beban Kapital = x % dari Aset</vt:lpstr>
      <vt:lpstr>PENGUKURAN PEMAKAIAN ASET: 1. Cash (Kas dan Setara Kas) 2. Receivable (Piutang) 3. Inventories (Persediaan) 4. Working Capital (Modal Kerja) 5. Property, Plant and Equipment (Fixed Assets) </vt:lpstr>
      <vt:lpstr>Cash ·  Sisa antara penerimaan dan pengeluaran ·  Dikendalikan secara terpusat karena pusat pengendalian     membuat penggunaan saldo kas lebih kecil daripada jika setiap     unit usaha memegang saldo kasnya, baik untuk pemasukan     maupun pengeluaran ·  Alasan untuk melibatkan kas pada jumlah yang lebih besar     daripada saldo yang biasanya dipegang oleh suatu unit usaha     adalah bahwa jumlah yang lebih besar diperlukan untuk     membuat perbandingan dengan perusahaan lain. ·  Beberapa perusahaan mengabaikan unsur kas dalam basis     investasi. Karena jumlah kas tersebut menggambarkan     kewajiban lancar (current liabilities). Jika demikian, jumlah     piutang dan perusahaan akan menggambarkan jumlah modal     kerja (working capital).  </vt:lpstr>
      <vt:lpstr>Receivable ·  Dapat dikendalikan oleh manajer via syarat penjualan     kredit, seleksi calon pelanggan, batas kredit, dan penagihan ·  Demi kemudahan, unsur piutang sering dimasukkan pada saldo     aktual akhir periode, meskipun rata-rata antar periode pada     konsepnya pengukuran yang lebih baik atas jumlah yang     seharusnya berhubungan dengan laba. ·  Jika unit usaha tidak mengontrol kredit dan penagihannya,     piutang dapat dihitung menurut suatu rumus. Rumus ini harus     konsisten dengan periode pembayaran normalnya. Sebagai     contoh, penjualan 30 hari di mana biasanya pembayarannya     adalah 30 hari setelah barang dikirim.</vt:lpstr>
      <vt:lpstr>Inventories ·  Diperlakukan sama seperti piutang ·  Bila digunakan metode LIFO, disesuaikan dengan faktor     inflasi (biaya standar atau rata-rata) ·  Jika persediaan barang dalam proses (Work In Process) dibiayai     dengan dengan cara pembayaran di muka (advance payment)     atau dengan cara progress payment dari konsumen, pembayaran     terebut akan dikurangi, dari jumlah persediaan kotor (gross     inventory amounts), atau dilaporkan sebagai kewajiban. ·  Beberapa perusahaan mengurangi unsur utang dari persediaan     dengan dasar bahwa utang mencerminkan pembiayaan sebagian     dari persediaan oleh pemasok, pada biaya nol untuk unit usaha.  </vt:lpstr>
      <vt:lpstr>Working Capital ·  Perlakuan modal kerja sangatlah bervariasi. Pada satu sisi,     perusahaan memasukkan seluruh aktiva lancar ke dalam basis     investasi dengan tidak mengeleminasi kewajiban lancar. Metode     tersebut datangdari pendapat motivasional jika unit-unit usaha     tidak dapat mempengaruhi utang atau kewajiban lancar yang     lain. Meskipun demikian, metode tersebut melebihi jumlah     modal perusahaan yang diperlukan untuk mendanai unit usaha,     karena utang lancar biasanya merupakan sumber dana yang     bebas bunga  ·  Di pihak lain, seluruh kewajiban lancar dapat dikurangi dari aset     lancar. Metode ini memberikan ukuran yang baik atas modal     yang diberikan perusahaan, dimana perusahaan mengharapkan     unit usaha untuk memperoleh return. Meskipun demikian, dapat     saja para manajer unit usaha bertanggung jawab atas beberapa     akun kewajiban lancar yang tidak memiliki pengendali.</vt:lpstr>
      <vt:lpstr>Property, Plant, and Equipment ·  Perolehan Aktiva Tetap Baru ·  Nilai Buku Gross ·  Disposisi Aktiva Tetap ·  Depresiasi Anuitas ·  Metode Penilaian Lain </vt:lpstr>
      <vt:lpstr>Perolehan Aset Tetap Baru ·  Pembelian asset tetap baru cenderung akan menurunkan     ROI dan EVA pada tahun-tahun awal, dan meningkatkan     ROI dan EVA pada masa akhir Aktiva Tetap  akan     mendorong manajer untuk menunda suatu investasi    Hal ini disebab karena nilai buku Aktiva Tetap pada awal     lebih tinggi, kemudian menurun kaena adanya depresiasi     (Exibit 7-4)   Gross Book Value ·  Fluktuasi EVA dan ROI dapat dihindari dengan     mempertimbangkan Aktiva Tetap pada gross book value-nya,     tidak pada net book value-nya (original cost – accumulated     depreciation)  </vt:lpstr>
      <vt:lpstr>Disposisi Aktiva Tetap ·  Nilai buku mesin = irrelevant informasi dalam keputusan     mengganti Aktiva Tetap lama dengan Aktiva yang baru ·  Bila original cost aktiva tetap dipakai sebagai dasar     investasi, manajemen cenderung akan menggantinya     dengan yang baru, walaupun penggantian tersebut secara     ekonomis tidak menguntungkan  </vt:lpstr>
      <vt:lpstr>Metode Depresiasi Anuitas 1. Metode ini dapat dipakai untuk menghitung  ROI dan EVA      dengan benar  2. Metode depresiasi ini menandingkan pemulihan investasi      sesungguhnya, yang sejalan dengan perhitungan present      values (Hal. 264) 3. Kelemahan metode ini adalah bahwa bila taksiran arus kas      berbeda dengan yang sesungguhnya, maka pada ahun-     tahun yang return-nya tinggi dan ada tahun-tahun yang      return-nya rendah, sehingga tidak praktis  </vt:lpstr>
      <vt:lpstr>Metode Penilaian Yang Dipakai 1. Net Book Value dengan batas rendah (50%) 2. Current Value 3. Penilaian kembali berkala 4. Original Cost disesuaikan dengan indeks perubahan harga 5. Penilaian yang dipakai perusahaan asuransi</vt:lpstr>
      <vt:lpstr>Leased Assets (Aset yang Disewa)  ·  Bila Capital Charge  Rental Cost, maka manajer unit     cenderung untuk menyewa aktiva tetap daripada     memilikinya ·  Dalam Pusat Investasi, keputusan keuangan ada ditangan     perusahaan   Idle Assets ·  Bila dapat (boleh) dipakai oleh unit lain, dapat dikeluarkan     dari investment base ·  Bila tidak dapat (tidak boleh) digunakan oleh unit lain,     diperhitungkan sebagai investment base   Intangible Assets Biaya Riset dan Pengembangan  diamortisasi</vt:lpstr>
      <vt:lpstr>Noncurret Liabilities Bila terdapat noncurrent liabilities, maka EVA harus dihitung hanya berdasarkan pada asset yang diperoleh dari kantor pusat, tidak berdasar pada total aset   Capital Charge ·  Beban kapital  biaya kapital rata-rata ·  Rata-rata EVA unit  0</vt:lpstr>
      <vt:lpstr>EVA vs ROI Manfaat ROI 1. Pengukur komprehensif 2. Mudah dihitung, dimengerti dan punya arti penuh 3. Dapat dipakai tanpa memperhatikan ukuran unit 4. Dapat diperbandingkan dengan perusahaan lain   Alasan menggunakan EVA dibanding ROI 1. Tujuan utama seluruh unit adalah sama, yaitu memperoleh      laba 2. Keputusan yang menaikkan ROI dapat menurunkan laba      secara keseluruhan 3. Dalam EVA, Capital Charge yang berbeda dapat diterapkan      untuk jenis aset yang berbeda</vt:lpstr>
      <vt:lpstr>PENDEKATAN ALTERNATIF UNTUK MENILAI MANAJER: 1. EVA tidak dapat memecahkan problem yang timbul karena      adanya potensi laba yang berbeda 2. Unit yang kegiatan pemasaran besar cenderung memiliki      EVA besar 3. Capital Charge hanya dibebankan pada aset tetap terkendali</vt:lpstr>
      <vt:lpstr>EVALUASI KINERJA EKONOMIK ENTITAS ·  Management Report (MR) dan Economis Report (EC)                                       EC    MR     Waktu :  Bulanan, kuartalan    Beberapa tahun     Informasi :  Lebih dari histories    Historis     Tujuan :  Instrumen diagnosis        Nilai perusahaan        Prediksi laba mendatang     Analisis Laporan Kinerja Keuangan ·  Perhitungan Varian ·  Variasi dalam Praktik</vt:lpstr>
      <vt:lpstr>Perhitungan Varian ·  Kebanyakan perusahaan membuat analisis bulanan antara     pendapatan dan pengeluaran aktual dan angaran untuk     setiap unit bisnis dan organisasi ·  Variasi pendapatan dipisahkan menjadi varian pendapatan     dan varian beban ·  Perbedaan penjualan dapat dipisahkan menjadi beban     produksi dan beban lainnya ·  Beban produksi bisa dipisahkan menjadi beban pabrik dan     departemen setiap pabrik ·  Anggaran laba sudah dicanangkan sesuai yang diharapkan .      dari keseluruhan produksi dan peluang pasar, harga jual     dan biaya struktural</vt:lpstr>
      <vt:lpstr>·  Kerangka analisis yang digunakan dalam analisis varian:     -   Mengidentifikasikan faktor kunci yang mempengaruhi          keuntungan     -   Menggunakan faktor kunci tersebut untuk          mengklasifikasikan seluruh varian keuntungan     -   Fokus keuntungan yang biasa didapat dari setiap faktor     -   Menggunakan satu faktor dalam setiap pemecahan          masalah dengan mengasumsikan faktor lain konstan     -   Pecahkan masalah secara bertahap, mulai dari yang           paling mendasar     -   Menghentikan proses bila faktor yang ditambahkan tidak          sesuai dengan tujuan awal</vt:lpstr>
      <vt:lpstr>Varian Pendapatan ·  Setiap perhitungan dibuat untuk setiap line product, dan     hasilnya digunakan untuk menghitung total varian ·  Varian yang positif menggambarkan keuntungan aktual     melebihi keuntungan yang digambarkan, dan begitu pula     sebaliknya</vt:lpstr>
      <vt:lpstr>Harga Penjualan ·  Harga penjualan dihitung dengan mengalikan volume     aktual dengan selisih antara harga aktual dengan harga     standar (Exhibit 9-4) ·  Formula yang mengkombinasikan varian bauran dan     volume adalah:    Varian Bauran = (jumlah aktual – jumlah anggaran) *     kontribusi unit anggaran (Exhibit 9-5) ·  Varian Volume adalah dilibatkan dari penjualan melebihi     unit-unit yang dianggarkan ·  Varian Bauran adalah hasil dari perbedaan proporsi produk     yang dijual dari yang diasumsikan dalam anggaran</vt:lpstr>
      <vt:lpstr>·  Karena varian volume dan varian bauran berhubungan,     maka pemisahannya sangat sulit dilakukan. Salah satu     usaha untuk memisahkan:    Varian Gabungan = [(total jumlah penjualan aktual *     proporsi dalam anggaran) – (jumlah penjualan aktual)] *     kontribusi unit dalam anggaran     (Exhibit 9-6)</vt:lpstr>
      <vt:lpstr>Varian Volume ·  Varian Volume dapat dihitung dengan mengurangi varian      campuran dari kombinasi varian campuran  dan  jumlah,      atau ·  Varian Volume = [(total jumlah penjualan aktual) *      (persentase dalam anggaran)] – [(penjualan dalam anggaran) *      (kontribusi unit dalam anggaran)]</vt:lpstr>
      <vt:lpstr>Penetrasi Pasar dan Jumlah Industri ·  Kelebihan analisis keuntungan adalah pemisahan dari     varian bauran dan jumlah ke dalam perhitungan yang     didasarkan pada perbedaan pangsa pasar dan jumlah industri ·  Manajer unit usaha bertanggung jawab dalam pembagian     pasar, tetapi tidak bertanggung jawab dalam industri karena     sebagian besar dipengaruhi oleh kebijakan ekonomi ·  Formula yang digunakan untuk memisahkan efek penetrasi     pasar dari jumlah industri dalam varian bauran dan volume:    Varian pangsa pasar = [(penjualan aktual) – (jumlah     industri)] * penetrasi pasar dalam anggaran * unit kontribusi     dalam anggaran</vt:lpstr>
      <vt:lpstr>Varian Beban Biaya Tetap Varian antara biaya tetap yang aktual dan anggaran didapat dari pengurangan, karena tidak dipengaruhi jumlah penjualan maupun jumlah produksi (Exhibit 9-10)   </vt:lpstr>
      <vt:lpstr>Biaya Variabel ·  Biaya Variabel adalah biaya yang berubah sesuai dengan     jumlah produksi ·  Anggaran pemanufakturan harus disesuaikan dengan     jumlah produksi sebenarnya ·  Anggaran pemanufakturan variable disesuaikan dengan     jumlah yang dikeluarkan pada produksi nyata dengan cara     mengalikan setiap unsur dari biaya standar dari setiap     produk dengan jumlah produksi produk tersebut     (Exhibit 9-11) ·  Volume yang digunakan untuk menyesuaikan variable     anggaran pengeluaran manufaktur adalah jumlah manufaktur     tersebut, bukan jumlah penjualan yang digunakan untuk     penentuan varian pendapatan</vt:lpstr>
      <vt:lpstr>Variasi dalam Praktik ·  Perbandingan dalam Periode Waktu ·  Fokus pada Marjin Kotor ·  Standar Evaluasi ·  Full-Cost System ·  Rincian Jumlah Tertentu ·  Biaya Teknik dan Biaya Kebijakan  </vt:lpstr>
      <vt:lpstr>Perbandingan dalam Periode Waktu ·  Perbandingan tahunan tidak terlalu dipengaruhi oleh     penyimpangan yang terjadi dalam satu bulan, meskipun     perubahan tersebut sangat khas ·  Dapat menutupi faktor penting yang bisa membahayakan     secara tidak terduga ·  Perbandingan dari anggaran tahunan dengan ekspektasi     dari kinerja aktual sepanjang tahun menunjukkan seberapa     dekat manajer bisnis berharap untuk memenuhi target     keuntungan  tahunan ·  Untuk mendapatkan estimasi yang realistis sangat tidak     mudah ·  Manajer unit bisnis cenderung optimis terhadap kinerja     mereka di bulan selanjutnya  </vt:lpstr>
      <vt:lpstr>Fokus pada Marjin Kotor ·  Diasumsikan harga jual dianggarkan konstan sepanjang     tahun ·  Perubahan pada biaya atau faktor lainnya diharapkan akan     mengubah harga jual, dan tugas manajer pemasaran     menghasilkan laba kotor ·  Laba kotor per unit  berbeda  antara nilai jual dan biaya     produksi ·  Analisis varian dilakukan dengan mengganti “laba kotor”     dengan “harga jual” dalam penyetaraan pendapatan ·  Laba kotor adalah perbedaan penjualan aktual dan biaya     produksi standar</vt:lpstr>
      <vt:lpstr>Standar Evaluasi ·  Dalam sistem pengendalian manajemen, standar formal     digunakan dilaporan evaluasi dalam aktivitas aktual, dibagi     dalam tipe:     1. Anggaran         Merupakan dasar dimana dalam banyak perusahaan kinerja          aktual diperbandingkan     2. Standar Historis         Catatan dari kinerja aktual yang telah lewat. Hasil dari          bulan berjalan dibandingkan dengan hasil bulan sebelumnya          atau dengan bulan yang sama pada tahun sebelumnya     3. Standar Eksternal         Standar yang didapatkan dari data yang bisa          dipertanggungjawabkan atau perusahaan lain di industri          yang sama</vt:lpstr>
      <vt:lpstr>Full-Cost System ·  Biaya overhead yang berubah dan tetap dimasukkan dalam     inventaris standar biaya per unit ·  Bila inventaris akhir berbeda dengan inventaris awal, beberapa     dari biaya overhead tetap akan menggganggu sisa periode dalam     pencatatan inventaris daripada mengikuti biaya penjualan. ·  Bila tingkat inventaris berubah dan jika jumlah produksi aktual     berbeda dengan jumlah anggaran penjualan, maka bagian dari     varian volume produksi dimasukkan dalam inventaris. Variannya     adalah perbedaan antara anggaran biaya produksi tetap pada     pada jumlah aktual dan standar biaya standar biaya produksi     tetap pada jumlah tersebut ·  Biaya produksi tetap tidak dimasukkan dalam inventaris,     maka tidak ada varian produksi. Varian pengeluaran produksi     tetap adalah perbedaan antara nilai anggaran dengan nilai aktual ·  Varian produksi seharusnya dihubungkan dengan jumlah     produksi, bukan jumlah penjualan</vt:lpstr>
      <vt:lpstr>Rincian Jumlah Tertentu ·  Tingkatan dalam menganalisis varian pendapatan     1. Secara keseluruhan; menurut jumlah, gabungan  dan          harga     2. Dengan menganalisis volume dan varian bauran menurut          jumlah industri dan pangsa pasar ·  Pada setiap tingkatan, varian tersebut dianalisis menurut     produknya masing-masing ·  Proses yang disebut “teori mengupas bawang” – lapisan     demi lapisan akan selesai, dan proses itu akan terus     berlanjut  selama rinci tambahan masih dianggap berharga ·  Setiap lapisan berhubungan dengan  hierarki kepemimpinan</vt:lpstr>
      <vt:lpstr>Biaya Teknik dan Biaya Kebijakan ·  Varian yang layak dalam biaya teknik biasanya     mengindikasikan kinerja yang baik; semakin rendah biaya     maka semakin baik kinerjanya ·  Kinerja dari pusat kebijakan pengeluaran biasanya dinilai     menjadi kepuasan apabila pengeluaran aktual hampir setara     dengan nilai anggaran, baik lebih tinggi maupun lebih rendah,     karena varian yang layak mengindikasikan pihak yang     bertanggung jawab kinerjanya tidak sesuai dengan yang     diharapkan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KE – 6 PENGUKURAN DAN PENGENDALIAN ASET YANG DIKELOLA (MEASURING AND CONTROLLING ASSETS EMPLOYED) DAN ANALISIS LAPORAN KINERJA KEUANGAN (ANALYZING FINANCIAL PERFORMANCE REPORTS)   Pengukuran dan Pengendalian Aset ·   Struktur Analisis ·   Pengukuran Pemakaian Aset ·   EVA vs ROI ·   Pendekatan Alternatif  Evaluasi Manajer ·   Evaluasi Kinerja Ekonomik Entitas</dc:title>
  <dc:creator>Nurin_TaMamz</dc:creator>
  <cp:lastModifiedBy>Windows User</cp:lastModifiedBy>
  <cp:revision>8</cp:revision>
  <cp:lastPrinted>1601-01-01T00:00:00Z</cp:lastPrinted>
  <dcterms:created xsi:type="dcterms:W3CDTF">2004-07-01T16:20:46Z</dcterms:created>
  <dcterms:modified xsi:type="dcterms:W3CDTF">2024-11-30T01:09:43Z</dcterms:modified>
</cp:coreProperties>
</file>