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4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3FFF-969D-4145-9C7E-A613CBB01C3E}" type="datetimeFigureOut">
              <a:rPr lang="id-ID" smtClean="0"/>
              <a:pPr/>
              <a:t>17/10/2024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6DF7-816E-4924-A0BD-99806686814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Alois_Senefeld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han ajar referensi\Sejarah Desain Grafis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4594982" cy="2363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xtura Blac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500574" cy="60007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2857496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Hasil Cetakan Pertama menggunakan Font </a:t>
            </a:r>
          </a:p>
          <a:p>
            <a:r>
              <a:rPr lang="id-ID" dirty="0"/>
              <a:t>Textura Blackletter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500174"/>
            <a:ext cx="41434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Perkembangan berikutnya, </a:t>
            </a:r>
            <a:r>
              <a:rPr lang="id-ID" i="1" dirty="0"/>
              <a:t>Aloys Senefelder</a:t>
            </a:r>
            <a:r>
              <a:rPr lang="id-ID" i="1" dirty="0">
                <a:hlinkClick r:id="rId2"/>
              </a:rPr>
              <a:t> </a:t>
            </a:r>
            <a:r>
              <a:rPr lang="id-ID" dirty="0"/>
              <a:t> (1771-1834) menemukan teknik cetak </a:t>
            </a:r>
            <a:r>
              <a:rPr lang="id-ID" i="1" dirty="0"/>
              <a:t>Lithografi</a:t>
            </a:r>
            <a:r>
              <a:rPr lang="id-ID" dirty="0"/>
              <a:t>. </a:t>
            </a:r>
          </a:p>
          <a:p>
            <a:endParaRPr lang="id-ID" dirty="0"/>
          </a:p>
          <a:p>
            <a:r>
              <a:rPr lang="id-ID" dirty="0"/>
              <a:t>Teknik cetak </a:t>
            </a:r>
            <a:r>
              <a:rPr lang="id-ID" i="1" dirty="0"/>
              <a:t>Lithografi</a:t>
            </a:r>
            <a:r>
              <a:rPr lang="id-ID" dirty="0"/>
              <a:t> menggunakan teknik cetak datar yang memanfaatkan prinsip saling tolak antara minyak dan air.  Pada masa inilah seni poster mulai berkembang dengan pesat. Masa keemasan ini disebut sebagai </a:t>
            </a:r>
          </a:p>
          <a:p>
            <a:endParaRPr lang="id-ID" i="1" dirty="0"/>
          </a:p>
          <a:p>
            <a:r>
              <a:rPr lang="id-ID" sz="2400" i="1" dirty="0"/>
              <a:t>The Golden Age of The Poster</a:t>
            </a:r>
            <a:r>
              <a:rPr lang="id-ID" sz="2400" dirty="0"/>
              <a:t>.</a:t>
            </a:r>
          </a:p>
        </p:txBody>
      </p:sp>
      <p:pic>
        <p:nvPicPr>
          <p:cNvPr id="22532" name="Picture 4" descr="Logo &amp;amp; Graphic Designer on Instagram: “Monday Mood ✌️ Today begins a week  of new projects and new experiments. What do you work for? - You need a  brand i… | Logo&amp;#39;s"/>
          <p:cNvPicPr>
            <a:picLocks noChangeAspect="1" noChangeArrowheads="1"/>
          </p:cNvPicPr>
          <p:nvPr/>
        </p:nvPicPr>
        <p:blipFill>
          <a:blip r:embed="rId3"/>
          <a:srcRect l="27654" t="17438" r="27901" b="18673"/>
          <a:stretch>
            <a:fillRect/>
          </a:stretch>
        </p:blipFill>
        <p:spPr bwMode="auto">
          <a:xfrm>
            <a:off x="4376338" y="4486"/>
            <a:ext cx="4767662" cy="6853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Golden Age of the Poster, 1880-1918"/>
          <p:cNvPicPr>
            <a:picLocks noChangeAspect="1" noChangeArrowheads="1"/>
          </p:cNvPicPr>
          <p:nvPr/>
        </p:nvPicPr>
        <p:blipFill>
          <a:blip r:embed="rId2"/>
          <a:srcRect l="4038" t="2240" r="4104" b="3055"/>
          <a:stretch>
            <a:fillRect/>
          </a:stretch>
        </p:blipFill>
        <p:spPr bwMode="auto">
          <a:xfrm>
            <a:off x="4929190" y="642918"/>
            <a:ext cx="3931971" cy="5357850"/>
          </a:xfrm>
          <a:prstGeom prst="rect">
            <a:avLst/>
          </a:prstGeom>
          <a:noFill/>
        </p:spPr>
      </p:pic>
      <p:pic>
        <p:nvPicPr>
          <p:cNvPr id="23556" name="Picture 4" descr="Apa itu Litografi – ApaYangDimaksud.com"/>
          <p:cNvPicPr>
            <a:picLocks noChangeAspect="1" noChangeArrowheads="1"/>
          </p:cNvPicPr>
          <p:nvPr/>
        </p:nvPicPr>
        <p:blipFill>
          <a:blip r:embed="rId3"/>
          <a:srcRect l="14102" r="10256"/>
          <a:stretch>
            <a:fillRect/>
          </a:stretch>
        </p:blipFill>
        <p:spPr bwMode="auto">
          <a:xfrm>
            <a:off x="357158" y="1571612"/>
            <a:ext cx="4214842" cy="37147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58" y="60291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Lithografi</a:t>
            </a:r>
            <a:r>
              <a:rPr lang="id-ID" sz="2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231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Revolusi Industri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285720" y="714356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Setelah periode cetak tinggi pada masa Johannes Gutenberg adalah Revolusi Industri yang berlangsung sekitar abad ke-18.  Pada masa ini peradaban manusia mulia bergeser yaitu perubahan dari kerja tangan menjadi kerja mesin.</a:t>
            </a:r>
          </a:p>
          <a:p>
            <a:endParaRPr lang="id-ID" dirty="0"/>
          </a:p>
          <a:p>
            <a:r>
              <a:rPr lang="id-ID" dirty="0"/>
              <a:t>Desainer grafis yang terkenal pada masa ini adalah Henry de Toulouse – Lautrec.</a:t>
            </a:r>
          </a:p>
        </p:txBody>
      </p:sp>
      <p:pic>
        <p:nvPicPr>
          <p:cNvPr id="24578" name="Picture 2" descr="https://3.bp.blogspot.com/-N5MHCDkf0_I/W2I0_JMdyoI/AAAAAAAAApA/GLXgrkxuxBUxArNGpDh8hHrH23o7VXOtwCEwYBhgL/s1600/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868" y="285728"/>
            <a:ext cx="401994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jarah Mesin Cetak | trico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2264" y="824757"/>
            <a:ext cx="188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Perang Dunia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5143504" y="1396261"/>
            <a:ext cx="3357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/>
              <a:t>Masa Perang Dunia, desain grafis banyak digunakan untuk propaganda, doktrin kepada masyarakat untuk ikut serta membela negara. </a:t>
            </a:r>
          </a:p>
          <a:p>
            <a:pPr algn="r"/>
            <a:endParaRPr lang="id-ID" dirty="0"/>
          </a:p>
          <a:p>
            <a:pPr algn="r"/>
            <a:r>
              <a:rPr lang="id-ID" dirty="0"/>
              <a:t>Contoh  propaganda yaitu :</a:t>
            </a:r>
          </a:p>
          <a:p>
            <a:pPr algn="r"/>
            <a:endParaRPr lang="id-ID" dirty="0"/>
          </a:p>
          <a:p>
            <a:pPr algn="r"/>
            <a:r>
              <a:rPr lang="id-ID" dirty="0"/>
              <a:t> Poster karya James Montgomery Flagg yang menjadikan dirinya sendiri sebagai model dalam poster memakai pakaian khas Presiden Abraham Lincoln, serta memakai  topi simbol bendera Amerika</a:t>
            </a:r>
          </a:p>
        </p:txBody>
      </p:sp>
      <p:pic>
        <p:nvPicPr>
          <p:cNvPr id="26626" name="Picture 2" descr="100 Years of Swiss Graphic Design – Draw Down"/>
          <p:cNvPicPr>
            <a:picLocks noChangeAspect="1" noChangeArrowheads="1"/>
          </p:cNvPicPr>
          <p:nvPr/>
        </p:nvPicPr>
        <p:blipFill>
          <a:blip r:embed="rId2"/>
          <a:srcRect l="21276" t="16118" r="21099" b="16917"/>
          <a:stretch>
            <a:fillRect/>
          </a:stretch>
        </p:blipFill>
        <p:spPr bwMode="auto">
          <a:xfrm>
            <a:off x="0" y="-1"/>
            <a:ext cx="4714876" cy="689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 want you for U.S. Army photo – Free Poster Image on Unsp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4"/>
            <a:ext cx="4787339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2714620"/>
            <a:ext cx="2428892" cy="1143000"/>
          </a:xfrm>
        </p:spPr>
        <p:txBody>
          <a:bodyPr>
            <a:normAutofit/>
          </a:bodyPr>
          <a:lstStyle/>
          <a:p>
            <a:r>
              <a:rPr lang="id-ID" sz="2800" dirty="0"/>
              <a:t>Sekian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439850"/>
          </a:xfrm>
        </p:spPr>
        <p:txBody>
          <a:bodyPr>
            <a:normAutofit fontScale="90000"/>
          </a:bodyPr>
          <a:lstStyle/>
          <a:p>
            <a:pPr algn="l"/>
            <a:br>
              <a:rPr lang="id-ID" dirty="0"/>
            </a:br>
            <a:r>
              <a:rPr lang="id-ID" b="1" u="sng" dirty="0"/>
              <a:t>Introduction</a:t>
            </a:r>
            <a:br>
              <a:rPr lang="id-ID" dirty="0"/>
            </a:br>
            <a:r>
              <a:rPr lang="id-ID" sz="3600" dirty="0"/>
              <a:t>Defenisi Desain Grafis</a:t>
            </a:r>
            <a:br>
              <a:rPr lang="id-ID" dirty="0"/>
            </a:b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1714488"/>
            <a:ext cx="3971924" cy="14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076" y="1785926"/>
            <a:ext cx="3614734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id-ID" sz="2000" dirty="0"/>
              <a:t>Desain grafis adalah proses kreatif dalam merancang komunikasi massa dengan  menggunakan elemen visual, yang terdiri daseperti : Gambar/ilustrasi, Tipografi dan Fotografi  dengan tujuan untuk mempengaruhi psikis target sasaran.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Referensi Untuk Karya\images (22).jpeg"/>
          <p:cNvPicPr>
            <a:picLocks noChangeAspect="1" noChangeArrowheads="1"/>
          </p:cNvPicPr>
          <p:nvPr/>
        </p:nvPicPr>
        <p:blipFill>
          <a:blip r:embed="rId2"/>
          <a:srcRect l="14811" r="13362" b="6250"/>
          <a:stretch>
            <a:fillRect/>
          </a:stretch>
        </p:blipFill>
        <p:spPr bwMode="auto">
          <a:xfrm>
            <a:off x="5212062" y="0"/>
            <a:ext cx="39319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Swiss graphic design patterns collection | free image by  rawpixel.com / Tvzsu | Graphic design pattern, Easy graphic design,  Geometric graphic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06" y="0"/>
            <a:ext cx="4357694" cy="43576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1538" y="1643050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Desain grafis</a:t>
            </a:r>
            <a:r>
              <a:rPr lang="id-ID" dirty="0"/>
              <a:t> sebagai media komunikasi sudah dikenal sejak zaman prasejarah. hal ini dapat dilihat pada jaman </a:t>
            </a:r>
            <a:r>
              <a:rPr lang="id-ID" i="1" dirty="0"/>
              <a:t>paleo-lithicum</a:t>
            </a:r>
            <a:r>
              <a:rPr lang="id-ID" dirty="0"/>
              <a:t> di </a:t>
            </a:r>
            <a:r>
              <a:rPr lang="id-ID" i="1" dirty="0"/>
              <a:t>gua lascaux, prancis selatan,</a:t>
            </a:r>
            <a:r>
              <a:rPr lang="id-ID" dirty="0"/>
              <a:t> yang banyak ditemukan gambar-gambar binatang dan manusia pra sejarah.</a:t>
            </a:r>
          </a:p>
        </p:txBody>
      </p:sp>
      <p:pic>
        <p:nvPicPr>
          <p:cNvPr id="7" name="Picture 2" descr="Colorful Swiss graphic design patterns collection | free image by  rawpixel.com / Tvzsu | Graphic design pattern, Easy graphic design,  Geometric graphic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06" y="2500306"/>
            <a:ext cx="4357694" cy="435769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1538" y="100010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Pra Sejarah</a:t>
            </a:r>
            <a:endParaRPr lang="id-ID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ua lasca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496564" cy="45963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5072074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/>
              <a:t>Gambar goresan dengan pigmen hitam kemerahan yang dicampur dengan arang  dan bahan pencampurnya adalah lemak binatang.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7752" y="1500174"/>
            <a:ext cx="35004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/>
              <a:t>Bangsa mesir termasuk salah satu masyarakat yang pertama kali menciptakan media bentuk tulisan menggunakan gambar-gambar yang lebih dikenal </a:t>
            </a:r>
            <a:r>
              <a:rPr lang="id-ID" i="1" dirty="0"/>
              <a:t>Huruf Hieroglyphe</a:t>
            </a:r>
            <a:r>
              <a:rPr lang="id-ID" dirty="0"/>
              <a:t>. Mereka menggunakan gambar-gambar tersebut unutk menceritakan peristiwa besar yang terjadi pada jaman mereka.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6446" y="71435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b="1" dirty="0"/>
              <a:t>Mesir Kuno</a:t>
            </a:r>
            <a:endParaRPr lang="id-ID" sz="2400" dirty="0"/>
          </a:p>
        </p:txBody>
      </p:sp>
      <p:pic>
        <p:nvPicPr>
          <p:cNvPr id="16386" name="Picture 2" descr="The 8 Types of Graphic Design"/>
          <p:cNvPicPr>
            <a:picLocks noChangeAspect="1" noChangeArrowheads="1"/>
          </p:cNvPicPr>
          <p:nvPr/>
        </p:nvPicPr>
        <p:blipFill>
          <a:blip r:embed="rId2"/>
          <a:srcRect l="36147" t="13315" r="21917" b="23781"/>
          <a:stretch>
            <a:fillRect/>
          </a:stretch>
        </p:blipFill>
        <p:spPr bwMode="auto">
          <a:xfrm>
            <a:off x="-1" y="0"/>
            <a:ext cx="45720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uruf Hieroglyp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62797" cy="50720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71802" y="5857892"/>
            <a:ext cx="303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Huruf Hieroglyphe Mesir Kuno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714356"/>
            <a:ext cx="33575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Bangsa Yunani dan Romawi</a:t>
            </a:r>
          </a:p>
          <a:p>
            <a:endParaRPr lang="id-ID" dirty="0"/>
          </a:p>
          <a:p>
            <a:r>
              <a:rPr lang="id-ID" dirty="0"/>
              <a:t>Pada awalnya, huruf alfabet latin hanya terdiri dari 21 huruf saja </a:t>
            </a:r>
            <a:r>
              <a:rPr lang="id-ID" b="1" dirty="0"/>
              <a:t>A</a:t>
            </a:r>
            <a:r>
              <a:rPr lang="id-ID" dirty="0"/>
              <a:t>,</a:t>
            </a:r>
            <a:r>
              <a:rPr lang="id-ID" b="1" dirty="0"/>
              <a:t>B</a:t>
            </a:r>
            <a:r>
              <a:rPr lang="id-ID" dirty="0"/>
              <a:t>,</a:t>
            </a:r>
            <a:r>
              <a:rPr lang="id-ID" b="1" dirty="0"/>
              <a:t>C</a:t>
            </a:r>
            <a:r>
              <a:rPr lang="id-ID" dirty="0"/>
              <a:t>,</a:t>
            </a:r>
            <a:r>
              <a:rPr lang="id-ID" b="1" dirty="0"/>
              <a:t>D</a:t>
            </a:r>
            <a:r>
              <a:rPr lang="id-ID" dirty="0"/>
              <a:t>,</a:t>
            </a:r>
            <a:r>
              <a:rPr lang="id-ID" b="1" dirty="0"/>
              <a:t>E</a:t>
            </a:r>
            <a:r>
              <a:rPr lang="id-ID" dirty="0"/>
              <a:t>,</a:t>
            </a:r>
            <a:r>
              <a:rPr lang="id-ID" b="1" dirty="0"/>
              <a:t>F</a:t>
            </a:r>
            <a:r>
              <a:rPr lang="id-ID" dirty="0"/>
              <a:t>,</a:t>
            </a:r>
            <a:r>
              <a:rPr lang="id-ID" b="1" dirty="0"/>
              <a:t>G</a:t>
            </a:r>
            <a:r>
              <a:rPr lang="id-ID" dirty="0"/>
              <a:t>,</a:t>
            </a:r>
            <a:r>
              <a:rPr lang="id-ID" b="1" dirty="0"/>
              <a:t>H</a:t>
            </a:r>
            <a:r>
              <a:rPr lang="id-ID" dirty="0"/>
              <a:t>,</a:t>
            </a:r>
            <a:r>
              <a:rPr lang="id-ID" b="1" dirty="0"/>
              <a:t>I</a:t>
            </a:r>
            <a:r>
              <a:rPr lang="id-ID" dirty="0"/>
              <a:t>,</a:t>
            </a:r>
            <a:r>
              <a:rPr lang="id-ID" b="1" dirty="0"/>
              <a:t>J</a:t>
            </a:r>
            <a:r>
              <a:rPr lang="id-ID" dirty="0"/>
              <a:t>,</a:t>
            </a:r>
            <a:r>
              <a:rPr lang="id-ID" b="1" dirty="0"/>
              <a:t>K</a:t>
            </a:r>
            <a:r>
              <a:rPr lang="id-ID" dirty="0"/>
              <a:t>,</a:t>
            </a:r>
            <a:r>
              <a:rPr lang="id-ID" b="1" dirty="0"/>
              <a:t>L</a:t>
            </a:r>
            <a:r>
              <a:rPr lang="id-ID" dirty="0"/>
              <a:t>,</a:t>
            </a:r>
            <a:r>
              <a:rPr lang="id-ID" b="1" dirty="0"/>
              <a:t>M</a:t>
            </a:r>
            <a:r>
              <a:rPr lang="id-ID" dirty="0"/>
              <a:t>,</a:t>
            </a:r>
            <a:r>
              <a:rPr lang="id-ID" b="1" dirty="0"/>
              <a:t>N</a:t>
            </a:r>
            <a:r>
              <a:rPr lang="id-ID" dirty="0"/>
              <a:t>,</a:t>
            </a:r>
            <a:r>
              <a:rPr lang="id-ID" b="1" dirty="0"/>
              <a:t>O</a:t>
            </a:r>
            <a:r>
              <a:rPr lang="id-ID" dirty="0"/>
              <a:t>,</a:t>
            </a:r>
            <a:r>
              <a:rPr lang="id-ID" b="1" dirty="0"/>
              <a:t>P</a:t>
            </a:r>
            <a:r>
              <a:rPr lang="id-ID" dirty="0"/>
              <a:t>,</a:t>
            </a:r>
            <a:r>
              <a:rPr lang="id-ID" b="1" dirty="0"/>
              <a:t>Q</a:t>
            </a:r>
            <a:r>
              <a:rPr lang="id-ID" dirty="0"/>
              <a:t>,</a:t>
            </a:r>
            <a:r>
              <a:rPr lang="id-ID" b="1" dirty="0"/>
              <a:t>R</a:t>
            </a:r>
            <a:r>
              <a:rPr lang="id-ID" dirty="0"/>
              <a:t>,</a:t>
            </a:r>
            <a:r>
              <a:rPr lang="id-ID" b="1" dirty="0"/>
              <a:t>S</a:t>
            </a:r>
            <a:r>
              <a:rPr lang="id-ID" dirty="0"/>
              <a:t>,</a:t>
            </a:r>
            <a:r>
              <a:rPr lang="id-ID" b="1" dirty="0"/>
              <a:t>T</a:t>
            </a:r>
            <a:r>
              <a:rPr lang="id-ID" dirty="0"/>
              <a:t>,</a:t>
            </a:r>
            <a:r>
              <a:rPr lang="id-ID" b="1" dirty="0"/>
              <a:t>V</a:t>
            </a:r>
            <a:r>
              <a:rPr lang="id-ID" dirty="0"/>
              <a:t> dan </a:t>
            </a:r>
            <a:r>
              <a:rPr lang="id-ID" b="1" dirty="0"/>
              <a:t>X</a:t>
            </a:r>
            <a:r>
              <a:rPr lang="id-ID" dirty="0"/>
              <a:t>. (Yunani Kuno)</a:t>
            </a:r>
          </a:p>
          <a:p>
            <a:endParaRPr lang="id-ID" dirty="0"/>
          </a:p>
          <a:p>
            <a:r>
              <a:rPr lang="id-ID" dirty="0"/>
              <a:t>Huruf </a:t>
            </a:r>
            <a:r>
              <a:rPr lang="id-ID" b="1" dirty="0"/>
              <a:t>Y</a:t>
            </a:r>
            <a:r>
              <a:rPr lang="id-ID" dirty="0"/>
              <a:t> dan </a:t>
            </a:r>
            <a:r>
              <a:rPr lang="id-ID" b="1" dirty="0"/>
              <a:t>Z</a:t>
            </a:r>
            <a:r>
              <a:rPr lang="id-ID" dirty="0"/>
              <a:t> ditambahkan dalam alfabet untuk mengakomodasikan kata (Romawi Kuno)</a:t>
            </a:r>
          </a:p>
          <a:p>
            <a:endParaRPr lang="id-ID" dirty="0"/>
          </a:p>
          <a:p>
            <a:r>
              <a:rPr lang="id-ID" dirty="0"/>
              <a:t>Tiga huruf tambahan  yaitu huruf </a:t>
            </a:r>
            <a:r>
              <a:rPr lang="id-ID" b="1" dirty="0"/>
              <a:t>J</a:t>
            </a:r>
            <a:r>
              <a:rPr lang="id-ID" dirty="0"/>
              <a:t>,</a:t>
            </a:r>
            <a:r>
              <a:rPr lang="id-ID" b="1" dirty="0"/>
              <a:t>U</a:t>
            </a:r>
            <a:r>
              <a:rPr lang="id-ID" dirty="0"/>
              <a:t> dan </a:t>
            </a:r>
            <a:r>
              <a:rPr lang="id-ID" b="1" dirty="0"/>
              <a:t>W</a:t>
            </a:r>
            <a:r>
              <a:rPr lang="id-ID" dirty="0"/>
              <a:t> dimasukkan pada abad pertengahan, sehingga jumlah keseluruhannya menjadi 26 huruf. </a:t>
            </a:r>
          </a:p>
        </p:txBody>
      </p:sp>
      <p:pic>
        <p:nvPicPr>
          <p:cNvPr id="18434" name="Picture 2" descr="graphic design swervice in Naraina, New Delhi | ID: 22424186788"/>
          <p:cNvPicPr>
            <a:picLocks noChangeAspect="1" noChangeArrowheads="1"/>
          </p:cNvPicPr>
          <p:nvPr/>
        </p:nvPicPr>
        <p:blipFill>
          <a:blip r:embed="rId2"/>
          <a:srcRect l="12821"/>
          <a:stretch>
            <a:fillRect/>
          </a:stretch>
        </p:blipFill>
        <p:spPr bwMode="auto">
          <a:xfrm>
            <a:off x="4286248" y="571480"/>
            <a:ext cx="4857752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lphab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631003" cy="53048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7554" y="6000768"/>
            <a:ext cx="237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Alphabet Romawi Kuno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3702" y="824195"/>
            <a:ext cx="1622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Abad ke-15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2066" y="1500174"/>
            <a:ext cx="32146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/>
              <a:t>Proses cetak-mencetak dimulai pada abad ke-15 dengan ditemukannya mesin alat cetak oleh </a:t>
            </a:r>
            <a:r>
              <a:rPr lang="id-ID" i="1" dirty="0"/>
              <a:t>Johanes Guterberg  (</a:t>
            </a:r>
            <a:r>
              <a:rPr lang="id-ID" dirty="0"/>
              <a:t>1398-1468)  di jerman. pada tahun 1455 di Mainz Jerman, untuk pertama kalinya hasil cetakan yang dibuat adalah 42 baris kalimat yang diambil dari Bible menggunakan jenis font </a:t>
            </a:r>
          </a:p>
          <a:p>
            <a:pPr algn="r"/>
            <a:endParaRPr lang="id-ID" b="1" dirty="0"/>
          </a:p>
          <a:p>
            <a:pPr algn="r"/>
            <a:r>
              <a:rPr lang="id-ID" sz="2800" b="1" dirty="0"/>
              <a:t>Texture Blackletter</a:t>
            </a:r>
            <a:r>
              <a:rPr lang="id-ID" dirty="0"/>
              <a:t>.</a:t>
            </a:r>
          </a:p>
        </p:txBody>
      </p:sp>
      <p:sp>
        <p:nvSpPr>
          <p:cNvPr id="20482" name="AutoShape 2" descr="Top 15 Types Of Graph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484" name="AutoShape 4" descr="Top 15 Types Of Graph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486" name="Picture 6" descr="Riley Carroll | Dribbble"/>
          <p:cNvPicPr>
            <a:picLocks noChangeAspect="1" noChangeArrowheads="1"/>
          </p:cNvPicPr>
          <p:nvPr/>
        </p:nvPicPr>
        <p:blipFill>
          <a:blip r:embed="rId2"/>
          <a:srcRect l="24375" t="12500" r="24999" b="12499"/>
          <a:stretch>
            <a:fillRect/>
          </a:stretch>
        </p:blipFill>
        <p:spPr bwMode="auto">
          <a:xfrm>
            <a:off x="0" y="1928802"/>
            <a:ext cx="4436278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453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 Introduction Defenisi Desain Grafis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Rika Febri</cp:lastModifiedBy>
  <cp:revision>22</cp:revision>
  <dcterms:created xsi:type="dcterms:W3CDTF">2021-11-11T08:44:39Z</dcterms:created>
  <dcterms:modified xsi:type="dcterms:W3CDTF">2024-10-17T01:07:16Z</dcterms:modified>
</cp:coreProperties>
</file>