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2FBBAA-B8A2-419E-8B7D-44EDDAD2F42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38" autoAdjust="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5B9C1-34D0-41AA-82B9-8CC599261E4E}" type="datetimeFigureOut">
              <a:rPr lang="en-ID" smtClean="0"/>
              <a:t>08/12/2024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CF5F6-0C58-4F7E-918F-EAA85A3B64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681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CF5F6-0C58-4F7E-918F-EAA85A3B6470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192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17E60-1E82-5D9A-7040-B26C9E9F2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539D9-A5F7-D53A-1724-6C252017D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FA2B9-9B93-31B6-ADD8-30539D114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48C-9213-420D-BDF4-2FB1D2F38C16}" type="datetimeFigureOut">
              <a:rPr lang="en-ID" smtClean="0"/>
              <a:t>08/12/2024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EFBEC-D18C-D0E9-FA24-3C2BCCC1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C8D19-7925-E70A-643A-1162A225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2431-85F8-4B58-9F29-046228AE5C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46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3590D-687A-17A5-7AC3-B9598D9F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E91D7-89C1-7BCE-B71B-031AFA8FA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944CB-710E-E770-3EB0-DC518E22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48C-9213-420D-BDF4-2FB1D2F38C16}" type="datetimeFigureOut">
              <a:rPr lang="en-ID" smtClean="0"/>
              <a:t>08/12/2024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D2EC2-C753-C841-BD19-D4AD6E8C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0044D-4D33-1650-2AAF-AA9BC244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2431-85F8-4B58-9F29-046228AE5C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828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D22DD1-F49D-E5E9-AB67-B138694FD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C73A5-AFBC-0803-A2B2-9BE6E21AA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743BB-3B43-9914-D59B-D7118CCF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48C-9213-420D-BDF4-2FB1D2F38C16}" type="datetimeFigureOut">
              <a:rPr lang="en-ID" smtClean="0"/>
              <a:t>08/12/2024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72878-9B4C-FCB2-8796-57B5500F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04596-F53A-92C8-3651-B0F0A478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2431-85F8-4B58-9F29-046228AE5C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641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6B83-33C2-7EE9-2AE1-195696F9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CACD1-AC6C-E5C9-D7B4-341F88DE3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C873-821F-9F4E-590F-683A50914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48C-9213-420D-BDF4-2FB1D2F38C16}" type="datetimeFigureOut">
              <a:rPr lang="en-ID" smtClean="0"/>
              <a:t>08/12/2024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675BE-F5A4-D6E6-D013-BE01DF48D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4FD01-0769-F966-3E3F-E66DC8A3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2431-85F8-4B58-9F29-046228AE5C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687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AF8A6-20C3-5BEA-B854-31456B394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77304-2643-68A9-0202-0DF678A14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E4430-00CD-BAB9-7457-01F22249C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48C-9213-420D-BDF4-2FB1D2F38C16}" type="datetimeFigureOut">
              <a:rPr lang="en-ID" smtClean="0"/>
              <a:t>08/12/2024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68922-8B67-B8F7-1319-012E2E0B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64C72-6A70-8665-746C-9519986C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2431-85F8-4B58-9F29-046228AE5C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044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E4A7-50EE-F17C-AAFA-AB63CFBE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582C-93F2-76F9-4E52-B8CFEC4BA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0AC8E-3D85-79B1-1656-2A830C711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031A0-E4B8-CB3B-025E-CA7901A5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48C-9213-420D-BDF4-2FB1D2F38C16}" type="datetimeFigureOut">
              <a:rPr lang="en-ID" smtClean="0"/>
              <a:t>08/12/2024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6A8C2-7795-42D2-CCA0-BF36DA591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E63AE-2276-6FE0-D232-79DE5005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2431-85F8-4B58-9F29-046228AE5C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851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0A27-749F-22F7-AB20-7DDC8D28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3764-1896-541F-173C-1AFB11D6F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76329-390D-8729-E631-8C6414D2C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96814-2385-A69E-6A4F-9B186D9A4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D5BA8-A842-7D8D-602F-4CBB0A155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A45276-3B9F-05A5-E793-B6BE3005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48C-9213-420D-BDF4-2FB1D2F38C16}" type="datetimeFigureOut">
              <a:rPr lang="en-ID" smtClean="0"/>
              <a:t>08/12/2024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E573FC-60CC-376F-3E82-40F35EAC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DA7BBC-097C-3A77-0BAB-E09ABB0F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2431-85F8-4B58-9F29-046228AE5C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656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20E6-3D77-913C-2121-F73095D9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C1612E-C62F-5A7E-8A0D-499624B1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48C-9213-420D-BDF4-2FB1D2F38C16}" type="datetimeFigureOut">
              <a:rPr lang="en-ID" smtClean="0"/>
              <a:t>08/12/2024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42FD7-1FA6-62F4-947B-E7087219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CE4EC-B29F-AECC-12B8-C6C5701BB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2431-85F8-4B58-9F29-046228AE5C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161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3A751-5BD7-2AE4-C285-34A91AEC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48C-9213-420D-BDF4-2FB1D2F38C16}" type="datetimeFigureOut">
              <a:rPr lang="en-ID" smtClean="0"/>
              <a:t>08/12/2024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23C24-AB56-DF83-2FFA-2AFA43AD8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99A2D-B296-3269-0951-2C26D4C5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2431-85F8-4B58-9F29-046228AE5C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370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6B307-B88E-52DF-2447-D7EB381F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C1196-A5A1-2DC6-CDCC-59D5E8B96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5228A-ABE6-12FC-E365-75C7D1E3D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CE70B-F621-3ED5-8F3E-9DBEF305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48C-9213-420D-BDF4-2FB1D2F38C16}" type="datetimeFigureOut">
              <a:rPr lang="en-ID" smtClean="0"/>
              <a:t>08/12/2024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1D28E-0603-0EAC-2E9C-45B7FE442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2F66A-BCF2-5395-44A5-5C2AEF2C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2431-85F8-4B58-9F29-046228AE5C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769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79307-1F62-C54B-57CF-AC0AF1436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A9CD2-A2D9-DC3F-A151-2BF36DE7F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58110-C39D-6489-D071-D291D92DA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1D4C7-913D-0536-B230-A87911A8B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48C-9213-420D-BDF4-2FB1D2F38C16}" type="datetimeFigureOut">
              <a:rPr lang="en-ID" smtClean="0"/>
              <a:t>08/12/2024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15205-A34B-EBB0-DE38-201B2B7F2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DBAC6-87AA-6BD5-E64A-464274AF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2431-85F8-4B58-9F29-046228AE5C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266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96D0C-E6AC-E579-6061-AA9B9AEE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9CB8F-8843-1F39-CC4C-F1ED3C827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DA3D4-230B-5F8E-6309-7F74E1C8F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5FC48C-9213-420D-BDF4-2FB1D2F38C16}" type="datetimeFigureOut">
              <a:rPr lang="en-ID" smtClean="0"/>
              <a:t>08/12/2024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42901-3C67-0681-45DA-6368B45B0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D6EC5-9004-6197-82FD-F8E853DAC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7B2431-85F8-4B58-9F29-046228AE5C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208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ravelfrance.tips/graffiti-museum-opens-20000-year-old-lascaux-cave-art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d/abstrak-gambar-seni-grafis-5465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france.tips/graffiti-museum-opens-20000-year-old-lascaux-cave-ar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architecture/statues/sculpture-egypt-art-statue-portrait-religio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o-artileri.blogspot.com/2016/02/sejarah-kerajaan-kutai-kehidupan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andamarta.com/2016/10/12/jalan-jalan-ke-museum-bank-mandiri-di-kota-tua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urraki.de/wiki/Bibe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Johannes_Gutenber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D63398-EEE4-4E6A-BEF3-E92924A28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23" y="0"/>
            <a:ext cx="12226755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804B24-17AC-406D-9636-1332F5DF9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03156" y="-2460574"/>
            <a:ext cx="6859919" cy="1177723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23" y="-864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8000"/>
                </a:schemeClr>
              </a:gs>
              <a:gs pos="99000">
                <a:srgbClr val="000000">
                  <a:alpha val="46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26703">
            <a:off x="1164940" y="1025588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0DF94D-F28F-435E-AD56-C40FC99AF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2409782"/>
            <a:ext cx="12221732" cy="444325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11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F952EE-9AAE-4D81-BF98-35DF71334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942096" y="-2872097"/>
            <a:ext cx="6407535" cy="12151737"/>
          </a:xfrm>
          <a:prstGeom prst="rect">
            <a:avLst/>
          </a:prstGeom>
          <a:gradFill>
            <a:gsLst>
              <a:gs pos="1000">
                <a:srgbClr val="000000">
                  <a:alpha val="33000"/>
                </a:srgb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313A71-CE5A-255D-C702-E1360A45EE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4454" y="3006586"/>
            <a:ext cx="7284935" cy="2732297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>
                <a:solidFill>
                  <a:srgbClr val="FFFFFF"/>
                </a:solidFill>
                <a:cs typeface="Bold Italic Art" panose="02010400000000000000" pitchFamily="2" charset="-78"/>
              </a:rPr>
              <a:t>SEJARAH DESAIN GRAFIS PADA ABAD PERTENGAHAN</a:t>
            </a:r>
            <a:endParaRPr lang="en-ID" sz="4800" b="1">
              <a:solidFill>
                <a:srgbClr val="FFFFFF"/>
              </a:solidFill>
              <a:cs typeface="Bold Italic Art" panose="0201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A0A36-B0A9-8E4D-2E70-5340169E1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4454" y="667911"/>
            <a:ext cx="6755642" cy="1296368"/>
          </a:xfrm>
        </p:spPr>
        <p:txBody>
          <a:bodyPr anchor="b">
            <a:normAutofit/>
          </a:bodyPr>
          <a:lstStyle/>
          <a:p>
            <a:pPr algn="l"/>
            <a:endParaRPr lang="en-ID">
              <a:solidFill>
                <a:srgbClr val="FFFFFF"/>
              </a:solidFill>
            </a:endParaRPr>
          </a:p>
        </p:txBody>
      </p:sp>
      <p:pic>
        <p:nvPicPr>
          <p:cNvPr id="5" name="Picture 4" descr="Cave painting of people in a cave with Lascaux in the background">
            <a:extLst>
              <a:ext uri="{FF2B5EF4-FFF2-40B4-BE49-F238E27FC236}">
                <a16:creationId xmlns:a16="http://schemas.microsoft.com/office/drawing/2014/main" id="{D428685D-2876-6A83-5CE3-518AEC427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-5816" t="100000" r="100000" b="-11409"/>
          <a:stretch/>
        </p:blipFill>
        <p:spPr>
          <a:xfrm>
            <a:off x="5048250" y="6959820"/>
            <a:ext cx="243205" cy="31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8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0C161-5EF4-D0FB-2D8C-64BC6ED264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SEKIAN TERIMA KASIH</a:t>
            </a:r>
          </a:p>
        </p:txBody>
      </p:sp>
    </p:spTree>
    <p:extLst>
      <p:ext uri="{BB962C8B-B14F-4D97-AF65-F5344CB8AC3E}">
        <p14:creationId xmlns:p14="http://schemas.microsoft.com/office/powerpoint/2010/main" val="317245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8D1F8-D7A9-21DD-173C-4AAA5CF2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  <a:latin typeface="Berlin Sans FB Demi" panose="020E0802020502020306" pitchFamily="34" charset="0"/>
              </a:rPr>
              <a:t>APA ITU </a:t>
            </a:r>
            <a:br>
              <a:rPr lang="en-US" sz="4000" b="1">
                <a:solidFill>
                  <a:srgbClr val="FFFFFF"/>
                </a:solidFill>
                <a:latin typeface="Berlin Sans FB Demi" panose="020E0802020502020306" pitchFamily="34" charset="0"/>
              </a:rPr>
            </a:br>
            <a:r>
              <a:rPr lang="en-US" sz="4000" b="1">
                <a:solidFill>
                  <a:srgbClr val="FFFFFF"/>
                </a:solidFill>
                <a:latin typeface="Berlin Sans FB Demi" panose="020E0802020502020306" pitchFamily="34" charset="0"/>
              </a:rPr>
              <a:t>DESAIN </a:t>
            </a:r>
            <a:br>
              <a:rPr lang="en-US" sz="4000" b="1">
                <a:solidFill>
                  <a:srgbClr val="FFFFFF"/>
                </a:solidFill>
                <a:latin typeface="Berlin Sans FB Demi" panose="020E0802020502020306" pitchFamily="34" charset="0"/>
              </a:rPr>
            </a:br>
            <a:r>
              <a:rPr lang="en-US" sz="4000" b="1">
                <a:solidFill>
                  <a:srgbClr val="FFFFFF"/>
                </a:solidFill>
                <a:latin typeface="Berlin Sans FB Demi" panose="020E0802020502020306" pitchFamily="34" charset="0"/>
              </a:rPr>
              <a:t>GRAFIS</a:t>
            </a:r>
            <a:endParaRPr lang="en-ID" sz="4000" b="1">
              <a:solidFill>
                <a:srgbClr val="FFFFFF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1958D-A8CD-5DB1-CB26-615B643B8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r>
              <a:rPr lang="en-US" sz="2000" i="1" dirty="0">
                <a:latin typeface="Avenir Next LT Pro" panose="020B0504020202020204" pitchFamily="34" charset="0"/>
              </a:rPr>
              <a:t>Seni </a:t>
            </a:r>
            <a:r>
              <a:rPr lang="en-US" sz="2000" i="1" dirty="0" err="1">
                <a:latin typeface="Avenir Next LT Pro" panose="020B0504020202020204" pitchFamily="34" charset="0"/>
              </a:rPr>
              <a:t>profesi</a:t>
            </a:r>
            <a:r>
              <a:rPr lang="en-US" sz="2000" i="1" dirty="0">
                <a:latin typeface="Avenir Next LT Pro" panose="020B0504020202020204" pitchFamily="34" charset="0"/>
              </a:rPr>
              <a:t> </a:t>
            </a:r>
            <a:r>
              <a:rPr lang="en-US" sz="2000" i="1" dirty="0" err="1">
                <a:latin typeface="Avenir Next LT Pro" panose="020B0504020202020204" pitchFamily="34" charset="0"/>
              </a:rPr>
              <a:t>menggunakan</a:t>
            </a:r>
            <a:r>
              <a:rPr lang="en-US" sz="2000" i="1" dirty="0">
                <a:latin typeface="Avenir Next LT Pro" panose="020B0504020202020204" pitchFamily="34" charset="0"/>
              </a:rPr>
              <a:t> </a:t>
            </a:r>
            <a:r>
              <a:rPr lang="en-US" sz="2000" i="1" dirty="0" err="1">
                <a:latin typeface="Avenir Next LT Pro" panose="020B0504020202020204" pitchFamily="34" charset="0"/>
              </a:rPr>
              <a:t>elemen</a:t>
            </a:r>
            <a:r>
              <a:rPr lang="en-US" sz="2000" i="1" dirty="0">
                <a:latin typeface="Avenir Next LT Pro" panose="020B0504020202020204" pitchFamily="34" charset="0"/>
              </a:rPr>
              <a:t> </a:t>
            </a:r>
            <a:r>
              <a:rPr lang="en-US" sz="2000" i="1" dirty="0" err="1">
                <a:latin typeface="Avenir Next LT Pro" panose="020B0504020202020204" pitchFamily="34" charset="0"/>
              </a:rPr>
              <a:t>desain</a:t>
            </a:r>
            <a:r>
              <a:rPr lang="en-US" sz="2000" i="1" dirty="0">
                <a:latin typeface="Avenir Next LT Pro" panose="020B0504020202020204" pitchFamily="34" charset="0"/>
              </a:rPr>
              <a:t> </a:t>
            </a:r>
            <a:r>
              <a:rPr lang="en-US" sz="2000" i="1" dirty="0" err="1">
                <a:latin typeface="Avenir Next LT Pro" panose="020B0504020202020204" pitchFamily="34" charset="0"/>
              </a:rPr>
              <a:t>seperti</a:t>
            </a:r>
            <a:r>
              <a:rPr lang="en-US" sz="2000" i="1" dirty="0">
                <a:latin typeface="Avenir Next LT Pro" panose="020B0504020202020204" pitchFamily="34" charset="0"/>
              </a:rPr>
              <a:t> (</a:t>
            </a:r>
            <a:r>
              <a:rPr lang="en-US" sz="2000" i="1" dirty="0" err="1">
                <a:latin typeface="Avenir Next LT Pro" panose="020B0504020202020204" pitchFamily="34" charset="0"/>
              </a:rPr>
              <a:t>tipografi</a:t>
            </a:r>
            <a:r>
              <a:rPr lang="en-US" sz="2000" i="1" dirty="0">
                <a:latin typeface="Avenir Next LT Pro" panose="020B0504020202020204" pitchFamily="34" charset="0"/>
              </a:rPr>
              <a:t> dan </a:t>
            </a:r>
            <a:r>
              <a:rPr lang="en-US" sz="2000" i="1" dirty="0" err="1">
                <a:latin typeface="Avenir Next LT Pro" panose="020B0504020202020204" pitchFamily="34" charset="0"/>
              </a:rPr>
              <a:t>gambar</a:t>
            </a:r>
            <a:r>
              <a:rPr lang="en-US" sz="2000" i="1" dirty="0">
                <a:latin typeface="Avenir Next LT Pro" panose="020B0504020202020204" pitchFamily="34" charset="0"/>
              </a:rPr>
              <a:t>) </a:t>
            </a:r>
            <a:r>
              <a:rPr lang="en-US" sz="2000" i="1" dirty="0" err="1">
                <a:latin typeface="Avenir Next LT Pro" panose="020B0504020202020204" pitchFamily="34" charset="0"/>
              </a:rPr>
              <a:t>untuk</a:t>
            </a:r>
            <a:r>
              <a:rPr lang="en-US" sz="2000" i="1" dirty="0">
                <a:latin typeface="Avenir Next LT Pro" panose="020B0504020202020204" pitchFamily="34" charset="0"/>
              </a:rPr>
              <a:t> </a:t>
            </a:r>
            <a:r>
              <a:rPr lang="en-US" sz="2000" i="1" dirty="0" err="1">
                <a:latin typeface="Avenir Next LT Pro" panose="020B0504020202020204" pitchFamily="34" charset="0"/>
              </a:rPr>
              <a:t>menyemapaikan</a:t>
            </a:r>
            <a:r>
              <a:rPr lang="en-US" sz="2000" i="1" dirty="0">
                <a:latin typeface="Avenir Next LT Pro" panose="020B0504020202020204" pitchFamily="34" charset="0"/>
              </a:rPr>
              <a:t> </a:t>
            </a:r>
            <a:r>
              <a:rPr lang="en-US" sz="2000" i="1" dirty="0" err="1">
                <a:latin typeface="Avenir Next LT Pro" panose="020B0504020202020204" pitchFamily="34" charset="0"/>
              </a:rPr>
              <a:t>informasi</a:t>
            </a:r>
            <a:r>
              <a:rPr lang="en-US" sz="2000" i="1" dirty="0">
                <a:latin typeface="Avenir Next LT Pro" panose="020B0504020202020204" pitchFamily="34" charset="0"/>
              </a:rPr>
              <a:t> </a:t>
            </a:r>
            <a:r>
              <a:rPr lang="en-US" sz="2000" i="1" dirty="0" err="1">
                <a:latin typeface="Avenir Next LT Pro" panose="020B0504020202020204" pitchFamily="34" charset="0"/>
              </a:rPr>
              <a:t>atau</a:t>
            </a:r>
            <a:r>
              <a:rPr lang="en-US" sz="2000" i="1" dirty="0">
                <a:latin typeface="Avenir Next LT Pro" panose="020B0504020202020204" pitchFamily="34" charset="0"/>
              </a:rPr>
              <a:t> </a:t>
            </a:r>
            <a:r>
              <a:rPr lang="en-US" sz="2000" i="1" dirty="0" err="1">
                <a:latin typeface="Avenir Next LT Pro" panose="020B0504020202020204" pitchFamily="34" charset="0"/>
              </a:rPr>
              <a:t>pesan</a:t>
            </a:r>
            <a:endParaRPr lang="en-US" sz="2000" i="1" dirty="0">
              <a:latin typeface="Avenir Next LT Pro" panose="020B0504020202020204" pitchFamily="34" charset="0"/>
            </a:endParaRPr>
          </a:p>
          <a:p>
            <a:endParaRPr lang="en-US" sz="2000" i="1" dirty="0">
              <a:latin typeface="Avenir Next LT Pro" panose="020B0504020202020204" pitchFamily="34" charset="0"/>
            </a:endParaRPr>
          </a:p>
          <a:p>
            <a:r>
              <a:rPr lang="en-US" sz="2000" i="1" dirty="0" err="1">
                <a:latin typeface="Avenir Next LT Pro" panose="020B0504020202020204" pitchFamily="34" charset="0"/>
              </a:rPr>
              <a:t>Sesuatu</a:t>
            </a:r>
            <a:r>
              <a:rPr lang="en-US" sz="2000" i="1" dirty="0">
                <a:latin typeface="Avenir Next LT Pro" panose="020B0504020202020204" pitchFamily="34" charset="0"/>
              </a:rPr>
              <a:t> yang di </a:t>
            </a:r>
            <a:r>
              <a:rPr lang="en-US" sz="2000" i="1" dirty="0" err="1">
                <a:latin typeface="Avenir Next LT Pro" panose="020B0504020202020204" pitchFamily="34" charset="0"/>
              </a:rPr>
              <a:t>ciptakan</a:t>
            </a:r>
            <a:r>
              <a:rPr lang="en-US" sz="2000" i="1" dirty="0">
                <a:latin typeface="Avenir Next LT Pro" panose="020B0504020202020204" pitchFamily="34" charset="0"/>
              </a:rPr>
              <a:t> </a:t>
            </a:r>
            <a:r>
              <a:rPr lang="en-US" sz="2000" i="1" dirty="0" err="1">
                <a:latin typeface="Avenir Next LT Pro" panose="020B0504020202020204" pitchFamily="34" charset="0"/>
              </a:rPr>
              <a:t>dari</a:t>
            </a:r>
            <a:r>
              <a:rPr lang="en-US" sz="2000" i="1" dirty="0">
                <a:latin typeface="Avenir Next LT Pro" panose="020B0504020202020204" pitchFamily="34" charset="0"/>
              </a:rPr>
              <a:t> </a:t>
            </a:r>
            <a:r>
              <a:rPr lang="en-US" sz="2000" i="1" dirty="0" err="1">
                <a:latin typeface="Avenir Next LT Pro" panose="020B0504020202020204" pitchFamily="34" charset="0"/>
              </a:rPr>
              <a:t>imajinasi</a:t>
            </a:r>
            <a:r>
              <a:rPr lang="en-US" sz="2000" i="1" dirty="0">
                <a:latin typeface="Avenir Next LT Pro" panose="020B0504020202020204" pitchFamily="34" charset="0"/>
              </a:rPr>
              <a:t> dan </a:t>
            </a:r>
            <a:r>
              <a:rPr lang="en-US" sz="2000" i="1" dirty="0" err="1">
                <a:latin typeface="Avenir Next LT Pro" panose="020B0504020202020204" pitchFamily="34" charset="0"/>
              </a:rPr>
              <a:t>kemampuan</a:t>
            </a:r>
            <a:r>
              <a:rPr lang="en-US" sz="2000" i="1" dirty="0">
                <a:latin typeface="Avenir Next LT Pro" panose="020B0504020202020204" pitchFamily="34" charset="0"/>
              </a:rPr>
              <a:t> yang </a:t>
            </a:r>
            <a:r>
              <a:rPr lang="en-US" sz="2000" i="1" dirty="0" err="1">
                <a:latin typeface="Avenir Next LT Pro" panose="020B0504020202020204" pitchFamily="34" charset="0"/>
              </a:rPr>
              <a:t>dimana</a:t>
            </a:r>
            <a:r>
              <a:rPr lang="en-US" sz="2000" i="1" dirty="0">
                <a:latin typeface="Avenir Next LT Pro" panose="020B0504020202020204" pitchFamily="34" charset="0"/>
              </a:rPr>
              <a:t> </a:t>
            </a:r>
            <a:r>
              <a:rPr lang="en-US" sz="2000" i="1" dirty="0" err="1">
                <a:latin typeface="Avenir Next LT Pro" panose="020B0504020202020204" pitchFamily="34" charset="0"/>
              </a:rPr>
              <a:t>desain</a:t>
            </a:r>
            <a:r>
              <a:rPr lang="en-US" sz="2000" i="1" dirty="0">
                <a:latin typeface="Avenir Next LT Pro" panose="020B0504020202020204" pitchFamily="34" charset="0"/>
              </a:rPr>
              <a:t> </a:t>
            </a:r>
            <a:r>
              <a:rPr lang="en-US" sz="2000" i="1" dirty="0" err="1">
                <a:latin typeface="Avenir Next LT Pro" panose="020B0504020202020204" pitchFamily="34" charset="0"/>
              </a:rPr>
              <a:t>tersebut</a:t>
            </a:r>
            <a:r>
              <a:rPr lang="en-US" sz="2000" i="1" dirty="0">
                <a:latin typeface="Avenir Next LT Pro" panose="020B0504020202020204" pitchFamily="34" charset="0"/>
              </a:rPr>
              <a:t> </a:t>
            </a:r>
            <a:r>
              <a:rPr lang="en-US" sz="2000" i="1" dirty="0" err="1">
                <a:latin typeface="Avenir Next LT Pro" panose="020B0504020202020204" pitchFamily="34" charset="0"/>
              </a:rPr>
              <a:t>indah</a:t>
            </a:r>
            <a:r>
              <a:rPr lang="en-US" sz="2000" i="1" dirty="0">
                <a:latin typeface="Avenir Next LT Pro" panose="020B0504020202020204" pitchFamily="34" charset="0"/>
              </a:rPr>
              <a:t> dan </a:t>
            </a:r>
            <a:r>
              <a:rPr lang="en-US" sz="2000" i="1" dirty="0" err="1">
                <a:latin typeface="Avenir Next LT Pro" panose="020B0504020202020204" pitchFamily="34" charset="0"/>
              </a:rPr>
              <a:t>menujukan</a:t>
            </a:r>
            <a:r>
              <a:rPr lang="en-US" sz="2000" i="1" dirty="0">
                <a:latin typeface="Avenir Next LT Pro" panose="020B0504020202020204" pitchFamily="34" charset="0"/>
              </a:rPr>
              <a:t> ide yang </a:t>
            </a:r>
            <a:r>
              <a:rPr lang="en-US" sz="2000" i="1" dirty="0" err="1">
                <a:latin typeface="Avenir Next LT Pro" panose="020B0504020202020204" pitchFamily="34" charset="0"/>
              </a:rPr>
              <a:t>penting</a:t>
            </a:r>
            <a:r>
              <a:rPr lang="en-US" sz="2000" i="1" dirty="0">
                <a:latin typeface="Avenir Next LT Pro" panose="020B0504020202020204" pitchFamily="34" charset="0"/>
              </a:rPr>
              <a:t> </a:t>
            </a:r>
            <a:r>
              <a:rPr lang="en-US" sz="2000" i="1" dirty="0" err="1">
                <a:latin typeface="Avenir Next LT Pro" panose="020B0504020202020204" pitchFamily="34" charset="0"/>
              </a:rPr>
              <a:t>atau</a:t>
            </a:r>
            <a:r>
              <a:rPr lang="en-US" sz="2000" i="1" dirty="0">
                <a:latin typeface="Avenir Next LT Pro" panose="020B0504020202020204" pitchFamily="34" charset="0"/>
              </a:rPr>
              <a:t> </a:t>
            </a:r>
            <a:r>
              <a:rPr lang="en-US" sz="2000" i="1" dirty="0" err="1">
                <a:latin typeface="Avenir Next LT Pro" panose="020B0504020202020204" pitchFamily="34" charset="0"/>
              </a:rPr>
              <a:t>perasaan</a:t>
            </a:r>
            <a:endParaRPr lang="en-US" sz="2000" i="1" dirty="0">
              <a:latin typeface="Avenir Next LT Pro" panose="020B0504020202020204" pitchFamily="34" charset="0"/>
            </a:endParaRPr>
          </a:p>
        </p:txBody>
      </p:sp>
      <p:pic>
        <p:nvPicPr>
          <p:cNvPr id="5" name="Picture 4" descr="A close-up of a flower">
            <a:extLst>
              <a:ext uri="{FF2B5EF4-FFF2-40B4-BE49-F238E27FC236}">
                <a16:creationId xmlns:a16="http://schemas.microsoft.com/office/drawing/2014/main" id="{D9D72079-09FE-81FB-C078-F036D2911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282" r="10346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5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ave painting of people in a cave with Lascaux in the background&#10;&#10;Description automatically generated">
            <a:extLst>
              <a:ext uri="{FF2B5EF4-FFF2-40B4-BE49-F238E27FC236}">
                <a16:creationId xmlns:a16="http://schemas.microsoft.com/office/drawing/2014/main" id="{EADB9C37-FD8C-CE30-3EFA-5A452AA0AE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8D4E46-CDC3-8B22-90F7-A04D58E66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>
                <a:highlight>
                  <a:srgbClr val="C0C0C0"/>
                </a:highlight>
              </a:rPr>
              <a:t>CAVE ART AT LASCAUX FRANCE ABAD 30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EB0926-5E88-2682-C8C9-FEB511A2A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i="1">
                <a:highlight>
                  <a:srgbClr val="C0C0C0"/>
                </a:highlight>
              </a:rPr>
              <a:t>Lukisan goa pra Sejarah yang di temukan di wilayah pyrenees di prancis Selatan dan spanyol utara adalah sala satu karya komunikasi terulis pertama yang di ketahui dunia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D0B9C8-00A2-7BEE-407C-735D3F82E5C6}"/>
              </a:ext>
            </a:extLst>
          </p:cNvPr>
          <p:cNvSpPr txBox="1"/>
          <p:nvPr/>
        </p:nvSpPr>
        <p:spPr>
          <a:xfrm>
            <a:off x="9894576" y="6657945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D" sz="700">
                <a:solidFill>
                  <a:srgbClr val="FFFFFF"/>
                </a:solidFill>
                <a:hlinkClick r:id="rId3" tooltip="http://travelfrance.tips/graffiti-museum-opens-20000-year-old-lascaux-cave-ar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D" sz="700">
                <a:solidFill>
                  <a:srgbClr val="FFFFFF"/>
                </a:solidFill>
              </a:rPr>
              <a:t> by Unknown Author is licensed under </a:t>
            </a:r>
            <a:r>
              <a:rPr lang="en-ID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ID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1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tatue of a pharaoh">
            <a:extLst>
              <a:ext uri="{FF2B5EF4-FFF2-40B4-BE49-F238E27FC236}">
                <a16:creationId xmlns:a16="http://schemas.microsoft.com/office/drawing/2014/main" id="{17888B7D-94C4-FB01-B0A6-6F153A11DE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DFF090-3F89-8B77-B3D7-D5D4FBA1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/>
              <a:t>PENGARUH MESIR </a:t>
            </a:r>
            <a:br>
              <a:rPr lang="en-US" sz="3100" b="1"/>
            </a:br>
            <a:r>
              <a:rPr lang="en-US" sz="3100" b="1"/>
              <a:t>KUNO PADA DESAIN</a:t>
            </a:r>
            <a:br>
              <a:rPr lang="en-US" sz="3100" b="1"/>
            </a:br>
            <a:r>
              <a:rPr lang="en-US" sz="3100" b="1"/>
              <a:t> DI 3200 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4D0F2-9D57-D96A-F900-1431F9ED2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Hieroglif</a:t>
            </a:r>
            <a:r>
              <a:rPr lang="en-US" sz="2000" dirty="0"/>
              <a:t> </a:t>
            </a:r>
            <a:r>
              <a:rPr lang="en-US" sz="2000" dirty="0" err="1"/>
              <a:t>mesir</a:t>
            </a:r>
            <a:r>
              <a:rPr lang="en-US" sz="2000" dirty="0"/>
              <a:t> </a:t>
            </a:r>
            <a:r>
              <a:rPr lang="en-US" sz="2000" dirty="0" err="1"/>
              <a:t>kuno</a:t>
            </a:r>
            <a:r>
              <a:rPr lang="en-US" sz="2000" dirty="0"/>
              <a:t> </a:t>
            </a:r>
            <a:r>
              <a:rPr lang="en-US" sz="2000" dirty="0" err="1"/>
              <a:t>awalnya</a:t>
            </a:r>
            <a:r>
              <a:rPr lang="en-US" sz="2000" dirty="0"/>
              <a:t> </a:t>
            </a:r>
            <a:r>
              <a:rPr lang="en-US" sz="2000" dirty="0" err="1"/>
              <a:t>didasarkan</a:t>
            </a:r>
            <a:r>
              <a:rPr lang="en-US" sz="2000" dirty="0"/>
              <a:t> pada </a:t>
            </a:r>
            <a:r>
              <a:rPr lang="en-US" sz="2000" dirty="0" err="1"/>
              <a:t>aksara</a:t>
            </a:r>
            <a:r>
              <a:rPr lang="en-US" sz="2000" dirty="0"/>
              <a:t> </a:t>
            </a:r>
            <a:r>
              <a:rPr lang="en-US" sz="2000" dirty="0" err="1"/>
              <a:t>sumeria</a:t>
            </a:r>
            <a:r>
              <a:rPr lang="en-US" sz="2000" dirty="0"/>
              <a:t> dan </a:t>
            </a:r>
            <a:r>
              <a:rPr lang="en-US" sz="2000" dirty="0" err="1"/>
              <a:t>kemudia</a:t>
            </a:r>
            <a:r>
              <a:rPr lang="en-US" sz="2000" dirty="0"/>
              <a:t> </a:t>
            </a:r>
            <a:r>
              <a:rPr lang="en-US" sz="2000" dirty="0" err="1"/>
              <a:t>diadopsi</a:t>
            </a:r>
            <a:r>
              <a:rPr lang="en-US" sz="2000" dirty="0"/>
              <a:t> </a:t>
            </a:r>
            <a:r>
              <a:rPr lang="en-US" sz="2000" dirty="0" err="1"/>
              <a:t>kedalam</a:t>
            </a:r>
            <a:r>
              <a:rPr lang="en-US" sz="2000" dirty="0"/>
              <a:t> Bahasa formal </a:t>
            </a:r>
            <a:r>
              <a:rPr lang="en-US" sz="2000" dirty="0" err="1"/>
              <a:t>sekitar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3200 </a:t>
            </a:r>
            <a:r>
              <a:rPr lang="en-US" sz="2000" dirty="0" err="1"/>
              <a:t>sm</a:t>
            </a:r>
            <a:endParaRPr lang="en-US" sz="2000" dirty="0"/>
          </a:p>
          <a:p>
            <a:r>
              <a:rPr lang="en-US" sz="2000" dirty="0"/>
              <a:t>Bahasa </a:t>
            </a:r>
            <a:r>
              <a:rPr lang="en-US" sz="2000" dirty="0" err="1"/>
              <a:t>mesir</a:t>
            </a:r>
            <a:r>
              <a:rPr lang="en-US" sz="2000" dirty="0"/>
              <a:t> </a:t>
            </a:r>
            <a:r>
              <a:rPr lang="en-US" sz="2000" dirty="0" err="1"/>
              <a:t>kuno</a:t>
            </a:r>
            <a:r>
              <a:rPr lang="en-US" sz="2000" dirty="0"/>
              <a:t>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sepenuhnya</a:t>
            </a:r>
            <a:r>
              <a:rPr lang="en-US" sz="2000" dirty="0"/>
              <a:t> </a:t>
            </a:r>
            <a:r>
              <a:rPr lang="en-US" sz="2000" dirty="0" err="1"/>
              <a:t>dipahami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en-US" sz="2000" dirty="0" err="1"/>
              <a:t>ditemukannya</a:t>
            </a:r>
            <a:r>
              <a:rPr lang="en-US" sz="2000" dirty="0"/>
              <a:t> batu </a:t>
            </a:r>
            <a:r>
              <a:rPr lang="en-US" sz="2000" dirty="0" err="1"/>
              <a:t>rosetta</a:t>
            </a:r>
            <a:r>
              <a:rPr lang="en-US" sz="2000" dirty="0"/>
              <a:t> pada </a:t>
            </a:r>
            <a:r>
              <a:rPr lang="en-US" sz="2000" dirty="0" err="1"/>
              <a:t>tahun</a:t>
            </a:r>
            <a:r>
              <a:rPr lang="en-US" sz="2000" dirty="0"/>
              <a:t> 1798 oleh napoleon</a:t>
            </a:r>
          </a:p>
        </p:txBody>
      </p:sp>
    </p:spTree>
    <p:extLst>
      <p:ext uri="{BB962C8B-B14F-4D97-AF65-F5344CB8AC3E}">
        <p14:creationId xmlns:p14="http://schemas.microsoft.com/office/powerpoint/2010/main" val="121456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standing on a dock&#10;&#10;Description automatically generated">
            <a:extLst>
              <a:ext uri="{FF2B5EF4-FFF2-40B4-BE49-F238E27FC236}">
                <a16:creationId xmlns:a16="http://schemas.microsoft.com/office/drawing/2014/main" id="{3A5E4520-A78B-4750-D350-FD8D800880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55" r="7254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58C48-DAC5-02AF-015C-11C16ECE8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/>
              <a:t>ABAD PERTENGAHAN DAN REVOLUSI INDUSTRI 1100 - 1453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E1977-05AB-588D-6722-1B36776BA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penemuan-penemuan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pada </a:t>
            </a:r>
            <a:r>
              <a:rPr lang="en-US" sz="2000" dirty="0" err="1"/>
              <a:t>pertengahan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en-US" sz="2000" dirty="0" err="1"/>
              <a:t>akhir</a:t>
            </a:r>
            <a:r>
              <a:rPr lang="en-US" sz="2000" dirty="0"/>
              <a:t> </a:t>
            </a:r>
            <a:r>
              <a:rPr lang="en-US" sz="2000" dirty="0" err="1"/>
              <a:t>abad</a:t>
            </a:r>
            <a:r>
              <a:rPr lang="en-US" sz="2000" dirty="0"/>
              <a:t> ke-19 </a:t>
            </a:r>
            <a:r>
              <a:rPr lang="en-US" sz="2000" dirty="0" err="1"/>
              <a:t>mengubah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orang </a:t>
            </a:r>
            <a:r>
              <a:rPr lang="en-US" sz="2000" dirty="0" err="1"/>
              <a:t>hidup</a:t>
            </a:r>
            <a:r>
              <a:rPr lang="en-US" sz="2000" dirty="0"/>
              <a:t>/</a:t>
            </a:r>
            <a:r>
              <a:rPr lang="en-US" sz="2000" dirty="0" err="1"/>
              <a:t>bekerja</a:t>
            </a:r>
            <a:endParaRPr lang="en-US" sz="2000" dirty="0"/>
          </a:p>
          <a:p>
            <a:r>
              <a:rPr lang="en-US" sz="2000" dirty="0" err="1"/>
              <a:t>Penggeseran</a:t>
            </a:r>
            <a:r>
              <a:rPr lang="en-US" sz="2000" dirty="0"/>
              <a:t> </a:t>
            </a:r>
            <a:r>
              <a:rPr lang="en-US" sz="2000" dirty="0" err="1"/>
              <a:t>kebudayaan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yang </a:t>
            </a:r>
            <a:r>
              <a:rPr lang="en-US" sz="2000" dirty="0" err="1"/>
              <a:t>bebasis</a:t>
            </a:r>
            <a:r>
              <a:rPr lang="en-US" sz="2000" dirty="0"/>
              <a:t> </a:t>
            </a:r>
            <a:r>
              <a:rPr lang="en-US" sz="2000" dirty="0" err="1"/>
              <a:t>pertanian</a:t>
            </a:r>
            <a:r>
              <a:rPr lang="en-US" sz="2000" dirty="0"/>
              <a:t> </a:t>
            </a:r>
            <a:r>
              <a:rPr lang="en-US" sz="2000" dirty="0" err="1"/>
              <a:t>agraris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industrilisasi</a:t>
            </a:r>
            <a:endParaRPr lang="en-US" sz="2000" dirty="0"/>
          </a:p>
          <a:p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mesin-mesin</a:t>
            </a:r>
            <a:r>
              <a:rPr lang="en-US" sz="2000" dirty="0"/>
              <a:t> </a:t>
            </a:r>
            <a:r>
              <a:rPr lang="en-US" sz="2000" dirty="0" err="1"/>
              <a:t>baru,manu</a:t>
            </a:r>
            <a:r>
              <a:rPr lang="en-US" sz="2000" dirty="0"/>
              <a:t> </a:t>
            </a:r>
            <a:r>
              <a:rPr lang="en-US" sz="2000" dirty="0" err="1"/>
              <a:t>faktur</a:t>
            </a:r>
            <a:r>
              <a:rPr lang="en-US" sz="2000" dirty="0"/>
              <a:t> </a:t>
            </a:r>
            <a:r>
              <a:rPr lang="en-US" sz="2000" dirty="0" err="1"/>
              <a:t>masal</a:t>
            </a:r>
            <a:r>
              <a:rPr lang="en-US" sz="2000" dirty="0"/>
              <a:t> </a:t>
            </a:r>
            <a:r>
              <a:rPr lang="en-US" sz="2000" dirty="0" err="1"/>
              <a:t>mulai</a:t>
            </a:r>
            <a:r>
              <a:rPr lang="en-US" sz="2000" dirty="0"/>
              <a:t> </a:t>
            </a:r>
            <a:r>
              <a:rPr lang="en-US" sz="2000" dirty="0" err="1"/>
              <a:t>memungkikan</a:t>
            </a:r>
            <a:r>
              <a:rPr lang="en-US" sz="2000" dirty="0"/>
              <a:t> </a:t>
            </a:r>
            <a:r>
              <a:rPr lang="en-US" sz="2000" dirty="0" err="1"/>
              <a:t>terjadinya</a:t>
            </a:r>
            <a:r>
              <a:rPr lang="en-US" sz="2000" dirty="0"/>
              <a:t> </a:t>
            </a:r>
            <a:r>
              <a:rPr lang="en-US" sz="2000" dirty="0" err="1"/>
              <a:t>duplikasi</a:t>
            </a:r>
            <a:r>
              <a:rPr lang="en-US" sz="2000" dirty="0"/>
              <a:t> </a:t>
            </a:r>
            <a:r>
              <a:rPr lang="en-US" sz="2000" dirty="0" err="1"/>
              <a:t>barang,yang</a:t>
            </a:r>
            <a:r>
              <a:rPr lang="en-US" sz="2000" dirty="0"/>
              <a:t> </a:t>
            </a:r>
            <a:r>
              <a:rPr lang="en-US" sz="2000" dirty="0" err="1"/>
              <a:t>tiba</a:t>
            </a:r>
            <a:r>
              <a:rPr lang="en-US" sz="2000" dirty="0"/>
              <a:t> </a:t>
            </a:r>
            <a:r>
              <a:rPr lang="en-US" sz="2000" dirty="0" err="1"/>
              <a:t>tiba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tersedia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kecepatan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4748B-819A-76BA-AEE9-D9E08EBAD151}"/>
              </a:ext>
            </a:extLst>
          </p:cNvPr>
          <p:cNvSpPr txBox="1"/>
          <p:nvPr/>
        </p:nvSpPr>
        <p:spPr>
          <a:xfrm>
            <a:off x="7372219" y="6657945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D" sz="700">
                <a:solidFill>
                  <a:srgbClr val="FFFFFF"/>
                </a:solidFill>
                <a:hlinkClick r:id="rId3" tooltip="https://indo-artileri.blogspot.com/2016/02/sejarah-kerajaan-kutai-kehidupa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D" sz="700">
                <a:solidFill>
                  <a:srgbClr val="FFFFFF"/>
                </a:solidFill>
              </a:rPr>
              <a:t> by Unknown Author is licensed under </a:t>
            </a:r>
            <a:r>
              <a:rPr lang="en-ID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ID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3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wall with many small objects on it&#10;&#10;Description automatically generated with medium confidence">
            <a:extLst>
              <a:ext uri="{FF2B5EF4-FFF2-40B4-BE49-F238E27FC236}">
                <a16:creationId xmlns:a16="http://schemas.microsoft.com/office/drawing/2014/main" id="{4276F89F-CDEB-2A6C-1057-324A3F0D4C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678" r="1036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BD0AA-08E0-16A8-7029-FFE0D7CF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/>
              <a:t>ABAD PERTENGAHAN DAN REVOLSI INDUSTRI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2FC0E-2B02-8F59-E22F-67F2C421D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Sebelumnya</a:t>
            </a:r>
            <a:r>
              <a:rPr lang="en-US" sz="2000" dirty="0"/>
              <a:t> </a:t>
            </a:r>
            <a:r>
              <a:rPr lang="en-US" sz="2000"/>
              <a:t>warga</a:t>
            </a:r>
            <a:r>
              <a:rPr lang="en-US" sz="2000" dirty="0"/>
              <a:t> </a:t>
            </a:r>
            <a:r>
              <a:rPr lang="en-US" sz="2000"/>
              <a:t>membuat</a:t>
            </a:r>
            <a:r>
              <a:rPr lang="en-US" sz="2000" dirty="0"/>
              <a:t>  </a:t>
            </a:r>
            <a:r>
              <a:rPr lang="en-US" sz="2000"/>
              <a:t>pakaian</a:t>
            </a:r>
            <a:r>
              <a:rPr lang="en-US" sz="2000" dirty="0"/>
              <a:t> dan </a:t>
            </a:r>
            <a:r>
              <a:rPr lang="en-US" sz="2000"/>
              <a:t>barang</a:t>
            </a:r>
            <a:r>
              <a:rPr lang="en-US" sz="2000" dirty="0"/>
              <a:t> </a:t>
            </a:r>
            <a:r>
              <a:rPr lang="en-US" sz="2000"/>
              <a:t>barang</a:t>
            </a:r>
            <a:r>
              <a:rPr lang="en-US" sz="2000" dirty="0"/>
              <a:t> </a:t>
            </a:r>
            <a:r>
              <a:rPr lang="en-US" sz="2000"/>
              <a:t>rumah</a:t>
            </a:r>
            <a:r>
              <a:rPr lang="en-US" sz="2000" dirty="0"/>
              <a:t> </a:t>
            </a:r>
            <a:r>
              <a:rPr lang="en-US" sz="2000"/>
              <a:t>tangganya</a:t>
            </a:r>
            <a:r>
              <a:rPr lang="en-US" sz="2000" dirty="0"/>
              <a:t> </a:t>
            </a:r>
            <a:r>
              <a:rPr lang="en-US" sz="2000"/>
              <a:t>sendiri</a:t>
            </a:r>
            <a:r>
              <a:rPr lang="en-US" sz="2000" dirty="0"/>
              <a:t> </a:t>
            </a:r>
            <a:r>
              <a:rPr lang="en-US" sz="2000"/>
              <a:t>tidak</a:t>
            </a:r>
            <a:r>
              <a:rPr lang="en-US" sz="2000" dirty="0"/>
              <a:t> </a:t>
            </a:r>
            <a:r>
              <a:rPr lang="en-US" sz="2000"/>
              <a:t>ada</a:t>
            </a:r>
            <a:r>
              <a:rPr lang="en-US" sz="2000" dirty="0"/>
              <a:t> </a:t>
            </a:r>
            <a:r>
              <a:rPr lang="en-US" sz="2000"/>
              <a:t>barang</a:t>
            </a:r>
            <a:r>
              <a:rPr lang="en-US" sz="2000" dirty="0"/>
              <a:t> yang identic</a:t>
            </a:r>
          </a:p>
          <a:p>
            <a:r>
              <a:rPr lang="en-US" sz="2000"/>
              <a:t>Sebelum</a:t>
            </a:r>
            <a:r>
              <a:rPr lang="en-US" sz="2000" dirty="0"/>
              <a:t> </a:t>
            </a:r>
            <a:r>
              <a:rPr lang="en-US" sz="2000"/>
              <a:t>revolusi</a:t>
            </a:r>
            <a:r>
              <a:rPr lang="en-US" sz="2000" dirty="0"/>
              <a:t> </a:t>
            </a:r>
            <a:r>
              <a:rPr lang="en-US" sz="2000"/>
              <a:t>industry,teks</a:t>
            </a:r>
            <a:r>
              <a:rPr lang="en-US" sz="2000" dirty="0"/>
              <a:t> </a:t>
            </a:r>
            <a:r>
              <a:rPr lang="en-US" sz="2000"/>
              <a:t>teks</a:t>
            </a:r>
            <a:r>
              <a:rPr lang="en-US" sz="2000" dirty="0"/>
              <a:t> </a:t>
            </a:r>
            <a:r>
              <a:rPr lang="en-US" sz="2000"/>
              <a:t>berharga</a:t>
            </a:r>
            <a:r>
              <a:rPr lang="en-US" sz="2000" dirty="0"/>
              <a:t> </a:t>
            </a:r>
            <a:r>
              <a:rPr lang="en-US" sz="2000"/>
              <a:t>ditulis</a:t>
            </a:r>
            <a:r>
              <a:rPr lang="en-US" sz="2000" dirty="0"/>
              <a:t> </a:t>
            </a:r>
            <a:r>
              <a:rPr lang="en-US" sz="2000"/>
              <a:t>dengan</a:t>
            </a:r>
            <a:r>
              <a:rPr lang="en-US" sz="2000" dirty="0"/>
              <a:t> </a:t>
            </a:r>
            <a:r>
              <a:rPr lang="en-US" sz="2000"/>
              <a:t>tangan</a:t>
            </a:r>
            <a:r>
              <a:rPr lang="en-US" sz="2000" dirty="0"/>
              <a:t> </a:t>
            </a:r>
            <a:r>
              <a:rPr lang="en-US" sz="2000"/>
              <a:t>harus</a:t>
            </a:r>
            <a:r>
              <a:rPr lang="en-US" sz="2000" dirty="0"/>
              <a:t> </a:t>
            </a:r>
            <a:r>
              <a:rPr lang="en-US" sz="2000"/>
              <a:t>dibawa</a:t>
            </a:r>
            <a:r>
              <a:rPr lang="en-US" sz="2000" dirty="0"/>
              <a:t> </a:t>
            </a:r>
            <a:r>
              <a:rPr lang="en-US" sz="2000"/>
              <a:t>berpergian</a:t>
            </a:r>
            <a:r>
              <a:rPr lang="en-US" sz="2000" dirty="0"/>
              <a:t> agar </a:t>
            </a:r>
            <a:r>
              <a:rPr lang="en-US" sz="2000"/>
              <a:t>dapat</a:t>
            </a:r>
            <a:r>
              <a:rPr lang="en-US" sz="2000" dirty="0"/>
              <a:t> </a:t>
            </a:r>
            <a:r>
              <a:rPr lang="en-US" sz="2000"/>
              <a:t>dilihat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332D5-0242-0C5A-3310-B512D89D1607}"/>
              </a:ext>
            </a:extLst>
          </p:cNvPr>
          <p:cNvSpPr txBox="1"/>
          <p:nvPr/>
        </p:nvSpPr>
        <p:spPr>
          <a:xfrm>
            <a:off x="7215125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D" sz="700">
                <a:solidFill>
                  <a:srgbClr val="FFFFFF"/>
                </a:solidFill>
                <a:hlinkClick r:id="rId3" tooltip="https://liandamarta.com/2016/10/12/jalan-jalan-ke-museum-bank-mandiri-di-kota-tu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D" sz="700">
                <a:solidFill>
                  <a:srgbClr val="FFFFFF"/>
                </a:solidFill>
              </a:rPr>
              <a:t> by Unknown Author is licensed under </a:t>
            </a:r>
            <a:r>
              <a:rPr lang="en-ID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ID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3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n open book with text on it&#10;&#10;Description automatically generated">
            <a:extLst>
              <a:ext uri="{FF2B5EF4-FFF2-40B4-BE49-F238E27FC236}">
                <a16:creationId xmlns:a16="http://schemas.microsoft.com/office/drawing/2014/main" id="{EB03D5F8-CE42-B936-B125-82545B209F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5AB18-EBDB-DF47-FC8C-E54D8B54F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/>
              <a:t>THE PRINTING PRESS &amp; CUTENBERG 1454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0E296-548F-A1D2-0D47-C332D0F77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Seiring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persaingan</a:t>
            </a:r>
            <a:r>
              <a:rPr lang="en-US" sz="2000" dirty="0"/>
              <a:t> </a:t>
            </a:r>
            <a:r>
              <a:rPr lang="en-US" sz="2000" dirty="0" err="1"/>
              <a:t>munculah</a:t>
            </a:r>
            <a:r>
              <a:rPr lang="en-US" sz="2000" dirty="0"/>
              <a:t> </a:t>
            </a:r>
            <a:r>
              <a:rPr lang="en-US" sz="2000" dirty="0" err="1"/>
              <a:t>peluang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masa yang </a:t>
            </a:r>
            <a:r>
              <a:rPr lang="en-US" sz="2000" dirty="0" err="1"/>
              <a:t>meluas</a:t>
            </a:r>
            <a:r>
              <a:rPr lang="en-US" sz="2000" dirty="0"/>
              <a:t> </a:t>
            </a:r>
          </a:p>
          <a:p>
            <a:r>
              <a:rPr lang="en-US" sz="2000" dirty="0"/>
              <a:t>1454 </a:t>
            </a:r>
            <a:r>
              <a:rPr lang="en-US" sz="2000" dirty="0" err="1"/>
              <a:t>mesin</a:t>
            </a:r>
            <a:r>
              <a:rPr lang="en-US" sz="2000" dirty="0"/>
              <a:t> </a:t>
            </a:r>
            <a:r>
              <a:rPr lang="en-US" sz="2000" dirty="0" err="1"/>
              <a:t>cetak</a:t>
            </a:r>
            <a:r>
              <a:rPr lang="en-US" sz="2000" dirty="0"/>
              <a:t> </a:t>
            </a:r>
            <a:r>
              <a:rPr lang="en-US" sz="2000" dirty="0" err="1"/>
              <a:t>ditemukan</a:t>
            </a:r>
            <a:r>
              <a:rPr lang="en-US" sz="2000" dirty="0"/>
              <a:t> oleh </a:t>
            </a:r>
            <a:r>
              <a:rPr lang="en-US" sz="2000" dirty="0" err="1"/>
              <a:t>johaness</a:t>
            </a:r>
            <a:r>
              <a:rPr lang="en-US" sz="2000" dirty="0"/>
              <a:t> Gutenberg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jerman</a:t>
            </a:r>
            <a:r>
              <a:rPr lang="en-US" sz="2000" dirty="0"/>
              <a:t> yang </a:t>
            </a:r>
            <a:r>
              <a:rPr lang="en-US" sz="2000" dirty="0" err="1"/>
              <a:t>ditugaskan</a:t>
            </a:r>
            <a:r>
              <a:rPr lang="en-US" sz="2000" dirty="0"/>
              <a:t> oleh </a:t>
            </a:r>
            <a:r>
              <a:rPr lang="en-US" sz="2000" dirty="0" err="1"/>
              <a:t>kekaisaran</a:t>
            </a:r>
            <a:r>
              <a:rPr lang="en-US" sz="2000" dirty="0"/>
              <a:t> </a:t>
            </a:r>
            <a:r>
              <a:rPr lang="en-US" sz="2000" dirty="0" err="1"/>
              <a:t>romawi</a:t>
            </a:r>
            <a:r>
              <a:rPr lang="en-US" sz="2000" dirty="0"/>
              <a:t> </a:t>
            </a:r>
            <a:r>
              <a:rPr lang="en-US" sz="2000" dirty="0" err="1"/>
              <a:t>suci</a:t>
            </a:r>
            <a:endParaRPr lang="en-US" sz="2000" dirty="0"/>
          </a:p>
          <a:p>
            <a:pPr marL="0"/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8D397-EBFE-58F8-F24F-E3BCF016DA3E}"/>
              </a:ext>
            </a:extLst>
          </p:cNvPr>
          <p:cNvSpPr txBox="1"/>
          <p:nvPr/>
        </p:nvSpPr>
        <p:spPr>
          <a:xfrm>
            <a:off x="7237566" y="6657945"/>
            <a:ext cx="24320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D" sz="700">
                <a:solidFill>
                  <a:srgbClr val="FFFFFF"/>
                </a:solidFill>
                <a:hlinkClick r:id="rId3" tooltip="https://hurraki.de/wiki/Bib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D" sz="700">
                <a:solidFill>
                  <a:srgbClr val="FFFFFF"/>
                </a:solidFill>
              </a:rPr>
              <a:t> by Unknown Author is licensed under </a:t>
            </a:r>
            <a:r>
              <a:rPr lang="en-ID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ID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4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3BEC-6AAB-C5E1-EF46-C4368FC4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THE PRINTING PRESS &amp; GUTENBERG 1454</a:t>
            </a:r>
          </a:p>
        </p:txBody>
      </p:sp>
      <p:pic>
        <p:nvPicPr>
          <p:cNvPr id="6" name="Content Placeholder 5" descr="A person with a long beard&#10;&#10;Description automatically generated">
            <a:extLst>
              <a:ext uri="{FF2B5EF4-FFF2-40B4-BE49-F238E27FC236}">
                <a16:creationId xmlns:a16="http://schemas.microsoft.com/office/drawing/2014/main" id="{97C7AEF9-712A-ED72-00D7-8BFEA58583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896" r="1" b="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C5423-6F80-24B9-8C66-6A99AE9B1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/>
              <a:t>Alkitab</a:t>
            </a:r>
            <a:r>
              <a:rPr lang="en-US" sz="1800" dirty="0"/>
              <a:t> Gutenberg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buku</a:t>
            </a:r>
            <a:r>
              <a:rPr lang="en-US" sz="1800" dirty="0"/>
              <a:t> </a:t>
            </a:r>
            <a:r>
              <a:rPr lang="en-US" sz="1800" dirty="0" err="1"/>
              <a:t>partama</a:t>
            </a:r>
            <a:r>
              <a:rPr lang="en-US" sz="1800" dirty="0"/>
              <a:t> yang </a:t>
            </a:r>
            <a:r>
              <a:rPr lang="en-US" sz="1800" dirty="0" err="1"/>
              <a:t>dicetak</a:t>
            </a:r>
            <a:r>
              <a:rPr lang="en-US" sz="1800" dirty="0"/>
              <a:t> di </a:t>
            </a:r>
            <a:r>
              <a:rPr lang="en-US" sz="1800" dirty="0" err="1"/>
              <a:t>eopa</a:t>
            </a:r>
            <a:r>
              <a:rPr lang="en-US" sz="1800" dirty="0"/>
              <a:t> barat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logam</a:t>
            </a:r>
            <a:r>
              <a:rPr lang="en-US" sz="1800" dirty="0"/>
              <a:t> </a:t>
            </a:r>
            <a:r>
              <a:rPr lang="en-US" sz="1800" dirty="0" err="1"/>
              <a:t>bergerak,memperkenalkan</a:t>
            </a:r>
            <a:r>
              <a:rPr lang="en-US" sz="1800" dirty="0"/>
              <a:t> </a:t>
            </a:r>
            <a:r>
              <a:rPr lang="en-US" sz="1800" dirty="0" err="1"/>
              <a:t>reproduksi</a:t>
            </a:r>
            <a:r>
              <a:rPr lang="en-US" sz="1800" dirty="0"/>
              <a:t> </a:t>
            </a:r>
            <a:r>
              <a:rPr lang="en-US" sz="1800" dirty="0" err="1"/>
              <a:t>teks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masa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hal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endParaRPr lang="en-US" sz="1800" dirty="0"/>
          </a:p>
          <a:p>
            <a:r>
              <a:rPr lang="en-US" sz="1800" dirty="0"/>
              <a:t>Hal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mempercepat</a:t>
            </a:r>
            <a:r>
              <a:rPr lang="en-US" sz="1800" dirty="0"/>
              <a:t> proses </a:t>
            </a:r>
            <a:r>
              <a:rPr lang="en-US" sz="1800" dirty="0" err="1"/>
              <a:t>pencetakan</a:t>
            </a:r>
            <a:r>
              <a:rPr lang="en-US" sz="1800" dirty="0"/>
              <a:t> </a:t>
            </a:r>
            <a:r>
              <a:rPr lang="en-US" sz="1800" dirty="0" err="1"/>
              <a:t>tetapi</a:t>
            </a:r>
            <a:r>
              <a:rPr lang="en-US" sz="1800" dirty="0"/>
              <a:t> juga </a:t>
            </a:r>
            <a:r>
              <a:rPr lang="en-US" sz="1800" dirty="0" err="1"/>
              <a:t>memungkinkan</a:t>
            </a:r>
            <a:r>
              <a:rPr lang="en-US" sz="1800" dirty="0"/>
              <a:t> </a:t>
            </a:r>
            <a:r>
              <a:rPr lang="en-US" sz="1800" dirty="0" err="1"/>
              <a:t>materi</a:t>
            </a:r>
            <a:r>
              <a:rPr lang="en-US" sz="1800" dirty="0"/>
              <a:t> dan ide </a:t>
            </a:r>
            <a:r>
              <a:rPr lang="en-US" sz="1800" dirty="0" err="1"/>
              <a:t>teryulis</a:t>
            </a:r>
            <a:r>
              <a:rPr lang="en-US" sz="1800" dirty="0"/>
              <a:t> </a:t>
            </a:r>
            <a:r>
              <a:rPr lang="en-US" sz="1800" dirty="0" err="1"/>
              <a:t>menyebar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cepat,sehingga</a:t>
            </a:r>
            <a:r>
              <a:rPr lang="en-US" sz="1800" dirty="0"/>
              <a:t> </a:t>
            </a:r>
            <a:r>
              <a:rPr lang="en-US" sz="1800" dirty="0" err="1"/>
              <a:t>menjangkau</a:t>
            </a:r>
            <a:r>
              <a:rPr lang="en-US" sz="1800" dirty="0"/>
              <a:t> </a:t>
            </a:r>
            <a:r>
              <a:rPr lang="en-US" sz="1800" dirty="0" err="1"/>
              <a:t>khalayak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luas</a:t>
            </a:r>
            <a:endParaRPr lang="en-US" sz="1800" dirty="0"/>
          </a:p>
          <a:p>
            <a:r>
              <a:rPr lang="en-US" sz="1800" dirty="0" err="1"/>
              <a:t>Mirip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upaya</a:t>
            </a:r>
            <a:r>
              <a:rPr lang="en-US" sz="1800" dirty="0"/>
              <a:t> </a:t>
            </a:r>
            <a:r>
              <a:rPr lang="en-US" sz="1800" dirty="0" err="1"/>
              <a:t>pemasaran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ini,akhirnya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menegaskan</a:t>
            </a:r>
            <a:r>
              <a:rPr lang="en-US" sz="1800" dirty="0"/>
              <a:t> </a:t>
            </a:r>
            <a:r>
              <a:rPr lang="en-US" sz="1800" dirty="0" err="1"/>
              <a:t>pengaruh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82D7A-8B54-5904-E3BD-C92167D4C6B7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D" sz="700">
                <a:solidFill>
                  <a:srgbClr val="FFFFFF"/>
                </a:solidFill>
                <a:hlinkClick r:id="rId3" tooltip="https://de.wikipedia.org/wiki/Johannes_Gutenbe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D" sz="700">
                <a:solidFill>
                  <a:srgbClr val="FFFFFF"/>
                </a:solidFill>
              </a:rPr>
              <a:t> by Unknown Author is licensed under </a:t>
            </a:r>
            <a:r>
              <a:rPr lang="en-ID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ID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3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agazine printing process">
            <a:extLst>
              <a:ext uri="{FF2B5EF4-FFF2-40B4-BE49-F238E27FC236}">
                <a16:creationId xmlns:a16="http://schemas.microsoft.com/office/drawing/2014/main" id="{F096893A-73F7-7F53-D9A4-669949E308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9200E07-AAF0-8D47-1D52-7923D99A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/>
              <a:t>THE IMPORTANCE OF PRINT</a:t>
            </a:r>
            <a:endParaRPr lang="en-ID" sz="40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A78B2A-DC00-CC82-B3DE-DAEDA4B1E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Produksi</a:t>
            </a:r>
            <a:r>
              <a:rPr lang="en-US" sz="2000" dirty="0"/>
              <a:t> </a:t>
            </a:r>
            <a:r>
              <a:rPr lang="en-US" sz="2000"/>
              <a:t>masal</a:t>
            </a:r>
            <a:r>
              <a:rPr lang="en-US" sz="2000" dirty="0"/>
              <a:t> </a:t>
            </a:r>
            <a:r>
              <a:rPr lang="en-US" sz="2000"/>
              <a:t>ini</a:t>
            </a:r>
            <a:r>
              <a:rPr lang="en-US" sz="2000" dirty="0"/>
              <a:t> </a:t>
            </a:r>
            <a:r>
              <a:rPr lang="en-US" sz="2000"/>
              <a:t>menciptakan</a:t>
            </a:r>
            <a:r>
              <a:rPr lang="en-US" sz="2000" dirty="0"/>
              <a:t> </a:t>
            </a:r>
            <a:r>
              <a:rPr lang="en-US" sz="2000"/>
              <a:t>persaingan</a:t>
            </a:r>
            <a:r>
              <a:rPr lang="en-US" sz="2000" dirty="0"/>
              <a:t>,</a:t>
            </a:r>
            <a:r>
              <a:rPr lang="en-ID" sz="2000"/>
              <a:t>ini</a:t>
            </a:r>
            <a:r>
              <a:rPr lang="en-ID" sz="2000" dirty="0"/>
              <a:t> </a:t>
            </a:r>
            <a:r>
              <a:rPr lang="en-ID" sz="2000"/>
              <a:t>adalah</a:t>
            </a:r>
            <a:r>
              <a:rPr lang="en-ID" sz="2000" dirty="0"/>
              <a:t> </a:t>
            </a:r>
            <a:r>
              <a:rPr lang="en-ID" sz="2000"/>
              <a:t>asal</a:t>
            </a:r>
            <a:r>
              <a:rPr lang="en-ID" sz="2000" dirty="0"/>
              <a:t> </a:t>
            </a:r>
            <a:r>
              <a:rPr lang="en-ID" sz="2000"/>
              <a:t>usul</a:t>
            </a:r>
            <a:r>
              <a:rPr lang="en-ID" sz="2000" dirty="0"/>
              <a:t> </a:t>
            </a:r>
            <a:r>
              <a:rPr lang="en-ID" sz="2000"/>
              <a:t>periklanan</a:t>
            </a:r>
            <a:r>
              <a:rPr lang="en-ID" sz="2000" dirty="0"/>
              <a:t> dan </a:t>
            </a:r>
            <a:r>
              <a:rPr lang="en-ID" sz="2000"/>
              <a:t>desain</a:t>
            </a:r>
            <a:r>
              <a:rPr lang="en-ID" sz="2000" dirty="0"/>
              <a:t> modern. </a:t>
            </a:r>
            <a:r>
              <a:rPr lang="en-ID" sz="2000"/>
              <a:t>Untuk</a:t>
            </a:r>
            <a:r>
              <a:rPr lang="en-ID" sz="2000" dirty="0"/>
              <a:t> </a:t>
            </a:r>
            <a:r>
              <a:rPr lang="en-ID" sz="2000"/>
              <a:t>bersaing,produsen</a:t>
            </a:r>
            <a:r>
              <a:rPr lang="en-ID" sz="2000" dirty="0"/>
              <a:t> </a:t>
            </a:r>
            <a:r>
              <a:rPr lang="en-ID" sz="2000"/>
              <a:t>beraalih</a:t>
            </a:r>
            <a:r>
              <a:rPr lang="en-ID" sz="2000" dirty="0"/>
              <a:t> </a:t>
            </a:r>
            <a:r>
              <a:rPr lang="en-ID" sz="2000"/>
              <a:t>ke</a:t>
            </a:r>
            <a:r>
              <a:rPr lang="en-ID" sz="2000" dirty="0"/>
              <a:t> </a:t>
            </a:r>
            <a:r>
              <a:rPr lang="en-ID" sz="2000"/>
              <a:t>poster,plakat,iklan</a:t>
            </a:r>
            <a:r>
              <a:rPr lang="en-ID" sz="2000" dirty="0"/>
              <a:t> </a:t>
            </a:r>
            <a:r>
              <a:rPr lang="en-ID" sz="2000"/>
              <a:t>untuk</a:t>
            </a:r>
            <a:r>
              <a:rPr lang="en-ID" sz="2000" dirty="0"/>
              <a:t> </a:t>
            </a:r>
            <a:r>
              <a:rPr lang="en-ID" sz="2000"/>
              <a:t>meyakinkan</a:t>
            </a:r>
            <a:r>
              <a:rPr lang="en-ID" sz="2000" dirty="0"/>
              <a:t> </a:t>
            </a:r>
            <a:r>
              <a:rPr lang="en-ID" sz="2000"/>
              <a:t>konsumen</a:t>
            </a:r>
            <a:r>
              <a:rPr lang="en-ID" sz="2000" dirty="0"/>
              <a:t> agar </a:t>
            </a:r>
            <a:r>
              <a:rPr lang="en-ID" sz="2000"/>
              <a:t>mengunakan</a:t>
            </a:r>
            <a:r>
              <a:rPr lang="en-ID" sz="2000" dirty="0"/>
              <a:t> </a:t>
            </a:r>
            <a:r>
              <a:rPr lang="en-ID" sz="2000"/>
              <a:t>produk</a:t>
            </a:r>
            <a:r>
              <a:rPr lang="en-ID" sz="2000" dirty="0"/>
              <a:t> </a:t>
            </a:r>
            <a:r>
              <a:rPr lang="en-ID" sz="2000"/>
              <a:t>mereka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676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409</Words>
  <Application>Microsoft Office PowerPoint</Application>
  <PresentationFormat>Widescreen</PresentationFormat>
  <Paragraphs>33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Avenir Next LT Pro</vt:lpstr>
      <vt:lpstr>Berlin Sans FB Demi</vt:lpstr>
      <vt:lpstr>Bold Italic Art</vt:lpstr>
      <vt:lpstr>Office Theme</vt:lpstr>
      <vt:lpstr>SEJARAH DESAIN GRAFIS PADA ABAD PERTENGAHAN</vt:lpstr>
      <vt:lpstr>APA ITU  DESAIN  GRAFIS</vt:lpstr>
      <vt:lpstr>CAVE ART AT LASCAUX FRANCE ABAD 30</vt:lpstr>
      <vt:lpstr>PENGARUH MESIR  KUNO PADA DESAIN  DI 3200 SM</vt:lpstr>
      <vt:lpstr>ABAD PERTENGAHAN DAN REVOLUSI INDUSTRI 1100 - 1453</vt:lpstr>
      <vt:lpstr>ABAD PERTENGAHAN DAN REVOLSI INDUSTRI</vt:lpstr>
      <vt:lpstr>THE PRINTING PRESS &amp; CUTENBERG 1454</vt:lpstr>
      <vt:lpstr>THE PRINTING PRESS &amp; GUTENBERG 1454</vt:lpstr>
      <vt:lpstr>THE IMPORTANCE OF PRINT</vt:lpstr>
      <vt:lpstr>SEKIAN 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aria Desvita</dc:creator>
  <cp:lastModifiedBy>aria Desvita</cp:lastModifiedBy>
  <cp:revision>2</cp:revision>
  <dcterms:created xsi:type="dcterms:W3CDTF">2024-12-07T09:34:48Z</dcterms:created>
  <dcterms:modified xsi:type="dcterms:W3CDTF">2024-12-08T06:17:15Z</dcterms:modified>
</cp:coreProperties>
</file>