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57" r:id="rId5"/>
    <p:sldId id="258" r:id="rId6"/>
    <p:sldId id="260" r:id="rId7"/>
    <p:sldId id="262" r:id="rId8"/>
    <p:sldId id="263" r:id="rId9"/>
    <p:sldId id="261" r:id="rId10"/>
    <p:sldId id="259"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660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8073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40315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663061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82090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D6E202-B606-4609-B914-27C9371A1F6D}" type="datetime1">
              <a:rPr lang="en-US" smtClean="0"/>
              <a:t>12/20/2023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8428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D6E202-B606-4609-B914-27C9371A1F6D}" type="datetime1">
              <a:rPr lang="en-US" smtClean="0"/>
              <a:t>12/20/2023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43803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262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385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E1D723-8F53-4F53-90B0-1982A396982E}"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252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210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389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403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75B394-D9F9-4F0C-B15D-605F45CB9E9F}" type="datetime1">
              <a:rPr lang="en-US" smtClean="0"/>
              <a:t>12/20/2023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836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667345-2558-425A-8533-9BFDBCE15005}" type="datetime1">
              <a:rPr lang="en-US" smtClean="0"/>
              <a:t>12/20/2023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640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2BEA474-078D-4E9B-9B14-09A87B19DC46}" type="datetime1">
              <a:rPr lang="en-US" smtClean="0"/>
              <a:t>12/20/2023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184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12/20/2023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67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2D6E202-B606-4609-B914-27C9371A1F6D}" type="datetime1">
              <a:rPr lang="en-US" smtClean="0"/>
              <a:t>12/20/2023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4272520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areerfoundry.com/en/blog/ux-design/what-are-user-flows/#4-where-do-user-flows-fit-into-the-ux-design-process" TargetMode="External"/><Relationship Id="rId2" Type="http://schemas.openxmlformats.org/officeDocument/2006/relationships/hyperlink" Target="https://www.techopedia.com/definition/31852/user-flo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glints.com/id/lowongan/user-experience-ux-desig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a:t>USER FLOW</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UI DAN UX DESAIN</a:t>
            </a:r>
          </a:p>
        </p:txBody>
      </p:sp>
      <p:pic>
        <p:nvPicPr>
          <p:cNvPr id="6" name="Picture 5">
            <a:extLst>
              <a:ext uri="{FF2B5EF4-FFF2-40B4-BE49-F238E27FC236}">
                <a16:creationId xmlns:a16="http://schemas.microsoft.com/office/drawing/2014/main" id="{9E0BC0DF-EFA9-7933-CE9A-F9378426C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79976"/>
            <a:ext cx="5409498" cy="3349024"/>
          </a:xfrm>
          <a:prstGeom prst="rect">
            <a:avLst/>
          </a:prstGeom>
        </p:spPr>
      </p:pic>
      <p:pic>
        <p:nvPicPr>
          <p:cNvPr id="10" name="Picture 9">
            <a:extLst>
              <a:ext uri="{FF2B5EF4-FFF2-40B4-BE49-F238E27FC236}">
                <a16:creationId xmlns:a16="http://schemas.microsoft.com/office/drawing/2014/main" id="{1280AA78-6D6B-0E7F-D99F-7740C9D32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7" y="3122052"/>
            <a:ext cx="5692872" cy="373594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1"/>
            <a:ext cx="10670650" cy="1917988"/>
          </a:xfrm>
        </p:spPr>
        <p:txBody>
          <a:bodyPr anchor="ctr">
            <a:noAutofit/>
          </a:bodyPr>
          <a:lstStyle/>
          <a:p>
            <a:pPr algn="l"/>
            <a:r>
              <a:rPr lang="en-ID" sz="2400" b="1" i="0" dirty="0">
                <a:solidFill>
                  <a:schemeClr val="tx1"/>
                </a:solidFill>
                <a:effectLst/>
                <a:highlight>
                  <a:srgbClr val="808000"/>
                </a:highlight>
                <a:latin typeface="Verdana" panose="020B0604030504040204" pitchFamily="34" charset="0"/>
                <a:ea typeface="Verdana" panose="020B0604030504040204" pitchFamily="34" charset="0"/>
              </a:rPr>
              <a:t>2. </a:t>
            </a:r>
            <a:r>
              <a:rPr lang="en-ID" sz="2400" b="1" i="1" dirty="0">
                <a:solidFill>
                  <a:schemeClr val="tx1"/>
                </a:solidFill>
                <a:effectLst/>
                <a:highlight>
                  <a:srgbClr val="808000"/>
                </a:highlight>
                <a:latin typeface="Verdana" panose="020B0604030504040204" pitchFamily="34" charset="0"/>
                <a:ea typeface="Verdana" panose="020B0604030504040204" pitchFamily="34" charset="0"/>
              </a:rPr>
              <a:t>Wire flow</a:t>
            </a:r>
            <a:br>
              <a:rPr lang="en-ID" sz="2400" b="1" i="1" dirty="0">
                <a:solidFill>
                  <a:srgbClr val="000000"/>
                </a:solidFill>
                <a:effectLst/>
                <a:latin typeface="Verdana" panose="020B0604030504040204" pitchFamily="34" charset="0"/>
                <a:ea typeface="Verdana" panose="020B0604030504040204" pitchFamily="34" charset="0"/>
              </a:rPr>
            </a:br>
            <a:br>
              <a:rPr lang="en-ID" sz="2400" b="1" i="0" dirty="0">
                <a:solidFill>
                  <a:srgbClr val="000000"/>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Tipe</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kedua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bernama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rPr>
              <a:t>wire flow</a:t>
            </a:r>
            <a:r>
              <a:rPr lang="en-ID" sz="2400" b="0" i="0" dirty="0">
                <a:solidFill>
                  <a:schemeClr val="tx1"/>
                </a:solidFill>
                <a:effectLst/>
                <a:latin typeface="Verdana" panose="020B0604030504040204" pitchFamily="34" charset="0"/>
                <a:ea typeface="Verdana" panose="020B0604030504040204" pitchFamily="34" charset="0"/>
              </a:rPr>
              <a:t>. Nah, </a:t>
            </a:r>
            <a:r>
              <a:rPr lang="en-ID" sz="2400" b="0" i="0" dirty="0" err="1">
                <a:solidFill>
                  <a:schemeClr val="tx1"/>
                </a:solidFill>
                <a:effectLst/>
                <a:latin typeface="Verdana" panose="020B0604030504040204" pitchFamily="34" charset="0"/>
                <a:ea typeface="Verdana" panose="020B0604030504040204" pitchFamily="34" charset="0"/>
              </a:rPr>
              <a:t>jenis</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rPr>
              <a:t>user flow</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ini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adalah</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kombinasi</a:t>
            </a:r>
            <a:r>
              <a:rPr lang="en-ID" sz="2400" b="0" i="0" dirty="0">
                <a:solidFill>
                  <a:schemeClr val="tx1"/>
                </a:solidFill>
                <a:effectLst/>
                <a:latin typeface="Verdana" panose="020B0604030504040204" pitchFamily="34" charset="0"/>
                <a:ea typeface="Verdana" panose="020B0604030504040204" pitchFamily="34" charset="0"/>
              </a:rPr>
              <a:t> diagram dan </a:t>
            </a:r>
            <a:r>
              <a:rPr lang="en-ID" sz="2400" b="0" i="1" dirty="0">
                <a:solidFill>
                  <a:schemeClr val="tx1"/>
                </a:solidFill>
                <a:effectLst/>
                <a:latin typeface="Verdana" panose="020B0604030504040204" pitchFamily="34" charset="0"/>
                <a:ea typeface="Verdana" panose="020B0604030504040204" pitchFamily="34" charset="0"/>
              </a:rPr>
              <a:t>wireframe</a:t>
            </a:r>
            <a:r>
              <a:rPr lang="en-ID" sz="2400" b="0" i="0" dirty="0">
                <a:solidFill>
                  <a:schemeClr val="tx1"/>
                </a:solidFill>
                <a:effectLst/>
                <a:latin typeface="Verdana" panose="020B0604030504040204" pitchFamily="34" charset="0"/>
                <a:ea typeface="Verdana" panose="020B0604030504040204" pitchFamily="34" charset="0"/>
              </a:rPr>
              <a:t>.</a:t>
            </a:r>
            <a:br>
              <a:rPr lang="en-ID" sz="2400" b="0" i="0" dirty="0">
                <a:solidFill>
                  <a:schemeClr val="tx1"/>
                </a:solidFill>
                <a:effectLst/>
                <a:latin typeface="Verdana" panose="020B0604030504040204" pitchFamily="34" charset="0"/>
                <a:ea typeface="Verdana" panose="020B0604030504040204" pitchFamily="34" charset="0"/>
              </a:rPr>
            </a:br>
            <a:r>
              <a:rPr lang="en-ID" sz="2400" b="0" i="0" dirty="0">
                <a:solidFill>
                  <a:schemeClr val="tx1"/>
                </a:solidFill>
                <a:effectLst/>
                <a:latin typeface="Verdana" panose="020B0604030504040204" pitchFamily="34" charset="0"/>
                <a:ea typeface="Verdana" panose="020B0604030504040204" pitchFamily="34" charset="0"/>
              </a:rPr>
              <a:t>Satu </a:t>
            </a:r>
            <a:r>
              <a:rPr lang="en-ID" sz="2400" b="0" i="0" dirty="0" err="1">
                <a:solidFill>
                  <a:schemeClr val="tx1"/>
                </a:solidFill>
                <a:effectLst/>
                <a:latin typeface="Verdana" panose="020B0604030504040204" pitchFamily="34" charset="0"/>
                <a:ea typeface="Verdana" panose="020B0604030504040204" pitchFamily="34" charset="0"/>
              </a:rPr>
              <a:t>elemen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dari</a:t>
            </a:r>
            <a:r>
              <a:rPr lang="en-ID" sz="2400" b="0" i="0" dirty="0">
                <a:solidFill>
                  <a:schemeClr val="tx1"/>
                </a:solidFill>
                <a:effectLst/>
                <a:latin typeface="Verdana" panose="020B0604030504040204" pitchFamily="34" charset="0"/>
                <a:ea typeface="Verdana" panose="020B0604030504040204" pitchFamily="34" charset="0"/>
              </a:rPr>
              <a:t> diagram </a:t>
            </a:r>
            <a:r>
              <a:rPr lang="en-ID" sz="2400" b="0" i="0" dirty="0" err="1">
                <a:solidFill>
                  <a:schemeClr val="tx1"/>
                </a:solidFill>
                <a:effectLst/>
                <a:latin typeface="Verdana" panose="020B0604030504040204" pitchFamily="34" charset="0"/>
                <a:ea typeface="Verdana" panose="020B0604030504040204" pitchFamily="34" charset="0"/>
              </a:rPr>
              <a:t>digambarkan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dengan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layar</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nyata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Dengan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begini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perjalanan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rPr>
              <a:t>user</a:t>
            </a:r>
            <a:r>
              <a:rPr lang="en-ID" sz="2400" b="0" i="0" dirty="0">
                <a:solidFill>
                  <a:schemeClr val="tx1"/>
                </a:solidFill>
                <a:effectLst/>
                <a:latin typeface="Verdana" panose="020B0604030504040204" pitchFamily="34" charset="0"/>
                <a:ea typeface="Verdana" panose="020B0604030504040204" pitchFamily="34" charset="0"/>
              </a:rPr>
              <a:t> di </a:t>
            </a:r>
            <a:r>
              <a:rPr lang="en-ID" sz="2400" b="0" i="0" dirty="0" err="1">
                <a:solidFill>
                  <a:schemeClr val="tx1"/>
                </a:solidFill>
                <a:effectLst/>
                <a:latin typeface="Verdana" panose="020B0604030504040204" pitchFamily="34" charset="0"/>
                <a:ea typeface="Verdana" panose="020B0604030504040204" pitchFamily="34" charset="0"/>
              </a:rPr>
              <a:t>produk</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bisa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tergambar</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lebih</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jelas</a:t>
            </a:r>
            <a:endParaRPr lang="en-ID" sz="2400" b="0" i="0" dirty="0">
              <a:solidFill>
                <a:schemeClr val="tx1"/>
              </a:solidFill>
              <a:effectLst/>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A146EAE4-29E2-55D2-9E64-E32E09F0F8D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25217" y="2634134"/>
            <a:ext cx="7474226" cy="4204252"/>
          </a:xfrm>
          <a:prstGeom prst="rect">
            <a:avLst/>
          </a:prstGeom>
        </p:spPr>
      </p:pic>
    </p:spTree>
    <p:extLst>
      <p:ext uri="{BB962C8B-B14F-4D97-AF65-F5344CB8AC3E}">
        <p14:creationId xmlns:p14="http://schemas.microsoft.com/office/powerpoint/2010/main" val="389196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60675" y="414394"/>
            <a:ext cx="10670650" cy="2421571"/>
          </a:xfrm>
        </p:spPr>
        <p:txBody>
          <a:bodyPr anchor="ctr">
            <a:noAutofit/>
          </a:bodyPr>
          <a:lstStyle/>
          <a:p>
            <a:pPr algn="l"/>
            <a:r>
              <a:rPr lang="en-ID" sz="2400" b="1" i="0" dirty="0">
                <a:solidFill>
                  <a:schemeClr val="tx1"/>
                </a:solidFill>
                <a:effectLst/>
                <a:highlight>
                  <a:srgbClr val="808000"/>
                </a:highlight>
                <a:latin typeface="Verdana" panose="020B0604030504040204" pitchFamily="34" charset="0"/>
                <a:ea typeface="Verdana" panose="020B0604030504040204" pitchFamily="34" charset="0"/>
              </a:rPr>
              <a:t>3. </a:t>
            </a:r>
            <a:r>
              <a:rPr lang="en-ID" sz="2400" b="1" i="1" dirty="0">
                <a:solidFill>
                  <a:schemeClr val="tx1"/>
                </a:solidFill>
                <a:effectLst/>
                <a:highlight>
                  <a:srgbClr val="808000"/>
                </a:highlight>
                <a:latin typeface="Verdana" panose="020B0604030504040204" pitchFamily="34" charset="0"/>
                <a:ea typeface="Verdana" panose="020B0604030504040204" pitchFamily="34" charset="0"/>
              </a:rPr>
              <a:t>User flow</a:t>
            </a:r>
            <a:br>
              <a:rPr lang="en-ID" sz="2400" b="1" i="1" dirty="0">
                <a:solidFill>
                  <a:schemeClr val="tx1"/>
                </a:solidFill>
                <a:effectLst/>
                <a:latin typeface="Verdana" panose="020B0604030504040204" pitchFamily="34" charset="0"/>
                <a:ea typeface="Verdana" panose="020B0604030504040204" pitchFamily="34" charset="0"/>
              </a:rPr>
            </a:br>
            <a:br>
              <a:rPr lang="en-ID" sz="2400" b="1" i="0" dirty="0">
                <a:solidFill>
                  <a:schemeClr val="tx1"/>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Tipe</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terakhir</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memiliki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nama</a:t>
            </a:r>
            <a:r>
              <a:rPr lang="en-ID" sz="2400" b="0" i="0" dirty="0">
                <a:solidFill>
                  <a:schemeClr val="tx1"/>
                </a:solidFill>
                <a:effectLst/>
                <a:latin typeface="Verdana" panose="020B0604030504040204" pitchFamily="34" charset="0"/>
                <a:ea typeface="Verdana" panose="020B0604030504040204" pitchFamily="34" charset="0"/>
              </a:rPr>
              <a:t> diagram </a:t>
            </a:r>
            <a:r>
              <a:rPr lang="en-ID" sz="2400" b="0" i="0" dirty="0" err="1">
                <a:solidFill>
                  <a:schemeClr val="tx1"/>
                </a:solidFill>
                <a:effectLst/>
                <a:latin typeface="Verdana" panose="020B0604030504040204" pitchFamily="34" charset="0"/>
                <a:ea typeface="Verdana" panose="020B0604030504040204" pitchFamily="34" charset="0"/>
              </a:rPr>
              <a:t>pengguna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itu</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sendiri</a:t>
            </a:r>
            <a:r>
              <a:rPr lang="en-ID" sz="2400" b="0" i="0" dirty="0">
                <a:solidFill>
                  <a:schemeClr val="tx1"/>
                </a:solidFill>
                <a:effectLst/>
                <a:latin typeface="Verdana" panose="020B0604030504040204" pitchFamily="34" charset="0"/>
                <a:ea typeface="Verdana" panose="020B0604030504040204" pitchFamily="34" charset="0"/>
              </a:rPr>
              <a:t>. Nah, </a:t>
            </a:r>
            <a:r>
              <a:rPr lang="en-ID" sz="2400" b="0" i="0" dirty="0" err="1">
                <a:solidFill>
                  <a:schemeClr val="tx1"/>
                </a:solidFill>
                <a:effectLst/>
                <a:latin typeface="Verdana" panose="020B0604030504040204" pitchFamily="34" charset="0"/>
                <a:ea typeface="Verdana" panose="020B0604030504040204" pitchFamily="34" charset="0"/>
              </a:rPr>
              <a:t>tipe</a:t>
            </a:r>
            <a:r>
              <a:rPr lang="en-ID" sz="2400" b="0" i="0" dirty="0">
                <a:solidFill>
                  <a:schemeClr val="tx1"/>
                </a:solidFill>
                <a:effectLst/>
                <a:latin typeface="Verdana" panose="020B0604030504040204" pitchFamily="34" charset="0"/>
                <a:ea typeface="Verdana" panose="020B0604030504040204" pitchFamily="34" charset="0"/>
              </a:rPr>
              <a:t> yang </a:t>
            </a:r>
            <a:r>
              <a:rPr lang="en-ID" sz="2400" b="0" i="0" dirty="0" err="1">
                <a:solidFill>
                  <a:schemeClr val="tx1"/>
                </a:solidFill>
                <a:effectLst/>
                <a:latin typeface="Verdana" panose="020B0604030504040204" pitchFamily="34" charset="0"/>
                <a:ea typeface="Verdana" panose="020B0604030504040204" pitchFamily="34" charset="0"/>
              </a:rPr>
              <a:t>satu</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ini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merupakan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bentuk</a:t>
            </a:r>
            <a:r>
              <a:rPr lang="en-ID" sz="2400" b="0" i="0" dirty="0">
                <a:solidFill>
                  <a:schemeClr val="tx1"/>
                </a:solidFill>
                <a:effectLst/>
                <a:latin typeface="Verdana" panose="020B0604030504040204" pitchFamily="34" charset="0"/>
                <a:ea typeface="Verdana" panose="020B0604030504040204" pitchFamily="34" charset="0"/>
              </a:rPr>
              <a:t> yang paling </a:t>
            </a:r>
            <a:r>
              <a:rPr lang="en-ID" sz="2400" b="0" i="0" dirty="0" err="1">
                <a:solidFill>
                  <a:schemeClr val="tx1"/>
                </a:solidFill>
                <a:effectLst/>
                <a:latin typeface="Verdana" panose="020B0604030504040204" pitchFamily="34" charset="0"/>
                <a:ea typeface="Verdana" panose="020B0604030504040204" pitchFamily="34" charset="0"/>
              </a:rPr>
              <a:t>lengkap</a:t>
            </a:r>
            <a:r>
              <a:rPr lang="en-ID" sz="2400" b="0" i="0" dirty="0">
                <a:solidFill>
                  <a:schemeClr val="tx1"/>
                </a:solidFill>
                <a:effectLst/>
                <a:latin typeface="Verdana" panose="020B0604030504040204" pitchFamily="34" charset="0"/>
                <a:ea typeface="Verdana" panose="020B0604030504040204" pitchFamily="34" charset="0"/>
              </a:rPr>
              <a:t> dan </a:t>
            </a:r>
            <a:r>
              <a:rPr lang="en-ID" sz="2400" b="0" i="0" dirty="0" err="1">
                <a:solidFill>
                  <a:schemeClr val="tx1"/>
                </a:solidFill>
                <a:effectLst/>
                <a:latin typeface="Verdana" panose="020B0604030504040204" pitchFamily="34" charset="0"/>
                <a:ea typeface="Verdana" panose="020B0604030504040204" pitchFamily="34" charset="0"/>
              </a:rPr>
              <a:t>kompleks</a:t>
            </a:r>
            <a:r>
              <a:rPr lang="en-ID" sz="2400" b="0" i="0" dirty="0">
                <a:solidFill>
                  <a:schemeClr val="tx1"/>
                </a:solidFill>
                <a:effectLst/>
                <a:latin typeface="Verdana" panose="020B0604030504040204" pitchFamily="34" charset="0"/>
                <a:ea typeface="Verdana" panose="020B0604030504040204" pitchFamily="34" charset="0"/>
              </a:rPr>
              <a:t>.</a:t>
            </a:r>
            <a:br>
              <a:rPr lang="en-ID" sz="2400" b="0" i="0" dirty="0">
                <a:solidFill>
                  <a:schemeClr val="tx1"/>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Ia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menggambarkan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tidak</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hanya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perjalanan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tetapi</a:t>
            </a:r>
            <a:r>
              <a:rPr lang="en-ID" sz="2400" b="0" i="0" dirty="0">
                <a:solidFill>
                  <a:schemeClr val="tx1"/>
                </a:solidFill>
                <a:effectLst/>
                <a:latin typeface="Verdana" panose="020B0604030504040204" pitchFamily="34" charset="0"/>
                <a:ea typeface="Verdana" panose="020B0604030504040204" pitchFamily="34" charset="0"/>
              </a:rPr>
              <a:t> juga </a:t>
            </a:r>
            <a:r>
              <a:rPr lang="en-ID" sz="2400" b="0" i="0" dirty="0" err="1">
                <a:solidFill>
                  <a:schemeClr val="tx1"/>
                </a:solidFill>
                <a:effectLst/>
                <a:latin typeface="Verdana" panose="020B0604030504040204" pitchFamily="34" charset="0"/>
                <a:ea typeface="Verdana" panose="020B0604030504040204" pitchFamily="34" charset="0"/>
              </a:rPr>
              <a:t>pilihan</a:t>
            </a:r>
            <a:r>
              <a:rPr lang="en-ID" sz="2400" b="0" i="0" dirty="0">
                <a:solidFill>
                  <a:schemeClr val="tx1"/>
                </a:solidFill>
                <a:effectLst/>
                <a:latin typeface="Verdana" panose="020B0604030504040204" pitchFamily="34" charset="0"/>
                <a:ea typeface="Verdana" panose="020B0604030504040204" pitchFamily="34" charset="0"/>
              </a:rPr>
              <a:t> yang </a:t>
            </a:r>
            <a:r>
              <a:rPr lang="en-ID" sz="2400" b="0" i="0" dirty="0" err="1">
                <a:solidFill>
                  <a:schemeClr val="tx1"/>
                </a:solidFill>
                <a:effectLst/>
                <a:latin typeface="Verdana" panose="020B0604030504040204" pitchFamily="34" charset="0"/>
                <a:ea typeface="Verdana" panose="020B0604030504040204" pitchFamily="34" charset="0"/>
              </a:rPr>
              <a:t>dimiliki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pengguna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dalam</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produk</a:t>
            </a:r>
            <a:endParaRPr lang="en-ID" sz="2400" b="0" i="0" dirty="0">
              <a:solidFill>
                <a:schemeClr val="tx1"/>
              </a:solidFill>
              <a:effectLst/>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14592E36-9BFF-A76B-E2A8-E87C9A391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2" y="2835965"/>
            <a:ext cx="6096000" cy="4000500"/>
          </a:xfrm>
          <a:prstGeom prst="rect">
            <a:avLst/>
          </a:prstGeom>
        </p:spPr>
      </p:pic>
      <p:pic>
        <p:nvPicPr>
          <p:cNvPr id="6" name="Picture 5">
            <a:extLst>
              <a:ext uri="{FF2B5EF4-FFF2-40B4-BE49-F238E27FC236}">
                <a16:creationId xmlns:a16="http://schemas.microsoft.com/office/drawing/2014/main" id="{1F968A95-6916-A0F3-BF74-DC11FAECD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165" y="3132638"/>
            <a:ext cx="6888696" cy="3310968"/>
          </a:xfrm>
          <a:prstGeom prst="rect">
            <a:avLst/>
          </a:prstGeom>
        </p:spPr>
      </p:pic>
    </p:spTree>
    <p:extLst>
      <p:ext uri="{BB962C8B-B14F-4D97-AF65-F5344CB8AC3E}">
        <p14:creationId xmlns:p14="http://schemas.microsoft.com/office/powerpoint/2010/main" val="406210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F320-CDBB-78F5-772B-92AA1E63DFF0}"/>
              </a:ext>
            </a:extLst>
          </p:cNvPr>
          <p:cNvSpPr>
            <a:spLocks noGrp="1"/>
          </p:cNvSpPr>
          <p:nvPr>
            <p:ph type="ctrTitle"/>
          </p:nvPr>
        </p:nvSpPr>
        <p:spPr>
          <a:xfrm>
            <a:off x="757389" y="2796210"/>
            <a:ext cx="10255167" cy="632790"/>
          </a:xfrm>
        </p:spPr>
        <p:txBody>
          <a:bodyPr/>
          <a:lstStyle/>
          <a:p>
            <a:pPr algn="l"/>
            <a:r>
              <a:rPr lang="en-ID" sz="4000" b="1" i="0" dirty="0">
                <a:solidFill>
                  <a:schemeClr val="tx1"/>
                </a:solidFill>
                <a:effectLst/>
                <a:latin typeface="Verdana" panose="020B0604030504040204" pitchFamily="34" charset="0"/>
                <a:ea typeface="Verdana" panose="020B0604030504040204" pitchFamily="34" charset="0"/>
              </a:rPr>
              <a:t>Tips </a:t>
            </a:r>
            <a:r>
              <a:rPr lang="en-ID" sz="4000" b="1" i="0" dirty="0" err="1">
                <a:solidFill>
                  <a:schemeClr val="tx1"/>
                </a:solidFill>
                <a:effectLst/>
                <a:latin typeface="Verdana" panose="020B0604030504040204" pitchFamily="34" charset="0"/>
                <a:ea typeface="Verdana" panose="020B0604030504040204" pitchFamily="34" charset="0"/>
              </a:rPr>
              <a:t>dalam</a:t>
            </a:r>
            <a:r>
              <a:rPr lang="en-ID" sz="4000" b="1" i="0" dirty="0">
                <a:solidFill>
                  <a:schemeClr val="tx1"/>
                </a:solidFill>
                <a:effectLst/>
                <a:latin typeface="Verdana" panose="020B0604030504040204" pitchFamily="34" charset="0"/>
                <a:ea typeface="Verdana" panose="020B0604030504040204" pitchFamily="34" charset="0"/>
              </a:rPr>
              <a:t> </a:t>
            </a:r>
            <a:r>
              <a:rPr lang="en-ID" sz="4000" b="1" i="0" dirty="0" err="1">
                <a:solidFill>
                  <a:schemeClr val="tx1"/>
                </a:solidFill>
                <a:effectLst/>
                <a:latin typeface="Verdana" panose="020B0604030504040204" pitchFamily="34" charset="0"/>
                <a:ea typeface="Verdana" panose="020B0604030504040204" pitchFamily="34" charset="0"/>
              </a:rPr>
              <a:t>pembuatan</a:t>
            </a:r>
            <a:r>
              <a:rPr lang="en-ID" sz="4000" b="1" i="0" dirty="0">
                <a:solidFill>
                  <a:schemeClr val="tx1"/>
                </a:solidFill>
                <a:effectLst/>
                <a:latin typeface="Verdana" panose="020B0604030504040204" pitchFamily="34" charset="0"/>
                <a:ea typeface="Verdana" panose="020B0604030504040204" pitchFamily="34" charset="0"/>
              </a:rPr>
              <a:t> user flow</a:t>
            </a:r>
          </a:p>
        </p:txBody>
      </p:sp>
    </p:spTree>
    <p:extLst>
      <p:ext uri="{BB962C8B-B14F-4D97-AF65-F5344CB8AC3E}">
        <p14:creationId xmlns:p14="http://schemas.microsoft.com/office/powerpoint/2010/main" val="343669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F320-CDBB-78F5-772B-92AA1E63DFF0}"/>
              </a:ext>
            </a:extLst>
          </p:cNvPr>
          <p:cNvSpPr>
            <a:spLocks noGrp="1"/>
          </p:cNvSpPr>
          <p:nvPr>
            <p:ph type="ctrTitle"/>
          </p:nvPr>
        </p:nvSpPr>
        <p:spPr>
          <a:xfrm>
            <a:off x="585111" y="755375"/>
            <a:ext cx="10255167" cy="3856382"/>
          </a:xfrm>
        </p:spPr>
        <p:txBody>
          <a:bodyPr/>
          <a:lstStyle/>
          <a:p>
            <a:pPr algn="l"/>
            <a:r>
              <a:rPr lang="en-ID" sz="1800" b="1" i="0" dirty="0">
                <a:solidFill>
                  <a:schemeClr val="tx1"/>
                </a:solidFill>
                <a:effectLst/>
                <a:latin typeface="Verdana" panose="020B0604030504040204" pitchFamily="34" charset="0"/>
                <a:ea typeface="Verdana" panose="020B0604030504040204" pitchFamily="34" charset="0"/>
              </a:rPr>
              <a:t>1. Competitive Analysis</a:t>
            </a:r>
            <a:br>
              <a:rPr lang="en-ID" sz="1800" b="1" i="0" dirty="0">
                <a:solidFill>
                  <a:schemeClr val="tx1"/>
                </a:solidFill>
                <a:effectLst/>
                <a:latin typeface="Verdana" panose="020B0604030504040204" pitchFamily="34" charset="0"/>
                <a:ea typeface="Verdana" panose="020B0604030504040204" pitchFamily="34" charset="0"/>
              </a:rPr>
            </a:br>
            <a:r>
              <a:rPr lang="en-ID" sz="1800" b="0" i="0" dirty="0">
                <a:solidFill>
                  <a:schemeClr val="tx1"/>
                </a:solidFill>
                <a:effectLst/>
                <a:latin typeface="Verdana" panose="020B0604030504040204" pitchFamily="34" charset="0"/>
                <a:ea typeface="Verdana" panose="020B0604030504040204" pitchFamily="34" charset="0"/>
              </a:rPr>
              <a:t>Jika Anda </a:t>
            </a:r>
            <a:r>
              <a:rPr lang="en-ID" sz="1800" b="0" i="0" dirty="0" err="1">
                <a:solidFill>
                  <a:schemeClr val="tx1"/>
                </a:solidFill>
                <a:effectLst/>
                <a:latin typeface="Verdana" panose="020B0604030504040204" pitchFamily="34" charset="0"/>
                <a:ea typeface="Verdana" panose="020B0604030504040204" pitchFamily="34" charset="0"/>
              </a:rPr>
              <a:t>sedang</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merancang</a:t>
            </a:r>
            <a:r>
              <a:rPr lang="en-ID" sz="1800" b="0" i="0" dirty="0">
                <a:solidFill>
                  <a:schemeClr val="tx1"/>
                </a:solidFill>
                <a:effectLst/>
                <a:latin typeface="Verdana" panose="020B0604030504040204" pitchFamily="34" charset="0"/>
                <a:ea typeface="Verdana" panose="020B0604030504040204" pitchFamily="34" charset="0"/>
              </a:rPr>
              <a:t> user flow </a:t>
            </a:r>
            <a:r>
              <a:rPr lang="en-ID" sz="1800" b="0" i="0" dirty="0" err="1">
                <a:solidFill>
                  <a:schemeClr val="tx1"/>
                </a:solidFill>
                <a:effectLst/>
                <a:latin typeface="Verdana" panose="020B0604030504040204" pitchFamily="34" charset="0"/>
                <a:ea typeface="Verdana" panose="020B0604030504040204" pitchFamily="34" charset="0"/>
              </a:rPr>
              <a:t>untuk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pembelian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buku</a:t>
            </a:r>
            <a:r>
              <a:rPr lang="en-ID" sz="1800" b="0" i="0" dirty="0">
                <a:solidFill>
                  <a:schemeClr val="tx1"/>
                </a:solidFill>
                <a:effectLst/>
                <a:latin typeface="Verdana" panose="020B0604030504040204" pitchFamily="34" charset="0"/>
                <a:ea typeface="Verdana" panose="020B0604030504040204" pitchFamily="34" charset="0"/>
              </a:rPr>
              <a:t> di </a:t>
            </a:r>
            <a:r>
              <a:rPr lang="en-ID" sz="1800" b="0" i="0" dirty="0" err="1">
                <a:solidFill>
                  <a:schemeClr val="tx1"/>
                </a:solidFill>
                <a:effectLst/>
                <a:latin typeface="Verdana" panose="020B0604030504040204" pitchFamily="34" charset="0"/>
                <a:ea typeface="Verdana" panose="020B0604030504040204" pitchFamily="34" charset="0"/>
              </a:rPr>
              <a:t>sebuah</a:t>
            </a:r>
            <a:r>
              <a:rPr lang="en-ID" sz="1800" b="0" i="0" dirty="0">
                <a:solidFill>
                  <a:schemeClr val="tx1"/>
                </a:solidFill>
                <a:effectLst/>
                <a:latin typeface="Verdana" panose="020B0604030504040204" pitchFamily="34" charset="0"/>
                <a:ea typeface="Verdana" panose="020B0604030504040204" pitchFamily="34" charset="0"/>
              </a:rPr>
              <a:t> website, </a:t>
            </a:r>
            <a:r>
              <a:rPr lang="en-ID" sz="1800" b="0" i="0" dirty="0" err="1">
                <a:solidFill>
                  <a:schemeClr val="tx1"/>
                </a:solidFill>
                <a:effectLst/>
                <a:latin typeface="Verdana" panose="020B0604030504040204" pitchFamily="34" charset="0"/>
                <a:ea typeface="Verdana" panose="020B0604030504040204" pitchFamily="34" charset="0"/>
              </a:rPr>
              <a:t>maka</a:t>
            </a:r>
            <a:r>
              <a:rPr lang="en-ID" sz="1800" b="0" i="0" dirty="0">
                <a:solidFill>
                  <a:schemeClr val="tx1"/>
                </a:solidFill>
                <a:effectLst/>
                <a:latin typeface="Verdana" panose="020B0604030504040204" pitchFamily="34" charset="0"/>
                <a:ea typeface="Verdana" panose="020B0604030504040204" pitchFamily="34" charset="0"/>
              </a:rPr>
              <a:t> Anda </a:t>
            </a:r>
            <a:r>
              <a:rPr lang="en-ID" sz="1800" b="0" i="0" dirty="0" err="1">
                <a:solidFill>
                  <a:schemeClr val="tx1"/>
                </a:solidFill>
                <a:effectLst/>
                <a:latin typeface="Verdana" panose="020B0604030504040204" pitchFamily="34" charset="0"/>
                <a:ea typeface="Verdana" panose="020B0604030504040204" pitchFamily="34" charset="0"/>
              </a:rPr>
              <a:t>bisa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melihat</a:t>
            </a:r>
            <a:r>
              <a:rPr lang="en-ID" sz="1800" b="0" i="0" dirty="0">
                <a:solidFill>
                  <a:schemeClr val="tx1"/>
                </a:solidFill>
                <a:effectLst/>
                <a:latin typeface="Verdana" panose="020B0604030504040204" pitchFamily="34" charset="0"/>
                <a:ea typeface="Verdana" panose="020B0604030504040204" pitchFamily="34" charset="0"/>
              </a:rPr>
              <a:t> website </a:t>
            </a:r>
            <a:r>
              <a:rPr lang="en-ID" sz="1800" b="0" i="0" dirty="0" err="1">
                <a:solidFill>
                  <a:schemeClr val="tx1"/>
                </a:solidFill>
                <a:effectLst/>
                <a:latin typeface="Verdana" panose="020B0604030504040204" pitchFamily="34" charset="0"/>
                <a:ea typeface="Verdana" panose="020B0604030504040204" pitchFamily="34" charset="0"/>
              </a:rPr>
              <a:t>sejenis</a:t>
            </a:r>
            <a:r>
              <a:rPr lang="en-ID" sz="1800" b="0" i="0" dirty="0">
                <a:solidFill>
                  <a:schemeClr val="tx1"/>
                </a:solidFill>
                <a:effectLst/>
                <a:latin typeface="Verdana" panose="020B0604030504040204" pitchFamily="34" charset="0"/>
                <a:ea typeface="Verdana" panose="020B0604030504040204" pitchFamily="34" charset="0"/>
              </a:rPr>
              <a:t> dan </a:t>
            </a:r>
            <a:r>
              <a:rPr lang="en-ID" sz="1800" b="0" i="0" dirty="0" err="1">
                <a:solidFill>
                  <a:schemeClr val="tx1"/>
                </a:solidFill>
                <a:effectLst/>
                <a:latin typeface="Verdana" panose="020B0604030504040204" pitchFamily="34" charset="0"/>
                <a:ea typeface="Verdana" panose="020B0604030504040204" pitchFamily="34" charset="0"/>
              </a:rPr>
              <a:t>mencoba</a:t>
            </a:r>
            <a:r>
              <a:rPr lang="en-ID" sz="1800" b="0" i="0" dirty="0">
                <a:solidFill>
                  <a:schemeClr val="tx1"/>
                </a:solidFill>
                <a:effectLst/>
                <a:latin typeface="Verdana" panose="020B0604030504040204" pitchFamily="34" charset="0"/>
                <a:ea typeface="Verdana" panose="020B0604030504040204" pitchFamily="34" charset="0"/>
              </a:rPr>
              <a:t> user flow </a:t>
            </a:r>
            <a:r>
              <a:rPr lang="en-ID" sz="1800" b="0" i="0" dirty="0" err="1">
                <a:solidFill>
                  <a:schemeClr val="tx1"/>
                </a:solidFill>
                <a:effectLst/>
                <a:latin typeface="Verdana" panose="020B0604030504040204" pitchFamily="34" charset="0"/>
                <a:ea typeface="Verdana" panose="020B0604030504040204" pitchFamily="34" charset="0"/>
              </a:rPr>
              <a:t>pembelian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buku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mereka</a:t>
            </a:r>
            <a:r>
              <a:rPr lang="en-ID" sz="1800" b="0" i="0" dirty="0">
                <a:solidFill>
                  <a:schemeClr val="tx1"/>
                </a:solidFill>
                <a:effectLst/>
                <a:latin typeface="Verdana" panose="020B0604030504040204" pitchFamily="34" charset="0"/>
                <a:ea typeface="Verdana" panose="020B0604030504040204" pitchFamily="34" charset="0"/>
              </a:rPr>
              <a:t>.</a:t>
            </a:r>
            <a:br>
              <a:rPr lang="en-ID" sz="1800" b="0" i="0" dirty="0">
                <a:solidFill>
                  <a:schemeClr val="tx1"/>
                </a:solidFill>
                <a:effectLst/>
                <a:latin typeface="Verdana" panose="020B0604030504040204" pitchFamily="34" charset="0"/>
                <a:ea typeface="Verdana" panose="020B0604030504040204" pitchFamily="34" charset="0"/>
              </a:rPr>
            </a:br>
            <a:br>
              <a:rPr lang="en-ID" sz="1800" b="0" i="0" dirty="0">
                <a:solidFill>
                  <a:schemeClr val="tx1"/>
                </a:solidFill>
                <a:effectLst/>
                <a:latin typeface="Verdana" panose="020B0604030504040204" pitchFamily="34" charset="0"/>
                <a:ea typeface="Verdana" panose="020B0604030504040204" pitchFamily="34" charset="0"/>
              </a:rPr>
            </a:br>
            <a:r>
              <a:rPr lang="en-ID" sz="1800" b="1" i="0" dirty="0">
                <a:solidFill>
                  <a:schemeClr val="tx1"/>
                </a:solidFill>
                <a:effectLst/>
                <a:latin typeface="Verdana" panose="020B0604030504040204" pitchFamily="34" charset="0"/>
                <a:ea typeface="Verdana" panose="020B0604030504040204" pitchFamily="34" charset="0"/>
              </a:rPr>
              <a:t>2. User Flow yang </a:t>
            </a:r>
            <a:r>
              <a:rPr lang="en-ID" sz="1800" b="1" i="0" dirty="0" err="1">
                <a:solidFill>
                  <a:schemeClr val="tx1"/>
                </a:solidFill>
                <a:effectLst/>
                <a:latin typeface="Verdana" panose="020B0604030504040204" pitchFamily="34" charset="0"/>
                <a:ea typeface="Verdana" panose="020B0604030504040204" pitchFamily="34" charset="0"/>
              </a:rPr>
              <a:t>panjang</a:t>
            </a:r>
            <a:r>
              <a:rPr lang="en-ID" sz="1800" b="1" i="0" dirty="0">
                <a:solidFill>
                  <a:schemeClr val="tx1"/>
                </a:solidFill>
                <a:effectLst/>
                <a:latin typeface="Verdana" panose="020B0604030504040204" pitchFamily="34" charset="0"/>
                <a:ea typeface="Verdana" panose="020B0604030504040204" pitchFamily="34" charset="0"/>
              </a:rPr>
              <a:t> vs User Flow yang </a:t>
            </a:r>
            <a:r>
              <a:rPr lang="en-ID" sz="1800" b="1" i="0" dirty="0" err="1">
                <a:solidFill>
                  <a:schemeClr val="tx1"/>
                </a:solidFill>
                <a:effectLst/>
                <a:latin typeface="Verdana" panose="020B0604030504040204" pitchFamily="34" charset="0"/>
                <a:ea typeface="Verdana" panose="020B0604030504040204" pitchFamily="34" charset="0"/>
              </a:rPr>
              <a:t>pendek</a:t>
            </a:r>
            <a:br>
              <a:rPr lang="en-ID" sz="1800" b="1" i="0" dirty="0">
                <a:solidFill>
                  <a:schemeClr val="tx1"/>
                </a:solidFill>
                <a:effectLst/>
                <a:latin typeface="Verdana" panose="020B0604030504040204" pitchFamily="34" charset="0"/>
                <a:ea typeface="Verdana" panose="020B0604030504040204" pitchFamily="34" charset="0"/>
              </a:rPr>
            </a:br>
            <a:r>
              <a:rPr lang="en-ID" sz="1800" b="0" i="0" dirty="0" err="1">
                <a:solidFill>
                  <a:schemeClr val="tx1"/>
                </a:solidFill>
                <a:effectLst/>
                <a:latin typeface="Verdana" panose="020B0604030504040204" pitchFamily="34" charset="0"/>
                <a:ea typeface="Verdana" panose="020B0604030504040204" pitchFamily="34" charset="0"/>
              </a:rPr>
              <a:t>aat</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memulai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pembuatan</a:t>
            </a:r>
            <a:r>
              <a:rPr lang="en-ID" sz="1800" b="0" i="0" dirty="0">
                <a:solidFill>
                  <a:schemeClr val="tx1"/>
                </a:solidFill>
                <a:effectLst/>
                <a:latin typeface="Verdana" panose="020B0604030504040204" pitchFamily="34" charset="0"/>
                <a:ea typeface="Verdana" panose="020B0604030504040204" pitchFamily="34" charset="0"/>
              </a:rPr>
              <a:t> user flow </a:t>
            </a:r>
            <a:r>
              <a:rPr lang="en-ID" sz="1800" b="0" i="0" dirty="0" err="1">
                <a:solidFill>
                  <a:schemeClr val="tx1"/>
                </a:solidFill>
                <a:effectLst/>
                <a:latin typeface="Verdana" panose="020B0604030504040204" pitchFamily="34" charset="0"/>
                <a:ea typeface="Verdana" panose="020B0604030504040204" pitchFamily="34" charset="0"/>
              </a:rPr>
              <a:t>jangan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berfokus</a:t>
            </a:r>
            <a:r>
              <a:rPr lang="en-ID" sz="1800" b="0" i="0" dirty="0">
                <a:solidFill>
                  <a:schemeClr val="tx1"/>
                </a:solidFill>
                <a:effectLst/>
                <a:latin typeface="Verdana" panose="020B0604030504040204" pitchFamily="34" charset="0"/>
                <a:ea typeface="Verdana" panose="020B0604030504040204" pitchFamily="34" charset="0"/>
              </a:rPr>
              <a:t> pada </a:t>
            </a:r>
            <a:r>
              <a:rPr lang="en-ID" sz="1800" b="0" i="0" dirty="0" err="1">
                <a:solidFill>
                  <a:schemeClr val="tx1"/>
                </a:solidFill>
                <a:effectLst/>
                <a:latin typeface="Verdana" panose="020B0604030504040204" pitchFamily="34" charset="0"/>
                <a:ea typeface="Verdana" panose="020B0604030504040204" pitchFamily="34" charset="0"/>
              </a:rPr>
              <a:t>membuat</a:t>
            </a:r>
            <a:r>
              <a:rPr lang="en-ID" sz="1800" b="0" i="0" dirty="0">
                <a:solidFill>
                  <a:schemeClr val="tx1"/>
                </a:solidFill>
                <a:effectLst/>
                <a:latin typeface="Verdana" panose="020B0604030504040204" pitchFamily="34" charset="0"/>
                <a:ea typeface="Verdana" panose="020B0604030504040204" pitchFamily="34" charset="0"/>
              </a:rPr>
              <a:t> user flow yang </a:t>
            </a:r>
            <a:r>
              <a:rPr lang="en-ID" sz="1800" b="0" i="0" dirty="0" err="1">
                <a:solidFill>
                  <a:schemeClr val="tx1"/>
                </a:solidFill>
                <a:effectLst/>
                <a:latin typeface="Verdana" panose="020B0604030504040204" pitchFamily="34" charset="0"/>
                <a:ea typeface="Verdana" panose="020B0604030504040204" pitchFamily="34" charset="0"/>
              </a:rPr>
              <a:t>pendek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Tetapi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fokuslah</a:t>
            </a:r>
            <a:r>
              <a:rPr lang="en-ID" sz="1800" b="0" i="0" dirty="0">
                <a:solidFill>
                  <a:schemeClr val="tx1"/>
                </a:solidFill>
                <a:effectLst/>
                <a:latin typeface="Verdana" panose="020B0604030504040204" pitchFamily="34" charset="0"/>
                <a:ea typeface="Verdana" panose="020B0604030504040204" pitchFamily="34" charset="0"/>
              </a:rPr>
              <a:t> pada </a:t>
            </a:r>
            <a:r>
              <a:rPr lang="en-ID" sz="1800" b="0" i="0" dirty="0" err="1">
                <a:solidFill>
                  <a:schemeClr val="tx1"/>
                </a:solidFill>
                <a:effectLst/>
                <a:latin typeface="Verdana" panose="020B0604030504040204" pitchFamily="34" charset="0"/>
                <a:ea typeface="Verdana" panose="020B0604030504040204" pitchFamily="34" charset="0"/>
              </a:rPr>
              <a:t>bagaimana</a:t>
            </a:r>
            <a:r>
              <a:rPr lang="en-ID" sz="1800" b="0" i="0" dirty="0">
                <a:solidFill>
                  <a:schemeClr val="tx1"/>
                </a:solidFill>
                <a:effectLst/>
                <a:latin typeface="Verdana" panose="020B0604030504040204" pitchFamily="34" charset="0"/>
                <a:ea typeface="Verdana" panose="020B0604030504040204" pitchFamily="34" charset="0"/>
              </a:rPr>
              <a:t> Anda </a:t>
            </a:r>
            <a:r>
              <a:rPr lang="en-ID" sz="1800" b="0" i="0" dirty="0" err="1">
                <a:solidFill>
                  <a:schemeClr val="tx1"/>
                </a:solidFill>
                <a:effectLst/>
                <a:latin typeface="Verdana" panose="020B0604030504040204" pitchFamily="34" charset="0"/>
                <a:ea typeface="Verdana" panose="020B0604030504040204" pitchFamily="34" charset="0"/>
              </a:rPr>
              <a:t>memandu</a:t>
            </a:r>
            <a:r>
              <a:rPr lang="en-ID" sz="1800" b="0" i="0" dirty="0">
                <a:solidFill>
                  <a:schemeClr val="tx1"/>
                </a:solidFill>
                <a:effectLst/>
                <a:latin typeface="Verdana" panose="020B0604030504040204" pitchFamily="34" charset="0"/>
                <a:ea typeface="Verdana" panose="020B0604030504040204" pitchFamily="34" charset="0"/>
              </a:rPr>
              <a:t> user </a:t>
            </a:r>
            <a:r>
              <a:rPr lang="en-ID" sz="1800" b="0" i="0" dirty="0" err="1">
                <a:solidFill>
                  <a:schemeClr val="tx1"/>
                </a:solidFill>
                <a:effectLst/>
                <a:latin typeface="Verdana" panose="020B0604030504040204" pitchFamily="34" charset="0"/>
                <a:ea typeface="Verdana" panose="020B0604030504040204" pitchFamily="34" charset="0"/>
              </a:rPr>
              <a:t>dalam</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menggunakan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solusi</a:t>
            </a:r>
            <a:r>
              <a:rPr lang="en-ID" sz="1800" b="0" i="0" dirty="0">
                <a:solidFill>
                  <a:schemeClr val="tx1"/>
                </a:solidFill>
                <a:effectLst/>
                <a:latin typeface="Verdana" panose="020B0604030504040204" pitchFamily="34" charset="0"/>
                <a:ea typeface="Verdana" panose="020B0604030504040204" pitchFamily="34" charset="0"/>
              </a:rPr>
              <a:t> yang Anda </a:t>
            </a:r>
            <a:r>
              <a:rPr lang="en-ID" sz="1800" b="0" i="0" dirty="0" err="1">
                <a:solidFill>
                  <a:schemeClr val="tx1"/>
                </a:solidFill>
                <a:effectLst/>
                <a:latin typeface="Verdana" panose="020B0604030504040204" pitchFamily="34" charset="0"/>
                <a:ea typeface="Verdana" panose="020B0604030504040204" pitchFamily="34" charset="0"/>
              </a:rPr>
              <a:t>rancang</a:t>
            </a:r>
            <a:r>
              <a:rPr lang="en-ID" sz="1800" b="0" i="0" dirty="0">
                <a:solidFill>
                  <a:schemeClr val="tx1"/>
                </a:solidFill>
                <a:effectLst/>
                <a:latin typeface="Verdana" panose="020B0604030504040204" pitchFamily="34" charset="0"/>
                <a:ea typeface="Verdana" panose="020B0604030504040204" pitchFamily="34" charset="0"/>
              </a:rPr>
              <a:t>.</a:t>
            </a:r>
            <a:br>
              <a:rPr lang="en-ID" sz="1800" b="0" i="0" dirty="0">
                <a:solidFill>
                  <a:schemeClr val="tx1"/>
                </a:solidFill>
                <a:effectLst/>
                <a:latin typeface="Verdana" panose="020B0604030504040204" pitchFamily="34" charset="0"/>
                <a:ea typeface="Verdana" panose="020B0604030504040204" pitchFamily="34" charset="0"/>
              </a:rPr>
            </a:br>
            <a:r>
              <a:rPr lang="en-ID" sz="1800" b="0" i="0" dirty="0">
                <a:solidFill>
                  <a:schemeClr val="tx1"/>
                </a:solidFill>
                <a:effectLst/>
                <a:latin typeface="Verdana" panose="020B0604030504040204" pitchFamily="34" charset="0"/>
                <a:ea typeface="Verdana" panose="020B0604030504040204" pitchFamily="34" charset="0"/>
              </a:rPr>
              <a:t>User flow yang </a:t>
            </a:r>
            <a:r>
              <a:rPr lang="en-ID" sz="1800" b="0" i="0" dirty="0" err="1">
                <a:solidFill>
                  <a:schemeClr val="tx1"/>
                </a:solidFill>
                <a:effectLst/>
                <a:latin typeface="Verdana" panose="020B0604030504040204" pitchFamily="34" charset="0"/>
                <a:ea typeface="Verdana" panose="020B0604030504040204" pitchFamily="34" charset="0"/>
              </a:rPr>
              <a:t>panjang</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tetapi</a:t>
            </a:r>
            <a:r>
              <a:rPr lang="en-ID" sz="1800" b="0" i="0" dirty="0">
                <a:solidFill>
                  <a:schemeClr val="tx1"/>
                </a:solidFill>
                <a:effectLst/>
                <a:latin typeface="Verdana" panose="020B0604030504040204" pitchFamily="34" charset="0"/>
                <a:ea typeface="Verdana" panose="020B0604030504040204" pitchFamily="34" charset="0"/>
              </a:rPr>
              <a:t> di </a:t>
            </a:r>
            <a:r>
              <a:rPr lang="en-ID" sz="1800" b="0" i="0" dirty="0" err="1">
                <a:solidFill>
                  <a:schemeClr val="tx1"/>
                </a:solidFill>
                <a:effectLst/>
                <a:latin typeface="Verdana" panose="020B0604030504040204" pitchFamily="34" charset="0"/>
                <a:ea typeface="Verdana" panose="020B0604030504040204" pitchFamily="34" charset="0"/>
              </a:rPr>
              <a:t>setiap</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langkahnya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hanya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membutuhkan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waktu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beberapa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detik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jauh</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lebih</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baik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dari</a:t>
            </a:r>
            <a:r>
              <a:rPr lang="en-ID" sz="1800" b="0" i="0" dirty="0">
                <a:solidFill>
                  <a:schemeClr val="tx1"/>
                </a:solidFill>
                <a:effectLst/>
                <a:latin typeface="Verdana" panose="020B0604030504040204" pitchFamily="34" charset="0"/>
                <a:ea typeface="Verdana" panose="020B0604030504040204" pitchFamily="34" charset="0"/>
              </a:rPr>
              <a:t> pada user flow yang </a:t>
            </a:r>
            <a:r>
              <a:rPr lang="en-ID" sz="1800" b="0" i="0" dirty="0" err="1">
                <a:solidFill>
                  <a:schemeClr val="tx1"/>
                </a:solidFill>
                <a:effectLst/>
                <a:latin typeface="Verdana" panose="020B0604030504040204" pitchFamily="34" charset="0"/>
                <a:ea typeface="Verdana" panose="020B0604030504040204" pitchFamily="34" charset="0"/>
              </a:rPr>
              <a:t>pendek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tetapi</a:t>
            </a:r>
            <a:r>
              <a:rPr lang="en-ID" sz="1800" b="0" i="0" dirty="0">
                <a:solidFill>
                  <a:schemeClr val="tx1"/>
                </a:solidFill>
                <a:effectLst/>
                <a:latin typeface="Verdana" panose="020B0604030504040204" pitchFamily="34" charset="0"/>
                <a:ea typeface="Verdana" panose="020B0604030504040204" pitchFamily="34" charset="0"/>
              </a:rPr>
              <a:t> di </a:t>
            </a:r>
            <a:r>
              <a:rPr lang="en-ID" sz="1800" b="0" i="0" dirty="0" err="1">
                <a:solidFill>
                  <a:schemeClr val="tx1"/>
                </a:solidFill>
                <a:effectLst/>
                <a:latin typeface="Verdana" panose="020B0604030504040204" pitchFamily="34" charset="0"/>
                <a:ea typeface="Verdana" panose="020B0604030504040204" pitchFamily="34" charset="0"/>
              </a:rPr>
              <a:t>setiap</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langkahnya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membutuhkan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waktu</a:t>
            </a:r>
            <a:r>
              <a:rPr lang="en-ID" sz="1800" b="0" i="0" dirty="0">
                <a:solidFill>
                  <a:schemeClr val="tx1"/>
                </a:solidFill>
                <a:effectLst/>
                <a:latin typeface="Verdana" panose="020B0604030504040204" pitchFamily="34" charset="0"/>
                <a:ea typeface="Verdana" panose="020B0604030504040204" pitchFamily="34" charset="0"/>
              </a:rPr>
              <a:t> yang sangat lama.</a:t>
            </a:r>
            <a:br>
              <a:rPr lang="en-ID" sz="1800" b="0" i="0" dirty="0">
                <a:solidFill>
                  <a:schemeClr val="tx1"/>
                </a:solidFill>
                <a:effectLst/>
                <a:latin typeface="Verdana" panose="020B0604030504040204" pitchFamily="34" charset="0"/>
                <a:ea typeface="Verdana" panose="020B0604030504040204" pitchFamily="34" charset="0"/>
              </a:rPr>
            </a:br>
            <a:endParaRPr lang="en-ID" sz="1800" b="1" i="0" dirty="0">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593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38240-775D-A61C-C410-B1E837674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6" y="81274"/>
            <a:ext cx="9290023" cy="6695452"/>
          </a:xfrm>
          <a:prstGeom prst="rect">
            <a:avLst/>
          </a:prstGeom>
        </p:spPr>
      </p:pic>
    </p:spTree>
    <p:extLst>
      <p:ext uri="{BB962C8B-B14F-4D97-AF65-F5344CB8AC3E}">
        <p14:creationId xmlns:p14="http://schemas.microsoft.com/office/powerpoint/2010/main" val="307780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F320-CDBB-78F5-772B-92AA1E63DFF0}"/>
              </a:ext>
            </a:extLst>
          </p:cNvPr>
          <p:cNvSpPr>
            <a:spLocks noGrp="1"/>
          </p:cNvSpPr>
          <p:nvPr>
            <p:ph type="ctrTitle"/>
          </p:nvPr>
        </p:nvSpPr>
        <p:spPr>
          <a:xfrm>
            <a:off x="757389" y="2796210"/>
            <a:ext cx="10255167" cy="632790"/>
          </a:xfrm>
        </p:spPr>
        <p:txBody>
          <a:bodyPr/>
          <a:lstStyle/>
          <a:p>
            <a:pPr algn="l"/>
            <a:r>
              <a:rPr lang="en-US" sz="4000" b="1" dirty="0">
                <a:solidFill>
                  <a:schemeClr val="tx1"/>
                </a:solidFill>
                <a:latin typeface="Verdana" panose="020B0604030504040204" pitchFamily="34" charset="0"/>
                <a:ea typeface="Verdana" panose="020B0604030504040204" pitchFamily="34" charset="0"/>
              </a:rPr>
              <a:t>PENGGUNAAN U</a:t>
            </a:r>
            <a:r>
              <a:rPr lang="en-ID" sz="4000" b="1" dirty="0">
                <a:solidFill>
                  <a:schemeClr val="tx1"/>
                </a:solidFill>
                <a:latin typeface="Verdana" panose="020B0604030504040204" pitchFamily="34" charset="0"/>
                <a:ea typeface="Verdana" panose="020B0604030504040204" pitchFamily="34" charset="0"/>
              </a:rPr>
              <a:t>SER FLOW</a:t>
            </a:r>
            <a:endParaRPr lang="en-ID" sz="4000" b="1" i="0" dirty="0">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5444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5F8F3-7CD9-263B-BAB1-4F65ABF96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34" y="1330342"/>
            <a:ext cx="10494292" cy="5043954"/>
          </a:xfrm>
          <a:prstGeom prst="rect">
            <a:avLst/>
          </a:prstGeom>
        </p:spPr>
      </p:pic>
    </p:spTree>
    <p:extLst>
      <p:ext uri="{BB962C8B-B14F-4D97-AF65-F5344CB8AC3E}">
        <p14:creationId xmlns:p14="http://schemas.microsoft.com/office/powerpoint/2010/main" val="159718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573B3-A075-863D-D673-3FB0D24EE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
            <a:ext cx="12192000" cy="6217920"/>
          </a:xfrm>
          <a:prstGeom prst="rect">
            <a:avLst/>
          </a:prstGeom>
        </p:spPr>
      </p:pic>
    </p:spTree>
    <p:extLst>
      <p:ext uri="{BB962C8B-B14F-4D97-AF65-F5344CB8AC3E}">
        <p14:creationId xmlns:p14="http://schemas.microsoft.com/office/powerpoint/2010/main" val="17220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algn="l"/>
            <a:r>
              <a:rPr lang="en-ID" sz="8000" b="1" i="0" dirty="0" err="1">
                <a:solidFill>
                  <a:schemeClr val="tx1"/>
                </a:solidFill>
                <a:effectLst/>
                <a:latin typeface="Poppins" panose="00000500000000000000" pitchFamily="2" charset="0"/>
              </a:rPr>
              <a:t>Apa</a:t>
            </a:r>
            <a:r>
              <a:rPr lang="en-ID" sz="8000" b="1" i="0" dirty="0">
                <a:solidFill>
                  <a:schemeClr val="tx1"/>
                </a:solidFill>
                <a:effectLst/>
                <a:latin typeface="Poppins" panose="00000500000000000000" pitchFamily="2" charset="0"/>
              </a:rPr>
              <a:t> </a:t>
            </a:r>
            <a:r>
              <a:rPr lang="en-ID" sz="8000" b="1" i="0" dirty="0" err="1">
                <a:solidFill>
                  <a:schemeClr val="tx1"/>
                </a:solidFill>
                <a:effectLst/>
                <a:latin typeface="Poppins" panose="00000500000000000000" pitchFamily="2" charset="0"/>
              </a:rPr>
              <a:t>Itu</a:t>
            </a:r>
            <a:r>
              <a:rPr lang="en-ID" sz="8000" b="1" i="0" dirty="0">
                <a:solidFill>
                  <a:schemeClr val="tx1"/>
                </a:solidFill>
                <a:effectLst/>
                <a:latin typeface="Poppins" panose="00000500000000000000" pitchFamily="2" charset="0"/>
              </a:rPr>
              <a:t> User Flow?</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1"/>
            <a:ext cx="10670650" cy="5231031"/>
          </a:xfrm>
        </p:spPr>
        <p:txBody>
          <a:bodyPr anchor="ctr">
            <a:normAutofit/>
          </a:bodyPr>
          <a:lstStyle/>
          <a:p>
            <a:pPr algn="just"/>
            <a:r>
              <a:rPr lang="en-ID" sz="1800" b="1" i="0" dirty="0">
                <a:solidFill>
                  <a:schemeClr val="tx1"/>
                </a:solidFill>
                <a:effectLst/>
                <a:latin typeface="Verdana" panose="020B0604030504040204" pitchFamily="34" charset="0"/>
                <a:ea typeface="Verdana" panose="020B0604030504040204" pitchFamily="34" charset="0"/>
              </a:rPr>
              <a:t>User Flow </a:t>
            </a:r>
            <a:r>
              <a:rPr lang="en-ID" sz="1800" b="0" i="0" dirty="0" err="1">
                <a:solidFill>
                  <a:schemeClr val="tx1"/>
                </a:solidFill>
                <a:effectLst/>
                <a:latin typeface="Verdana" panose="020B0604030504040204" pitchFamily="34" charset="0"/>
                <a:ea typeface="Verdana" panose="020B0604030504040204" pitchFamily="34" charset="0"/>
              </a:rPr>
              <a:t>adalah</a:t>
            </a:r>
            <a:r>
              <a:rPr lang="en-ID" sz="1800" b="0" i="0" dirty="0">
                <a:solidFill>
                  <a:schemeClr val="tx1"/>
                </a:solidFill>
                <a:effectLst/>
                <a:latin typeface="Verdana" panose="020B0604030504040204" pitchFamily="34" charset="0"/>
                <a:ea typeface="Verdana" panose="020B0604030504040204" pitchFamily="34" charset="0"/>
              </a:rPr>
              <a:t> diagram </a:t>
            </a:r>
            <a:r>
              <a:rPr lang="en-ID" sz="1800" b="0" i="0" dirty="0" err="1">
                <a:solidFill>
                  <a:schemeClr val="tx1"/>
                </a:solidFill>
                <a:effectLst/>
                <a:latin typeface="Verdana" panose="020B0604030504040204" pitchFamily="34" charset="0"/>
                <a:ea typeface="Verdana" panose="020B0604030504040204" pitchFamily="34" charset="0"/>
              </a:rPr>
              <a:t>langkah</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langkah</a:t>
            </a:r>
            <a:r>
              <a:rPr lang="en-ID" sz="1800" b="0" i="0" dirty="0">
                <a:solidFill>
                  <a:schemeClr val="tx1"/>
                </a:solidFill>
                <a:effectLst/>
                <a:latin typeface="Verdana" panose="020B0604030504040204" pitchFamily="34" charset="0"/>
                <a:ea typeface="Verdana" panose="020B0604030504040204" pitchFamily="34" charset="0"/>
              </a:rPr>
              <a:t> yang </a:t>
            </a:r>
            <a:r>
              <a:rPr lang="en-ID" sz="1800" b="0" i="0" dirty="0" err="1">
                <a:solidFill>
                  <a:schemeClr val="tx1"/>
                </a:solidFill>
                <a:effectLst/>
                <a:latin typeface="Verdana" panose="020B0604030504040204" pitchFamily="34" charset="0"/>
                <a:ea typeface="Verdana" panose="020B0604030504040204" pitchFamily="34" charset="0"/>
              </a:rPr>
              <a:t>harus</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dilakukan</a:t>
            </a:r>
            <a:r>
              <a:rPr lang="en-ID" sz="1800" b="0" i="0" dirty="0">
                <a:solidFill>
                  <a:schemeClr val="tx1"/>
                </a:solidFill>
                <a:effectLst/>
                <a:latin typeface="Verdana" panose="020B0604030504040204" pitchFamily="34" charset="0"/>
                <a:ea typeface="Verdana" panose="020B0604030504040204" pitchFamily="34" charset="0"/>
              </a:rPr>
              <a:t> user </a:t>
            </a:r>
            <a:r>
              <a:rPr lang="en-ID" sz="1800" b="0" i="0" dirty="0" err="1">
                <a:solidFill>
                  <a:schemeClr val="tx1"/>
                </a:solidFill>
                <a:effectLst/>
                <a:latin typeface="Verdana" panose="020B0604030504040204" pitchFamily="34" charset="0"/>
                <a:ea typeface="Verdana" panose="020B0604030504040204" pitchFamily="34" charset="0"/>
              </a:rPr>
              <a:t>untuk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menyelesaikan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sebuah</a:t>
            </a:r>
            <a:r>
              <a:rPr lang="en-ID" sz="1800" b="0" i="0" dirty="0">
                <a:solidFill>
                  <a:schemeClr val="tx1"/>
                </a:solidFill>
                <a:effectLst/>
                <a:latin typeface="Verdana" panose="020B0604030504040204" pitchFamily="34" charset="0"/>
                <a:ea typeface="Verdana" panose="020B0604030504040204" pitchFamily="34" charset="0"/>
              </a:rPr>
              <a:t> task.</a:t>
            </a:r>
            <a:br>
              <a:rPr lang="en-ID" sz="1800" b="0" i="0" dirty="0">
                <a:solidFill>
                  <a:schemeClr val="tx1"/>
                </a:solidFill>
                <a:effectLst/>
                <a:latin typeface="Verdana" panose="020B0604030504040204" pitchFamily="34" charset="0"/>
                <a:ea typeface="Verdana" panose="020B0604030504040204" pitchFamily="34" charset="0"/>
              </a:rPr>
            </a:br>
            <a:br>
              <a:rPr lang="en-ID" sz="1800" b="0" i="0" dirty="0">
                <a:solidFill>
                  <a:schemeClr val="tx1"/>
                </a:solidFill>
                <a:effectLst/>
                <a:latin typeface="Verdana" panose="020B0604030504040204" pitchFamily="34" charset="0"/>
                <a:ea typeface="Verdana" panose="020B0604030504040204" pitchFamily="34" charset="0"/>
              </a:rPr>
            </a:br>
            <a:r>
              <a:rPr lang="en-ID" sz="1800" b="1" i="0" dirty="0" err="1">
                <a:solidFill>
                  <a:schemeClr val="tx1"/>
                </a:solidFill>
                <a:effectLst/>
                <a:latin typeface="Verdana" panose="020B0604030504040204" pitchFamily="34" charset="0"/>
                <a:ea typeface="Verdana" panose="020B0604030504040204" pitchFamily="34" charset="0"/>
              </a:rPr>
              <a:t>Dikutip</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dari</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a:solidFill>
                  <a:schemeClr val="tx1"/>
                </a:solidFill>
                <a:effectLst/>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Techopedia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1" dirty="0">
                <a:solidFill>
                  <a:schemeClr val="tx1"/>
                </a:solidFill>
                <a:effectLst/>
                <a:latin typeface="Verdana" panose="020B0604030504040204" pitchFamily="34" charset="0"/>
                <a:ea typeface="Verdana" panose="020B0604030504040204" pitchFamily="34" charset="0"/>
              </a:rPr>
              <a:t>user flow</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adalah</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serangkaian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tugas</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atau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langkah</a:t>
            </a:r>
            <a:r>
              <a:rPr lang="en-ID" sz="1800" b="0" i="0" dirty="0">
                <a:solidFill>
                  <a:schemeClr val="tx1"/>
                </a:solidFill>
                <a:effectLst/>
                <a:latin typeface="Verdana" panose="020B0604030504040204" pitchFamily="34" charset="0"/>
                <a:ea typeface="Verdana" panose="020B0604030504040204" pitchFamily="34" charset="0"/>
              </a:rPr>
              <a:t> yang </a:t>
            </a:r>
            <a:r>
              <a:rPr lang="en-ID" sz="1800" b="0" i="0" dirty="0" err="1">
                <a:solidFill>
                  <a:schemeClr val="tx1"/>
                </a:solidFill>
                <a:effectLst/>
                <a:latin typeface="Verdana" panose="020B0604030504040204" pitchFamily="34" charset="0"/>
                <a:ea typeface="Verdana" panose="020B0604030504040204" pitchFamily="34" charset="0"/>
              </a:rPr>
              <a:t>perlu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pengguna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lalui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dari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awal</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hingga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akhir</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untuk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dapat</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menjalankan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suatu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fungsi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atau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fitur</a:t>
            </a:r>
            <a:r>
              <a:rPr lang="en-ID" sz="1800" b="0" i="0" dirty="0">
                <a:solidFill>
                  <a:schemeClr val="tx1"/>
                </a:solidFill>
                <a:effectLst/>
                <a:latin typeface="Verdana" panose="020B0604030504040204" pitchFamily="34" charset="0"/>
                <a:ea typeface="Verdana" panose="020B0604030504040204" pitchFamily="34" charset="0"/>
              </a:rPr>
              <a:t>.</a:t>
            </a:r>
            <a:br>
              <a:rPr lang="en-ID" sz="1800" b="0" i="0" dirty="0">
                <a:solidFill>
                  <a:schemeClr val="tx1"/>
                </a:solidFill>
                <a:effectLst/>
                <a:latin typeface="Verdana" panose="020B0604030504040204" pitchFamily="34" charset="0"/>
                <a:ea typeface="Verdana" panose="020B0604030504040204" pitchFamily="34" charset="0"/>
              </a:rPr>
            </a:br>
            <a:br>
              <a:rPr lang="en-ID" sz="1800" b="0" i="0" dirty="0">
                <a:solidFill>
                  <a:schemeClr val="tx1"/>
                </a:solidFill>
                <a:effectLst/>
                <a:latin typeface="Verdana" panose="020B0604030504040204" pitchFamily="34" charset="0"/>
                <a:ea typeface="Verdana" panose="020B0604030504040204" pitchFamily="34" charset="0"/>
              </a:rPr>
            </a:br>
            <a:r>
              <a:rPr lang="en-ID" sz="1800" b="1" i="0" dirty="0" err="1">
                <a:solidFill>
                  <a:schemeClr val="tx1"/>
                </a:solidFill>
                <a:effectLst/>
                <a:latin typeface="Verdana" panose="020B0604030504040204" pitchFamily="34" charset="0"/>
                <a:ea typeface="Verdana" panose="020B0604030504040204" pitchFamily="34" charset="0"/>
              </a:rPr>
              <a:t>Dalam</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konteks</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pembuatan</a:t>
            </a:r>
            <a:r>
              <a:rPr lang="en-ID" sz="1800" b="1" i="0" dirty="0">
                <a:solidFill>
                  <a:schemeClr val="tx1"/>
                </a:solidFill>
                <a:effectLst/>
                <a:latin typeface="Verdana" panose="020B0604030504040204" pitchFamily="34" charset="0"/>
                <a:ea typeface="Verdana" panose="020B0604030504040204" pitchFamily="34" charset="0"/>
              </a:rPr>
              <a:t> </a:t>
            </a:r>
            <a:r>
              <a:rPr lang="en-ID" sz="1800" b="1" i="1" dirty="0">
                <a:solidFill>
                  <a:schemeClr val="tx1"/>
                </a:solidFill>
                <a:effectLst/>
                <a:latin typeface="Verdana" panose="020B0604030504040204" pitchFamily="34" charset="0"/>
                <a:ea typeface="Verdana" panose="020B0604030504040204" pitchFamily="34" charset="0"/>
              </a:rPr>
              <a:t>web</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atau</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aplikasi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1" dirty="0">
                <a:solidFill>
                  <a:schemeClr val="tx1"/>
                </a:solidFill>
                <a:effectLst/>
                <a:latin typeface="Verdana" panose="020B0604030504040204" pitchFamily="34" charset="0"/>
                <a:ea typeface="Verdana" panose="020B0604030504040204" pitchFamily="34" charset="0"/>
              </a:rPr>
              <a:t>user flow</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ini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dibuat</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bertujuan</a:t>
            </a:r>
            <a:r>
              <a:rPr lang="en-ID" sz="1800" b="0" i="0" dirty="0">
                <a:solidFill>
                  <a:schemeClr val="tx1"/>
                </a:solidFill>
                <a:effectLst/>
                <a:latin typeface="Verdana" panose="020B0604030504040204" pitchFamily="34" charset="0"/>
                <a:ea typeface="Verdana" panose="020B0604030504040204" pitchFamily="34" charset="0"/>
              </a:rPr>
              <a:t> agar </a:t>
            </a:r>
            <a:r>
              <a:rPr lang="en-ID" sz="1800" b="0" i="0" dirty="0" err="1">
                <a:solidFill>
                  <a:schemeClr val="tx1"/>
                </a:solidFill>
                <a:effectLst/>
                <a:latin typeface="Verdana" panose="020B0604030504040204" pitchFamily="34" charset="0"/>
                <a:ea typeface="Verdana" panose="020B0604030504040204" pitchFamily="34" charset="0"/>
              </a:rPr>
              <a:t>sebuah</a:t>
            </a:r>
            <a:r>
              <a:rPr lang="en-ID" sz="1800" b="0" i="0" dirty="0">
                <a:solidFill>
                  <a:schemeClr val="tx1"/>
                </a:solidFill>
                <a:effectLst/>
                <a:latin typeface="Verdana" panose="020B0604030504040204" pitchFamily="34" charset="0"/>
                <a:ea typeface="Verdana" panose="020B0604030504040204" pitchFamily="34" charset="0"/>
              </a:rPr>
              <a:t> </a:t>
            </a:r>
            <a:r>
              <a:rPr lang="en-ID" sz="1800" b="0" i="1" dirty="0">
                <a:solidFill>
                  <a:schemeClr val="tx1"/>
                </a:solidFill>
                <a:effectLst/>
                <a:latin typeface="Verdana" panose="020B0604030504040204" pitchFamily="34" charset="0"/>
                <a:ea typeface="Verdana" panose="020B0604030504040204" pitchFamily="34" charset="0"/>
              </a:rPr>
              <a:t>website</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atau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teknologi</a:t>
            </a:r>
            <a:r>
              <a:rPr lang="en-ID" sz="1800" b="0" i="0" dirty="0">
                <a:solidFill>
                  <a:schemeClr val="tx1"/>
                </a:solidFill>
                <a:effectLst/>
                <a:latin typeface="Verdana" panose="020B0604030504040204" pitchFamily="34" charset="0"/>
                <a:ea typeface="Verdana" panose="020B0604030504040204" pitchFamily="34" charset="0"/>
              </a:rPr>
              <a:t> yang </a:t>
            </a:r>
            <a:r>
              <a:rPr lang="en-ID" sz="1800" b="0" i="0" dirty="0" err="1">
                <a:solidFill>
                  <a:schemeClr val="tx1"/>
                </a:solidFill>
                <a:effectLst/>
                <a:latin typeface="Verdana" panose="020B0604030504040204" pitchFamily="34" charset="0"/>
                <a:ea typeface="Verdana" panose="020B0604030504040204" pitchFamily="34" charset="0"/>
              </a:rPr>
              <a:t>sedang</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dikembangkan</a:t>
            </a:r>
            <a:r>
              <a:rPr lang="en-ID" sz="1800" b="0" i="0" dirty="0">
                <a:solidFill>
                  <a:schemeClr val="tx1"/>
                </a:solidFill>
                <a:effectLst/>
                <a:latin typeface="Verdana" panose="020B0604030504040204" pitchFamily="34" charset="0"/>
                <a:ea typeface="Verdana" panose="020B0604030504040204" pitchFamily="34" charset="0"/>
              </a:rPr>
              <a:t> oleh </a:t>
            </a:r>
            <a:r>
              <a:rPr lang="en-ID" sz="1800" b="0" i="0" dirty="0" err="1">
                <a:solidFill>
                  <a:schemeClr val="tx1"/>
                </a:solidFill>
                <a:effectLst/>
                <a:latin typeface="Verdana" panose="020B0604030504040204" pitchFamily="34" charset="0"/>
                <a:ea typeface="Verdana" panose="020B0604030504040204" pitchFamily="34" charset="0"/>
              </a:rPr>
              <a:t>perusahaan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bisa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lebih</a:t>
            </a:r>
            <a:r>
              <a:rPr lang="en-ID" sz="1800" b="0" i="0" dirty="0">
                <a:solidFill>
                  <a:schemeClr val="tx1"/>
                </a:solidFill>
                <a:effectLst/>
                <a:latin typeface="Verdana" panose="020B0604030504040204" pitchFamily="34" charset="0"/>
                <a:ea typeface="Verdana" panose="020B0604030504040204" pitchFamily="34" charset="0"/>
              </a:rPr>
              <a:t>.</a:t>
            </a:r>
            <a:br>
              <a:rPr lang="en-ID" sz="1800" b="0" i="0" dirty="0">
                <a:solidFill>
                  <a:schemeClr val="tx1"/>
                </a:solidFill>
                <a:effectLst/>
                <a:latin typeface="Verdana" panose="020B0604030504040204" pitchFamily="34" charset="0"/>
                <a:ea typeface="Verdana" panose="020B0604030504040204" pitchFamily="34" charset="0"/>
              </a:rPr>
            </a:br>
            <a:r>
              <a:rPr lang="en-ID" sz="1800" b="0" i="0" dirty="0">
                <a:solidFill>
                  <a:schemeClr val="tx1"/>
                </a:solidFill>
                <a:effectLst/>
                <a:latin typeface="Verdana" panose="020B0604030504040204" pitchFamily="34" charset="0"/>
                <a:ea typeface="Verdana" panose="020B0604030504040204" pitchFamily="34" charset="0"/>
              </a:rPr>
              <a:t> </a:t>
            </a:r>
            <a:r>
              <a:rPr lang="en-ID" sz="1800" b="0" i="1" dirty="0">
                <a:solidFill>
                  <a:schemeClr val="tx1"/>
                </a:solidFill>
                <a:effectLst/>
                <a:latin typeface="Verdana" panose="020B0604030504040204" pitchFamily="34" charset="0"/>
                <a:ea typeface="Verdana" panose="020B0604030504040204" pitchFamily="34" charset="0"/>
              </a:rPr>
              <a:t>user-friendly.</a:t>
            </a:r>
            <a:br>
              <a:rPr lang="en-ID" sz="1800" b="0" i="0" dirty="0">
                <a:solidFill>
                  <a:schemeClr val="tx1"/>
                </a:solidFill>
                <a:effectLst/>
                <a:latin typeface="Verdana" panose="020B0604030504040204" pitchFamily="34" charset="0"/>
                <a:ea typeface="Verdana" panose="020B0604030504040204" pitchFamily="34" charset="0"/>
              </a:rPr>
            </a:br>
            <a:r>
              <a:rPr lang="en-ID" sz="1800" b="1" i="0" dirty="0">
                <a:solidFill>
                  <a:schemeClr val="tx1"/>
                </a:solidFill>
                <a:effectLst/>
                <a:latin typeface="Verdana" panose="020B0604030504040204" pitchFamily="34" charset="0"/>
                <a:ea typeface="Verdana" panose="020B0604030504040204" pitchFamily="34" charset="0"/>
              </a:rPr>
              <a:t>Tim </a:t>
            </a:r>
            <a:r>
              <a:rPr lang="en-ID" sz="1800" b="1" i="0" dirty="0" err="1">
                <a:solidFill>
                  <a:schemeClr val="tx1"/>
                </a:solidFill>
                <a:effectLst/>
                <a:latin typeface="Verdana" panose="020B0604030504040204" pitchFamily="34" charset="0"/>
                <a:ea typeface="Verdana" panose="020B0604030504040204" pitchFamily="34" charset="0"/>
              </a:rPr>
              <a:t>produk</a:t>
            </a:r>
            <a:r>
              <a:rPr lang="en-ID" sz="1800" b="1" i="0" dirty="0">
                <a:solidFill>
                  <a:schemeClr val="tx1"/>
                </a:solidFill>
                <a:effectLst/>
                <a:latin typeface="Verdana" panose="020B0604030504040204" pitchFamily="34" charset="0"/>
                <a:ea typeface="Verdana" panose="020B0604030504040204" pitchFamily="34" charset="0"/>
              </a:rPr>
              <a:t> dan </a:t>
            </a:r>
            <a:r>
              <a:rPr lang="en-ID" sz="1800" b="1" i="0" dirty="0" err="1">
                <a:solidFill>
                  <a:schemeClr val="tx1"/>
                </a:solidFill>
                <a:effectLst/>
                <a:latin typeface="Verdana" panose="020B0604030504040204" pitchFamily="34" charset="0"/>
                <a:ea typeface="Verdana" panose="020B0604030504040204" pitchFamily="34" charset="0"/>
              </a:rPr>
              <a:t>desain</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wajib</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menganalisis</a:t>
            </a:r>
            <a:r>
              <a:rPr lang="en-ID" sz="1800" b="1" i="0" dirty="0">
                <a:solidFill>
                  <a:schemeClr val="tx1"/>
                </a:solidFill>
                <a:effectLst/>
                <a:latin typeface="Verdana" panose="020B0604030504040204" pitchFamily="34" charset="0"/>
                <a:ea typeface="Verdana" panose="020B0604030504040204" pitchFamily="34" charset="0"/>
              </a:rPr>
              <a:t> </a:t>
            </a:r>
            <a:r>
              <a:rPr lang="en-ID" sz="1800" b="0" i="1" dirty="0">
                <a:solidFill>
                  <a:schemeClr val="tx1"/>
                </a:solidFill>
                <a:effectLst/>
                <a:latin typeface="Verdana" panose="020B0604030504040204" pitchFamily="34" charset="0"/>
                <a:ea typeface="Verdana" panose="020B0604030504040204" pitchFamily="34" charset="0"/>
              </a:rPr>
              <a:t>user flow </a:t>
            </a:r>
            <a:r>
              <a:rPr lang="en-ID" sz="1800" b="0" i="0" dirty="0">
                <a:solidFill>
                  <a:schemeClr val="tx1"/>
                </a:solidFill>
                <a:effectLst/>
                <a:latin typeface="Verdana" panose="020B0604030504040204" pitchFamily="34" charset="0"/>
                <a:ea typeface="Verdana" panose="020B0604030504040204" pitchFamily="34" charset="0"/>
              </a:rPr>
              <a:t>agar </a:t>
            </a:r>
            <a:r>
              <a:rPr lang="en-ID" sz="1800" b="0" i="0" dirty="0" err="1">
                <a:solidFill>
                  <a:schemeClr val="tx1"/>
                </a:solidFill>
                <a:effectLst/>
                <a:latin typeface="Verdana" panose="020B0604030504040204" pitchFamily="34" charset="0"/>
                <a:ea typeface="Verdana" panose="020B0604030504040204" pitchFamily="34" charset="0"/>
              </a:rPr>
              <a:t>bisa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menciptakan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alur</a:t>
            </a:r>
            <a:r>
              <a:rPr lang="en-ID" sz="1800" b="0" i="0" dirty="0">
                <a:solidFill>
                  <a:schemeClr val="tx1"/>
                </a:solidFill>
                <a:effectLst/>
                <a:latin typeface="Verdana" panose="020B0604030504040204" pitchFamily="34" charset="0"/>
                <a:ea typeface="Verdana" panose="020B0604030504040204" pitchFamily="34" charset="0"/>
              </a:rPr>
              <a:t> dan </a:t>
            </a:r>
            <a:r>
              <a:rPr lang="en-ID" sz="1800" b="0" i="0" dirty="0" err="1">
                <a:solidFill>
                  <a:schemeClr val="tx1"/>
                </a:solidFill>
                <a:effectLst/>
                <a:latin typeface="Verdana" panose="020B0604030504040204" pitchFamily="34" charset="0"/>
                <a:ea typeface="Verdana" panose="020B0604030504040204" pitchFamily="34" charset="0"/>
              </a:rPr>
              <a:t>pengalaman</a:t>
            </a:r>
            <a:r>
              <a:rPr lang="en-ID" sz="1800" b="0" i="0" dirty="0">
                <a:solidFill>
                  <a:schemeClr val="tx1"/>
                </a:solidFill>
                <a:effectLst/>
                <a:latin typeface="Verdana" panose="020B0604030504040204" pitchFamily="34" charset="0"/>
                <a:ea typeface="Verdana" panose="020B0604030504040204" pitchFamily="34" charset="0"/>
              </a:rPr>
              <a:t> yang </a:t>
            </a:r>
            <a:r>
              <a:rPr lang="en-ID" sz="1800" b="0" i="0" dirty="0" err="1">
                <a:solidFill>
                  <a:schemeClr val="tx1"/>
                </a:solidFill>
                <a:effectLst/>
                <a:latin typeface="Verdana" panose="020B0604030504040204" pitchFamily="34" charset="0"/>
                <a:ea typeface="Verdana" panose="020B0604030504040204" pitchFamily="34" charset="0"/>
              </a:rPr>
              <a:t>sebaik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mungkin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bagi</a:t>
            </a:r>
            <a:r>
              <a:rPr lang="en-ID" sz="1800" b="0" i="0" dirty="0">
                <a:solidFill>
                  <a:schemeClr val="tx1"/>
                </a:solidFill>
                <a:effectLst/>
                <a:latin typeface="Verdana" panose="020B0604030504040204" pitchFamily="34" charset="0"/>
                <a:ea typeface="Verdana" panose="020B0604030504040204" pitchFamily="34" charset="0"/>
              </a:rPr>
              <a:t> para </a:t>
            </a:r>
            <a:r>
              <a:rPr lang="en-ID" sz="1800" b="0" i="0" dirty="0" err="1">
                <a:solidFill>
                  <a:schemeClr val="tx1"/>
                </a:solidFill>
                <a:effectLst/>
                <a:latin typeface="Verdana" panose="020B0604030504040204" pitchFamily="34" charset="0"/>
                <a:ea typeface="Verdana" panose="020B0604030504040204" pitchFamily="34" charset="0"/>
              </a:rPr>
              <a:t>pengguna</a:t>
            </a:r>
            <a:r>
              <a:rPr lang="en-ID" sz="1800" b="0" i="1" dirty="0">
                <a:solidFill>
                  <a:schemeClr val="tx1"/>
                </a:solidFill>
                <a:effectLst/>
                <a:latin typeface="Verdana" panose="020B0604030504040204" pitchFamily="34" charset="0"/>
                <a:ea typeface="Verdana" panose="020B0604030504040204" pitchFamily="34" charset="0"/>
              </a:rPr>
              <a:t>.</a:t>
            </a:r>
            <a:br>
              <a:rPr lang="en-ID" sz="1800" b="0" i="0" dirty="0">
                <a:solidFill>
                  <a:schemeClr val="tx1"/>
                </a:solidFill>
                <a:effectLst/>
                <a:latin typeface="Verdana" panose="020B0604030504040204" pitchFamily="34" charset="0"/>
                <a:ea typeface="Verdana" panose="020B0604030504040204" pitchFamily="34" charset="0"/>
              </a:rPr>
            </a:br>
            <a:r>
              <a:rPr lang="en-ID" sz="1800" b="0" i="0" dirty="0" err="1">
                <a:solidFill>
                  <a:schemeClr val="tx1"/>
                </a:solidFill>
                <a:effectLst/>
                <a:latin typeface="Verdana" panose="020B0604030504040204" pitchFamily="34" charset="0"/>
                <a:ea typeface="Verdana" panose="020B0604030504040204" pitchFamily="34" charset="0"/>
              </a:rPr>
              <a:t>Bahkan</a:t>
            </a:r>
            <a:r>
              <a:rPr lang="en-ID" sz="1800" b="0" i="0" dirty="0">
                <a:solidFill>
                  <a:schemeClr val="tx1"/>
                </a:solidFill>
                <a:effectLst/>
                <a:latin typeface="Verdana" panose="020B0604030504040204" pitchFamily="34" charset="0"/>
                <a:ea typeface="Verdana" panose="020B0604030504040204" pitchFamily="34" charset="0"/>
              </a:rPr>
              <a:t>, kata </a:t>
            </a:r>
            <a:r>
              <a:rPr lang="en-ID" sz="1800" b="0" i="0" dirty="0">
                <a:solidFill>
                  <a:schemeClr val="tx1"/>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Career Foundry</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pekerjaan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ini</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wajib</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dituangkan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secara</a:t>
            </a:r>
            <a:r>
              <a:rPr lang="en-ID" sz="1800" b="0" i="0" dirty="0">
                <a:solidFill>
                  <a:schemeClr val="tx1"/>
                </a:solidFill>
                <a:effectLst/>
                <a:latin typeface="Verdana" panose="020B0604030504040204" pitchFamily="34" charset="0"/>
                <a:ea typeface="Verdana" panose="020B0604030504040204" pitchFamily="34" charset="0"/>
              </a:rPr>
              <a:t> visual agar </a:t>
            </a:r>
            <a:r>
              <a:rPr lang="en-ID" sz="1800" b="0" i="0" dirty="0" err="1">
                <a:solidFill>
                  <a:schemeClr val="tx1"/>
                </a:solidFill>
                <a:effectLst/>
                <a:latin typeface="Verdana" panose="020B0604030504040204" pitchFamily="34" charset="0"/>
                <a:ea typeface="Verdana" panose="020B0604030504040204" pitchFamily="34" charset="0"/>
              </a:rPr>
              <a:t>bisa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lebih</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jelas</a:t>
            </a:r>
            <a:r>
              <a:rPr lang="en-ID" sz="1800" b="0" i="0" dirty="0">
                <a:solidFill>
                  <a:schemeClr val="tx1"/>
                </a:solidFill>
                <a:effectLst/>
                <a:latin typeface="Verdana" panose="020B0604030504040204" pitchFamily="34" charset="0"/>
                <a:ea typeface="Verdana" panose="020B0604030504040204" pitchFamily="34" charset="0"/>
              </a:rPr>
              <a:t>.</a:t>
            </a:r>
            <a:br>
              <a:rPr lang="en-ID" sz="1800" b="0" i="0" dirty="0">
                <a:solidFill>
                  <a:schemeClr val="tx1"/>
                </a:solidFill>
                <a:effectLst/>
                <a:latin typeface="Verdana" panose="020B0604030504040204" pitchFamily="34" charset="0"/>
                <a:ea typeface="Verdana" panose="020B0604030504040204" pitchFamily="34" charset="0"/>
              </a:rPr>
            </a:br>
            <a:r>
              <a:rPr lang="en-ID" sz="1800" b="1" i="0" dirty="0" err="1">
                <a:solidFill>
                  <a:schemeClr val="tx1"/>
                </a:solidFill>
                <a:effectLst/>
                <a:latin typeface="Verdana" panose="020B0604030504040204" pitchFamily="34" charset="0"/>
                <a:ea typeface="Verdana" panose="020B0604030504040204" pitchFamily="34" charset="0"/>
              </a:rPr>
              <a:t>Desainer</a:t>
            </a:r>
            <a:r>
              <a:rPr lang="en-ID" sz="1800" b="1" i="0" dirty="0">
                <a:solidFill>
                  <a:schemeClr val="tx1"/>
                </a:solidFill>
                <a:effectLst/>
                <a:latin typeface="Verdana" panose="020B0604030504040204" pitchFamily="34" charset="0"/>
                <a:ea typeface="Verdana" panose="020B0604030504040204" pitchFamily="34" charset="0"/>
              </a:rPr>
              <a:t> </a:t>
            </a:r>
            <a:r>
              <a:rPr lang="en-ID" sz="1800" b="1" i="0" dirty="0" err="1">
                <a:solidFill>
                  <a:schemeClr val="tx1"/>
                </a:solidFill>
                <a:effectLst/>
                <a:latin typeface="Verdana" panose="020B0604030504040204" pitchFamily="34" charset="0"/>
                <a:ea typeface="Verdana" panose="020B0604030504040204" pitchFamily="34" charset="0"/>
              </a:rPr>
              <a:t>produk</a:t>
            </a:r>
            <a:r>
              <a:rPr lang="en-ID" sz="1800" b="1" i="0" dirty="0">
                <a:solidFill>
                  <a:schemeClr val="tx1"/>
                </a:solidFill>
                <a:effectLst/>
                <a:latin typeface="Verdana" panose="020B0604030504040204" pitchFamily="34" charset="0"/>
                <a:ea typeface="Verdana" panose="020B0604030504040204" pitchFamily="34" charset="0"/>
              </a:rPr>
              <a:t> pun </a:t>
            </a:r>
            <a:r>
              <a:rPr lang="en-ID" sz="1800" b="1" i="0" dirty="0" err="1">
                <a:solidFill>
                  <a:schemeClr val="tx1"/>
                </a:solidFill>
                <a:effectLst/>
                <a:latin typeface="Verdana" panose="020B0604030504040204" pitchFamily="34" charset="0"/>
                <a:ea typeface="Verdana" panose="020B0604030504040204" pitchFamily="34" charset="0"/>
              </a:rPr>
              <a:t>bisa</a:t>
            </a:r>
            <a:r>
              <a:rPr lang="en-ID" sz="1800" b="1"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menulis</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alurnya</a:t>
            </a:r>
            <a:r>
              <a:rPr lang="en-ID" sz="1800" b="0" i="0" dirty="0">
                <a:solidFill>
                  <a:schemeClr val="tx1"/>
                </a:solidFill>
                <a:effectLst/>
                <a:latin typeface="Verdana" panose="020B0604030504040204" pitchFamily="34" charset="0"/>
                <a:ea typeface="Verdana" panose="020B0604030504040204" pitchFamily="34" charset="0"/>
              </a:rPr>
              <a:t> di </a:t>
            </a:r>
            <a:r>
              <a:rPr lang="en-ID" sz="1800" b="0" i="0" dirty="0" err="1">
                <a:solidFill>
                  <a:schemeClr val="tx1"/>
                </a:solidFill>
                <a:effectLst/>
                <a:latin typeface="Verdana" panose="020B0604030504040204" pitchFamily="34" charset="0"/>
                <a:ea typeface="Verdana" panose="020B0604030504040204" pitchFamily="34" charset="0"/>
              </a:rPr>
              <a:t>kertas</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atau</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membuatnya</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secara</a:t>
            </a:r>
            <a:r>
              <a:rPr lang="en-ID" sz="1800" b="0" i="0" dirty="0">
                <a:solidFill>
                  <a:schemeClr val="tx1"/>
                </a:solidFill>
                <a:effectLst/>
                <a:latin typeface="Verdana" panose="020B0604030504040204" pitchFamily="34" charset="0"/>
                <a:ea typeface="Verdana" panose="020B0604030504040204" pitchFamily="34" charset="0"/>
              </a:rPr>
              <a:t> digital agar </a:t>
            </a:r>
            <a:r>
              <a:rPr lang="en-ID" sz="1800" b="0" i="0" dirty="0" err="1">
                <a:solidFill>
                  <a:schemeClr val="tx1"/>
                </a:solidFill>
                <a:effectLst/>
                <a:latin typeface="Verdana" panose="020B0604030504040204" pitchFamily="34" charset="0"/>
                <a:ea typeface="Verdana" panose="020B0604030504040204" pitchFamily="34" charset="0"/>
              </a:rPr>
              <a:t>tidak</a:t>
            </a:r>
            <a:r>
              <a:rPr lang="en-ID" sz="1800" b="0" i="0" dirty="0">
                <a:solidFill>
                  <a:schemeClr val="tx1"/>
                </a:solidFill>
                <a:effectLst/>
                <a:latin typeface="Verdana" panose="020B0604030504040204" pitchFamily="34" charset="0"/>
                <a:ea typeface="Verdana" panose="020B0604030504040204" pitchFamily="34" charset="0"/>
              </a:rPr>
              <a:t> </a:t>
            </a:r>
            <a:r>
              <a:rPr lang="en-ID" sz="1800" b="0" i="0" dirty="0" err="1">
                <a:solidFill>
                  <a:schemeClr val="tx1"/>
                </a:solidFill>
                <a:effectLst/>
                <a:latin typeface="Verdana" panose="020B0604030504040204" pitchFamily="34" charset="0"/>
                <a:ea typeface="Verdana" panose="020B0604030504040204" pitchFamily="34" charset="0"/>
              </a:rPr>
              <a:t>menyusahkan</a:t>
            </a:r>
            <a:r>
              <a:rPr lang="en-ID" sz="1800" b="0" i="0" dirty="0">
                <a:solidFill>
                  <a:schemeClr val="tx1"/>
                </a:solidFill>
                <a:effectLst/>
                <a:latin typeface="Verdana" panose="020B0604030504040204" pitchFamily="34" charset="0"/>
                <a:ea typeface="Verdana" panose="020B0604030504040204" pitchFamily="34" charset="0"/>
              </a:rPr>
              <a:t> </a:t>
            </a:r>
            <a:r>
              <a:rPr lang="en-ID" sz="1800" b="0" i="1" dirty="0">
                <a:solidFill>
                  <a:schemeClr val="tx1"/>
                </a:solidFill>
                <a:effectLst/>
                <a:latin typeface="Verdana" panose="020B0604030504040204" pitchFamily="34" charset="0"/>
                <a:ea typeface="Verdana" panose="020B0604030504040204" pitchFamily="34" charset="0"/>
              </a:rPr>
              <a:t>user.</a:t>
            </a:r>
            <a:br>
              <a:rPr lang="en-ID" sz="1800" b="0" i="0" dirty="0">
                <a:solidFill>
                  <a:schemeClr val="tx1"/>
                </a:solidFill>
                <a:effectLst/>
                <a:latin typeface="Verdana" panose="020B0604030504040204" pitchFamily="34" charset="0"/>
                <a:ea typeface="Verdana" panose="020B0604030504040204" pitchFamily="34" charset="0"/>
              </a:rPr>
            </a:br>
            <a:endParaRPr lang="en-ID" sz="1800" b="1" i="0" dirty="0">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919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1"/>
            <a:ext cx="10670650" cy="738545"/>
          </a:xfrm>
        </p:spPr>
        <p:txBody>
          <a:bodyPr anchor="ctr">
            <a:normAutofit fontScale="90000"/>
          </a:bodyPr>
          <a:lstStyle/>
          <a:p>
            <a:pPr algn="just"/>
            <a:r>
              <a:rPr lang="en-ID" sz="4800" b="1" i="0" dirty="0" err="1">
                <a:solidFill>
                  <a:schemeClr val="tx1"/>
                </a:solidFill>
                <a:effectLst/>
                <a:latin typeface="Verdana" panose="020B0604030504040204" pitchFamily="34" charset="0"/>
                <a:ea typeface="Verdana" panose="020B0604030504040204" pitchFamily="34" charset="0"/>
              </a:rPr>
              <a:t>Contoh</a:t>
            </a:r>
            <a:r>
              <a:rPr lang="en-ID" sz="4800" b="1" i="0" dirty="0">
                <a:solidFill>
                  <a:schemeClr val="tx1"/>
                </a:solidFill>
                <a:effectLst/>
                <a:latin typeface="Verdana" panose="020B0604030504040204" pitchFamily="34" charset="0"/>
                <a:ea typeface="Verdana" panose="020B0604030504040204" pitchFamily="34" charset="0"/>
              </a:rPr>
              <a:t> User Flow</a:t>
            </a:r>
          </a:p>
        </p:txBody>
      </p:sp>
      <p:pic>
        <p:nvPicPr>
          <p:cNvPr id="4" name="Picture 3">
            <a:extLst>
              <a:ext uri="{FF2B5EF4-FFF2-40B4-BE49-F238E27FC236}">
                <a16:creationId xmlns:a16="http://schemas.microsoft.com/office/drawing/2014/main" id="{952A690D-A1F7-34B8-0C4D-CC80DE03B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2" y="1497496"/>
            <a:ext cx="9462052" cy="5251439"/>
          </a:xfrm>
          <a:prstGeom prst="rect">
            <a:avLst/>
          </a:prstGeom>
        </p:spPr>
      </p:pic>
    </p:spTree>
    <p:extLst>
      <p:ext uri="{BB962C8B-B14F-4D97-AF65-F5344CB8AC3E}">
        <p14:creationId xmlns:p14="http://schemas.microsoft.com/office/powerpoint/2010/main" val="271134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1"/>
            <a:ext cx="10670650" cy="738545"/>
          </a:xfrm>
        </p:spPr>
        <p:txBody>
          <a:bodyPr anchor="ctr">
            <a:normAutofit fontScale="90000"/>
          </a:bodyPr>
          <a:lstStyle/>
          <a:p>
            <a:pPr algn="just"/>
            <a:r>
              <a:rPr lang="en-ID" sz="4800" b="1" i="0" dirty="0" err="1">
                <a:solidFill>
                  <a:schemeClr val="tx1"/>
                </a:solidFill>
                <a:effectLst/>
                <a:latin typeface="Verdana" panose="020B0604030504040204" pitchFamily="34" charset="0"/>
                <a:ea typeface="Verdana" panose="020B0604030504040204" pitchFamily="34" charset="0"/>
              </a:rPr>
              <a:t>Contoh</a:t>
            </a:r>
            <a:r>
              <a:rPr lang="en-ID" sz="4800" b="1" i="0" dirty="0">
                <a:solidFill>
                  <a:schemeClr val="tx1"/>
                </a:solidFill>
                <a:effectLst/>
                <a:latin typeface="Verdana" panose="020B0604030504040204" pitchFamily="34" charset="0"/>
                <a:ea typeface="Verdana" panose="020B0604030504040204" pitchFamily="34" charset="0"/>
              </a:rPr>
              <a:t> User Flow</a:t>
            </a:r>
          </a:p>
        </p:txBody>
      </p:sp>
      <p:pic>
        <p:nvPicPr>
          <p:cNvPr id="5" name="Picture 4">
            <a:extLst>
              <a:ext uri="{FF2B5EF4-FFF2-40B4-BE49-F238E27FC236}">
                <a16:creationId xmlns:a16="http://schemas.microsoft.com/office/drawing/2014/main" id="{0D1E74C3-FC27-F3EC-8786-90B97DEDA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64" y="435216"/>
            <a:ext cx="9717385" cy="6250505"/>
          </a:xfrm>
          <a:prstGeom prst="rect">
            <a:avLst/>
          </a:prstGeom>
        </p:spPr>
      </p:pic>
    </p:spTree>
    <p:extLst>
      <p:ext uri="{BB962C8B-B14F-4D97-AF65-F5344CB8AC3E}">
        <p14:creationId xmlns:p14="http://schemas.microsoft.com/office/powerpoint/2010/main" val="222691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algn="l"/>
            <a:r>
              <a:rPr lang="en-ID" sz="4400" b="1" i="0" dirty="0" err="1">
                <a:solidFill>
                  <a:schemeClr val="tx1"/>
                </a:solidFill>
                <a:effectLst/>
                <a:latin typeface="Poppins" panose="00000500000000000000" pitchFamily="2" charset="0"/>
              </a:rPr>
              <a:t>Mengapa</a:t>
            </a:r>
            <a:r>
              <a:rPr lang="en-ID" sz="4400" b="1" i="0" dirty="0">
                <a:solidFill>
                  <a:schemeClr val="tx1"/>
                </a:solidFill>
                <a:effectLst/>
                <a:latin typeface="Poppins" panose="00000500000000000000" pitchFamily="2" charset="0"/>
              </a:rPr>
              <a:t> User Flow </a:t>
            </a:r>
            <a:r>
              <a:rPr lang="en-ID" sz="4400" b="1" i="0" dirty="0" err="1">
                <a:solidFill>
                  <a:schemeClr val="tx1"/>
                </a:solidFill>
                <a:effectLst/>
                <a:latin typeface="Poppins" panose="00000500000000000000" pitchFamily="2" charset="0"/>
              </a:rPr>
              <a:t>Penting</a:t>
            </a:r>
            <a:r>
              <a:rPr lang="en-ID" sz="4400" b="1" i="0" dirty="0">
                <a:solidFill>
                  <a:schemeClr val="tx1"/>
                </a:solidFill>
                <a:effectLst/>
                <a:latin typeface="Poppins" panose="00000500000000000000" pitchFamily="2" charset="0"/>
              </a:rPr>
              <a:t>?</a:t>
            </a:r>
          </a:p>
        </p:txBody>
      </p:sp>
    </p:spTree>
    <p:extLst>
      <p:ext uri="{BB962C8B-B14F-4D97-AF65-F5344CB8AC3E}">
        <p14:creationId xmlns:p14="http://schemas.microsoft.com/office/powerpoint/2010/main" val="402712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F320-CDBB-78F5-772B-92AA1E63DFF0}"/>
              </a:ext>
            </a:extLst>
          </p:cNvPr>
          <p:cNvSpPr>
            <a:spLocks noGrp="1"/>
          </p:cNvSpPr>
          <p:nvPr>
            <p:ph type="ctrTitle"/>
          </p:nvPr>
        </p:nvSpPr>
        <p:spPr>
          <a:xfrm>
            <a:off x="1154954" y="1447800"/>
            <a:ext cx="10255167" cy="4873487"/>
          </a:xfrm>
        </p:spPr>
        <p:txBody>
          <a:bodyPr/>
          <a:lstStyle/>
          <a:p>
            <a:r>
              <a:rPr lang="en-ID" sz="2400" b="1" i="0" dirty="0">
                <a:solidFill>
                  <a:schemeClr val="tx1"/>
                </a:solidFill>
                <a:effectLst/>
                <a:latin typeface="Verdana" panose="020B0604030504040204" pitchFamily="34" charset="0"/>
                <a:ea typeface="Verdana" panose="020B0604030504040204" pitchFamily="34" charset="0"/>
              </a:rPr>
              <a:t>1. </a:t>
            </a:r>
            <a:r>
              <a:rPr lang="en-ID" sz="2400" b="1" i="0" dirty="0" err="1">
                <a:solidFill>
                  <a:schemeClr val="tx1"/>
                </a:solidFill>
                <a:effectLst/>
                <a:latin typeface="Verdana" panose="020B0604030504040204" pitchFamily="34" charset="0"/>
                <a:ea typeface="Verdana" panose="020B0604030504040204" pitchFamily="34" charset="0"/>
              </a:rPr>
              <a:t>Komunikasi</a:t>
            </a:r>
            <a:br>
              <a:rPr lang="en-ID" sz="2400" b="1" i="0" dirty="0">
                <a:solidFill>
                  <a:schemeClr val="tx1"/>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Bagaimana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caranya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kamu</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menjelaskan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perjalanan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rPr>
              <a:t>user</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saat</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menggunakan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produk</a:t>
            </a:r>
            <a:r>
              <a:rPr lang="en-ID" sz="2400" b="0" i="0" dirty="0">
                <a:solidFill>
                  <a:schemeClr val="tx1"/>
                </a:solidFill>
                <a:effectLst/>
                <a:latin typeface="Verdana" panose="020B0604030504040204" pitchFamily="34" charset="0"/>
                <a:ea typeface="Verdana" panose="020B0604030504040204" pitchFamily="34" charset="0"/>
              </a:rPr>
              <a:t> pada </a:t>
            </a:r>
            <a:r>
              <a:rPr lang="en-ID" sz="2400" b="0" i="0" dirty="0" err="1">
                <a:solidFill>
                  <a:schemeClr val="tx1"/>
                </a:solidFill>
                <a:effectLst/>
                <a:latin typeface="Verdana" panose="020B0604030504040204" pitchFamily="34" charset="0"/>
                <a:ea typeface="Verdana" panose="020B0604030504040204" pitchFamily="34" charset="0"/>
              </a:rPr>
              <a:t>mereka</a:t>
            </a:r>
            <a:r>
              <a:rPr lang="en-ID" sz="2400" b="0" i="0" dirty="0">
                <a:solidFill>
                  <a:schemeClr val="tx1"/>
                </a:solidFill>
                <a:effectLst/>
                <a:latin typeface="Verdana" panose="020B0604030504040204" pitchFamily="34" charset="0"/>
                <a:ea typeface="Verdana" panose="020B0604030504040204" pitchFamily="34" charset="0"/>
              </a:rPr>
              <a:t>? Salah </a:t>
            </a:r>
            <a:r>
              <a:rPr lang="en-ID" sz="2400" b="0" i="0" dirty="0" err="1">
                <a:solidFill>
                  <a:schemeClr val="tx1"/>
                </a:solidFill>
                <a:effectLst/>
                <a:latin typeface="Verdana" panose="020B0604030504040204" pitchFamily="34" charset="0"/>
                <a:ea typeface="Verdana" panose="020B0604030504040204" pitchFamily="34" charset="0"/>
              </a:rPr>
              <a:t>satunya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adalah</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melalui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rPr>
              <a:t>user flow</a:t>
            </a:r>
            <a:r>
              <a:rPr lang="en-ID" sz="2400" b="0" i="0" dirty="0">
                <a:solidFill>
                  <a:schemeClr val="tx1"/>
                </a:solidFill>
                <a:effectLst/>
                <a:latin typeface="Verdana" panose="020B0604030504040204" pitchFamily="34" charset="0"/>
                <a:ea typeface="Verdana" panose="020B0604030504040204" pitchFamily="34" charset="0"/>
              </a:rPr>
              <a:t>. Diagram </a:t>
            </a:r>
            <a:r>
              <a:rPr lang="en-ID" sz="2400" b="0" i="0" dirty="0" err="1">
                <a:solidFill>
                  <a:schemeClr val="tx1"/>
                </a:solidFill>
                <a:effectLst/>
                <a:latin typeface="Verdana" panose="020B0604030504040204" pitchFamily="34" charset="0"/>
                <a:ea typeface="Verdana" panose="020B0604030504040204" pitchFamily="34" charset="0"/>
              </a:rPr>
              <a:t>ini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mudah</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dipahami</a:t>
            </a:r>
            <a:r>
              <a:rPr lang="en-ID" sz="2400" b="0" i="0" dirty="0">
                <a:solidFill>
                  <a:schemeClr val="tx1"/>
                </a:solidFill>
                <a:effectLst/>
                <a:latin typeface="Verdana" panose="020B0604030504040204" pitchFamily="34" charset="0"/>
                <a:ea typeface="Verdana" panose="020B0604030504040204" pitchFamily="34" charset="0"/>
              </a:rPr>
              <a:t> oleh </a:t>
            </a:r>
            <a:r>
              <a:rPr lang="en-ID" sz="2400" b="0" i="0" dirty="0" err="1">
                <a:solidFill>
                  <a:schemeClr val="tx1"/>
                </a:solidFill>
                <a:effectLst/>
                <a:latin typeface="Verdana" panose="020B0604030504040204" pitchFamily="34" charset="0"/>
                <a:ea typeface="Verdana" panose="020B0604030504040204" pitchFamily="34" charset="0"/>
              </a:rPr>
              <a:t>siapa</a:t>
            </a:r>
            <a:r>
              <a:rPr lang="en-ID" sz="2400" b="0" i="0" dirty="0">
                <a:solidFill>
                  <a:schemeClr val="tx1"/>
                </a:solidFill>
                <a:effectLst/>
                <a:latin typeface="Verdana" panose="020B0604030504040204" pitchFamily="34" charset="0"/>
                <a:ea typeface="Verdana" panose="020B0604030504040204" pitchFamily="34" charset="0"/>
              </a:rPr>
              <a:t> pun.</a:t>
            </a:r>
            <a:br>
              <a:rPr lang="en-ID" sz="2400" b="0" i="0" dirty="0">
                <a:solidFill>
                  <a:schemeClr val="tx1"/>
                </a:solidFill>
                <a:effectLst/>
                <a:latin typeface="Verdana" panose="020B0604030504040204" pitchFamily="34" charset="0"/>
                <a:ea typeface="Verdana" panose="020B0604030504040204" pitchFamily="34" charset="0"/>
              </a:rPr>
            </a:br>
            <a:br>
              <a:rPr lang="en-ID" sz="2400" b="0" i="0" dirty="0">
                <a:solidFill>
                  <a:schemeClr val="tx1"/>
                </a:solidFill>
                <a:effectLst/>
                <a:latin typeface="Verdana" panose="020B0604030504040204" pitchFamily="34" charset="0"/>
                <a:ea typeface="Verdana" panose="020B0604030504040204" pitchFamily="34" charset="0"/>
              </a:rPr>
            </a:br>
            <a:r>
              <a:rPr lang="en-ID" sz="2400" b="1" i="0" dirty="0">
                <a:solidFill>
                  <a:schemeClr val="tx1"/>
                </a:solidFill>
                <a:effectLst/>
                <a:latin typeface="Verdana" panose="020B0604030504040204" pitchFamily="34" charset="0"/>
                <a:ea typeface="Verdana" panose="020B0604030504040204" pitchFamily="34" charset="0"/>
              </a:rPr>
              <a:t>2. </a:t>
            </a:r>
            <a:r>
              <a:rPr lang="en-ID" sz="2400" b="1" i="0" dirty="0" err="1">
                <a:solidFill>
                  <a:schemeClr val="tx1"/>
                </a:solidFill>
                <a:effectLst/>
                <a:latin typeface="Verdana" panose="020B0604030504040204" pitchFamily="34" charset="0"/>
                <a:ea typeface="Verdana" panose="020B0604030504040204" pitchFamily="34" charset="0"/>
              </a:rPr>
              <a:t>Dokumentasi</a:t>
            </a:r>
            <a:br>
              <a:rPr lang="en-ID" sz="2400" b="1" i="0" dirty="0">
                <a:solidFill>
                  <a:schemeClr val="tx1"/>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Jawabannya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adalah</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lewat</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rPr>
              <a:t>user flow</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Ia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bertindak</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layaknya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notula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atau</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catatan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hasil</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rapat</a:t>
            </a:r>
            <a:r>
              <a:rPr lang="en-ID" sz="2400" b="0" i="0" dirty="0">
                <a:solidFill>
                  <a:schemeClr val="tx1"/>
                </a:solidFill>
                <a:effectLst/>
                <a:latin typeface="Verdana" panose="020B0604030504040204" pitchFamily="34" charset="0"/>
                <a:ea typeface="Verdana" panose="020B0604030504040204" pitchFamily="34" charset="0"/>
              </a:rPr>
              <a:t> dan </a:t>
            </a:r>
            <a:r>
              <a:rPr lang="en-ID" sz="2400" b="0" i="0" dirty="0" err="1">
                <a:solidFill>
                  <a:schemeClr val="tx1"/>
                </a:solidFill>
                <a:effectLst/>
                <a:latin typeface="Verdana" panose="020B0604030504040204" pitchFamily="34" charset="0"/>
                <a:ea typeface="Verdana" panose="020B0604030504040204" pitchFamily="34" charset="0"/>
              </a:rPr>
              <a:t>diskusi</a:t>
            </a:r>
            <a:br>
              <a:rPr lang="en-ID" sz="2400" b="0" i="0" dirty="0">
                <a:solidFill>
                  <a:schemeClr val="tx1"/>
                </a:solidFill>
                <a:effectLst/>
                <a:latin typeface="Verdana" panose="020B0604030504040204" pitchFamily="34" charset="0"/>
                <a:ea typeface="Verdana" panose="020B0604030504040204" pitchFamily="34" charset="0"/>
              </a:rPr>
            </a:br>
            <a:br>
              <a:rPr lang="en-ID" sz="2400" b="0" i="0" dirty="0">
                <a:solidFill>
                  <a:schemeClr val="tx1"/>
                </a:solidFill>
                <a:effectLst/>
                <a:latin typeface="Verdana" panose="020B0604030504040204" pitchFamily="34" charset="0"/>
                <a:ea typeface="Verdana" panose="020B0604030504040204" pitchFamily="34" charset="0"/>
              </a:rPr>
            </a:br>
            <a:r>
              <a:rPr lang="fi-FI" sz="2400" b="1" i="0" dirty="0">
                <a:solidFill>
                  <a:schemeClr val="tx1"/>
                </a:solidFill>
                <a:effectLst/>
                <a:latin typeface="Verdana" panose="020B0604030504040204" pitchFamily="34" charset="0"/>
                <a:ea typeface="Verdana" panose="020B0604030504040204" pitchFamily="34" charset="0"/>
              </a:rPr>
              <a:t>3. Fokus pada </a:t>
            </a:r>
            <a:r>
              <a:rPr lang="fi-FI" sz="2400" b="1" i="1" dirty="0">
                <a:solidFill>
                  <a:schemeClr val="tx1"/>
                </a:solidFill>
                <a:effectLst/>
                <a:latin typeface="Verdana" panose="020B0604030504040204" pitchFamily="34" charset="0"/>
                <a:ea typeface="Verdana" panose="020B0604030504040204" pitchFamily="34" charset="0"/>
              </a:rPr>
              <a:t>user</a:t>
            </a:r>
            <a:r>
              <a:rPr lang="fi-FI" sz="2400" b="1" i="0" dirty="0">
                <a:solidFill>
                  <a:schemeClr val="tx1"/>
                </a:solidFill>
                <a:effectLst/>
                <a:latin typeface="Verdana" panose="020B0604030504040204" pitchFamily="34" charset="0"/>
                <a:ea typeface="Verdana" panose="020B0604030504040204" pitchFamily="34" charset="0"/>
              </a:rPr>
              <a:t>, bukan desain</a:t>
            </a:r>
            <a:br>
              <a:rPr lang="fi-FI" sz="2400" b="1" i="0" dirty="0">
                <a:solidFill>
                  <a:schemeClr val="tx1"/>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Idealnya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keinginan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ekspektasi</a:t>
            </a:r>
            <a:r>
              <a:rPr lang="en-ID" sz="2400" b="0" i="0" dirty="0">
                <a:solidFill>
                  <a:schemeClr val="tx1"/>
                </a:solidFill>
                <a:effectLst/>
                <a:latin typeface="Verdana" panose="020B0604030504040204" pitchFamily="34" charset="0"/>
                <a:ea typeface="Verdana" panose="020B0604030504040204" pitchFamily="34" charset="0"/>
              </a:rPr>
              <a:t>, dan </a:t>
            </a:r>
            <a:r>
              <a:rPr lang="en-ID" sz="2400" b="0" i="0" dirty="0" err="1">
                <a:solidFill>
                  <a:schemeClr val="tx1"/>
                </a:solidFill>
                <a:effectLst/>
                <a:latin typeface="Verdana" panose="020B0604030504040204" pitchFamily="34" charset="0"/>
                <a:ea typeface="Verdana" panose="020B0604030504040204" pitchFamily="34" charset="0"/>
              </a:rPr>
              <a:t>aspek</a:t>
            </a:r>
            <a:r>
              <a:rPr lang="en-ID" sz="2400" b="0" i="0" dirty="0">
                <a:solidFill>
                  <a:schemeClr val="tx1"/>
                </a:solidFill>
                <a:effectLst/>
                <a:latin typeface="Verdana" panose="020B0604030504040204" pitchFamily="34" charset="0"/>
                <a:ea typeface="Verdana" panose="020B0604030504040204" pitchFamily="34" charset="0"/>
              </a:rPr>
              <a:t> lain </a:t>
            </a:r>
            <a:r>
              <a:rPr lang="en-ID" sz="2400" b="0" i="0" dirty="0" err="1">
                <a:solidFill>
                  <a:schemeClr val="tx1"/>
                </a:solidFill>
                <a:effectLst/>
                <a:latin typeface="Verdana" panose="020B0604030504040204" pitchFamily="34" charset="0"/>
                <a:ea typeface="Verdana" panose="020B0604030504040204" pitchFamily="34" charset="0"/>
              </a:rPr>
              <a:t>dari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pengguna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harus</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dipertimbangkan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saat</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membuat</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produk</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Ini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akan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menjaga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1" dirty="0">
                <a:solidFill>
                  <a:schemeClr val="tx1"/>
                </a:solidFill>
                <a:effectLst/>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user experience</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serta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membuat</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pengguna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nyaman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dengan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produkmu</a:t>
            </a:r>
            <a:r>
              <a:rPr lang="en-ID" sz="2400" b="0" i="0" dirty="0">
                <a:solidFill>
                  <a:schemeClr val="tx1"/>
                </a:solidFill>
                <a:effectLst/>
                <a:latin typeface="Verdana" panose="020B0604030504040204" pitchFamily="34" charset="0"/>
                <a:ea typeface="Verdana" panose="020B0604030504040204" pitchFamily="34" charset="0"/>
              </a:rPr>
              <a:t>.</a:t>
            </a:r>
            <a:br>
              <a:rPr lang="en-ID" sz="2400" b="1" i="0" dirty="0">
                <a:solidFill>
                  <a:schemeClr val="tx1"/>
                </a:solidFill>
                <a:effectLst/>
                <a:latin typeface="Verdana" panose="020B0604030504040204" pitchFamily="34" charset="0"/>
                <a:ea typeface="Verdana" panose="020B0604030504040204" pitchFamily="34" charset="0"/>
              </a:rPr>
            </a:br>
            <a:endParaRPr lang="en-ID" sz="24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137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F320-CDBB-78F5-772B-92AA1E63DFF0}"/>
              </a:ext>
            </a:extLst>
          </p:cNvPr>
          <p:cNvSpPr>
            <a:spLocks noGrp="1"/>
          </p:cNvSpPr>
          <p:nvPr>
            <p:ph type="ctrTitle"/>
          </p:nvPr>
        </p:nvSpPr>
        <p:spPr>
          <a:xfrm>
            <a:off x="757389" y="2796210"/>
            <a:ext cx="10255167" cy="632790"/>
          </a:xfrm>
        </p:spPr>
        <p:txBody>
          <a:bodyPr/>
          <a:lstStyle/>
          <a:p>
            <a:pPr algn="ctr"/>
            <a:r>
              <a:rPr lang="en-ID" sz="4400" b="1" i="0" dirty="0" err="1">
                <a:solidFill>
                  <a:schemeClr val="tx1"/>
                </a:solidFill>
                <a:effectLst/>
                <a:latin typeface="Verdana" panose="020B0604030504040204" pitchFamily="34" charset="0"/>
                <a:ea typeface="Verdana" panose="020B0604030504040204" pitchFamily="34" charset="0"/>
              </a:rPr>
              <a:t>Jenis</a:t>
            </a:r>
            <a:r>
              <a:rPr lang="en-ID" sz="4400" b="1" i="0" dirty="0">
                <a:solidFill>
                  <a:schemeClr val="tx1"/>
                </a:solidFill>
                <a:effectLst/>
                <a:latin typeface="Verdana" panose="020B0604030504040204" pitchFamily="34" charset="0"/>
                <a:ea typeface="Verdana" panose="020B0604030504040204" pitchFamily="34" charset="0"/>
              </a:rPr>
              <a:t> Diagram User Flow</a:t>
            </a:r>
          </a:p>
        </p:txBody>
      </p:sp>
    </p:spTree>
    <p:extLst>
      <p:ext uri="{BB962C8B-B14F-4D97-AF65-F5344CB8AC3E}">
        <p14:creationId xmlns:p14="http://schemas.microsoft.com/office/powerpoint/2010/main" val="374889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1"/>
            <a:ext cx="10670650" cy="1811971"/>
          </a:xfrm>
        </p:spPr>
        <p:txBody>
          <a:bodyPr anchor="ctr">
            <a:noAutofit/>
          </a:bodyPr>
          <a:lstStyle/>
          <a:p>
            <a:pPr algn="l"/>
            <a:r>
              <a:rPr lang="en-ID" sz="2400" b="1" i="0" dirty="0">
                <a:solidFill>
                  <a:schemeClr val="tx1"/>
                </a:solidFill>
                <a:effectLst/>
                <a:highlight>
                  <a:srgbClr val="808000"/>
                </a:highlight>
                <a:latin typeface="Verdana" panose="020B0604030504040204" pitchFamily="34" charset="0"/>
                <a:ea typeface="Verdana" panose="020B0604030504040204" pitchFamily="34" charset="0"/>
              </a:rPr>
              <a:t>1. </a:t>
            </a:r>
            <a:r>
              <a:rPr lang="en-ID" sz="2400" b="1" i="1" dirty="0">
                <a:solidFill>
                  <a:schemeClr val="tx1"/>
                </a:solidFill>
                <a:effectLst/>
                <a:highlight>
                  <a:srgbClr val="808000"/>
                </a:highlight>
                <a:latin typeface="Verdana" panose="020B0604030504040204" pitchFamily="34" charset="0"/>
                <a:ea typeface="Verdana" panose="020B0604030504040204" pitchFamily="34" charset="0"/>
              </a:rPr>
              <a:t>Task flow</a:t>
            </a:r>
            <a:br>
              <a:rPr lang="en-ID" sz="2400" b="1" i="1" dirty="0">
                <a:solidFill>
                  <a:schemeClr val="tx1"/>
                </a:solidFill>
                <a:effectLst/>
                <a:latin typeface="Verdana" panose="020B0604030504040204" pitchFamily="34" charset="0"/>
                <a:ea typeface="Verdana" panose="020B0604030504040204" pitchFamily="34" charset="0"/>
              </a:rPr>
            </a:br>
            <a:br>
              <a:rPr lang="en-ID" sz="2400" b="1" i="1" dirty="0">
                <a:solidFill>
                  <a:schemeClr val="tx1"/>
                </a:solidFill>
                <a:effectLst/>
                <a:latin typeface="Verdana" panose="020B0604030504040204" pitchFamily="34" charset="0"/>
                <a:ea typeface="Verdana" panose="020B0604030504040204" pitchFamily="34" charset="0"/>
              </a:rPr>
            </a:br>
            <a:r>
              <a:rPr lang="en-ID" sz="2400" b="0" i="0" dirty="0" err="1">
                <a:solidFill>
                  <a:schemeClr val="tx1"/>
                </a:solidFill>
                <a:effectLst/>
                <a:latin typeface="Verdana" panose="020B0604030504040204" pitchFamily="34" charset="0"/>
                <a:ea typeface="Verdana" panose="020B0604030504040204" pitchFamily="34" charset="0"/>
              </a:rPr>
              <a:t>Jenis</a:t>
            </a:r>
            <a:r>
              <a:rPr lang="en-ID" sz="2400" b="0" i="0" dirty="0">
                <a:solidFill>
                  <a:schemeClr val="tx1"/>
                </a:solidFill>
                <a:effectLst/>
                <a:latin typeface="Verdana" panose="020B0604030504040204" pitchFamily="34" charset="0"/>
                <a:ea typeface="Verdana" panose="020B0604030504040204" pitchFamily="34" charset="0"/>
              </a:rPr>
              <a:t> diagram </a:t>
            </a:r>
            <a:r>
              <a:rPr lang="en-ID" sz="2400" b="0" i="0" dirty="0" err="1">
                <a:solidFill>
                  <a:schemeClr val="tx1"/>
                </a:solidFill>
                <a:effectLst/>
                <a:latin typeface="Verdana" panose="020B0604030504040204" pitchFamily="34" charset="0"/>
                <a:ea typeface="Verdana" panose="020B0604030504040204" pitchFamily="34" charset="0"/>
              </a:rPr>
              <a:t>ini</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hanya</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menggambarkan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satu</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pekerjaan</a:t>
            </a:r>
            <a:r>
              <a:rPr lang="en-ID" sz="2400" b="0" i="0" dirty="0">
                <a:solidFill>
                  <a:schemeClr val="tx1"/>
                </a:solidFill>
                <a:effectLst/>
                <a:latin typeface="Verdana" panose="020B0604030504040204" pitchFamily="34" charset="0"/>
                <a:ea typeface="Verdana" panose="020B0604030504040204" pitchFamily="34" charset="0"/>
              </a:rPr>
              <a:t> dan </a:t>
            </a:r>
            <a:r>
              <a:rPr lang="en-ID" sz="2400" b="0" i="0" dirty="0" err="1">
                <a:solidFill>
                  <a:schemeClr val="tx1"/>
                </a:solidFill>
                <a:effectLst/>
                <a:latin typeface="Verdana" panose="020B0604030504040204" pitchFamily="34" charset="0"/>
                <a:ea typeface="Verdana" panose="020B0604030504040204" pitchFamily="34" charset="0"/>
              </a:rPr>
              <a:t>satu</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tujuan</a:t>
            </a:r>
            <a:r>
              <a:rPr lang="en-ID" sz="2400" b="0" i="0" dirty="0">
                <a:solidFill>
                  <a:schemeClr val="tx1"/>
                </a:solidFill>
                <a:effectLst/>
                <a:latin typeface="Verdana" panose="020B0604030504040204" pitchFamily="34" charset="0"/>
                <a:ea typeface="Verdana" panose="020B0604030504040204" pitchFamily="34" charset="0"/>
              </a:rPr>
              <a:t> </a:t>
            </a:r>
            <a:r>
              <a:rPr lang="en-ID" sz="2400" b="0" i="0" dirty="0" err="1">
                <a:solidFill>
                  <a:schemeClr val="tx1"/>
                </a:solidFill>
                <a:effectLst/>
                <a:latin typeface="Verdana" panose="020B0604030504040204" pitchFamily="34" charset="0"/>
                <a:ea typeface="Verdana" panose="020B0604030504040204" pitchFamily="34" charset="0"/>
              </a:rPr>
              <a:t>pengguna</a:t>
            </a:r>
            <a:r>
              <a:rPr lang="en-ID" sz="2400" b="0" i="0" dirty="0">
                <a:solidFill>
                  <a:schemeClr val="tx1"/>
                </a:solidFill>
                <a:effectLst/>
                <a:latin typeface="Verdana" panose="020B0604030504040204" pitchFamily="34" charset="0"/>
                <a:ea typeface="Verdana" panose="020B0604030504040204" pitchFamily="34" charset="0"/>
              </a:rPr>
              <a:t>.</a:t>
            </a:r>
            <a:endParaRPr lang="en-ID" sz="2400" b="1" i="0" dirty="0">
              <a:solidFill>
                <a:schemeClr val="tx1"/>
              </a:solidFill>
              <a:effectLst/>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8603CD9B-C177-4692-0DA0-7C30F23C6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35" y="3313756"/>
            <a:ext cx="8992900" cy="2323165"/>
          </a:xfrm>
          <a:prstGeom prst="rect">
            <a:avLst/>
          </a:prstGeom>
        </p:spPr>
      </p:pic>
    </p:spTree>
    <p:extLst>
      <p:ext uri="{BB962C8B-B14F-4D97-AF65-F5344CB8AC3E}">
        <p14:creationId xmlns:p14="http://schemas.microsoft.com/office/powerpoint/2010/main" val="1516946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53</TotalTime>
  <Words>481</Words>
  <Application>Microsoft Office PowerPoint</Application>
  <PresentationFormat>Widescreen</PresentationFormat>
  <Paragraphs>15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Poppins</vt:lpstr>
      <vt:lpstr>Verdana</vt:lpstr>
      <vt:lpstr>Wingdings 3</vt:lpstr>
      <vt:lpstr>Ion</vt:lpstr>
      <vt:lpstr>USER FLOW</vt:lpstr>
      <vt:lpstr>Apa Itu User Flow?</vt:lpstr>
      <vt:lpstr>User Flow adalah diagram langkah- langkah yang harus dilakukan user untuk menyelesaikan sebuah task.  Dikutip dari Techopedia, user flow adalah serangkaian tugas atau langkah yang perlu pengguna lalui dari awal hingga akhir untuk dapat menjalankan suatu fungsi atau fitur.  Dalam konteks pembuatan web atau aplikasi, user flow ini dibuat bertujuan agar sebuah website atau teknologi yang sedang dikembangkan oleh perusahaan bisa lebih.  user-friendly. Tim produk dan desain wajib menganalisis user flow agar bisa menciptakan alur dan pengalaman yang sebaik mungkin bagi para pengguna. Bahkan, kata Career Foundry, pekerjaan ini wajib dituangkan secara visual agar bisa lebih jelas. Desainer produk pun bisa menulis alurnya di kertas, atau membuatnya secara digital agar tidak menyusahkan user. </vt:lpstr>
      <vt:lpstr>Contoh User Flow</vt:lpstr>
      <vt:lpstr>Contoh User Flow</vt:lpstr>
      <vt:lpstr>Mengapa User Flow Penting?</vt:lpstr>
      <vt:lpstr>1. Komunikasi Bagaimana caranya kamu menjelaskan perjalanan user saat menggunakan produk pada mereka? Salah satunya adalah melalui user flow. Diagram ini mudah dipahami oleh siapa pun.  2. Dokumentasi Jawabannya adalah lewat user flow. Ia bertindak layaknya notula atau catatan hasil rapat dan diskusi  3. Fokus pada user, bukan desain Idealnya, keinginan, ekspektasi, dan aspek lain dari pengguna harus dipertimbangkan saat membuat produk. Ini akan menjaga user experience, serta membuat pengguna nyaman dengan produkmu. </vt:lpstr>
      <vt:lpstr>Jenis Diagram User Flow</vt:lpstr>
      <vt:lpstr>1. Task flow  Jenis diagram ini hanya menggambarkan satu pekerjaan dan satu tujuan pengguna.</vt:lpstr>
      <vt:lpstr>2. Wire flow  Tipe kedua bernama wire flow. Nah, jenis user flow ini adalah kombinasi diagram dan wireframe. Satu elemen dari diagram digambarkan dengan layar nyata. Dengan begini, perjalanan user di produk bisa tergambar lebih jelas</vt:lpstr>
      <vt:lpstr>3. User flow  Tipe terakhir memiliki nama diagram pengguna itu sendiri. Nah, tipe yang satu ini merupakan bentuk yang paling lengkap dan kompleks. Ia menggambarkan tidak hanya perjalanan, tetapi juga pilihan yang dimiliki pengguna dalam produk</vt:lpstr>
      <vt:lpstr>Tips dalam pembuatan user flow</vt:lpstr>
      <vt:lpstr>1. Competitive Analysis Jika Anda sedang merancang user flow untuk pembelian buku di sebuah website, maka Anda bisa melihat website sejenis dan mencoba user flow pembelian buku mereka.  2. User Flow yang panjang vs User Flow yang pendek aat memulai pembuatan user flow jangan berfokus pada membuat user flow yang pendek. Tetapi fokuslah pada bagaimana Anda memandu user dalam menggunakan solusi yang Anda rancang. User flow yang panjang tetapi di setiap langkahnya hanya membutuhkan waktu beberapa detik akan jauh lebih baik dari pada user flow yang pendek tetapi di setiap langkahnya membutuhkan waktu yang sangat lama. </vt:lpstr>
      <vt:lpstr>PowerPoint Presentation</vt:lpstr>
      <vt:lpstr>PENGGUNAAN USER FLOW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FLOW</dc:title>
  <dc:creator>User</dc:creator>
  <cp:lastModifiedBy>User</cp:lastModifiedBy>
  <cp:revision>3</cp:revision>
  <dcterms:created xsi:type="dcterms:W3CDTF">2023-12-20T01:06:23Z</dcterms:created>
  <dcterms:modified xsi:type="dcterms:W3CDTF">2023-12-20T01:59:55Z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