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AKUNTANSI </a:t>
            </a:r>
            <a:r>
              <a:rPr lang="en-US" sz="6000" b="1" dirty="0" err="1" smtClean="0"/>
              <a:t>jasa</a:t>
            </a:r>
            <a:r>
              <a:rPr lang="en-US" sz="6000" b="1" dirty="0" smtClean="0"/>
              <a:t> </a:t>
            </a:r>
            <a:r>
              <a:rPr lang="en-US" sz="6000" b="1" dirty="0" err="1"/>
              <a:t>pengiriman</a:t>
            </a:r>
            <a:r>
              <a:rPr lang="en-US" sz="6000" b="1" dirty="0"/>
              <a:t> </a:t>
            </a:r>
            <a:r>
              <a:rPr lang="en-US" sz="6000" b="1" dirty="0" err="1"/>
              <a:t>uang</a:t>
            </a:r>
            <a:r>
              <a:rPr lang="en-US" sz="6000" b="1" dirty="0" smtClean="0"/>
              <a:t> </a:t>
            </a:r>
            <a:r>
              <a:rPr lang="en-US" sz="6000" b="1" dirty="0"/>
              <a:t>TRANSFER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068756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58199" y="2967335"/>
            <a:ext cx="527561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Terimakasih</a:t>
            </a:r>
            <a:endParaRPr lang="en-US" sz="8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446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4" y="274640"/>
            <a:ext cx="4714876" cy="582593"/>
          </a:xfrm>
          <a:solidFill>
            <a:srgbClr val="00B050"/>
          </a:solidFill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l"/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6844" y="1071546"/>
            <a:ext cx="8786874" cy="4857784"/>
          </a:xfrm>
          <a:ln w="12700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000" b="1" dirty="0"/>
          </a:p>
          <a:p>
            <a:pPr>
              <a:buNone/>
            </a:pPr>
            <a:r>
              <a:rPr lang="en-US" sz="2000" b="1" dirty="0"/>
              <a:t>A.PENGERTIAN TRANSFER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b="1" dirty="0"/>
              <a:t>TRANSFER</a:t>
            </a:r>
            <a:r>
              <a:rPr lang="en-US" sz="2000" dirty="0"/>
              <a:t> ADALAH SALAH SATU JASA YANG DIBERIKAN OLEH BANK UMUM UNTUK MELAYANI PENGIRIMAM UANG DARI SATU TEMPAT KE TEMPAT LAIN.</a:t>
            </a:r>
          </a:p>
          <a:p>
            <a:pPr>
              <a:buNone/>
            </a:pPr>
            <a:r>
              <a:rPr lang="en-US" sz="2000" dirty="0"/>
              <a:t>	DALAM UU NO.10 TAHUN 1998 BPR TIDAK DIPERKENANKAN MELAKSANAKAN LALU LINTAS GIRAL. PEMINDAHAN DANA SECARA GIRAL HANYA DAPAT DILAKUKAN OLEH BANK UMUM.</a:t>
            </a:r>
          </a:p>
          <a:p>
            <a:pPr>
              <a:buNone/>
            </a:pPr>
            <a:r>
              <a:rPr lang="en-US" sz="2000" dirty="0"/>
              <a:t>	</a:t>
            </a:r>
          </a:p>
          <a:p>
            <a:pPr>
              <a:buNone/>
            </a:pPr>
            <a:r>
              <a:rPr lang="en-US" sz="2000" b="1" dirty="0"/>
              <a:t>	PENGIRIMAN UANG </a:t>
            </a:r>
            <a:r>
              <a:rPr lang="en-US" sz="2000" dirty="0"/>
              <a:t>ADALAH PERPINDAHAN DANA ANTAR REKENING DARI SUATU TEMPAT (BANK) KE TEMPAT LAIN (CABANG BANK SENDIRI/BANK LAIN) BAIK UNTUK KEPENTINGAN PERORANGAN, BADAN HUKUM ATAU BADAN USAHA YANG TIDAK BERBADAN HUKUM ATAU UNTUK KEPENTINGAN BANK ITU SENDIRI.</a:t>
            </a:r>
          </a:p>
          <a:p>
            <a:pPr>
              <a:buNone/>
            </a:pPr>
            <a:r>
              <a:rPr lang="en-US" sz="20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7736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8380" y="214291"/>
            <a:ext cx="7072330" cy="432913"/>
          </a:xfr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rgbClr val="FF0000"/>
                </a:solidFill>
              </a:rPr>
              <a:t>B.PIHAK YANG TERLIBAT DALAM KEGIATAN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354" y="822015"/>
            <a:ext cx="10959352" cy="56460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/>
              <a:t>1.NASABAH</a:t>
            </a:r>
            <a:r>
              <a:rPr lang="en-US" sz="2000" dirty="0"/>
              <a:t>, YAITU SEBAGAI PIHAK PEMILIK(PENGIRIM) ATAU PENERIMA DANA.</a:t>
            </a:r>
          </a:p>
          <a:p>
            <a:pPr>
              <a:buNone/>
            </a:pPr>
            <a:r>
              <a:rPr lang="en-US" sz="2000" b="1" dirty="0"/>
              <a:t>2.BANK PENARIK(DRAWER BANK)</a:t>
            </a:r>
            <a:r>
              <a:rPr lang="en-US" sz="2000" dirty="0"/>
              <a:t> YAITU BANK PELAKU TRANSFER ATAU BANK YANG</a:t>
            </a:r>
          </a:p>
          <a:p>
            <a:pPr>
              <a:buNone/>
            </a:pPr>
            <a:r>
              <a:rPr lang="en-US" sz="2000" dirty="0"/>
              <a:t>   MENERIMA DANA DAN AMANAT DARI NASABAH UNTUK DITRANSFER .</a:t>
            </a:r>
          </a:p>
          <a:p>
            <a:pPr>
              <a:buNone/>
            </a:pPr>
            <a:r>
              <a:rPr lang="en-US" sz="2000" b="1" dirty="0"/>
              <a:t>3.BANK TERTARIK(DRAWEE BANK),</a:t>
            </a:r>
            <a:r>
              <a:rPr lang="en-US" sz="2000" dirty="0"/>
              <a:t> YAITU BANK YANG MENERIMA TRANSFER MASUK DARI DRAWER BANK UNTUK DITERUSKAN KEPADA PENERIMA.</a:t>
            </a:r>
          </a:p>
          <a:p>
            <a:pPr>
              <a:buNone/>
            </a:pPr>
            <a:r>
              <a:rPr lang="en-US" sz="2000" b="1" dirty="0"/>
              <a:t>4.PIHAK AKHIR YANG BERHAK MENERIMA </a:t>
            </a:r>
            <a:r>
              <a:rPr lang="en-US" sz="2000" dirty="0"/>
              <a:t>DANA TRANSFER DARI DRAWEE BANK</a:t>
            </a:r>
          </a:p>
          <a:p>
            <a:pPr>
              <a:buNone/>
            </a:pPr>
            <a:r>
              <a:rPr lang="en-US" sz="2000" dirty="0"/>
              <a:t>   (BENEFICIARY).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  <a:latin typeface="Algerian" pitchFamily="82" charset="0"/>
              </a:rPr>
              <a:t>C.JENIS TRANSFER(SIFAT TRANSFER)</a:t>
            </a:r>
          </a:p>
          <a:p>
            <a:pPr>
              <a:buNone/>
            </a:pPr>
            <a:endParaRPr lang="en-US" sz="2400" b="1" dirty="0">
              <a:latin typeface="Algerian" pitchFamily="82" charset="0"/>
            </a:endParaRPr>
          </a:p>
          <a:p>
            <a:pPr>
              <a:buNone/>
            </a:pPr>
            <a:r>
              <a:rPr lang="en-US" sz="2000" b="1" i="1" dirty="0"/>
              <a:t>1.TRANSFER KELUAR(OUTGOING TRANSFER</a:t>
            </a:r>
            <a:r>
              <a:rPr lang="en-US" sz="2000" dirty="0"/>
              <a:t>), YAITU PENGIRIMAN UANG ATAS PERINTAH NASABAH BANK TERTENTU UNTUK KEUNTUNGAN PIHAK LAIN PADA BANK LAIN ATAU CABANG BANK SENDIRI. </a:t>
            </a:r>
          </a:p>
          <a:p>
            <a:pPr>
              <a:buNone/>
            </a:pPr>
            <a:r>
              <a:rPr lang="en-US" sz="2000" dirty="0"/>
              <a:t>              BANK PENGIRIM YANG MENERIMA DANA LANGSUNG DARI NASABAH.</a:t>
            </a:r>
          </a:p>
          <a:p>
            <a:pPr>
              <a:buNone/>
            </a:pPr>
            <a:endParaRPr lang="en-US" sz="20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52597" y="5643579"/>
            <a:ext cx="335959" cy="201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971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40"/>
            <a:ext cx="9144000" cy="432913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2.TRANSFER MASUK(INCOMING TRANSAFER)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07552"/>
            <a:ext cx="9144000" cy="520915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dirty="0"/>
              <a:t>	</a:t>
            </a:r>
            <a:r>
              <a:rPr lang="en-US" sz="2400" dirty="0"/>
              <a:t>YAITU PENGIRIMAN UANG YANG DITERIMA DARI CABANG LAIN BANK SENDIRI ATAU DARI BANK LAIN UNTUK KEUNTUNGAN NASABAH SENDIRI ATAU PENERIMA DANA PADA BANK SENDIRI.          </a:t>
            </a:r>
          </a:p>
          <a:p>
            <a:pPr>
              <a:buNone/>
            </a:pPr>
            <a:r>
              <a:rPr lang="en-US" sz="2400" dirty="0"/>
              <a:t>		BANK PENERIMA BERKEWAJIBAN MEMBAYAR TRANSFER    </a:t>
            </a:r>
          </a:p>
          <a:p>
            <a:pPr>
              <a:buNone/>
            </a:pPr>
            <a:r>
              <a:rPr lang="en-US" sz="2400" dirty="0"/>
              <a:t>             TERSEBUT KEPADA NASABAH.		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/>
              <a:t>D.JENIS MATA UANG</a:t>
            </a:r>
          </a:p>
          <a:p>
            <a:pPr>
              <a:buNone/>
            </a:pPr>
            <a:r>
              <a:rPr lang="en-US" sz="2400" dirty="0"/>
              <a:t>	PENGIRIMAN UANG DAPAT DILAKUKAN DENGAN MATA UANG RUPIAH MAUPUN MATA UANG ASING. </a:t>
            </a:r>
          </a:p>
          <a:p>
            <a:pPr>
              <a:buNone/>
            </a:pPr>
            <a:r>
              <a:rPr lang="en-US" sz="2400" dirty="0"/>
              <a:t>     TRANSFER DALAM VALUTA ASING HANYA DAPAT DILAKUKAN OLEH BANK DEVISA. </a:t>
            </a:r>
          </a:p>
          <a:p>
            <a:pPr>
              <a:buNone/>
            </a:pPr>
            <a:r>
              <a:rPr lang="en-US" sz="2400" dirty="0"/>
              <a:t>     TRANSFER VALAS HANYA DIPERKENANKAN KHUSUS KE LUAR NEGERI ATAU DARI LUAR NEGERI. </a:t>
            </a:r>
          </a:p>
          <a:p>
            <a:pPr>
              <a:buNone/>
            </a:pPr>
            <a:r>
              <a:rPr lang="en-US" sz="2400" dirty="0"/>
              <a:t>     LALU LINTAS VALAS DI DALAM NEGERI TIDAK DIPERKENANKAN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97298" y="2031991"/>
            <a:ext cx="335959" cy="201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40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9"/>
            <a:ext cx="9144000" cy="523628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E.SARANA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98268"/>
            <a:ext cx="9144000" cy="54142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/>
              <a:t>MEDIA YANG DIGUNAKAN UNTUK TRANSFER:</a:t>
            </a:r>
          </a:p>
          <a:p>
            <a:pPr marL="457200" indent="-457200">
              <a:buAutoNum type="arabicPeriod"/>
            </a:pPr>
            <a:r>
              <a:rPr lang="en-US" sz="2000" b="1" dirty="0" smtClean="0"/>
              <a:t>TELEKS</a:t>
            </a:r>
            <a:r>
              <a:rPr lang="en-US" sz="2000" b="1" dirty="0"/>
              <a:t>;</a:t>
            </a:r>
            <a:r>
              <a:rPr lang="en-US" sz="2000" dirty="0"/>
              <a:t> YAITU ADA KOMUNIKASI PENGIRIMAN ANTAR BANK PENGIRIM </a:t>
            </a:r>
            <a:r>
              <a:rPr lang="en-US" sz="2000" dirty="0" smtClean="0"/>
              <a:t>DENGAN BANK </a:t>
            </a:r>
            <a:r>
              <a:rPr lang="en-US" sz="2000" dirty="0"/>
              <a:t>PEMBAYAR.PADA SAAT BANK PENGIRIM MELAKUKAN PENGIRIMAN BERITA,PADA SAAT YANG SAMA TERJADI PEMINDAHAN </a:t>
            </a:r>
            <a:r>
              <a:rPr lang="en-US" sz="2000" dirty="0" smtClean="0"/>
              <a:t>DANA.</a:t>
            </a:r>
          </a:p>
          <a:p>
            <a:pPr marL="457200" indent="-457200">
              <a:buAutoNum type="arabicPeriod"/>
            </a:pPr>
            <a:r>
              <a:rPr lang="en-US" sz="2000" b="1" dirty="0" smtClean="0"/>
              <a:t>TELEPON/FAX</a:t>
            </a:r>
            <a:r>
              <a:rPr lang="en-US" sz="2000" b="1" dirty="0"/>
              <a:t>;</a:t>
            </a:r>
            <a:r>
              <a:rPr lang="en-US" sz="2000" dirty="0"/>
              <a:t> YAITU PEMINDAHAN DANA DAPAT DILAKUKAN APABILA TELAH TERJADI KOMUNIKASI ANTAR </a:t>
            </a:r>
            <a:r>
              <a:rPr lang="en-US" sz="2000" dirty="0" smtClean="0"/>
              <a:t>BANK.</a:t>
            </a:r>
          </a:p>
          <a:p>
            <a:pPr marL="457200" indent="-457200">
              <a:buAutoNum type="arabicPeriod"/>
            </a:pPr>
            <a:r>
              <a:rPr lang="en-US" sz="2000" b="1" dirty="0" smtClean="0"/>
              <a:t>WESEL(DRAFT</a:t>
            </a:r>
            <a:r>
              <a:rPr lang="en-US" sz="2000" b="1" dirty="0"/>
              <a:t>);</a:t>
            </a:r>
            <a:r>
              <a:rPr lang="en-US" sz="2000" dirty="0"/>
              <a:t>YAITU WESEL DITERBITKAN OLEH BANK PENGIRIM, DAN PENERIMA DAPAT MENARIK DANA KIRIMAN DARI BANK DENGAN MENGGUNAKAN WESEL.SELANJUTNYA WESEL DIKIRIM  BANK PENERIMA KE ALAMAT NASABAH, ATAU NATAU NASABAH MEMBAWA </a:t>
            </a:r>
            <a:r>
              <a:rPr lang="en-US" sz="2000" dirty="0" smtClean="0"/>
              <a:t>SENDIRI.</a:t>
            </a:r>
          </a:p>
          <a:p>
            <a:pPr marL="457200" indent="-457200">
              <a:buAutoNum type="arabicPeriod"/>
            </a:pPr>
            <a:r>
              <a:rPr lang="en-US" sz="2000" b="1" dirty="0" smtClean="0"/>
              <a:t>SURAT</a:t>
            </a:r>
            <a:r>
              <a:rPr lang="en-US" sz="2000" b="1" dirty="0"/>
              <a:t>;</a:t>
            </a:r>
            <a:r>
              <a:rPr lang="en-US" sz="2000" dirty="0"/>
              <a:t> YAITU SURAT PEMBERITAHUAN PENGIRIMAN AKAN DIKIRIM OLEH BANK, LANGSUNG KE BANK PEMBAYAR BUKAN KEPADA PENERIMA ATAU KE NASABAH.</a:t>
            </a:r>
          </a:p>
        </p:txBody>
      </p:sp>
    </p:spTree>
    <p:extLst>
      <p:ext uri="{BB962C8B-B14F-4D97-AF65-F5344CB8AC3E}">
        <p14:creationId xmlns:p14="http://schemas.microsoft.com/office/powerpoint/2010/main" val="32352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4291"/>
            <a:ext cx="7267588" cy="740450"/>
          </a:xfrm>
          <a:solidFill>
            <a:srgbClr val="FF00FF"/>
          </a:solidFill>
        </p:spPr>
        <p:txBody>
          <a:bodyPr>
            <a:noAutofit/>
          </a:bodyPr>
          <a:lstStyle/>
          <a:p>
            <a:pPr algn="l"/>
            <a:r>
              <a:rPr lang="en-US" sz="2800" b="1" dirty="0"/>
              <a:t>F.MANFAAT LAYANAN TRANSFER.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38835"/>
            <a:ext cx="10179424" cy="4693024"/>
          </a:xfrm>
          <a:solidFill>
            <a:srgbClr val="00B0F0"/>
          </a:solidFill>
          <a:ln w="28575">
            <a:solidFill>
              <a:srgbClr val="FF0000"/>
            </a:solidFill>
          </a:ln>
        </p:spPr>
        <p:txBody>
          <a:bodyPr anchor="t">
            <a:noAutofit/>
          </a:bodyPr>
          <a:lstStyle/>
          <a:p>
            <a:pPr marL="457200" indent="-457200">
              <a:buAutoNum type="arabicPeriod"/>
            </a:pPr>
            <a:r>
              <a:rPr lang="en-US" sz="2400" b="1" dirty="0" smtClean="0"/>
              <a:t>SUMBER </a:t>
            </a:r>
            <a:r>
              <a:rPr lang="en-US" sz="2400" b="1" dirty="0"/>
              <a:t>DANA BANK</a:t>
            </a:r>
            <a:r>
              <a:rPr lang="en-US" sz="2400" dirty="0"/>
              <a:t>, YAITU PENGENDAPAN DANA YANG DITEMPATKAN OLEH </a:t>
            </a:r>
            <a:r>
              <a:rPr lang="en-US" sz="2400" dirty="0" smtClean="0"/>
              <a:t>NASABAH SAMPAI </a:t>
            </a:r>
            <a:r>
              <a:rPr lang="en-US" sz="2400" dirty="0"/>
              <a:t>DENGAN DITARIKNYA DANA TERSEBUT. JIKA PELAYANAN TRANSFER MAKIN MENINGKAT MAKA JASA YANG DIPEROLEH MAKIN </a:t>
            </a:r>
            <a:r>
              <a:rPr lang="en-US" sz="2400" dirty="0" smtClean="0"/>
              <a:t>MENINGKAT.</a:t>
            </a:r>
          </a:p>
          <a:p>
            <a:pPr marL="457200" indent="-457200">
              <a:buAutoNum type="arabicPeriod"/>
            </a:pPr>
            <a:r>
              <a:rPr lang="en-US" sz="2400" b="1" dirty="0" smtClean="0"/>
              <a:t>SUMBER </a:t>
            </a:r>
            <a:r>
              <a:rPr lang="en-US" sz="2400" b="1" dirty="0"/>
              <a:t>PANDAPATAN</a:t>
            </a:r>
            <a:r>
              <a:rPr lang="en-US" sz="2400" dirty="0"/>
              <a:t>, YAITU BIAYA YANG DIBEBANKAN KEPADA NASABAH YANG MELAKUKAN LAYANAN TRANSFER YAITU BIAYA PROVISI/KOMISI , BIAYA TELEPON, DAN TELEKS MERUPAKAN PENDAPATAN BANK. JIKA MISALNYA BIAYA TRANSFER </a:t>
            </a:r>
            <a:r>
              <a:rPr lang="en-US" sz="2400" dirty="0" err="1"/>
              <a:t>Rp</a:t>
            </a:r>
            <a:r>
              <a:rPr lang="en-US" sz="2400" dirty="0"/>
              <a:t> 10.000 PER NASABAH DIKALI 50 ORANG NASABAH ,MAKA PENDAPATAN BANK DARI TRANSFER SEBESAR </a:t>
            </a:r>
            <a:r>
              <a:rPr lang="en-US" sz="2400" dirty="0" err="1"/>
              <a:t>Rp</a:t>
            </a:r>
            <a:r>
              <a:rPr lang="en-US" sz="2400" dirty="0"/>
              <a:t> 500.000 PER HARI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buNone/>
            </a:pPr>
            <a:r>
              <a:rPr lang="en-US" sz="2400" b="1" dirty="0"/>
              <a:t>LAYANAN TRANSFER JUGA DAPAT SEBAGAI SARANA PROMOSI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6386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6447" y="798268"/>
            <a:ext cx="10717305" cy="6059733"/>
          </a:xfrm>
        </p:spPr>
        <p:txBody>
          <a:bodyPr anchor="t">
            <a:normAutofit/>
          </a:bodyPr>
          <a:lstStyle/>
          <a:p>
            <a:pPr marL="17463" indent="-17463">
              <a:buNone/>
            </a:pPr>
            <a:r>
              <a:rPr lang="en-US" sz="2800" b="1" dirty="0">
                <a:solidFill>
                  <a:srgbClr val="FF0000"/>
                </a:solidFill>
              </a:rPr>
              <a:t>G.PENGGUNAAN</a:t>
            </a:r>
            <a:r>
              <a:rPr lang="en-US" sz="2400" b="1" dirty="0">
                <a:solidFill>
                  <a:srgbClr val="FF0000"/>
                </a:solidFill>
              </a:rPr>
              <a:t> TRANSFER</a:t>
            </a:r>
            <a:endParaRPr lang="en-US" sz="2800" dirty="0" smtClean="0"/>
          </a:p>
          <a:p>
            <a:pPr marL="17463" indent="-17463">
              <a:buNone/>
            </a:pPr>
            <a:r>
              <a:rPr lang="en-US" sz="2000" dirty="0" smtClean="0"/>
              <a:t>BANK </a:t>
            </a:r>
            <a:r>
              <a:rPr lang="en-US" sz="2000" dirty="0"/>
              <a:t>MENGGUNAKAN SARANA TELEKOMUNIKASI BERUPA TELEKS,TELEPON, </a:t>
            </a:r>
            <a:r>
              <a:rPr lang="en-US" sz="2000" dirty="0" smtClean="0"/>
              <a:t>SURAT ATAU </a:t>
            </a:r>
            <a:r>
              <a:rPr lang="en-US" sz="2000" dirty="0"/>
              <a:t>WESEL. UNTUK KEAMAAN TRANSAKSI, BANK MENGGUNAKAN BERBAGAI </a:t>
            </a:r>
            <a:r>
              <a:rPr lang="en-US" sz="2000" dirty="0" smtClean="0"/>
              <a:t>BENTUK  </a:t>
            </a:r>
            <a:r>
              <a:rPr lang="en-US" sz="2000" dirty="0"/>
              <a:t>VERIFIKASI KEBENARAN TRANSAKSI BERUPA SANDI (TEST KEY) SERTA </a:t>
            </a:r>
            <a:endParaRPr lang="en-US" sz="2000" dirty="0" smtClean="0"/>
          </a:p>
          <a:p>
            <a:pPr marL="17463" indent="-17463">
              <a:buNone/>
            </a:pPr>
            <a:r>
              <a:rPr lang="en-US" sz="2000" dirty="0" smtClean="0"/>
              <a:t>VERIFIKASI </a:t>
            </a:r>
            <a:r>
              <a:rPr lang="en-US" sz="2000" dirty="0"/>
              <a:t>TANDA TANGAN PEJABAT BANK. BANK JUGA MELAKUKAN KONFIRMASI </a:t>
            </a:r>
            <a:r>
              <a:rPr lang="en-US" sz="2000" dirty="0" smtClean="0"/>
              <a:t>KEMBALI </a:t>
            </a:r>
            <a:r>
              <a:rPr lang="en-US" sz="2000" dirty="0"/>
              <a:t>KE KANTOR PENGIRIM TERHADAP TRANSAKSI TRANSFER TERTENTU YANG </a:t>
            </a:r>
            <a:r>
              <a:rPr lang="en-US" sz="2000" dirty="0" smtClean="0"/>
              <a:t>DIANGGAP </a:t>
            </a:r>
            <a:r>
              <a:rPr lang="en-US" sz="2000" dirty="0"/>
              <a:t>PERLU.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H.MEDIA ATAU FORMULIR DALAM TRANSAKSI TRANSFER.</a:t>
            </a:r>
          </a:p>
          <a:p>
            <a:pPr>
              <a:buNone/>
            </a:pPr>
            <a:r>
              <a:rPr lang="en-US" sz="2000" b="1" dirty="0"/>
              <a:t>    </a:t>
            </a:r>
            <a:r>
              <a:rPr lang="en-US" sz="2000" dirty="0"/>
              <a:t>FORM YANG DIGUNAKAN DALAM TRANSAKSI TRANSFER ADALAH:</a:t>
            </a:r>
          </a:p>
          <a:p>
            <a:pPr>
              <a:buNone/>
            </a:pPr>
            <a:r>
              <a:rPr lang="en-US" sz="2000" dirty="0"/>
              <a:t>	1.PERMOHONAN TRANSFER  	5.NOTA TRANSFER DENGAN TELEPON</a:t>
            </a:r>
          </a:p>
          <a:p>
            <a:pPr>
              <a:buNone/>
            </a:pPr>
            <a:r>
              <a:rPr lang="en-US" sz="2000" dirty="0"/>
              <a:t>	2.TELEKS TRANSFER                 	6. GIRO ORDER</a:t>
            </a:r>
          </a:p>
          <a:p>
            <a:pPr>
              <a:buNone/>
            </a:pPr>
            <a:r>
              <a:rPr lang="en-US" sz="2000" dirty="0"/>
              <a:t>	3.SURAT TRANSFER	          	7. PEMBERITAHUAN KIRIMAN UANG</a:t>
            </a:r>
          </a:p>
          <a:p>
            <a:pPr>
              <a:buNone/>
            </a:pPr>
            <a:r>
              <a:rPr lang="en-US" sz="2000" dirty="0"/>
              <a:t>	4.WESEL		          	8. NOTA DEBET</a:t>
            </a:r>
          </a:p>
        </p:txBody>
      </p:sp>
    </p:spTree>
    <p:extLst>
      <p:ext uri="{BB962C8B-B14F-4D97-AF65-F5344CB8AC3E}">
        <p14:creationId xmlns:p14="http://schemas.microsoft.com/office/powerpoint/2010/main" val="200354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40"/>
            <a:ext cx="9144000" cy="432913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rgbClr val="FF0000"/>
                </a:solidFill>
              </a:rPr>
              <a:t>CONTOH AKUNTANSI TRANSFER KELUAR (ALUR TRANSFER KELUAR)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810" y="833421"/>
            <a:ext cx="10112189" cy="1102956"/>
          </a:xfrm>
        </p:spPr>
        <p:txBody>
          <a:bodyPr anchor="t">
            <a:normAutofit/>
          </a:bodyPr>
          <a:lstStyle/>
          <a:p>
            <a:pPr>
              <a:buNone/>
            </a:pPr>
            <a:r>
              <a:rPr lang="en-US" b="1" dirty="0"/>
              <a:t>1</a:t>
            </a:r>
            <a:r>
              <a:rPr lang="en-US" b="1" dirty="0" smtClean="0"/>
              <a:t>.  TANGGAL </a:t>
            </a:r>
            <a:r>
              <a:rPr lang="en-US" b="1" dirty="0"/>
              <a:t>5 MEI 2009 BANK MITRA NIAGA SEMARANG MENSTRANSFER DANA </a:t>
            </a:r>
            <a:r>
              <a:rPr lang="en-US" b="1" dirty="0" smtClean="0"/>
              <a:t>SEBESAR    </a:t>
            </a:r>
            <a:r>
              <a:rPr lang="en-US" b="1" dirty="0" err="1"/>
              <a:t>Rp</a:t>
            </a:r>
            <a:r>
              <a:rPr lang="en-US" b="1" dirty="0"/>
              <a:t> 10.000.000 KE CABANG SOLO SEBAGAI PELIMPAHAN LIKUIDITAS MELALUI BANK INDONESIA </a:t>
            </a:r>
            <a:r>
              <a:rPr lang="en-US" b="1" dirty="0" smtClean="0"/>
              <a:t>   </a:t>
            </a:r>
            <a:r>
              <a:rPr lang="en-US" b="1" dirty="0"/>
              <a:t>CABANG SEMARANG.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497878" y="2733798"/>
            <a:ext cx="6598518" cy="3822502"/>
            <a:chOff x="2497878" y="2249705"/>
            <a:chExt cx="6598518" cy="3822502"/>
          </a:xfrm>
        </p:grpSpPr>
        <p:sp>
          <p:nvSpPr>
            <p:cNvPr id="4" name="Oval 3"/>
            <p:cNvSpPr/>
            <p:nvPr/>
          </p:nvSpPr>
          <p:spPr>
            <a:xfrm>
              <a:off x="2803599" y="2249705"/>
              <a:ext cx="1746988" cy="997864"/>
            </a:xfrm>
            <a:prstGeom prst="ellipse">
              <a:avLst/>
            </a:prstGeom>
            <a:solidFill>
              <a:srgbClr val="FF00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BANK INDONESIA SEMARANG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6614544" y="4983628"/>
              <a:ext cx="2481852" cy="1088579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BANK MITRA NIAGA SOLO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497878" y="4983628"/>
              <a:ext cx="2455115" cy="1088579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BANK MITRA NIAGA SEMARANG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6902302" y="2249706"/>
              <a:ext cx="1679796" cy="1088579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BANK INDONESIA SOLO</a:t>
              </a:r>
            </a:p>
          </p:txBody>
        </p:sp>
        <p:sp>
          <p:nvSpPr>
            <p:cNvPr id="12" name="Up Arrow 11"/>
            <p:cNvSpPr/>
            <p:nvPr/>
          </p:nvSpPr>
          <p:spPr>
            <a:xfrm>
              <a:off x="3381356" y="3357562"/>
              <a:ext cx="484632" cy="142876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Up Arrow 12"/>
            <p:cNvSpPr/>
            <p:nvPr/>
          </p:nvSpPr>
          <p:spPr>
            <a:xfrm rot="5400000">
              <a:off x="5532213" y="1706771"/>
              <a:ext cx="484632" cy="2071702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Up Arrow 13"/>
            <p:cNvSpPr/>
            <p:nvPr/>
          </p:nvSpPr>
          <p:spPr>
            <a:xfrm rot="10800000">
              <a:off x="7524760" y="3429000"/>
              <a:ext cx="484632" cy="142876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3891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165" y="274640"/>
            <a:ext cx="9820835" cy="1143001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/>
              <a:t>2.TANGGAL 1 JUNI 2009 BANK MITRA NIAGA SEMARANG MENERIMA AMANAT </a:t>
            </a:r>
            <a:r>
              <a:rPr lang="en-US" sz="2000" b="1" dirty="0" smtClean="0"/>
              <a:t>DARI NASABAH </a:t>
            </a:r>
            <a:r>
              <a:rPr lang="en-US" sz="2000" b="1" dirty="0"/>
              <a:t>GIRO TUAN AMRI UNTUK MENTRANSFER DANANYA SEBESAR </a:t>
            </a:r>
            <a:r>
              <a:rPr lang="en-US" sz="2000" b="1" dirty="0" smtClean="0"/>
              <a:t>    </a:t>
            </a:r>
            <a:r>
              <a:rPr lang="en-US" sz="2000" b="1" dirty="0" err="1"/>
              <a:t>Rp</a:t>
            </a:r>
            <a:r>
              <a:rPr lang="en-US" sz="2000" b="1" dirty="0"/>
              <a:t> 20.000.000KE BANK BAHANA CABANG    BANDUNG.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33272"/>
            <a:ext cx="9144000" cy="48061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/>
          </a:p>
        </p:txBody>
      </p:sp>
      <p:sp>
        <p:nvSpPr>
          <p:cNvPr id="4" name="Flowchart: Preparation 3"/>
          <p:cNvSpPr/>
          <p:nvPr/>
        </p:nvSpPr>
        <p:spPr>
          <a:xfrm>
            <a:off x="6881818" y="4880438"/>
            <a:ext cx="3000396" cy="977454"/>
          </a:xfrm>
          <a:prstGeom prst="flowChartPrepa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BANK BAHANA BANDUNG</a:t>
            </a:r>
          </a:p>
        </p:txBody>
      </p:sp>
      <p:sp>
        <p:nvSpPr>
          <p:cNvPr id="5" name="Flowchart: Preparation 4"/>
          <p:cNvSpPr/>
          <p:nvPr/>
        </p:nvSpPr>
        <p:spPr>
          <a:xfrm>
            <a:off x="2095473" y="2071678"/>
            <a:ext cx="2656691" cy="1017142"/>
          </a:xfrm>
          <a:prstGeom prst="flowChartPrepa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BANK MITRA NIAGA SEMARANG</a:t>
            </a:r>
          </a:p>
        </p:txBody>
      </p:sp>
      <p:sp>
        <p:nvSpPr>
          <p:cNvPr id="6" name="Flowchart: Preparation 5"/>
          <p:cNvSpPr/>
          <p:nvPr/>
        </p:nvSpPr>
        <p:spPr>
          <a:xfrm>
            <a:off x="6969494" y="2071678"/>
            <a:ext cx="2698406" cy="942300"/>
          </a:xfrm>
          <a:prstGeom prst="flowChartPrepara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BANK MITRA NIAGA BANDUNG</a:t>
            </a:r>
          </a:p>
        </p:txBody>
      </p:sp>
      <p:sp>
        <p:nvSpPr>
          <p:cNvPr id="8" name="Rectangle 7"/>
          <p:cNvSpPr/>
          <p:nvPr/>
        </p:nvSpPr>
        <p:spPr>
          <a:xfrm>
            <a:off x="6676744" y="3643314"/>
            <a:ext cx="776579" cy="7313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BI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495784" y="4000505"/>
            <a:ext cx="671918" cy="201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Arrow 14"/>
          <p:cNvSpPr/>
          <p:nvPr/>
        </p:nvSpPr>
        <p:spPr>
          <a:xfrm>
            <a:off x="4881554" y="2301426"/>
            <a:ext cx="2000264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8167702" y="3071810"/>
            <a:ext cx="357190" cy="1714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15</TotalTime>
  <Words>694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Algerian</vt:lpstr>
      <vt:lpstr>Arial</vt:lpstr>
      <vt:lpstr>Calibri</vt:lpstr>
      <vt:lpstr>Calibri Light</vt:lpstr>
      <vt:lpstr>Celestial</vt:lpstr>
      <vt:lpstr>AKUNTANSI jasa pengiriman uang TRANSFER</vt:lpstr>
      <vt:lpstr>PowerPoint Presentation</vt:lpstr>
      <vt:lpstr>B.PIHAK YANG TERLIBAT DALAM KEGIATAN TRANSFER</vt:lpstr>
      <vt:lpstr>2.TRANSFER MASUK(INCOMING TRANSAFER)</vt:lpstr>
      <vt:lpstr>E.SARANA TRANSFER</vt:lpstr>
      <vt:lpstr>F.MANFAAT LAYANAN TRANSFER.</vt:lpstr>
      <vt:lpstr>PowerPoint Presentation</vt:lpstr>
      <vt:lpstr>CONTOH AKUNTANSI TRANSFER KELUAR (ALUR TRANSFER KELUAR)</vt:lpstr>
      <vt:lpstr>2.TANGGAL 1 JUNI 2009 BANK MITRA NIAGA SEMARANG MENERIMA AMANAT DARI NASABAH GIRO TUAN AMRI UNTUK MENTRANSFER DANANYA SEBESAR     Rp 20.000.000KE BANK BAHANA CABANG    BANDUNG.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 Sadat</dc:creator>
  <cp:lastModifiedBy>M. Sadat</cp:lastModifiedBy>
  <cp:revision>3</cp:revision>
  <dcterms:created xsi:type="dcterms:W3CDTF">2024-11-29T00:17:25Z</dcterms:created>
  <dcterms:modified xsi:type="dcterms:W3CDTF">2024-11-29T02:19:41Z</dcterms:modified>
</cp:coreProperties>
</file>