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sldIdLst>
    <p:sldId id="278" r:id="rId5"/>
    <p:sldId id="280" r:id="rId6"/>
    <p:sldId id="281" r:id="rId7"/>
    <p:sldId id="282" r:id="rId8"/>
    <p:sldId id="283" r:id="rId9"/>
    <p:sldId id="279"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10/25/2024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294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46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10/25/2024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10/25/2024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10/25/2024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10/25/2024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10/25/2024</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ERGONOMI</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sz="2300" dirty="0" err="1"/>
              <a:t>Pertemuan</a:t>
            </a:r>
            <a:r>
              <a:rPr lang="en-US" sz="2300" dirty="0"/>
              <a:t> 2</a:t>
            </a:r>
          </a:p>
          <a:p>
            <a:pPr algn="l"/>
            <a:r>
              <a:rPr lang="en-US" dirty="0"/>
              <a:t>Kelas 3 DI 1</a:t>
            </a:r>
            <a:endParaRPr lang="en-US" sz="2300" dirty="0"/>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1262925" y="2625635"/>
            <a:ext cx="9666150" cy="2024742"/>
          </a:xfrm>
        </p:spPr>
        <p:txBody>
          <a:bodyPr>
            <a:noAutofit/>
          </a:bodyPr>
          <a:lstStyle/>
          <a:p>
            <a:r>
              <a:rPr lang="en-US" sz="3600" dirty="0" err="1">
                <a:solidFill>
                  <a:schemeClr val="tx1"/>
                </a:solidFill>
                <a:latin typeface="Consolas" panose="020B0609020204030204" pitchFamily="49" charset="0"/>
              </a:rPr>
              <a:t>Biomekanika</a:t>
            </a:r>
            <a:r>
              <a:rPr lang="en-US" sz="3600" dirty="0">
                <a:solidFill>
                  <a:schemeClr val="tx1"/>
                </a:solidFill>
                <a:latin typeface="Consolas" panose="020B0609020204030204" pitchFamily="49" charset="0"/>
              </a:rPr>
              <a:t> </a:t>
            </a:r>
            <a:br>
              <a:rPr lang="en-ID" sz="3600" b="0" i="0" dirty="0">
                <a:solidFill>
                  <a:schemeClr val="tx1"/>
                </a:solidFill>
                <a:effectLst/>
                <a:latin typeface="Consolas" panose="020B0609020204030204" pitchFamily="49" charset="0"/>
              </a:rPr>
            </a:br>
            <a:br>
              <a:rPr lang="en-ID" sz="2400" dirty="0">
                <a:solidFill>
                  <a:schemeClr val="tx1"/>
                </a:solidFill>
                <a:latin typeface="Consolas" panose="020B0609020204030204" pitchFamily="49" charset="0"/>
              </a:rPr>
            </a:br>
            <a:endParaRPr lang="en-US" altLang="en-US" sz="2400" dirty="0">
              <a:solidFill>
                <a:schemeClr val="tx1"/>
              </a:solidFill>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1009090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1262925" y="2625635"/>
            <a:ext cx="9666150" cy="2024742"/>
          </a:xfrm>
        </p:spPr>
        <p:txBody>
          <a:bodyPr>
            <a:noAutofit/>
          </a:bodyPr>
          <a:lstStyle/>
          <a:p>
            <a:r>
              <a:rPr lang="en-ID" sz="2400" b="0" i="0" dirty="0" err="1">
                <a:solidFill>
                  <a:schemeClr val="tx1"/>
                </a:solidFill>
                <a:effectLst/>
                <a:latin typeface="Consolas" panose="020B0609020204030204" pitchFamily="49" charset="0"/>
              </a:rPr>
              <a:t>merupakan</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bidang</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interdisipliner</a:t>
            </a:r>
            <a:r>
              <a:rPr lang="en-ID" sz="2400" b="0" i="0" dirty="0">
                <a:solidFill>
                  <a:schemeClr val="tx1"/>
                </a:solidFill>
                <a:effectLst/>
                <a:latin typeface="Consolas" panose="020B0609020204030204" pitchFamily="49" charset="0"/>
              </a:rPr>
              <a:t> yang </a:t>
            </a:r>
            <a:r>
              <a:rPr lang="en-ID" sz="2400" b="0" i="0" dirty="0" err="1">
                <a:solidFill>
                  <a:schemeClr val="tx1"/>
                </a:solidFill>
                <a:effectLst/>
                <a:latin typeface="Consolas" panose="020B0609020204030204" pitchFamily="49" charset="0"/>
              </a:rPr>
              <a:t>menggabungkan</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ilmu</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mekanika</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antropometri</a:t>
            </a:r>
            <a:r>
              <a:rPr lang="en-ID" sz="2400" b="0" i="0" dirty="0">
                <a:solidFill>
                  <a:schemeClr val="tx1"/>
                </a:solidFill>
                <a:effectLst/>
                <a:latin typeface="Consolas" panose="020B0609020204030204" pitchFamily="49" charset="0"/>
              </a:rPr>
              <a:t>, dan </a:t>
            </a:r>
            <a:r>
              <a:rPr lang="en-ID" sz="2400" b="0" i="0" dirty="0" err="1">
                <a:solidFill>
                  <a:schemeClr val="tx1"/>
                </a:solidFill>
                <a:effectLst/>
                <a:latin typeface="Consolas" panose="020B0609020204030204" pitchFamily="49" charset="0"/>
              </a:rPr>
              <a:t>dasar</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ilmu</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kedokteran</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biologi</a:t>
            </a:r>
            <a:r>
              <a:rPr lang="en-ID" sz="2400" b="0" i="0" dirty="0">
                <a:solidFill>
                  <a:schemeClr val="tx1"/>
                </a:solidFill>
                <a:effectLst/>
                <a:latin typeface="Consolas" panose="020B0609020204030204" pitchFamily="49" charset="0"/>
              </a:rPr>
              <a:t> dan </a:t>
            </a:r>
            <a:r>
              <a:rPr lang="en-ID" sz="2400" b="0" i="0" dirty="0" err="1">
                <a:solidFill>
                  <a:schemeClr val="tx1"/>
                </a:solidFill>
                <a:effectLst/>
                <a:latin typeface="Consolas" panose="020B0609020204030204" pitchFamily="49" charset="0"/>
              </a:rPr>
              <a:t>fisiologi</a:t>
            </a:r>
            <a:r>
              <a:rPr lang="en-ID" sz="2400" b="0" i="0" dirty="0">
                <a:solidFill>
                  <a:schemeClr val="tx1"/>
                </a:solidFill>
                <a:effectLst/>
                <a:latin typeface="Consolas" panose="020B0609020204030204" pitchFamily="49" charset="0"/>
              </a:rPr>
              <a:t>).</a:t>
            </a:r>
            <a:br>
              <a:rPr lang="en-ID" sz="2400" b="0" i="0" dirty="0">
                <a:solidFill>
                  <a:schemeClr val="tx1"/>
                </a:solidFill>
                <a:effectLst/>
                <a:latin typeface="Consolas" panose="020B0609020204030204" pitchFamily="49" charset="0"/>
              </a:rPr>
            </a:br>
            <a:br>
              <a:rPr lang="en-ID" sz="2400" dirty="0">
                <a:solidFill>
                  <a:schemeClr val="tx1"/>
                </a:solidFill>
                <a:latin typeface="Consolas" panose="020B0609020204030204" pitchFamily="49" charset="0"/>
              </a:rPr>
            </a:br>
            <a:endParaRPr lang="en-US" altLang="en-US" sz="2400" dirty="0">
              <a:solidFill>
                <a:schemeClr val="tx1"/>
              </a:solidFill>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481392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1262925" y="2625635"/>
            <a:ext cx="9666150" cy="2024742"/>
          </a:xfrm>
        </p:spPr>
        <p:txBody>
          <a:bodyPr>
            <a:noAutofit/>
          </a:bodyPr>
          <a:lstStyle/>
          <a:p>
            <a:r>
              <a:rPr lang="en-ID" sz="2400" b="0" i="0" dirty="0" err="1">
                <a:solidFill>
                  <a:schemeClr val="tx1"/>
                </a:solidFill>
                <a:effectLst/>
                <a:latin typeface="Consolas" panose="020B0609020204030204" pitchFamily="49" charset="0"/>
              </a:rPr>
              <a:t>Biomekanika</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dalam</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ergonomi</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adalah</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ilmu</a:t>
            </a:r>
            <a:r>
              <a:rPr lang="en-ID" sz="2400" b="0" i="0" dirty="0">
                <a:solidFill>
                  <a:schemeClr val="tx1"/>
                </a:solidFill>
                <a:effectLst/>
                <a:latin typeface="Consolas" panose="020B0609020204030204" pitchFamily="49" charset="0"/>
              </a:rPr>
              <a:t> yang </a:t>
            </a:r>
            <a:r>
              <a:rPr lang="en-ID" sz="2400" b="0" i="0" dirty="0" err="1">
                <a:solidFill>
                  <a:schemeClr val="tx1"/>
                </a:solidFill>
                <a:effectLst/>
                <a:latin typeface="Consolas" panose="020B0609020204030204" pitchFamily="49" charset="0"/>
              </a:rPr>
              <a:t>mempelajari</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struktur</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fisik</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manusia</a:t>
            </a:r>
            <a:r>
              <a:rPr lang="en-ID" sz="2400" b="0" i="0" dirty="0">
                <a:solidFill>
                  <a:schemeClr val="tx1"/>
                </a:solidFill>
                <a:effectLst/>
                <a:latin typeface="Consolas" panose="020B0609020204030204" pitchFamily="49" charset="0"/>
              </a:rPr>
              <a:t> dan </a:t>
            </a:r>
            <a:r>
              <a:rPr lang="en-ID" sz="2400" b="0" i="0" dirty="0" err="1">
                <a:solidFill>
                  <a:schemeClr val="tx1"/>
                </a:solidFill>
                <a:effectLst/>
                <a:latin typeface="Consolas" panose="020B0609020204030204" pitchFamily="49" charset="0"/>
              </a:rPr>
              <a:t>cara</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kerja</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tubuh</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manusia</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sebagai</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sistem</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tuas</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untuk</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memahami</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bagaimana</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tubuh</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manusia</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bekerja</a:t>
            </a:r>
            <a:r>
              <a:rPr lang="en-ID" sz="2400" b="0" i="0" dirty="0">
                <a:solidFill>
                  <a:schemeClr val="tx1"/>
                </a:solidFill>
                <a:effectLst/>
                <a:latin typeface="Consolas" panose="020B0609020204030204" pitchFamily="49" charset="0"/>
              </a:rPr>
              <a:t> dan </a:t>
            </a:r>
            <a:r>
              <a:rPr lang="en-ID" sz="2400" b="0" i="0" dirty="0" err="1">
                <a:solidFill>
                  <a:schemeClr val="tx1"/>
                </a:solidFill>
                <a:effectLst/>
                <a:latin typeface="Consolas" panose="020B0609020204030204" pitchFamily="49" charset="0"/>
              </a:rPr>
              <a:t>berinteraksi</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dengan</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lingkungannya</a:t>
            </a:r>
            <a:r>
              <a:rPr lang="en-ID" sz="2400" b="0" i="0" dirty="0">
                <a:solidFill>
                  <a:schemeClr val="tx1"/>
                </a:solidFill>
                <a:effectLst/>
                <a:latin typeface="Consolas" panose="020B0609020204030204" pitchFamily="49" charset="0"/>
              </a:rPr>
              <a:t>. </a:t>
            </a:r>
            <a:endParaRPr lang="en-US" altLang="en-US" sz="6000" dirty="0">
              <a:solidFill>
                <a:schemeClr val="tx1"/>
              </a:solidFill>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479888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1262925" y="2625635"/>
            <a:ext cx="9666150" cy="2024742"/>
          </a:xfrm>
        </p:spPr>
        <p:txBody>
          <a:bodyPr>
            <a:noAutofit/>
          </a:bodyPr>
          <a:lstStyle/>
          <a:p>
            <a:r>
              <a:rPr lang="en-US" sz="4000" dirty="0" err="1">
                <a:latin typeface="Arial" panose="020B0604020202020204" pitchFamily="34" charset="0"/>
                <a:cs typeface="Arial" panose="020B0604020202020204" pitchFamily="34" charset="0"/>
              </a:rPr>
              <a:t>Antropometri</a:t>
            </a:r>
            <a:endParaRPr lang="en-US" altLang="en-US" sz="6000" dirty="0">
              <a:solidFill>
                <a:schemeClr val="tx1"/>
              </a:solidFill>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3300181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1262925" y="2625635"/>
            <a:ext cx="9666150" cy="2024742"/>
          </a:xfrm>
        </p:spPr>
        <p:txBody>
          <a:bodyPr>
            <a:noAutofit/>
          </a:bodyPr>
          <a:lstStyle/>
          <a:p>
            <a:pPr marL="0" indent="0">
              <a:buFont typeface="Arial" panose="020B0604020202020204" pitchFamily="34" charset="0"/>
              <a:buNone/>
              <a:defRPr/>
            </a:pPr>
            <a:r>
              <a:rPr lang="en-US" sz="2400" dirty="0" err="1">
                <a:latin typeface="Consolas" panose="020B0609020204030204" pitchFamily="49" charset="0"/>
              </a:rPr>
              <a:t>Pengertian</a:t>
            </a:r>
            <a:r>
              <a:rPr lang="en-US" sz="2400" dirty="0">
                <a:latin typeface="Consolas" panose="020B0609020204030204" pitchFamily="49" charset="0"/>
              </a:rPr>
              <a:t> </a:t>
            </a:r>
            <a:r>
              <a:rPr lang="en-US" sz="2400" dirty="0" err="1">
                <a:latin typeface="Consolas" panose="020B0609020204030204" pitchFamily="49" charset="0"/>
              </a:rPr>
              <a:t>antropometri</a:t>
            </a:r>
            <a:br>
              <a:rPr lang="en-US" sz="2400" dirty="0">
                <a:latin typeface="Consolas" panose="020B0609020204030204" pitchFamily="49" charset="0"/>
              </a:rPr>
            </a:br>
            <a:r>
              <a:rPr lang="en-US" sz="2400" dirty="0">
                <a:latin typeface="Consolas" panose="020B0609020204030204" pitchFamily="49" charset="0"/>
                <a:cs typeface="Arial" panose="020B0604020202020204" pitchFamily="34" charset="0"/>
              </a:rPr>
              <a:t>“ANTHRO” : MANUSIA</a:t>
            </a:r>
            <a:br>
              <a:rPr lang="en-US" sz="2400" dirty="0">
                <a:latin typeface="Consolas" panose="020B0609020204030204" pitchFamily="49" charset="0"/>
                <a:cs typeface="Arial" panose="020B0604020202020204" pitchFamily="34" charset="0"/>
              </a:rPr>
            </a:br>
            <a:r>
              <a:rPr lang="en-US" sz="2400" dirty="0">
                <a:latin typeface="Consolas" panose="020B0609020204030204" pitchFamily="49" charset="0"/>
                <a:cs typeface="Arial" panose="020B0604020202020204" pitchFamily="34" charset="0"/>
              </a:rPr>
              <a:t>“METRI”  : UKURAN</a:t>
            </a:r>
          </a:p>
        </p:txBody>
      </p:sp>
    </p:spTree>
    <p:extLst>
      <p:ext uri="{BB962C8B-B14F-4D97-AF65-F5344CB8AC3E}">
        <p14:creationId xmlns:p14="http://schemas.microsoft.com/office/powerpoint/2010/main" val="3901813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1262925" y="2625635"/>
            <a:ext cx="9666150" cy="2024742"/>
          </a:xfrm>
        </p:spPr>
        <p:txBody>
          <a:bodyPr>
            <a:noAutofit/>
          </a:bodyPr>
          <a:lstStyle/>
          <a:p>
            <a:pPr>
              <a:buFont typeface="Arial" panose="020B0604020202020204" pitchFamily="34" charset="0"/>
              <a:buNone/>
              <a:defRPr/>
            </a:pPr>
            <a:r>
              <a:rPr lang="en-US" sz="2400" dirty="0" err="1">
                <a:latin typeface="Consolas" panose="020B0609020204030204" pitchFamily="49" charset="0"/>
                <a:cs typeface="Arial" panose="020B0604020202020204" pitchFamily="34" charset="0"/>
              </a:rPr>
              <a:t>Antropometri</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adalah</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sebuah</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studi</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tentang</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pengukuran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tubuh</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dimensi</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manusia</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dari</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tulang</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otot</a:t>
            </a:r>
            <a:r>
              <a:rPr lang="en-US" sz="2400" dirty="0">
                <a:latin typeface="Consolas" panose="020B0609020204030204" pitchFamily="49" charset="0"/>
                <a:cs typeface="Arial" panose="020B0604020202020204" pitchFamily="34" charset="0"/>
              </a:rPr>
              <a:t> dan </a:t>
            </a:r>
            <a:r>
              <a:rPr lang="en-US" sz="2400" dirty="0" err="1">
                <a:latin typeface="Consolas" panose="020B0609020204030204" pitchFamily="49" charset="0"/>
                <a:cs typeface="Arial" panose="020B0604020202020204" pitchFamily="34" charset="0"/>
              </a:rPr>
              <a:t>jaringan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adiposa</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atau</a:t>
            </a:r>
            <a:r>
              <a:rPr lang="en-US" sz="2400" dirty="0">
                <a:latin typeface="Consolas" panose="020B0609020204030204" pitchFamily="49" charset="0"/>
                <a:cs typeface="Arial" panose="020B0604020202020204" pitchFamily="34" charset="0"/>
              </a:rPr>
              <a:t> lemak.</a:t>
            </a:r>
          </a:p>
        </p:txBody>
      </p:sp>
    </p:spTree>
    <p:extLst>
      <p:ext uri="{BB962C8B-B14F-4D97-AF65-F5344CB8AC3E}">
        <p14:creationId xmlns:p14="http://schemas.microsoft.com/office/powerpoint/2010/main" val="541643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1262925" y="1371600"/>
            <a:ext cx="9666150" cy="3278777"/>
          </a:xfrm>
        </p:spPr>
        <p:txBody>
          <a:bodyPr>
            <a:noAutofit/>
          </a:bodyPr>
          <a:lstStyle/>
          <a:p>
            <a:pPr marL="0" indent="0">
              <a:buFont typeface="Arial" panose="020B0604020202020204" pitchFamily="34" charset="0"/>
              <a:buNone/>
            </a:pPr>
            <a:r>
              <a:rPr lang="en-US" altLang="en-US" sz="2400" dirty="0" err="1">
                <a:latin typeface="Consolas" panose="020B0609020204030204" pitchFamily="49" charset="0"/>
                <a:cs typeface="Arial" panose="020B0604020202020204" pitchFamily="34" charset="0"/>
              </a:rPr>
              <a:t>Bidang</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antropometri</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meliputi</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berbagai</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ukuran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tubuh</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manusia</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seperti</a:t>
            </a:r>
            <a:r>
              <a:rPr lang="en-US" altLang="en-US" sz="2400" dirty="0">
                <a:latin typeface="Consolas" panose="020B0609020204030204" pitchFamily="49" charset="0"/>
                <a:cs typeface="Arial" panose="020B0604020202020204" pitchFamily="34" charset="0"/>
              </a:rPr>
              <a:t>:</a:t>
            </a:r>
            <a:br>
              <a:rPr lang="en-US" altLang="en-US" sz="2400" dirty="0">
                <a:latin typeface="Consolas" panose="020B0609020204030204" pitchFamily="49" charset="0"/>
                <a:cs typeface="Arial" panose="020B0604020202020204" pitchFamily="34" charset="0"/>
              </a:rPr>
            </a:br>
            <a:br>
              <a:rPr lang="en-US" altLang="en-US" sz="2400" dirty="0">
                <a:latin typeface="Consolas" panose="020B0609020204030204" pitchFamily="49" charset="0"/>
                <a:cs typeface="Arial" panose="020B0604020202020204" pitchFamily="34" charset="0"/>
              </a:rPr>
            </a:br>
            <a:br>
              <a:rPr lang="en-US" altLang="en-US" sz="2400" dirty="0">
                <a:latin typeface="Consolas" panose="020B0609020204030204" pitchFamily="49" charset="0"/>
                <a:cs typeface="Arial" panose="020B0604020202020204" pitchFamily="34" charset="0"/>
              </a:rPr>
            </a:br>
            <a:r>
              <a:rPr lang="en-US" altLang="en-US" sz="2400" dirty="0">
                <a:solidFill>
                  <a:srgbClr val="FFFF00"/>
                </a:solidFill>
                <a:latin typeface="Consolas" panose="020B0609020204030204" pitchFamily="49" charset="0"/>
                <a:cs typeface="Arial" panose="020B0604020202020204" pitchFamily="34" charset="0"/>
              </a:rPr>
              <a:t>====</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berat</a:t>
            </a:r>
            <a:r>
              <a:rPr lang="en-US" altLang="en-US" sz="2400" dirty="0">
                <a:latin typeface="Consolas" panose="020B0609020204030204" pitchFamily="49" charset="0"/>
                <a:cs typeface="Arial" panose="020B0604020202020204" pitchFamily="34" charset="0"/>
              </a:rPr>
              <a:t> badan </a:t>
            </a:r>
            <a:r>
              <a:rPr lang="en-US" altLang="en-US" sz="2400" dirty="0">
                <a:solidFill>
                  <a:srgbClr val="FFFF00"/>
                </a:solidFill>
                <a:latin typeface="Consolas" panose="020B0609020204030204" pitchFamily="49" charset="0"/>
                <a:cs typeface="Arial" panose="020B0604020202020204" pitchFamily="34" charset="0"/>
              </a:rPr>
              <a:t>====</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posisi</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ketika</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berdiri</a:t>
            </a:r>
            <a:r>
              <a:rPr lang="en-US" altLang="en-US" sz="2400" dirty="0">
                <a:latin typeface="Consolas" panose="020B0609020204030204" pitchFamily="49" charset="0"/>
                <a:cs typeface="Arial" panose="020B0604020202020204" pitchFamily="34" charset="0"/>
              </a:rPr>
              <a:t> </a:t>
            </a:r>
            <a:r>
              <a:rPr lang="en-US" altLang="en-US" sz="2400" dirty="0">
                <a:solidFill>
                  <a:srgbClr val="FFFF00"/>
                </a:solidFill>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ketika</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merentangkan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tangan</a:t>
            </a:r>
            <a:r>
              <a:rPr lang="en-US" altLang="en-US" sz="2400" dirty="0">
                <a:latin typeface="Consolas" panose="020B0609020204030204" pitchFamily="49" charset="0"/>
                <a:cs typeface="Arial" panose="020B0604020202020204" pitchFamily="34" charset="0"/>
              </a:rPr>
              <a:t> </a:t>
            </a:r>
            <a:r>
              <a:rPr lang="en-US" altLang="en-US" sz="2400" dirty="0">
                <a:solidFill>
                  <a:srgbClr val="FFFF00"/>
                </a:solidFill>
                <a:latin typeface="Consolas" panose="020B0609020204030204" pitchFamily="49" charset="0"/>
                <a:cs typeface="Arial" panose="020B0604020202020204" pitchFamily="34" charset="0"/>
              </a:rPr>
              <a:t>====</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lingkar</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tubuh</a:t>
            </a:r>
            <a:r>
              <a:rPr lang="en-US" altLang="en-US" sz="2400" dirty="0">
                <a:latin typeface="Consolas" panose="020B0609020204030204" pitchFamily="49" charset="0"/>
                <a:cs typeface="Arial" panose="020B0604020202020204" pitchFamily="34" charset="0"/>
              </a:rPr>
              <a:t> </a:t>
            </a:r>
            <a:r>
              <a:rPr lang="en-US" altLang="en-US" sz="2400" dirty="0">
                <a:solidFill>
                  <a:srgbClr val="FFFF00"/>
                </a:solidFill>
                <a:latin typeface="Consolas" panose="020B0609020204030204" pitchFamily="49" charset="0"/>
                <a:cs typeface="Arial" panose="020B0604020202020204" pitchFamily="34" charset="0"/>
              </a:rPr>
              <a:t>====</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panjang</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tungkai</a:t>
            </a:r>
            <a:r>
              <a:rPr lang="en-US" altLang="en-US" sz="2400" dirty="0">
                <a:latin typeface="Consolas" panose="020B0609020204030204" pitchFamily="49" charset="0"/>
                <a:cs typeface="Arial" panose="020B0604020202020204" pitchFamily="34" charset="0"/>
              </a:rPr>
              <a:t> </a:t>
            </a:r>
            <a:r>
              <a:rPr lang="en-US" altLang="en-US" sz="2400" dirty="0">
                <a:solidFill>
                  <a:srgbClr val="FFFF00"/>
                </a:solidFill>
                <a:latin typeface="Consolas" panose="020B0609020204030204" pitchFamily="49" charset="0"/>
                <a:cs typeface="Arial" panose="020B0604020202020204" pitchFamily="34" charset="0"/>
              </a:rPr>
              <a:t>====</a:t>
            </a:r>
            <a:r>
              <a:rPr lang="en-US" altLang="en-US" sz="2400" dirty="0">
                <a:latin typeface="Consolas" panose="020B0609020204030204" pitchFamily="49" charset="0"/>
                <a:cs typeface="Arial" panose="020B0604020202020204" pitchFamily="34" charset="0"/>
              </a:rPr>
              <a:t> dan </a:t>
            </a:r>
            <a:r>
              <a:rPr lang="en-US" altLang="en-US" sz="2400" dirty="0" err="1">
                <a:latin typeface="Consolas" panose="020B0609020204030204" pitchFamily="49" charset="0"/>
                <a:cs typeface="Arial" panose="020B0604020202020204" pitchFamily="34" charset="0"/>
              </a:rPr>
              <a:t>sebagainya</a:t>
            </a:r>
            <a:r>
              <a:rPr lang="en-US" altLang="en-US" sz="2400" dirty="0">
                <a:latin typeface="Consolas" panose="020B0609020204030204" pitchFamily="49" charset="0"/>
                <a:cs typeface="Arial" panose="020B0604020202020204" pitchFamily="34" charset="0"/>
              </a:rPr>
              <a:t>.</a:t>
            </a:r>
          </a:p>
        </p:txBody>
      </p:sp>
    </p:spTree>
    <p:extLst>
      <p:ext uri="{BB962C8B-B14F-4D97-AF65-F5344CB8AC3E}">
        <p14:creationId xmlns:p14="http://schemas.microsoft.com/office/powerpoint/2010/main" val="3433468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1262925" y="1371600"/>
            <a:ext cx="9666150" cy="3278777"/>
          </a:xfrm>
        </p:spPr>
        <p:txBody>
          <a:bodyPr>
            <a:noAutofit/>
          </a:bodyPr>
          <a:lstStyle/>
          <a:p>
            <a:pPr>
              <a:buFont typeface="Arial" panose="020B0604020202020204" pitchFamily="34" charset="0"/>
              <a:buNone/>
              <a:defRPr/>
            </a:pPr>
            <a:r>
              <a:rPr lang="en-US" sz="2400" dirty="0" err="1">
                <a:latin typeface="Consolas" panose="020B0609020204030204" pitchFamily="49" charset="0"/>
                <a:cs typeface="Arial" panose="020B0604020202020204" pitchFamily="34" charset="0"/>
              </a:rPr>
              <a:t>Antropometri</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dapat</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dibagi</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menjadi</a:t>
            </a:r>
            <a:r>
              <a:rPr lang="en-US" sz="2400" dirty="0">
                <a:latin typeface="Consolas" panose="020B0609020204030204" pitchFamily="49" charset="0"/>
                <a:cs typeface="Arial" panose="020B0604020202020204" pitchFamily="34" charset="0"/>
              </a:rPr>
              <a:t> 2 </a:t>
            </a:r>
            <a:r>
              <a:rPr lang="en-US" sz="2400" dirty="0" err="1">
                <a:latin typeface="Consolas" panose="020B0609020204030204" pitchFamily="49" charset="0"/>
                <a:cs typeface="Arial" panose="020B0604020202020204" pitchFamily="34" charset="0"/>
              </a:rPr>
              <a:t>yaitu</a:t>
            </a:r>
            <a:r>
              <a:rPr lang="en-US" sz="2400" dirty="0">
                <a:latin typeface="Consolas" panose="020B0609020204030204" pitchFamily="49" charset="0"/>
                <a:cs typeface="Arial" panose="020B0604020202020204" pitchFamily="34" charset="0"/>
              </a:rPr>
              <a:t>,</a:t>
            </a:r>
          </a:p>
        </p:txBody>
      </p:sp>
    </p:spTree>
    <p:extLst>
      <p:ext uri="{BB962C8B-B14F-4D97-AF65-F5344CB8AC3E}">
        <p14:creationId xmlns:p14="http://schemas.microsoft.com/office/powerpoint/2010/main" val="1855318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1014731" y="1254035"/>
            <a:ext cx="9666150" cy="1123406"/>
          </a:xfrm>
        </p:spPr>
        <p:txBody>
          <a:bodyPr>
            <a:noAutofit/>
          </a:bodyPr>
          <a:lstStyle/>
          <a:p>
            <a:pPr>
              <a:buFont typeface="Arial" panose="020B0604020202020204" pitchFamily="34" charset="0"/>
              <a:buNone/>
              <a:defRPr/>
            </a:pPr>
            <a:r>
              <a:rPr lang="en-US" sz="2400" dirty="0" err="1">
                <a:highlight>
                  <a:srgbClr val="808080"/>
                </a:highlight>
                <a:latin typeface="Consolas" panose="020B0609020204030204" pitchFamily="49" charset="0"/>
                <a:cs typeface="Arial" panose="020B0604020202020204" pitchFamily="34" charset="0"/>
              </a:rPr>
              <a:t>Antropometri</a:t>
            </a:r>
            <a:endParaRPr lang="en-US" sz="2400" dirty="0">
              <a:highlight>
                <a:srgbClr val="808080"/>
              </a:highlight>
              <a:latin typeface="Consolas" panose="020B0609020204030204" pitchFamily="49" charset="0"/>
              <a:cs typeface="Arial" panose="020B0604020202020204" pitchFamily="34" charset="0"/>
            </a:endParaRPr>
          </a:p>
        </p:txBody>
      </p:sp>
      <p:sp>
        <p:nvSpPr>
          <p:cNvPr id="3" name="Title 1">
            <a:extLst>
              <a:ext uri="{FF2B5EF4-FFF2-40B4-BE49-F238E27FC236}">
                <a16:creationId xmlns:a16="http://schemas.microsoft.com/office/drawing/2014/main" id="{8422FBC4-1E7F-456E-9894-8DA269D794F8}"/>
              </a:ext>
            </a:extLst>
          </p:cNvPr>
          <p:cNvSpPr txBox="1">
            <a:spLocks/>
          </p:cNvSpPr>
          <p:nvPr/>
        </p:nvSpPr>
        <p:spPr>
          <a:xfrm>
            <a:off x="1572079" y="3156858"/>
            <a:ext cx="3182801" cy="1123406"/>
          </a:xfrm>
          <a:prstGeom prst="rect">
            <a:avLst/>
          </a:prstGeom>
          <a:solidFill>
            <a:srgbClr val="FFC000"/>
          </a:solidFill>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err="1">
                <a:solidFill>
                  <a:schemeClr val="bg1"/>
                </a:solidFill>
                <a:latin typeface="Consolas" panose="020B0609020204030204" pitchFamily="49" charset="0"/>
                <a:cs typeface="Arial" panose="020B0604020202020204" pitchFamily="34" charset="0"/>
              </a:rPr>
              <a:t>Antropometri</a:t>
            </a:r>
            <a:r>
              <a:rPr lang="en-US" sz="2400" b="1" dirty="0">
                <a:solidFill>
                  <a:schemeClr val="bg1"/>
                </a:solidFill>
                <a:latin typeface="Consolas" panose="020B0609020204030204" pitchFamily="49" charset="0"/>
                <a:cs typeface="Arial" panose="020B0604020202020204" pitchFamily="34" charset="0"/>
              </a:rPr>
              <a:t> Statis (</a:t>
            </a:r>
            <a:r>
              <a:rPr lang="en-US" sz="2400" b="1" dirty="0" err="1">
                <a:solidFill>
                  <a:schemeClr val="bg1"/>
                </a:solidFill>
                <a:latin typeface="Consolas" panose="020B0609020204030204" pitchFamily="49" charset="0"/>
                <a:cs typeface="Arial" panose="020B0604020202020204" pitchFamily="34" charset="0"/>
              </a:rPr>
              <a:t>struktural</a:t>
            </a:r>
            <a:r>
              <a:rPr lang="en-US" sz="2400" b="1" dirty="0">
                <a:solidFill>
                  <a:schemeClr val="bg1"/>
                </a:solidFill>
                <a:latin typeface="Consolas" panose="020B0609020204030204" pitchFamily="49" charset="0"/>
                <a:cs typeface="Arial" panose="020B0604020202020204" pitchFamily="34" charset="0"/>
              </a:rPr>
              <a:t>)</a:t>
            </a:r>
          </a:p>
        </p:txBody>
      </p:sp>
      <p:sp>
        <p:nvSpPr>
          <p:cNvPr id="4" name="Title 1">
            <a:extLst>
              <a:ext uri="{FF2B5EF4-FFF2-40B4-BE49-F238E27FC236}">
                <a16:creationId xmlns:a16="http://schemas.microsoft.com/office/drawing/2014/main" id="{EB895539-B8F9-4D39-AB24-AA07C82AC2D2}"/>
              </a:ext>
            </a:extLst>
          </p:cNvPr>
          <p:cNvSpPr txBox="1">
            <a:spLocks/>
          </p:cNvSpPr>
          <p:nvPr/>
        </p:nvSpPr>
        <p:spPr>
          <a:xfrm>
            <a:off x="6335668" y="3034937"/>
            <a:ext cx="3182801" cy="1123406"/>
          </a:xfrm>
          <a:prstGeom prst="rect">
            <a:avLst/>
          </a:prstGeom>
          <a:solidFill>
            <a:srgbClr val="FFC000"/>
          </a:solidFill>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err="1">
                <a:solidFill>
                  <a:schemeClr val="bg1"/>
                </a:solidFill>
                <a:latin typeface="Consolas" panose="020B0609020204030204" pitchFamily="49" charset="0"/>
              </a:rPr>
              <a:t>Antropometri</a:t>
            </a:r>
            <a:r>
              <a:rPr lang="en-US" sz="2400" b="1" dirty="0">
                <a:solidFill>
                  <a:schemeClr val="bg1"/>
                </a:solidFill>
                <a:latin typeface="Consolas" panose="020B0609020204030204" pitchFamily="49" charset="0"/>
              </a:rPr>
              <a:t> </a:t>
            </a:r>
            <a:r>
              <a:rPr lang="en-US" sz="2400" b="1" dirty="0" err="1">
                <a:solidFill>
                  <a:schemeClr val="bg1"/>
                </a:solidFill>
                <a:latin typeface="Consolas" panose="020B0609020204030204" pitchFamily="49" charset="0"/>
              </a:rPr>
              <a:t>Dinamis</a:t>
            </a:r>
            <a:r>
              <a:rPr lang="en-US" sz="2400" b="1" dirty="0">
                <a:solidFill>
                  <a:schemeClr val="bg1"/>
                </a:solidFill>
                <a:latin typeface="Consolas" panose="020B0609020204030204" pitchFamily="49" charset="0"/>
              </a:rPr>
              <a:t> (</a:t>
            </a:r>
            <a:r>
              <a:rPr lang="en-US" sz="2400" b="1" dirty="0" err="1">
                <a:solidFill>
                  <a:schemeClr val="bg1"/>
                </a:solidFill>
                <a:latin typeface="Consolas" panose="020B0609020204030204" pitchFamily="49" charset="0"/>
              </a:rPr>
              <a:t>fungsional</a:t>
            </a:r>
            <a:r>
              <a:rPr lang="en-US" sz="2400" b="1" dirty="0">
                <a:solidFill>
                  <a:schemeClr val="bg1"/>
                </a:solidFill>
                <a:latin typeface="Consolas" panose="020B0609020204030204" pitchFamily="49" charset="0"/>
              </a:rPr>
              <a:t>)</a:t>
            </a:r>
          </a:p>
        </p:txBody>
      </p:sp>
    </p:spTree>
    <p:extLst>
      <p:ext uri="{BB962C8B-B14F-4D97-AF65-F5344CB8AC3E}">
        <p14:creationId xmlns:p14="http://schemas.microsoft.com/office/powerpoint/2010/main" val="1414188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6439989" y="1371600"/>
            <a:ext cx="4489086" cy="3278777"/>
          </a:xfrm>
        </p:spPr>
        <p:txBody>
          <a:bodyPr>
            <a:noAutofit/>
          </a:bodyPr>
          <a:lstStyle/>
          <a:p>
            <a:pPr algn="just">
              <a:buFont typeface="Arial" panose="020B0604020202020204" pitchFamily="34" charset="0"/>
              <a:buNone/>
              <a:defRPr/>
            </a:pPr>
            <a:r>
              <a:rPr lang="en-US" sz="2400" dirty="0" err="1">
                <a:solidFill>
                  <a:schemeClr val="tx1"/>
                </a:solidFill>
                <a:latin typeface="Consolas" panose="020B0609020204030204" pitchFamily="49" charset="0"/>
                <a:cs typeface="Arial" panose="020B0604020202020204" pitchFamily="34" charset="0"/>
              </a:rPr>
              <a:t>Pengukuran</a:t>
            </a:r>
            <a:r>
              <a:rPr lang="en-US" sz="2400" dirty="0">
                <a:solidFill>
                  <a:schemeClr val="tx1"/>
                </a:solidFill>
                <a:latin typeface="Consolas" panose="020B0609020204030204" pitchFamily="49" charset="0"/>
                <a:cs typeface="Arial" panose="020B0604020202020204" pitchFamily="34" charset="0"/>
              </a:rPr>
              <a:t> </a:t>
            </a:r>
            <a:r>
              <a:rPr lang="en-US" sz="2400" dirty="0" err="1">
                <a:solidFill>
                  <a:schemeClr val="tx1"/>
                </a:solidFill>
                <a:latin typeface="Consolas" panose="020B0609020204030204" pitchFamily="49" charset="0"/>
                <a:cs typeface="Arial" panose="020B0604020202020204" pitchFamily="34" charset="0"/>
              </a:rPr>
              <a:t>manusia</a:t>
            </a:r>
            <a:r>
              <a:rPr lang="en-US" sz="2400" dirty="0">
                <a:solidFill>
                  <a:schemeClr val="tx1"/>
                </a:solidFill>
                <a:latin typeface="Consolas" panose="020B0609020204030204" pitchFamily="49" charset="0"/>
                <a:cs typeface="Arial" panose="020B0604020202020204" pitchFamily="34" charset="0"/>
              </a:rPr>
              <a:t> pada </a:t>
            </a:r>
            <a:r>
              <a:rPr lang="en-US" sz="2400" dirty="0" err="1">
                <a:solidFill>
                  <a:schemeClr val="tx1"/>
                </a:solidFill>
                <a:latin typeface="Consolas" panose="020B0609020204030204" pitchFamily="49" charset="0"/>
                <a:cs typeface="Arial" panose="020B0604020202020204" pitchFamily="34" charset="0"/>
              </a:rPr>
              <a:t>posisi</a:t>
            </a:r>
            <a:r>
              <a:rPr lang="en-US" sz="2400" dirty="0">
                <a:solidFill>
                  <a:schemeClr val="tx1"/>
                </a:solidFill>
                <a:latin typeface="Consolas" panose="020B0609020204030204" pitchFamily="49" charset="0"/>
                <a:cs typeface="Arial" panose="020B0604020202020204" pitchFamily="34" charset="0"/>
              </a:rPr>
              <a:t> diam, dan linier pada </a:t>
            </a:r>
            <a:r>
              <a:rPr lang="en-US" sz="2400" dirty="0" err="1">
                <a:solidFill>
                  <a:schemeClr val="tx1"/>
                </a:solidFill>
                <a:latin typeface="Consolas" panose="020B0609020204030204" pitchFamily="49" charset="0"/>
                <a:cs typeface="Arial" panose="020B0604020202020204" pitchFamily="34" charset="0"/>
              </a:rPr>
              <a:t>permukaan</a:t>
            </a:r>
            <a:r>
              <a:rPr lang="en-US" sz="2400" dirty="0">
                <a:solidFill>
                  <a:schemeClr val="tx1"/>
                </a:solidFill>
                <a:latin typeface="Consolas" panose="020B0609020204030204" pitchFamily="49" charset="0"/>
                <a:cs typeface="Arial" panose="020B0604020202020204" pitchFamily="34" charset="0"/>
              </a:rPr>
              <a:t> </a:t>
            </a:r>
            <a:r>
              <a:rPr lang="en-US" sz="2400" dirty="0" err="1">
                <a:solidFill>
                  <a:schemeClr val="tx1"/>
                </a:solidFill>
                <a:latin typeface="Consolas" panose="020B0609020204030204" pitchFamily="49" charset="0"/>
                <a:cs typeface="Arial" panose="020B0604020202020204" pitchFamily="34" charset="0"/>
              </a:rPr>
              <a:t>tubuh</a:t>
            </a:r>
            <a:r>
              <a:rPr lang="en-US" sz="2400" dirty="0">
                <a:solidFill>
                  <a:schemeClr val="tx1"/>
                </a:solidFill>
                <a:latin typeface="Consolas" panose="020B0609020204030204" pitchFamily="49" charset="0"/>
                <a:cs typeface="Arial" panose="020B0604020202020204" pitchFamily="34" charset="0"/>
              </a:rPr>
              <a:t>. </a:t>
            </a:r>
            <a:r>
              <a:rPr lang="en-US" sz="2400" dirty="0" err="1">
                <a:solidFill>
                  <a:schemeClr val="tx1"/>
                </a:solidFill>
                <a:latin typeface="Consolas" panose="020B0609020204030204" pitchFamily="49" charset="0"/>
                <a:cs typeface="Arial" panose="020B0604020202020204" pitchFamily="34" charset="0"/>
              </a:rPr>
              <a:t>Contoh</a:t>
            </a:r>
            <a:r>
              <a:rPr lang="en-US" sz="2400" dirty="0">
                <a:solidFill>
                  <a:schemeClr val="tx1"/>
                </a:solidFill>
                <a:latin typeface="Consolas" panose="020B0609020204030204" pitchFamily="49" charset="0"/>
                <a:cs typeface="Arial" panose="020B0604020202020204" pitchFamily="34" charset="0"/>
              </a:rPr>
              <a:t>: Tinggi Badan, Lebar bahu</a:t>
            </a:r>
          </a:p>
        </p:txBody>
      </p:sp>
      <p:sp>
        <p:nvSpPr>
          <p:cNvPr id="3" name="Title 1">
            <a:extLst>
              <a:ext uri="{FF2B5EF4-FFF2-40B4-BE49-F238E27FC236}">
                <a16:creationId xmlns:a16="http://schemas.microsoft.com/office/drawing/2014/main" id="{9D06E773-2216-48F0-BE01-BE801EC81896}"/>
              </a:ext>
            </a:extLst>
          </p:cNvPr>
          <p:cNvSpPr txBox="1">
            <a:spLocks/>
          </p:cNvSpPr>
          <p:nvPr/>
        </p:nvSpPr>
        <p:spPr>
          <a:xfrm>
            <a:off x="1262925" y="2305594"/>
            <a:ext cx="3182801" cy="1123406"/>
          </a:xfrm>
          <a:prstGeom prst="rect">
            <a:avLst/>
          </a:prstGeom>
          <a:solidFill>
            <a:srgbClr val="FFC000"/>
          </a:solidFill>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err="1">
                <a:solidFill>
                  <a:schemeClr val="bg1"/>
                </a:solidFill>
                <a:latin typeface="Consolas" panose="020B0609020204030204" pitchFamily="49" charset="0"/>
                <a:cs typeface="Arial" panose="020B0604020202020204" pitchFamily="34" charset="0"/>
              </a:rPr>
              <a:t>Antropometri</a:t>
            </a:r>
            <a:r>
              <a:rPr lang="en-US" sz="2400" b="1" dirty="0">
                <a:solidFill>
                  <a:schemeClr val="bg1"/>
                </a:solidFill>
                <a:latin typeface="Consolas" panose="020B0609020204030204" pitchFamily="49" charset="0"/>
                <a:cs typeface="Arial" panose="020B0604020202020204" pitchFamily="34" charset="0"/>
              </a:rPr>
              <a:t> Statis (</a:t>
            </a:r>
            <a:r>
              <a:rPr lang="en-US" sz="2400" b="1" dirty="0" err="1">
                <a:solidFill>
                  <a:schemeClr val="bg1"/>
                </a:solidFill>
                <a:latin typeface="Consolas" panose="020B0609020204030204" pitchFamily="49" charset="0"/>
                <a:cs typeface="Arial" panose="020B0604020202020204" pitchFamily="34" charset="0"/>
              </a:rPr>
              <a:t>struktural</a:t>
            </a:r>
            <a:r>
              <a:rPr lang="en-US" sz="2400" b="1" dirty="0">
                <a:solidFill>
                  <a:schemeClr val="bg1"/>
                </a:solidFill>
                <a:latin typeface="Consolas" panose="020B0609020204030204" pitchFamily="49" charset="0"/>
                <a:cs typeface="Arial" panose="020B0604020202020204" pitchFamily="34" charset="0"/>
              </a:rPr>
              <a:t>)</a:t>
            </a:r>
          </a:p>
        </p:txBody>
      </p:sp>
    </p:spTree>
    <p:extLst>
      <p:ext uri="{BB962C8B-B14F-4D97-AF65-F5344CB8AC3E}">
        <p14:creationId xmlns:p14="http://schemas.microsoft.com/office/powerpoint/2010/main" val="1630817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919119" y="2608217"/>
            <a:ext cx="10353762" cy="1091838"/>
          </a:xfrm>
        </p:spPr>
        <p:txBody>
          <a:bodyPr>
            <a:noAutofit/>
          </a:bodyPr>
          <a:lstStyle/>
          <a:p>
            <a:r>
              <a:rPr lang="en-ID" sz="2400" dirty="0" err="1">
                <a:latin typeface="Consolas" panose="020B0609020204030204" pitchFamily="49" charset="0"/>
              </a:rPr>
              <a:t>Secara</a:t>
            </a:r>
            <a:r>
              <a:rPr lang="en-ID" sz="2400" dirty="0">
                <a:latin typeface="Consolas" panose="020B0609020204030204" pitchFamily="49" charset="0"/>
              </a:rPr>
              <a:t> </a:t>
            </a:r>
            <a:r>
              <a:rPr lang="en-ID" sz="2400" dirty="0" err="1">
                <a:latin typeface="Consolas" panose="020B0609020204030204" pitchFamily="49" charset="0"/>
              </a:rPr>
              <a:t>etiomologi</a:t>
            </a:r>
            <a:r>
              <a:rPr lang="en-ID" sz="2400" dirty="0">
                <a:latin typeface="Consolas" panose="020B0609020204030204" pitchFamily="49" charset="0"/>
              </a:rPr>
              <a:t>, </a:t>
            </a:r>
            <a:r>
              <a:rPr lang="en-ID" sz="2400" dirty="0" err="1">
                <a:latin typeface="Consolas" panose="020B0609020204030204" pitchFamily="49" charset="0"/>
              </a:rPr>
              <a:t>ergonomi</a:t>
            </a:r>
            <a:r>
              <a:rPr lang="en-ID" sz="2400" dirty="0">
                <a:latin typeface="Consolas" panose="020B0609020204030204" pitchFamily="49" charset="0"/>
              </a:rPr>
              <a:t> </a:t>
            </a:r>
            <a:r>
              <a:rPr lang="en-ID" sz="2400" dirty="0" err="1">
                <a:latin typeface="Consolas" panose="020B0609020204030204" pitchFamily="49" charset="0"/>
              </a:rPr>
              <a:t>berasal</a:t>
            </a:r>
            <a:r>
              <a:rPr lang="en-ID" sz="2400" dirty="0">
                <a:latin typeface="Consolas" panose="020B0609020204030204" pitchFamily="49" charset="0"/>
              </a:rPr>
              <a:t> </a:t>
            </a:r>
            <a:r>
              <a:rPr lang="en-ID" sz="2400" dirty="0" err="1">
                <a:latin typeface="Consolas" panose="020B0609020204030204" pitchFamily="49" charset="0"/>
              </a:rPr>
              <a:t>dari</a:t>
            </a:r>
            <a:r>
              <a:rPr lang="en-ID" sz="2400" dirty="0">
                <a:latin typeface="Consolas" panose="020B0609020204030204" pitchFamily="49" charset="0"/>
              </a:rPr>
              <a:t> </a:t>
            </a:r>
            <a:r>
              <a:rPr lang="en-ID" sz="2400" dirty="0" err="1">
                <a:latin typeface="Consolas" panose="020B0609020204030204" pitchFamily="49" charset="0"/>
              </a:rPr>
              <a:t>bahasa</a:t>
            </a:r>
            <a:r>
              <a:rPr lang="en-ID" sz="2400" dirty="0">
                <a:latin typeface="Consolas" panose="020B0609020204030204" pitchFamily="49" charset="0"/>
              </a:rPr>
              <a:t> Yunani </a:t>
            </a:r>
            <a:r>
              <a:rPr lang="en-ID" sz="2400" dirty="0" err="1">
                <a:latin typeface="Consolas" panose="020B0609020204030204" pitchFamily="49" charset="0"/>
              </a:rPr>
              <a:t>yaitu</a:t>
            </a:r>
            <a:r>
              <a:rPr lang="en-ID" sz="2400" dirty="0">
                <a:latin typeface="Consolas" panose="020B0609020204030204" pitchFamily="49" charset="0"/>
              </a:rPr>
              <a:t> ergon yang </a:t>
            </a:r>
            <a:r>
              <a:rPr lang="en-ID" sz="2400" dirty="0" err="1">
                <a:latin typeface="Consolas" panose="020B0609020204030204" pitchFamily="49" charset="0"/>
              </a:rPr>
              <a:t>berarti</a:t>
            </a:r>
            <a:r>
              <a:rPr lang="en-ID" sz="2400" dirty="0">
                <a:latin typeface="Consolas" panose="020B0609020204030204" pitchFamily="49" charset="0"/>
              </a:rPr>
              <a:t> </a:t>
            </a:r>
            <a:r>
              <a:rPr lang="en-ID" sz="2400" dirty="0" err="1">
                <a:latin typeface="Consolas" panose="020B0609020204030204" pitchFamily="49" charset="0"/>
              </a:rPr>
              <a:t>kerja</a:t>
            </a:r>
            <a:r>
              <a:rPr lang="en-ID" sz="2400" dirty="0">
                <a:latin typeface="Consolas" panose="020B0609020204030204" pitchFamily="49" charset="0"/>
              </a:rPr>
              <a:t> dan </a:t>
            </a:r>
            <a:r>
              <a:rPr lang="en-ID" sz="2400" dirty="0" err="1">
                <a:latin typeface="Consolas" panose="020B0609020204030204" pitchFamily="49" charset="0"/>
              </a:rPr>
              <a:t>nomo</a:t>
            </a:r>
            <a:r>
              <a:rPr lang="en-ID" sz="2400" dirty="0">
                <a:latin typeface="Consolas" panose="020B0609020204030204" pitchFamily="49" charset="0"/>
              </a:rPr>
              <a:t> yang </a:t>
            </a:r>
            <a:r>
              <a:rPr lang="en-ID" sz="2400" dirty="0" err="1">
                <a:latin typeface="Consolas" panose="020B0609020204030204" pitchFamily="49" charset="0"/>
              </a:rPr>
              <a:t>berarti</a:t>
            </a:r>
            <a:r>
              <a:rPr lang="en-ID" sz="2400" dirty="0">
                <a:latin typeface="Consolas" panose="020B0609020204030204" pitchFamily="49" charset="0"/>
              </a:rPr>
              <a:t> </a:t>
            </a:r>
            <a:r>
              <a:rPr lang="en-ID" sz="2400" dirty="0" err="1">
                <a:latin typeface="Consolas" panose="020B0609020204030204" pitchFamily="49" charset="0"/>
              </a:rPr>
              <a:t>peraturan</a:t>
            </a:r>
            <a:r>
              <a:rPr lang="en-ID" sz="2400" dirty="0">
                <a:latin typeface="Consolas" panose="020B0609020204030204" pitchFamily="49" charset="0"/>
              </a:rPr>
              <a:t> </a:t>
            </a:r>
            <a:r>
              <a:rPr lang="en-ID" sz="2400" dirty="0" err="1">
                <a:latin typeface="Consolas" panose="020B0609020204030204" pitchFamily="49" charset="0"/>
              </a:rPr>
              <a:t>atau</a:t>
            </a:r>
            <a:r>
              <a:rPr lang="en-ID" sz="2400" dirty="0">
                <a:latin typeface="Consolas" panose="020B0609020204030204" pitchFamily="49" charset="0"/>
              </a:rPr>
              <a:t> </a:t>
            </a:r>
            <a:r>
              <a:rPr lang="en-ID" sz="2400" dirty="0" err="1">
                <a:latin typeface="Consolas" panose="020B0609020204030204" pitchFamily="49" charset="0"/>
              </a:rPr>
              <a:t>hukum</a:t>
            </a:r>
            <a:r>
              <a:rPr lang="en-ID" sz="2400" dirty="0">
                <a:latin typeface="Consolas" panose="020B0609020204030204" pitchFamily="49" charset="0"/>
              </a:rPr>
              <a:t>. </a:t>
            </a:r>
          </a:p>
        </p:txBody>
      </p:sp>
    </p:spTree>
    <p:extLst>
      <p:ext uri="{BB962C8B-B14F-4D97-AF65-F5344CB8AC3E}">
        <p14:creationId xmlns:p14="http://schemas.microsoft.com/office/powerpoint/2010/main" val="2629738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6096000" y="1182188"/>
            <a:ext cx="5342708" cy="3657600"/>
          </a:xfrm>
        </p:spPr>
        <p:txBody>
          <a:bodyPr>
            <a:noAutofit/>
          </a:bodyPr>
          <a:lstStyle/>
          <a:p>
            <a:pPr algn="just">
              <a:buFont typeface="Arial" panose="020B0604020202020204" pitchFamily="34" charset="0"/>
              <a:buNone/>
              <a:defRPr/>
            </a:pPr>
            <a:r>
              <a:rPr lang="en-US" sz="2400" dirty="0">
                <a:latin typeface="Consolas" panose="020B0609020204030204" pitchFamily="49" charset="0"/>
                <a:cs typeface="Arial" panose="020B0604020202020204" pitchFamily="34" charset="0"/>
              </a:rPr>
              <a:t>Yang </a:t>
            </a:r>
            <a:r>
              <a:rPr lang="en-US" sz="2400" dirty="0" err="1">
                <a:latin typeface="Consolas" panose="020B0609020204030204" pitchFamily="49" charset="0"/>
                <a:cs typeface="Arial" panose="020B0604020202020204" pitchFamily="34" charset="0"/>
              </a:rPr>
              <a:t>dimaksud</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dengan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antropometri</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dinamis</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adalah</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pengukuran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keadaan</a:t>
            </a:r>
            <a:r>
              <a:rPr lang="en-US" sz="2400" dirty="0">
                <a:latin typeface="Consolas" panose="020B0609020204030204" pitchFamily="49" charset="0"/>
                <a:cs typeface="Arial" panose="020B0604020202020204" pitchFamily="34" charset="0"/>
              </a:rPr>
              <a:t> dan </a:t>
            </a:r>
            <a:r>
              <a:rPr lang="en-US" sz="2400" dirty="0" err="1">
                <a:latin typeface="Consolas" panose="020B0609020204030204" pitchFamily="49" charset="0"/>
                <a:cs typeface="Arial" panose="020B0604020202020204" pitchFamily="34" charset="0"/>
              </a:rPr>
              <a:t>ciri-ciri</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fisik</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manusia</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dalam</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keadaan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bergerak</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atau</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memperhatikan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gerakan-gerakan</a:t>
            </a:r>
            <a:r>
              <a:rPr lang="en-US" sz="2400" dirty="0">
                <a:latin typeface="Consolas" panose="020B0609020204030204" pitchFamily="49" charset="0"/>
                <a:cs typeface="Arial" panose="020B0604020202020204" pitchFamily="34" charset="0"/>
              </a:rPr>
              <a:t> yang </a:t>
            </a:r>
            <a:r>
              <a:rPr lang="en-US" sz="2400" dirty="0" err="1">
                <a:latin typeface="Consolas" panose="020B0609020204030204" pitchFamily="49" charset="0"/>
                <a:cs typeface="Arial" panose="020B0604020202020204" pitchFamily="34" charset="0"/>
              </a:rPr>
              <a:t>mungkin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terjadi</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saat</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pekerja</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tersebut</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melaksanakan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kegiatannya</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Contoh</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Putaran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sudut</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tangan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sudut</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putaran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pergelangan</a:t>
            </a:r>
            <a:r>
              <a:rPr lang="en-US" sz="2400" dirty="0">
                <a:latin typeface="Consolas" panose="020B0609020204030204" pitchFamily="49" charset="0"/>
                <a:cs typeface="Arial" panose="020B0604020202020204" pitchFamily="34" charset="0"/>
              </a:rPr>
              <a:t> kaki</a:t>
            </a:r>
          </a:p>
        </p:txBody>
      </p:sp>
      <p:sp>
        <p:nvSpPr>
          <p:cNvPr id="4" name="Title 1">
            <a:extLst>
              <a:ext uri="{FF2B5EF4-FFF2-40B4-BE49-F238E27FC236}">
                <a16:creationId xmlns:a16="http://schemas.microsoft.com/office/drawing/2014/main" id="{985BBB43-D39B-4F58-BDFF-E1C0B13E488E}"/>
              </a:ext>
            </a:extLst>
          </p:cNvPr>
          <p:cNvSpPr txBox="1">
            <a:spLocks/>
          </p:cNvSpPr>
          <p:nvPr/>
        </p:nvSpPr>
        <p:spPr>
          <a:xfrm>
            <a:off x="1737542" y="2449285"/>
            <a:ext cx="3182801" cy="1123406"/>
          </a:xfrm>
          <a:prstGeom prst="rect">
            <a:avLst/>
          </a:prstGeom>
          <a:solidFill>
            <a:srgbClr val="FFC000"/>
          </a:solidFill>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err="1">
                <a:solidFill>
                  <a:schemeClr val="bg1"/>
                </a:solidFill>
                <a:latin typeface="Consolas" panose="020B0609020204030204" pitchFamily="49" charset="0"/>
              </a:rPr>
              <a:t>Antropometri</a:t>
            </a:r>
            <a:r>
              <a:rPr lang="en-US" sz="2400" b="1" dirty="0">
                <a:solidFill>
                  <a:schemeClr val="bg1"/>
                </a:solidFill>
                <a:latin typeface="Consolas" panose="020B0609020204030204" pitchFamily="49" charset="0"/>
              </a:rPr>
              <a:t> </a:t>
            </a:r>
            <a:r>
              <a:rPr lang="en-US" sz="2400" b="1" dirty="0" err="1">
                <a:solidFill>
                  <a:schemeClr val="bg1"/>
                </a:solidFill>
                <a:latin typeface="Consolas" panose="020B0609020204030204" pitchFamily="49" charset="0"/>
              </a:rPr>
              <a:t>Dinamis</a:t>
            </a:r>
            <a:r>
              <a:rPr lang="en-US" sz="2400" b="1" dirty="0">
                <a:solidFill>
                  <a:schemeClr val="bg1"/>
                </a:solidFill>
                <a:latin typeface="Consolas" panose="020B0609020204030204" pitchFamily="49" charset="0"/>
              </a:rPr>
              <a:t> (</a:t>
            </a:r>
            <a:r>
              <a:rPr lang="en-US" sz="2400" b="1" dirty="0" err="1">
                <a:solidFill>
                  <a:schemeClr val="bg1"/>
                </a:solidFill>
                <a:latin typeface="Consolas" panose="020B0609020204030204" pitchFamily="49" charset="0"/>
              </a:rPr>
              <a:t>fungsional</a:t>
            </a:r>
            <a:r>
              <a:rPr lang="en-US" sz="2400" b="1" dirty="0">
                <a:solidFill>
                  <a:schemeClr val="bg1"/>
                </a:solidFill>
                <a:latin typeface="Consolas" panose="020B0609020204030204" pitchFamily="49" charset="0"/>
              </a:rPr>
              <a:t>)</a:t>
            </a:r>
          </a:p>
        </p:txBody>
      </p:sp>
    </p:spTree>
    <p:extLst>
      <p:ext uri="{BB962C8B-B14F-4D97-AF65-F5344CB8AC3E}">
        <p14:creationId xmlns:p14="http://schemas.microsoft.com/office/powerpoint/2010/main" val="3442002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1145360" y="2609305"/>
            <a:ext cx="9666150" cy="1639389"/>
          </a:xfrm>
        </p:spPr>
        <p:txBody>
          <a:bodyPr>
            <a:noAutofit/>
          </a:bodyPr>
          <a:lstStyle/>
          <a:p>
            <a:pPr>
              <a:buFont typeface="Arial" panose="020B0604020202020204" pitchFamily="34" charset="0"/>
              <a:buNone/>
              <a:defRPr/>
            </a:pPr>
            <a:r>
              <a:rPr lang="en-US" sz="2400" dirty="0" err="1">
                <a:latin typeface="Consolas" panose="020B0609020204030204" pitchFamily="49" charset="0"/>
                <a:cs typeface="Arial" panose="020B0604020202020204" pitchFamily="34" charset="0"/>
              </a:rPr>
              <a:t>Terimakasih</a:t>
            </a:r>
            <a:r>
              <a:rPr lang="en-US" sz="2400" dirty="0">
                <a:latin typeface="Consolas" panose="020B0609020204030204" pitchFamily="49" charset="0"/>
                <a:cs typeface="Arial" panose="020B0604020202020204" pitchFamily="34" charset="0"/>
              </a:rPr>
              <a:t> </a:t>
            </a:r>
            <a:br>
              <a:rPr lang="en-US" sz="2400" dirty="0">
                <a:latin typeface="Consolas" panose="020B0609020204030204" pitchFamily="49" charset="0"/>
                <a:cs typeface="Arial" panose="020B0604020202020204" pitchFamily="34" charset="0"/>
              </a:rPr>
            </a:br>
            <a:r>
              <a:rPr lang="en-US" sz="2400" dirty="0" err="1">
                <a:latin typeface="Consolas" panose="020B0609020204030204" pitchFamily="49" charset="0"/>
                <a:cs typeface="Arial" panose="020B0604020202020204" pitchFamily="34" charset="0"/>
              </a:rPr>
              <a:t>sampai</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berjumpa</a:t>
            </a:r>
            <a:r>
              <a:rPr lang="en-US" sz="2400" dirty="0">
                <a:latin typeface="Consolas" panose="020B0609020204030204" pitchFamily="49" charset="0"/>
                <a:cs typeface="Arial" panose="020B0604020202020204" pitchFamily="34" charset="0"/>
              </a:rPr>
              <a:t> pada </a:t>
            </a:r>
            <a:r>
              <a:rPr lang="en-US" sz="2400" dirty="0" err="1">
                <a:latin typeface="Consolas" panose="020B0609020204030204" pitchFamily="49" charset="0"/>
                <a:cs typeface="Arial" panose="020B0604020202020204" pitchFamily="34" charset="0"/>
              </a:rPr>
              <a:t>pertemuan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berikutnya</a:t>
            </a:r>
            <a:endParaRPr lang="en-US" sz="2400" dirty="0">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274840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919119" y="2608217"/>
            <a:ext cx="10353762" cy="1091838"/>
          </a:xfrm>
        </p:spPr>
        <p:txBody>
          <a:bodyPr>
            <a:noAutofit/>
          </a:bodyPr>
          <a:lstStyle/>
          <a:p>
            <a:r>
              <a:rPr lang="id-ID" altLang="en-US" sz="2400" dirty="0">
                <a:latin typeface="Consolas" panose="020B0609020204030204" pitchFamily="49" charset="0"/>
                <a:cs typeface="Arial" panose="020B0604020202020204" pitchFamily="34" charset="0"/>
              </a:rPr>
              <a:t>Sedangkan pengertian ergonomi secara terminologi adalah peraturan tentang bagaimana melakukan kerja, termasuk sikap kerja.</a:t>
            </a:r>
            <a:endParaRPr lang="en-ID" sz="4000" dirty="0">
              <a:latin typeface="Consolas" panose="020B0609020204030204" pitchFamily="49" charset="0"/>
            </a:endParaRPr>
          </a:p>
        </p:txBody>
      </p:sp>
    </p:spTree>
    <p:extLst>
      <p:ext uri="{BB962C8B-B14F-4D97-AF65-F5344CB8AC3E}">
        <p14:creationId xmlns:p14="http://schemas.microsoft.com/office/powerpoint/2010/main" val="3360480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919119" y="2608217"/>
            <a:ext cx="10353762" cy="1091838"/>
          </a:xfrm>
        </p:spPr>
        <p:txBody>
          <a:bodyPr>
            <a:noAutofit/>
          </a:bodyPr>
          <a:lstStyle/>
          <a:p>
            <a:pPr marL="0" indent="0">
              <a:buFont typeface="Arial" panose="020B0604020202020204" pitchFamily="34" charset="0"/>
              <a:buNone/>
            </a:pPr>
            <a:r>
              <a:rPr lang="en-US" altLang="en-US" sz="2400" dirty="0" err="1">
                <a:latin typeface="Consolas" panose="020B0609020204030204" pitchFamily="49" charset="0"/>
                <a:cs typeface="Arial" panose="020B0604020202020204" pitchFamily="34" charset="0"/>
              </a:rPr>
              <a:t>Secara</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umum</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Pengertian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ergonomi</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adalah</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ilmu</a:t>
            </a:r>
            <a:r>
              <a:rPr lang="en-US" altLang="en-US" sz="2400" dirty="0">
                <a:latin typeface="Consolas" panose="020B0609020204030204" pitchFamily="49" charset="0"/>
                <a:cs typeface="Arial" panose="020B0604020202020204" pitchFamily="34" charset="0"/>
              </a:rPr>
              <a:t> yang </a:t>
            </a:r>
            <a:r>
              <a:rPr lang="en-US" altLang="en-US" sz="2400" dirty="0" err="1">
                <a:latin typeface="Consolas" panose="020B0609020204030204" pitchFamily="49" charset="0"/>
                <a:cs typeface="Arial" panose="020B0604020202020204" pitchFamily="34" charset="0"/>
              </a:rPr>
              <a:t>mempelajari</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sifat</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kemampuan</a:t>
            </a:r>
            <a:r>
              <a:rPr lang="en-US" altLang="en-US" sz="2400" dirty="0">
                <a:latin typeface="Consolas" panose="020B0609020204030204" pitchFamily="49" charset="0"/>
                <a:cs typeface="Arial" panose="020B0604020202020204" pitchFamily="34" charset="0"/>
              </a:rPr>
              <a:t> dan juga </a:t>
            </a:r>
            <a:r>
              <a:rPr lang="en-US" altLang="en-US" sz="2400" dirty="0" err="1">
                <a:latin typeface="Consolas" panose="020B0609020204030204" pitchFamily="49" charset="0"/>
                <a:cs typeface="Arial" panose="020B0604020202020204" pitchFamily="34" charset="0"/>
              </a:rPr>
              <a:t>keterbatasan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manusia</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untuk</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merancang</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suatu</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sistem</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kerja</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sehingga</a:t>
            </a:r>
            <a:r>
              <a:rPr lang="en-US" altLang="en-US" sz="2400" dirty="0">
                <a:latin typeface="Consolas" panose="020B0609020204030204" pitchFamily="49" charset="0"/>
                <a:cs typeface="Arial" panose="020B0604020202020204" pitchFamily="34" charset="0"/>
              </a:rPr>
              <a:t> orang </a:t>
            </a:r>
            <a:r>
              <a:rPr lang="en-US" altLang="en-US" sz="2400" dirty="0" err="1">
                <a:latin typeface="Consolas" panose="020B0609020204030204" pitchFamily="49" charset="0"/>
                <a:cs typeface="Arial" panose="020B0604020202020204" pitchFamily="34" charset="0"/>
              </a:rPr>
              <a:t>dapat</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hidup</a:t>
            </a:r>
            <a:r>
              <a:rPr lang="en-US" altLang="en-US" sz="2400" dirty="0">
                <a:latin typeface="Consolas" panose="020B0609020204030204" pitchFamily="49" charset="0"/>
                <a:cs typeface="Arial" panose="020B0604020202020204" pitchFamily="34" charset="0"/>
              </a:rPr>
              <a:t> dan juga </a:t>
            </a:r>
            <a:r>
              <a:rPr lang="en-US" altLang="en-US" sz="2400" dirty="0" err="1">
                <a:latin typeface="Consolas" panose="020B0609020204030204" pitchFamily="49" charset="0"/>
                <a:cs typeface="Arial" panose="020B0604020202020204" pitchFamily="34" charset="0"/>
              </a:rPr>
              <a:t>bekerja</a:t>
            </a:r>
            <a:r>
              <a:rPr lang="en-US" altLang="en-US" sz="2400" dirty="0">
                <a:latin typeface="Consolas" panose="020B0609020204030204" pitchFamily="49" charset="0"/>
                <a:cs typeface="Arial" panose="020B0604020202020204" pitchFamily="34" charset="0"/>
              </a:rPr>
              <a:t> pada </a:t>
            </a:r>
            <a:r>
              <a:rPr lang="en-US" altLang="en-US" sz="2400" dirty="0" err="1">
                <a:latin typeface="Consolas" panose="020B0609020204030204" pitchFamily="49" charset="0"/>
                <a:cs typeface="Arial" panose="020B0604020202020204" pitchFamily="34" charset="0"/>
              </a:rPr>
              <a:t>suatu</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sistem</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dengan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baik</a:t>
            </a:r>
            <a:r>
              <a:rPr lang="en-US" altLang="en-US" sz="2400" dirty="0">
                <a:latin typeface="Consolas" panose="020B0609020204030204" pitchFamily="49" charset="0"/>
                <a:cs typeface="Arial" panose="020B0604020202020204" pitchFamily="34" charset="0"/>
              </a:rPr>
              <a:t> dan </a:t>
            </a:r>
            <a:r>
              <a:rPr lang="en-US" altLang="en-US" sz="2400" dirty="0" err="1">
                <a:latin typeface="Consolas" panose="020B0609020204030204" pitchFamily="49" charset="0"/>
                <a:cs typeface="Arial" panose="020B0604020202020204" pitchFamily="34" charset="0"/>
              </a:rPr>
              <a:t>mencapai</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tujuan</a:t>
            </a:r>
            <a:r>
              <a:rPr lang="en-US" altLang="en-US" sz="2400" dirty="0">
                <a:latin typeface="Consolas" panose="020B0609020204030204" pitchFamily="49" charset="0"/>
                <a:cs typeface="Arial" panose="020B0604020202020204" pitchFamily="34" charset="0"/>
              </a:rPr>
              <a:t> yang </a:t>
            </a:r>
            <a:r>
              <a:rPr lang="en-US" altLang="en-US" sz="2400" dirty="0" err="1">
                <a:latin typeface="Consolas" panose="020B0609020204030204" pitchFamily="49" charset="0"/>
                <a:cs typeface="Arial" panose="020B0604020202020204" pitchFamily="34" charset="0"/>
              </a:rPr>
              <a:t>diinginkan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secara</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efektif</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aman</a:t>
            </a:r>
            <a:r>
              <a:rPr lang="en-US" altLang="en-US" sz="2400" dirty="0">
                <a:latin typeface="Consolas" panose="020B0609020204030204" pitchFamily="49" charset="0"/>
                <a:cs typeface="Arial" panose="020B0604020202020204" pitchFamily="34" charset="0"/>
              </a:rPr>
              <a:t> dan </a:t>
            </a:r>
            <a:r>
              <a:rPr lang="en-US" altLang="en-US" sz="2400" dirty="0" err="1">
                <a:latin typeface="Consolas" panose="020B0609020204030204" pitchFamily="49" charset="0"/>
                <a:cs typeface="Arial" panose="020B0604020202020204" pitchFamily="34" charset="0"/>
              </a:rPr>
              <a:t>nyaman</a:t>
            </a:r>
            <a:r>
              <a:rPr lang="en-US" altLang="en-US" sz="2400" dirty="0">
                <a:latin typeface="Consolas" panose="020B0609020204030204" pitchFamily="49" charset="0"/>
                <a:cs typeface="Arial" panose="020B0604020202020204" pitchFamily="34" charset="0"/>
              </a:rPr>
              <a:t>. </a:t>
            </a:r>
          </a:p>
        </p:txBody>
      </p:sp>
    </p:spTree>
    <p:extLst>
      <p:ext uri="{BB962C8B-B14F-4D97-AF65-F5344CB8AC3E}">
        <p14:creationId xmlns:p14="http://schemas.microsoft.com/office/powerpoint/2010/main" val="3273758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919119" y="2608217"/>
            <a:ext cx="10353762" cy="1091838"/>
          </a:xfrm>
        </p:spPr>
        <p:txBody>
          <a:bodyPr>
            <a:noAutofit/>
          </a:bodyPr>
          <a:lstStyle/>
          <a:p>
            <a:pPr marL="0" indent="0">
              <a:buFont typeface="Arial" panose="020B0604020202020204" pitchFamily="34" charset="0"/>
              <a:buNone/>
            </a:pPr>
            <a:r>
              <a:rPr lang="en-US" altLang="en-US" sz="2400" dirty="0" err="1">
                <a:latin typeface="Consolas" panose="020B0609020204030204" pitchFamily="49" charset="0"/>
                <a:cs typeface="Arial" panose="020B0604020202020204" pitchFamily="34" charset="0"/>
              </a:rPr>
              <a:t>Dalam</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sudut</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pandang</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ergonomi</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bahwa</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pengertian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ergonomi</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adalah</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penggunaan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kepintaran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dari</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kemampuan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manusia</a:t>
            </a:r>
            <a:r>
              <a:rPr lang="en-US" altLang="en-US" sz="2400" dirty="0">
                <a:latin typeface="Consolas" panose="020B0609020204030204" pitchFamily="49" charset="0"/>
                <a:cs typeface="Arial" panose="020B0604020202020204" pitchFamily="34" charset="0"/>
              </a:rPr>
              <a:t> dan </a:t>
            </a:r>
            <a:r>
              <a:rPr lang="en-US" altLang="en-US" sz="2400" dirty="0" err="1">
                <a:latin typeface="Consolas" panose="020B0609020204030204" pitchFamily="49" charset="0"/>
                <a:cs typeface="Arial" panose="020B0604020202020204" pitchFamily="34" charset="0"/>
              </a:rPr>
              <a:t>batasannya</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untuk</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merancang</a:t>
            </a:r>
            <a:r>
              <a:rPr lang="en-US" altLang="en-US" sz="2400" dirty="0">
                <a:latin typeface="Consolas" panose="020B0609020204030204" pitchFamily="49" charset="0"/>
                <a:cs typeface="Arial" panose="020B0604020202020204" pitchFamily="34" charset="0"/>
              </a:rPr>
              <a:t> dan </a:t>
            </a:r>
            <a:r>
              <a:rPr lang="en-US" altLang="en-US" sz="2400" dirty="0" err="1">
                <a:latin typeface="Consolas" panose="020B0609020204030204" pitchFamily="49" charset="0"/>
                <a:cs typeface="Arial" panose="020B0604020202020204" pitchFamily="34" charset="0"/>
              </a:rPr>
              <a:t>membangun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kenyamanan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effisensi</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produktivitas</a:t>
            </a:r>
            <a:r>
              <a:rPr lang="en-US" altLang="en-US" sz="2400" dirty="0">
                <a:latin typeface="Consolas" panose="020B0609020204030204" pitchFamily="49" charset="0"/>
                <a:cs typeface="Arial" panose="020B0604020202020204" pitchFamily="34" charset="0"/>
              </a:rPr>
              <a:t> dan juga </a:t>
            </a:r>
            <a:r>
              <a:rPr lang="en-US" altLang="en-US" sz="2400" dirty="0" err="1">
                <a:latin typeface="Consolas" panose="020B0609020204030204" pitchFamily="49" charset="0"/>
                <a:cs typeface="Arial" panose="020B0604020202020204" pitchFamily="34" charset="0"/>
              </a:rPr>
              <a:t>keamanan</a:t>
            </a:r>
            <a:r>
              <a:rPr lang="en-US" altLang="en-US" sz="2400" dirty="0">
                <a:latin typeface="Consolas" panose="020B0609020204030204" pitchFamily="49" charset="0"/>
                <a:cs typeface="Arial" panose="020B0604020202020204" pitchFamily="34" charset="0"/>
              </a:rPr>
              <a:t>.</a:t>
            </a:r>
          </a:p>
        </p:txBody>
      </p:sp>
    </p:spTree>
    <p:extLst>
      <p:ext uri="{BB962C8B-B14F-4D97-AF65-F5344CB8AC3E}">
        <p14:creationId xmlns:p14="http://schemas.microsoft.com/office/powerpoint/2010/main" val="3284988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4651610" y="10"/>
            <a:ext cx="1605416"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404811" y="381000"/>
            <a:ext cx="5394960" cy="685800"/>
          </a:xfrm>
        </p:spPr>
        <p:txBody>
          <a:bodyPr anchor="b">
            <a:noAutofit/>
          </a:bodyPr>
          <a:lstStyle/>
          <a:p>
            <a:pPr algn="l"/>
            <a:r>
              <a:rPr lang="it-IT" sz="2400" dirty="0">
                <a:latin typeface="Consolas" panose="020B0609020204030204" pitchFamily="49" charset="0"/>
              </a:rPr>
              <a:t>Secara umum tujuan dan penerapan ergonomi adalah:</a:t>
            </a:r>
            <a:r>
              <a:rPr lang="en-US" sz="2400" dirty="0">
                <a:latin typeface="Consolas" panose="020B0609020204030204" pitchFamily="49" charset="0"/>
              </a:rPr>
              <a:t>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404810" y="1240971"/>
            <a:ext cx="5394959" cy="4550229"/>
          </a:xfrm>
        </p:spPr>
        <p:txBody>
          <a:bodyPr anchor="t">
            <a:normAutofit fontScale="92500" lnSpcReduction="20000"/>
          </a:bodyPr>
          <a:lstStyle/>
          <a:p>
            <a:pPr marL="494100" lvl="0" indent="-457200" algn="just">
              <a:buFont typeface="+mj-lt"/>
              <a:buAutoNum type="arabicPeriod"/>
            </a:pPr>
            <a:r>
              <a:rPr lang="en-ID" sz="2000" dirty="0" err="1"/>
              <a:t>Meningkatkan</a:t>
            </a:r>
            <a:r>
              <a:rPr lang="en-ID" sz="2000" dirty="0"/>
              <a:t> </a:t>
            </a:r>
            <a:r>
              <a:rPr lang="en-ID" sz="2000" dirty="0" err="1"/>
              <a:t>kesejahteraan</a:t>
            </a:r>
            <a:r>
              <a:rPr lang="en-ID" sz="2000" dirty="0"/>
              <a:t> </a:t>
            </a:r>
            <a:r>
              <a:rPr lang="en-ID" sz="2000" dirty="0" err="1"/>
              <a:t>fisik</a:t>
            </a:r>
            <a:r>
              <a:rPr lang="en-ID" sz="2000" dirty="0"/>
              <a:t> dan mental </a:t>
            </a:r>
            <a:r>
              <a:rPr lang="en-ID" sz="2000" dirty="0" err="1"/>
              <a:t>melalui</a:t>
            </a:r>
            <a:r>
              <a:rPr lang="en-ID" sz="2000" dirty="0"/>
              <a:t> </a:t>
            </a:r>
            <a:r>
              <a:rPr lang="en-ID" sz="2000" dirty="0" err="1"/>
              <a:t>upaya</a:t>
            </a:r>
            <a:r>
              <a:rPr lang="en-ID" sz="2000" dirty="0"/>
              <a:t> </a:t>
            </a:r>
            <a:r>
              <a:rPr lang="en-ID" sz="2000" dirty="0" err="1"/>
              <a:t>pencegahan</a:t>
            </a:r>
            <a:r>
              <a:rPr lang="en-ID" sz="2000" dirty="0"/>
              <a:t> </a:t>
            </a:r>
            <a:r>
              <a:rPr lang="en-ID" sz="2000" dirty="0" err="1"/>
              <a:t>cedera</a:t>
            </a:r>
            <a:r>
              <a:rPr lang="en-ID" sz="2000" dirty="0"/>
              <a:t> dan </a:t>
            </a:r>
            <a:r>
              <a:rPr lang="en-ID" sz="2000" dirty="0" err="1"/>
              <a:t>penyakit</a:t>
            </a:r>
            <a:r>
              <a:rPr lang="en-ID" sz="2000" dirty="0"/>
              <a:t> </a:t>
            </a:r>
            <a:r>
              <a:rPr lang="en-ID" sz="2000" dirty="0" err="1"/>
              <a:t>akibat</a:t>
            </a:r>
            <a:r>
              <a:rPr lang="en-ID" sz="2000" dirty="0"/>
              <a:t> </a:t>
            </a:r>
            <a:r>
              <a:rPr lang="en-ID" sz="2000" dirty="0" err="1"/>
              <a:t>kerja</a:t>
            </a:r>
            <a:r>
              <a:rPr lang="en-ID" sz="2000" dirty="0"/>
              <a:t>, </a:t>
            </a:r>
            <a:r>
              <a:rPr lang="en-ID" sz="2000" dirty="0" err="1"/>
              <a:t>menurunkan</a:t>
            </a:r>
            <a:r>
              <a:rPr lang="en-ID" sz="2000" dirty="0"/>
              <a:t> </a:t>
            </a:r>
            <a:r>
              <a:rPr lang="en-ID" sz="2000" dirty="0" err="1"/>
              <a:t>beban</a:t>
            </a:r>
            <a:r>
              <a:rPr lang="en-ID" sz="2000" dirty="0"/>
              <a:t> </a:t>
            </a:r>
            <a:r>
              <a:rPr lang="en-ID" sz="2000" dirty="0" err="1"/>
              <a:t>kerja</a:t>
            </a:r>
            <a:r>
              <a:rPr lang="en-ID" sz="2000" dirty="0"/>
              <a:t> </a:t>
            </a:r>
            <a:r>
              <a:rPr lang="en-ID" sz="2000" dirty="0" err="1"/>
              <a:t>fisik</a:t>
            </a:r>
            <a:r>
              <a:rPr lang="en-ID" sz="2000" dirty="0"/>
              <a:t> dan mental, </a:t>
            </a:r>
            <a:r>
              <a:rPr lang="en-ID" sz="2000" dirty="0" err="1"/>
              <a:t>mengupayakan</a:t>
            </a:r>
            <a:r>
              <a:rPr lang="en-ID" sz="2000" dirty="0"/>
              <a:t> </a:t>
            </a:r>
            <a:r>
              <a:rPr lang="en-ID" sz="2000" dirty="0" err="1"/>
              <a:t>promosi</a:t>
            </a:r>
            <a:r>
              <a:rPr lang="en-ID" sz="2000" dirty="0"/>
              <a:t> dan </a:t>
            </a:r>
            <a:r>
              <a:rPr lang="en-ID" sz="2000" dirty="0" err="1"/>
              <a:t>kepuasan</a:t>
            </a:r>
            <a:r>
              <a:rPr lang="en-ID" sz="2000" dirty="0"/>
              <a:t> </a:t>
            </a:r>
            <a:r>
              <a:rPr lang="en-ID" sz="2000" dirty="0" err="1"/>
              <a:t>kerja</a:t>
            </a:r>
            <a:r>
              <a:rPr lang="en-ID" sz="2000" dirty="0"/>
              <a:t>. </a:t>
            </a:r>
          </a:p>
          <a:p>
            <a:pPr marL="494100" lvl="0" indent="-457200" algn="just">
              <a:buFont typeface="+mj-lt"/>
              <a:buAutoNum type="arabicPeriod"/>
            </a:pPr>
            <a:r>
              <a:rPr lang="en-ID" sz="2000" dirty="0" err="1"/>
              <a:t>Meningkatkan</a:t>
            </a:r>
            <a:r>
              <a:rPr lang="en-ID" sz="2000" dirty="0"/>
              <a:t> </a:t>
            </a:r>
            <a:r>
              <a:rPr lang="en-ID" sz="2000" dirty="0" err="1"/>
              <a:t>kesejahteraan</a:t>
            </a:r>
            <a:r>
              <a:rPr lang="en-ID" sz="2000" dirty="0"/>
              <a:t> </a:t>
            </a:r>
            <a:r>
              <a:rPr lang="en-ID" sz="2000" dirty="0" err="1"/>
              <a:t>sosial</a:t>
            </a:r>
            <a:r>
              <a:rPr lang="en-ID" sz="2000" dirty="0"/>
              <a:t> </a:t>
            </a:r>
            <a:r>
              <a:rPr lang="en-ID" sz="2000" dirty="0" err="1"/>
              <a:t>melalui</a:t>
            </a:r>
            <a:r>
              <a:rPr lang="en-ID" sz="2000" dirty="0"/>
              <a:t> </a:t>
            </a:r>
            <a:r>
              <a:rPr lang="en-ID" sz="2000" dirty="0" err="1"/>
              <a:t>peningkatan</a:t>
            </a:r>
            <a:r>
              <a:rPr lang="en-ID" sz="2000" dirty="0"/>
              <a:t> </a:t>
            </a:r>
            <a:r>
              <a:rPr lang="en-ID" sz="2000" dirty="0" err="1"/>
              <a:t>kualitas</a:t>
            </a:r>
            <a:r>
              <a:rPr lang="en-ID" sz="2000" dirty="0"/>
              <a:t> </a:t>
            </a:r>
            <a:r>
              <a:rPr lang="en-ID" sz="2000" dirty="0" err="1"/>
              <a:t>kontak</a:t>
            </a:r>
            <a:r>
              <a:rPr lang="en-ID" sz="2000" dirty="0"/>
              <a:t> </a:t>
            </a:r>
            <a:r>
              <a:rPr lang="en-ID" sz="2000" dirty="0" err="1"/>
              <a:t>sosial</a:t>
            </a:r>
            <a:r>
              <a:rPr lang="en-ID" sz="2000" dirty="0"/>
              <a:t>, </a:t>
            </a:r>
            <a:r>
              <a:rPr lang="en-ID" sz="2000" dirty="0" err="1"/>
              <a:t>mengelola</a:t>
            </a:r>
            <a:r>
              <a:rPr lang="en-ID" sz="2000" dirty="0"/>
              <a:t> dan </a:t>
            </a:r>
            <a:r>
              <a:rPr lang="en-ID" sz="2000" dirty="0" err="1"/>
              <a:t>mengkoordinir</a:t>
            </a:r>
            <a:r>
              <a:rPr lang="en-ID" sz="2000" dirty="0"/>
              <a:t> </a:t>
            </a:r>
            <a:r>
              <a:rPr lang="en-ID" sz="2000" dirty="0" err="1"/>
              <a:t>kerja</a:t>
            </a:r>
            <a:r>
              <a:rPr lang="en-ID" sz="2000" dirty="0"/>
              <a:t> </a:t>
            </a:r>
            <a:r>
              <a:rPr lang="en-ID" sz="2000" dirty="0" err="1"/>
              <a:t>secara</a:t>
            </a:r>
            <a:r>
              <a:rPr lang="en-ID" sz="2000" dirty="0"/>
              <a:t> </a:t>
            </a:r>
            <a:r>
              <a:rPr lang="en-ID" sz="2000" dirty="0" err="1"/>
              <a:t>tepat</a:t>
            </a:r>
            <a:r>
              <a:rPr lang="en-ID" sz="2000" dirty="0"/>
              <a:t> </a:t>
            </a:r>
            <a:r>
              <a:rPr lang="en-ID" sz="2000" dirty="0" err="1"/>
              <a:t>guna</a:t>
            </a:r>
            <a:r>
              <a:rPr lang="en-ID" sz="2000" dirty="0"/>
              <a:t> dan </a:t>
            </a:r>
            <a:r>
              <a:rPr lang="en-ID" sz="2000" dirty="0" err="1"/>
              <a:t>meningkatkan</a:t>
            </a:r>
            <a:r>
              <a:rPr lang="en-ID" sz="2000" dirty="0"/>
              <a:t> </a:t>
            </a:r>
            <a:r>
              <a:rPr lang="en-ID" sz="2000" dirty="0" err="1"/>
              <a:t>jaminan</a:t>
            </a:r>
            <a:r>
              <a:rPr lang="en-ID" sz="2000" dirty="0"/>
              <a:t> </a:t>
            </a:r>
            <a:r>
              <a:rPr lang="en-ID" sz="2000" dirty="0" err="1"/>
              <a:t>sosial</a:t>
            </a:r>
            <a:r>
              <a:rPr lang="en-ID" sz="2000" dirty="0"/>
              <a:t> </a:t>
            </a:r>
            <a:r>
              <a:rPr lang="en-ID" sz="2000" dirty="0" err="1"/>
              <a:t>baik</a:t>
            </a:r>
            <a:r>
              <a:rPr lang="en-ID" sz="2000" dirty="0"/>
              <a:t> </a:t>
            </a:r>
            <a:r>
              <a:rPr lang="en-ID" sz="2000" dirty="0" err="1"/>
              <a:t>selama</a:t>
            </a:r>
            <a:r>
              <a:rPr lang="en-ID" sz="2000" dirty="0"/>
              <a:t> </a:t>
            </a:r>
            <a:r>
              <a:rPr lang="en-ID" sz="2000" dirty="0" err="1"/>
              <a:t>kurun</a:t>
            </a:r>
            <a:r>
              <a:rPr lang="en-ID" sz="2000" dirty="0"/>
              <a:t> </a:t>
            </a:r>
            <a:r>
              <a:rPr lang="en-ID" sz="2000" dirty="0" err="1"/>
              <a:t>waktu</a:t>
            </a:r>
            <a:r>
              <a:rPr lang="en-ID" sz="2000" dirty="0"/>
              <a:t> </a:t>
            </a:r>
            <a:r>
              <a:rPr lang="en-ID" sz="2000" dirty="0" err="1"/>
              <a:t>usia</a:t>
            </a:r>
            <a:r>
              <a:rPr lang="en-ID" sz="2000" dirty="0"/>
              <a:t> </a:t>
            </a:r>
            <a:r>
              <a:rPr lang="en-ID" sz="2000" dirty="0" err="1"/>
              <a:t>produktif</a:t>
            </a:r>
            <a:r>
              <a:rPr lang="en-ID" sz="2000" dirty="0"/>
              <a:t> </a:t>
            </a:r>
            <a:r>
              <a:rPr lang="en-ID" sz="2000" dirty="0" err="1"/>
              <a:t>maupun</a:t>
            </a:r>
            <a:r>
              <a:rPr lang="en-ID" sz="2000" dirty="0"/>
              <a:t> </a:t>
            </a:r>
            <a:r>
              <a:rPr lang="en-ID" sz="2000" dirty="0" err="1"/>
              <a:t>setelah</a:t>
            </a:r>
            <a:r>
              <a:rPr lang="en-ID" sz="2000" dirty="0"/>
              <a:t> </a:t>
            </a:r>
            <a:r>
              <a:rPr lang="en-ID" sz="2000" dirty="0" err="1"/>
              <a:t>tidak</a:t>
            </a:r>
            <a:r>
              <a:rPr lang="en-ID" sz="2000" dirty="0"/>
              <a:t> </a:t>
            </a:r>
            <a:r>
              <a:rPr lang="en-ID" sz="2000" dirty="0" err="1"/>
              <a:t>produktif</a:t>
            </a:r>
            <a:r>
              <a:rPr lang="en-ID" sz="2000" dirty="0"/>
              <a:t>.</a:t>
            </a:r>
          </a:p>
          <a:p>
            <a:pPr marL="494100" lvl="0" indent="-457200" algn="just">
              <a:buFont typeface="+mj-lt"/>
              <a:buAutoNum type="arabicPeriod"/>
            </a:pPr>
            <a:r>
              <a:rPr lang="en-ID" sz="2000" dirty="0" err="1"/>
              <a:t>Menciptakan</a:t>
            </a:r>
            <a:r>
              <a:rPr lang="en-ID" sz="2000" dirty="0"/>
              <a:t> </a:t>
            </a:r>
            <a:r>
              <a:rPr lang="en-ID" sz="2000" dirty="0" err="1"/>
              <a:t>keseimbangan</a:t>
            </a:r>
            <a:r>
              <a:rPr lang="en-ID" sz="2000" dirty="0"/>
              <a:t> </a:t>
            </a:r>
            <a:r>
              <a:rPr lang="en-ID" sz="2000" dirty="0" err="1"/>
              <a:t>rasional</a:t>
            </a:r>
            <a:r>
              <a:rPr lang="en-ID" sz="2000" dirty="0"/>
              <a:t> </a:t>
            </a:r>
            <a:r>
              <a:rPr lang="en-ID" sz="2000" dirty="0" err="1"/>
              <a:t>antara</a:t>
            </a:r>
            <a:r>
              <a:rPr lang="en-ID" sz="2000" dirty="0"/>
              <a:t> </a:t>
            </a:r>
            <a:r>
              <a:rPr lang="en-ID" sz="2000" dirty="0" err="1"/>
              <a:t>berbagai</a:t>
            </a:r>
            <a:r>
              <a:rPr lang="en-ID" sz="2000" dirty="0"/>
              <a:t> </a:t>
            </a:r>
            <a:r>
              <a:rPr lang="en-ID" sz="2000" dirty="0" err="1"/>
              <a:t>aspek</a:t>
            </a:r>
            <a:r>
              <a:rPr lang="en-ID" sz="2000" dirty="0"/>
              <a:t> </a:t>
            </a:r>
            <a:r>
              <a:rPr lang="en-ID" sz="2000" dirty="0" err="1"/>
              <a:t>yaitu</a:t>
            </a:r>
            <a:r>
              <a:rPr lang="en-ID" sz="2000" dirty="0"/>
              <a:t> </a:t>
            </a:r>
            <a:r>
              <a:rPr lang="en-ID" sz="2000" dirty="0" err="1"/>
              <a:t>aspek</a:t>
            </a:r>
            <a:r>
              <a:rPr lang="en-ID" sz="2000" dirty="0"/>
              <a:t> </a:t>
            </a:r>
            <a:r>
              <a:rPr lang="en-ID" sz="2000" dirty="0" err="1"/>
              <a:t>teknis</a:t>
            </a:r>
            <a:r>
              <a:rPr lang="en-ID" sz="2000" dirty="0"/>
              <a:t>, </a:t>
            </a:r>
            <a:r>
              <a:rPr lang="en-ID" sz="2000" dirty="0" err="1"/>
              <a:t>ekonomis</a:t>
            </a:r>
            <a:r>
              <a:rPr lang="en-ID" sz="2000" dirty="0"/>
              <a:t>, </a:t>
            </a:r>
            <a:r>
              <a:rPr lang="en-ID" sz="2000" dirty="0" err="1"/>
              <a:t>antropologis</a:t>
            </a:r>
            <a:r>
              <a:rPr lang="en-ID" sz="2000" dirty="0"/>
              <a:t> dan </a:t>
            </a:r>
            <a:r>
              <a:rPr lang="en-ID" sz="2000" dirty="0" err="1"/>
              <a:t>budaya</a:t>
            </a:r>
            <a:r>
              <a:rPr lang="en-ID" sz="2000" dirty="0"/>
              <a:t> </a:t>
            </a:r>
            <a:r>
              <a:rPr lang="en-ID" sz="2000" dirty="0" err="1"/>
              <a:t>dari</a:t>
            </a:r>
            <a:r>
              <a:rPr lang="en-ID" sz="2000" dirty="0"/>
              <a:t> </a:t>
            </a:r>
            <a:r>
              <a:rPr lang="en-ID" sz="2000" dirty="0" err="1"/>
              <a:t>setiap</a:t>
            </a:r>
            <a:r>
              <a:rPr lang="en-ID" sz="2000" dirty="0"/>
              <a:t> </a:t>
            </a:r>
            <a:r>
              <a:rPr lang="en-ID" sz="2000" dirty="0" err="1"/>
              <a:t>kerja</a:t>
            </a:r>
            <a:r>
              <a:rPr lang="en-ID" sz="2000" dirty="0"/>
              <a:t> yang </a:t>
            </a:r>
            <a:r>
              <a:rPr lang="en-ID" sz="2000" dirty="0" err="1"/>
              <a:t>dilakukan</a:t>
            </a:r>
            <a:r>
              <a:rPr lang="en-ID" sz="2000" dirty="0"/>
              <a:t> </a:t>
            </a:r>
            <a:r>
              <a:rPr lang="en-ID" sz="2000" dirty="0" err="1"/>
              <a:t>sehingga</a:t>
            </a:r>
            <a:r>
              <a:rPr lang="en-ID" sz="2000" dirty="0"/>
              <a:t> </a:t>
            </a:r>
            <a:r>
              <a:rPr lang="en-ID" sz="2000" dirty="0" err="1"/>
              <a:t>tercipta</a:t>
            </a:r>
            <a:r>
              <a:rPr lang="en-ID" sz="2000" dirty="0"/>
              <a:t> </a:t>
            </a:r>
            <a:r>
              <a:rPr lang="en-ID" sz="2000" dirty="0" err="1"/>
              <a:t>kualitas</a:t>
            </a:r>
            <a:r>
              <a:rPr lang="en-ID" sz="2000" dirty="0"/>
              <a:t> </a:t>
            </a:r>
            <a:r>
              <a:rPr lang="en-ID" sz="2000" dirty="0" err="1"/>
              <a:t>kerja</a:t>
            </a:r>
            <a:r>
              <a:rPr lang="en-ID" sz="2000" dirty="0"/>
              <a:t> dan </a:t>
            </a:r>
            <a:r>
              <a:rPr lang="en-ID" sz="2000" dirty="0" err="1"/>
              <a:t>kualitas</a:t>
            </a:r>
            <a:r>
              <a:rPr lang="en-ID" sz="2000" dirty="0"/>
              <a:t> </a:t>
            </a:r>
            <a:r>
              <a:rPr lang="en-ID" sz="2000" dirty="0" err="1"/>
              <a:t>hidup</a:t>
            </a:r>
            <a:r>
              <a:rPr lang="en-ID" sz="2000" dirty="0"/>
              <a:t> yang </a:t>
            </a:r>
            <a:r>
              <a:rPr lang="en-ID" sz="2000" dirty="0" err="1"/>
              <a:t>tinggi</a:t>
            </a:r>
            <a:r>
              <a:rPr lang="en-ID" sz="2000" dirty="0"/>
              <a:t>.</a:t>
            </a:r>
            <a:endParaRPr lang="en-US" sz="2400" dirty="0"/>
          </a:p>
        </p:txBody>
      </p:sp>
      <p:pic>
        <p:nvPicPr>
          <p:cNvPr id="1026" name="Picture 2" descr="Jual Buku Ergonomi Karya I Made Sutajaya">
            <a:extLst>
              <a:ext uri="{FF2B5EF4-FFF2-40B4-BE49-F238E27FC236}">
                <a16:creationId xmlns:a16="http://schemas.microsoft.com/office/drawing/2014/main" id="{C705955A-0388-46F5-A611-DF0A6C2D80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98" y="0"/>
            <a:ext cx="46212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23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919119" y="2608217"/>
            <a:ext cx="10353762" cy="1091838"/>
          </a:xfrm>
        </p:spPr>
        <p:txBody>
          <a:bodyPr>
            <a:noAutofit/>
          </a:bodyPr>
          <a:lstStyle/>
          <a:p>
            <a:r>
              <a:rPr lang="en-US" sz="2400" dirty="0" err="1">
                <a:solidFill>
                  <a:schemeClr val="tx1"/>
                </a:solidFill>
                <a:latin typeface="Consolas" panose="020B0609020204030204" pitchFamily="49" charset="0"/>
              </a:rPr>
              <a:t>Ergonomi</a:t>
            </a:r>
            <a:r>
              <a:rPr lang="en-US" sz="2400" dirty="0">
                <a:solidFill>
                  <a:schemeClr val="tx1"/>
                </a:solidFill>
                <a:latin typeface="Consolas" panose="020B0609020204030204" pitchFamily="49" charset="0"/>
              </a:rPr>
              <a:t> </a:t>
            </a:r>
            <a:r>
              <a:rPr lang="en-US" sz="2400" dirty="0" err="1">
                <a:solidFill>
                  <a:schemeClr val="tx1"/>
                </a:solidFill>
                <a:latin typeface="Consolas" panose="020B0609020204030204" pitchFamily="49" charset="0"/>
              </a:rPr>
              <a:t>dalam</a:t>
            </a:r>
            <a:r>
              <a:rPr lang="en-US" sz="2400" dirty="0">
                <a:solidFill>
                  <a:schemeClr val="tx1"/>
                </a:solidFill>
                <a:latin typeface="Consolas" panose="020B0609020204030204" pitchFamily="49" charset="0"/>
              </a:rPr>
              <a:t> Desain Interior </a:t>
            </a:r>
            <a:r>
              <a:rPr lang="en-ID" sz="2400" dirty="0" err="1">
                <a:solidFill>
                  <a:schemeClr val="tx1"/>
                </a:solidFill>
                <a:latin typeface="Consolas" panose="020B0609020204030204" pitchFamily="49" charset="0"/>
              </a:rPr>
              <a:t>P</a:t>
            </a:r>
            <a:r>
              <a:rPr lang="en-ID" sz="2400" b="0" i="0" dirty="0" err="1">
                <a:solidFill>
                  <a:schemeClr val="tx1"/>
                </a:solidFill>
                <a:effectLst/>
                <a:latin typeface="Consolas" panose="020B0609020204030204" pitchFamily="49" charset="0"/>
              </a:rPr>
              <a:t>enerapan</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ilmu</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ergonomi</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untuk</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merancang</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ruang</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perabot</a:t>
            </a:r>
            <a:r>
              <a:rPr lang="en-ID" sz="2400" b="0" i="0" dirty="0">
                <a:solidFill>
                  <a:schemeClr val="tx1"/>
                </a:solidFill>
                <a:effectLst/>
                <a:latin typeface="Consolas" panose="020B0609020204030204" pitchFamily="49" charset="0"/>
              </a:rPr>
              <a:t>, dan </a:t>
            </a:r>
            <a:r>
              <a:rPr lang="en-ID" sz="2400" b="0" i="0" dirty="0" err="1">
                <a:solidFill>
                  <a:schemeClr val="tx1"/>
                </a:solidFill>
                <a:effectLst/>
                <a:latin typeface="Consolas" panose="020B0609020204030204" pitchFamily="49" charset="0"/>
              </a:rPr>
              <a:t>fasilitas</a:t>
            </a:r>
            <a:r>
              <a:rPr lang="en-ID" sz="2400" b="0" i="0" dirty="0">
                <a:solidFill>
                  <a:schemeClr val="tx1"/>
                </a:solidFill>
                <a:effectLst/>
                <a:latin typeface="Consolas" panose="020B0609020204030204" pitchFamily="49" charset="0"/>
              </a:rPr>
              <a:t> yang </a:t>
            </a:r>
            <a:r>
              <a:rPr lang="en-ID" sz="2400" b="0" i="0" dirty="0" err="1">
                <a:solidFill>
                  <a:schemeClr val="tx1"/>
                </a:solidFill>
                <a:effectLst/>
                <a:latin typeface="Consolas" panose="020B0609020204030204" pitchFamily="49" charset="0"/>
              </a:rPr>
              <a:t>nyaman</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aman</a:t>
            </a:r>
            <a:r>
              <a:rPr lang="en-ID" sz="2400" b="0" i="0" dirty="0">
                <a:solidFill>
                  <a:schemeClr val="tx1"/>
                </a:solidFill>
                <a:effectLst/>
                <a:latin typeface="Consolas" panose="020B0609020204030204" pitchFamily="49" charset="0"/>
              </a:rPr>
              <a:t>, dan </a:t>
            </a:r>
            <a:r>
              <a:rPr lang="en-ID" sz="2400" b="0" i="0" dirty="0" err="1">
                <a:solidFill>
                  <a:schemeClr val="tx1"/>
                </a:solidFill>
                <a:effectLst/>
                <a:latin typeface="Consolas" panose="020B0609020204030204" pitchFamily="49" charset="0"/>
              </a:rPr>
              <a:t>efisien</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untuk</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digunakan</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manusia</a:t>
            </a:r>
            <a:r>
              <a:rPr lang="en-ID" sz="2400" b="0" i="0" dirty="0">
                <a:solidFill>
                  <a:schemeClr val="tx1"/>
                </a:solidFill>
                <a:effectLst/>
                <a:latin typeface="Consolas" panose="020B0609020204030204" pitchFamily="49" charset="0"/>
              </a:rPr>
              <a:t>. </a:t>
            </a:r>
            <a:br>
              <a:rPr lang="en-ID" sz="2400" b="0" i="0" dirty="0">
                <a:solidFill>
                  <a:schemeClr val="tx1"/>
                </a:solidFill>
                <a:effectLst/>
                <a:latin typeface="Consolas" panose="020B0609020204030204" pitchFamily="49" charset="0"/>
              </a:rPr>
            </a:br>
            <a:br>
              <a:rPr lang="en-ID" sz="2400" dirty="0">
                <a:solidFill>
                  <a:schemeClr val="tx1"/>
                </a:solidFill>
                <a:latin typeface="Consolas" panose="020B0609020204030204" pitchFamily="49" charset="0"/>
              </a:rPr>
            </a:br>
            <a:endParaRPr lang="en-US" altLang="en-US" sz="2400" dirty="0">
              <a:solidFill>
                <a:schemeClr val="tx1"/>
              </a:solidFill>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3481238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91440" y="10"/>
            <a:ext cx="6348466"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418052" y="352697"/>
            <a:ext cx="5394959" cy="6035040"/>
          </a:xfrm>
        </p:spPr>
        <p:txBody>
          <a:bodyPr anchor="t">
            <a:normAutofit/>
          </a:bodyPr>
          <a:lstStyle/>
          <a:p>
            <a:pPr marL="36900" lvl="0" indent="0" algn="just">
              <a:buNone/>
            </a:pPr>
            <a:r>
              <a:rPr lang="en-ID" sz="1600" dirty="0" err="1">
                <a:latin typeface="Consolas" panose="020B0609020204030204" pitchFamily="49" charset="0"/>
              </a:rPr>
              <a:t>Terdapat</a:t>
            </a:r>
            <a:r>
              <a:rPr lang="en-ID" sz="1600" dirty="0">
                <a:latin typeface="Consolas" panose="020B0609020204030204" pitchFamily="49" charset="0"/>
              </a:rPr>
              <a:t> 6 </a:t>
            </a:r>
            <a:r>
              <a:rPr lang="en-ID" sz="1600" dirty="0" err="1">
                <a:latin typeface="Consolas" panose="020B0609020204030204" pitchFamily="49" charset="0"/>
              </a:rPr>
              <a:t>ilmu</a:t>
            </a:r>
            <a:r>
              <a:rPr lang="en-ID" sz="1600" dirty="0">
                <a:latin typeface="Consolas" panose="020B0609020204030204" pitchFamily="49" charset="0"/>
              </a:rPr>
              <a:t> yang </a:t>
            </a:r>
            <a:r>
              <a:rPr lang="en-ID" sz="1600" dirty="0" err="1">
                <a:latin typeface="Consolas" panose="020B0609020204030204" pitchFamily="49" charset="0"/>
              </a:rPr>
              <a:t>secara</a:t>
            </a:r>
            <a:r>
              <a:rPr lang="en-ID" sz="1600" dirty="0">
                <a:latin typeface="Consolas" panose="020B0609020204030204" pitchFamily="49" charset="0"/>
              </a:rPr>
              <a:t> garis </a:t>
            </a:r>
            <a:r>
              <a:rPr lang="en-ID" sz="1600" dirty="0" err="1">
                <a:latin typeface="Consolas" panose="020B0609020204030204" pitchFamily="49" charset="0"/>
              </a:rPr>
              <a:t>besar</a:t>
            </a:r>
            <a:r>
              <a:rPr lang="en-ID" sz="1600" dirty="0">
                <a:latin typeface="Consolas" panose="020B0609020204030204" pitchFamily="49" charset="0"/>
              </a:rPr>
              <a:t> </a:t>
            </a:r>
            <a:r>
              <a:rPr lang="en-ID" sz="1600" dirty="0" err="1">
                <a:latin typeface="Consolas" panose="020B0609020204030204" pitchFamily="49" charset="0"/>
              </a:rPr>
              <a:t>mendominasi</a:t>
            </a:r>
            <a:r>
              <a:rPr lang="en-ID" sz="1600" dirty="0">
                <a:latin typeface="Consolas" panose="020B0609020204030204" pitchFamily="49" charset="0"/>
              </a:rPr>
              <a:t> </a:t>
            </a:r>
            <a:r>
              <a:rPr lang="en-ID" sz="1600" dirty="0" err="1">
                <a:latin typeface="Consolas" panose="020B0609020204030204" pitchFamily="49" charset="0"/>
              </a:rPr>
              <a:t>dalam</a:t>
            </a:r>
            <a:r>
              <a:rPr lang="en-ID" sz="1600" dirty="0">
                <a:latin typeface="Consolas" panose="020B0609020204030204" pitchFamily="49" charset="0"/>
              </a:rPr>
              <a:t> </a:t>
            </a:r>
            <a:r>
              <a:rPr lang="en-ID" sz="1600" dirty="0" err="1">
                <a:latin typeface="Consolas" panose="020B0609020204030204" pitchFamily="49" charset="0"/>
              </a:rPr>
              <a:t>ergonomi</a:t>
            </a:r>
            <a:r>
              <a:rPr lang="en-ID" sz="1600" dirty="0">
                <a:latin typeface="Consolas" panose="020B0609020204030204" pitchFamily="49" charset="0"/>
              </a:rPr>
              <a:t>, </a:t>
            </a:r>
            <a:r>
              <a:rPr lang="en-ID" sz="1600" dirty="0" err="1">
                <a:latin typeface="Consolas" panose="020B0609020204030204" pitchFamily="49" charset="0"/>
              </a:rPr>
              <a:t>yakni</a:t>
            </a:r>
            <a:r>
              <a:rPr lang="en-ID" sz="1600" dirty="0">
                <a:latin typeface="Consolas" panose="020B0609020204030204" pitchFamily="49" charset="0"/>
              </a:rPr>
              <a:t> :</a:t>
            </a:r>
          </a:p>
          <a:p>
            <a:pPr marL="494100" lvl="0" indent="-457200" algn="just">
              <a:buFont typeface="+mj-lt"/>
              <a:buAutoNum type="arabicPeriod"/>
            </a:pPr>
            <a:r>
              <a:rPr lang="en-ID" sz="1600" b="1" dirty="0" err="1">
                <a:solidFill>
                  <a:schemeClr val="bg1"/>
                </a:solidFill>
                <a:highlight>
                  <a:srgbClr val="FFFF00"/>
                </a:highlight>
                <a:latin typeface="Consolas" panose="020B0609020204030204" pitchFamily="49" charset="0"/>
              </a:rPr>
              <a:t>Antropometri</a:t>
            </a:r>
            <a:r>
              <a:rPr lang="en-ID" sz="1600" dirty="0">
                <a:latin typeface="Consolas" panose="020B0609020204030204" pitchFamily="49" charset="0"/>
              </a:rPr>
              <a:t> (</a:t>
            </a:r>
            <a:r>
              <a:rPr lang="en-ID" sz="1600" dirty="0" err="1">
                <a:latin typeface="Consolas" panose="020B0609020204030204" pitchFamily="49" charset="0"/>
              </a:rPr>
              <a:t>muncul</a:t>
            </a:r>
            <a:r>
              <a:rPr lang="en-ID" sz="1600" dirty="0">
                <a:latin typeface="Consolas" panose="020B0609020204030204" pitchFamily="49" charset="0"/>
              </a:rPr>
              <a:t> </a:t>
            </a:r>
            <a:r>
              <a:rPr lang="en-ID" sz="1600" dirty="0" err="1">
                <a:latin typeface="Consolas" panose="020B0609020204030204" pitchFamily="49" charset="0"/>
              </a:rPr>
              <a:t>atau</a:t>
            </a:r>
            <a:r>
              <a:rPr lang="en-ID" sz="1600" dirty="0">
                <a:latin typeface="Consolas" panose="020B0609020204030204" pitchFamily="49" charset="0"/>
              </a:rPr>
              <a:t> </a:t>
            </a:r>
            <a:r>
              <a:rPr lang="en-ID" sz="1600" dirty="0" err="1">
                <a:latin typeface="Consolas" panose="020B0609020204030204" pitchFamily="49" charset="0"/>
              </a:rPr>
              <a:t>dikembangkan</a:t>
            </a:r>
            <a:r>
              <a:rPr lang="en-ID" sz="1600" dirty="0">
                <a:latin typeface="Consolas" panose="020B0609020204030204" pitchFamily="49" charset="0"/>
              </a:rPr>
              <a:t> </a:t>
            </a:r>
            <a:r>
              <a:rPr lang="en-ID" sz="1600" dirty="0" err="1">
                <a:latin typeface="Consolas" panose="020B0609020204030204" pitchFamily="49" charset="0"/>
              </a:rPr>
              <a:t>dari</a:t>
            </a:r>
            <a:r>
              <a:rPr lang="en-ID" sz="1600" dirty="0">
                <a:latin typeface="Consolas" panose="020B0609020204030204" pitchFamily="49" charset="0"/>
              </a:rPr>
              <a:t> </a:t>
            </a:r>
            <a:r>
              <a:rPr lang="en-ID" sz="1600" dirty="0" err="1">
                <a:latin typeface="Consolas" panose="020B0609020204030204" pitchFamily="49" charset="0"/>
              </a:rPr>
              <a:t>ilmu</a:t>
            </a:r>
            <a:r>
              <a:rPr lang="en-ID" sz="1600" dirty="0">
                <a:latin typeface="Consolas" panose="020B0609020204030204" pitchFamily="49" charset="0"/>
              </a:rPr>
              <a:t> </a:t>
            </a:r>
            <a:r>
              <a:rPr lang="en-ID" sz="1600" dirty="0" err="1">
                <a:latin typeface="Consolas" panose="020B0609020204030204" pitchFamily="49" charset="0"/>
              </a:rPr>
              <a:t>anatomi</a:t>
            </a:r>
            <a:r>
              <a:rPr lang="en-ID" sz="1600" dirty="0">
                <a:latin typeface="Consolas" panose="020B0609020204030204" pitchFamily="49" charset="0"/>
              </a:rPr>
              <a:t>)</a:t>
            </a:r>
          </a:p>
          <a:p>
            <a:pPr marL="494100" lvl="0" indent="-457200" algn="just">
              <a:buFont typeface="+mj-lt"/>
              <a:buAutoNum type="arabicPeriod"/>
            </a:pPr>
            <a:r>
              <a:rPr lang="en-ID" sz="1600" b="1" dirty="0" err="1">
                <a:solidFill>
                  <a:schemeClr val="bg1"/>
                </a:solidFill>
                <a:highlight>
                  <a:srgbClr val="FFFF00"/>
                </a:highlight>
                <a:latin typeface="Consolas" panose="020B0609020204030204" pitchFamily="49" charset="0"/>
              </a:rPr>
              <a:t>Biomekanik</a:t>
            </a:r>
            <a:r>
              <a:rPr lang="en-ID" sz="1600" b="1" dirty="0">
                <a:solidFill>
                  <a:schemeClr val="bg1"/>
                </a:solidFill>
                <a:highlight>
                  <a:srgbClr val="FFFF00"/>
                </a:highlight>
                <a:latin typeface="Consolas" panose="020B0609020204030204" pitchFamily="49" charset="0"/>
              </a:rPr>
              <a:t> </a:t>
            </a:r>
            <a:r>
              <a:rPr lang="en-ID" sz="1600" dirty="0">
                <a:latin typeface="Consolas" panose="020B0609020204030204" pitchFamily="49" charset="0"/>
              </a:rPr>
              <a:t>(</a:t>
            </a:r>
            <a:r>
              <a:rPr lang="en-ID" sz="1600" dirty="0" err="1">
                <a:latin typeface="Consolas" panose="020B0609020204030204" pitchFamily="49" charset="0"/>
              </a:rPr>
              <a:t>muncul</a:t>
            </a:r>
            <a:r>
              <a:rPr lang="en-ID" sz="1600" dirty="0">
                <a:latin typeface="Consolas" panose="020B0609020204030204" pitchFamily="49" charset="0"/>
              </a:rPr>
              <a:t> </a:t>
            </a:r>
            <a:r>
              <a:rPr lang="en-ID" sz="1600" dirty="0" err="1">
                <a:latin typeface="Consolas" panose="020B0609020204030204" pitchFamily="49" charset="0"/>
              </a:rPr>
              <a:t>atau</a:t>
            </a:r>
            <a:r>
              <a:rPr lang="en-ID" sz="1600" dirty="0">
                <a:latin typeface="Consolas" panose="020B0609020204030204" pitchFamily="49" charset="0"/>
              </a:rPr>
              <a:t> </a:t>
            </a:r>
            <a:r>
              <a:rPr lang="en-ID" sz="1600" dirty="0" err="1">
                <a:latin typeface="Consolas" panose="020B0609020204030204" pitchFamily="49" charset="0"/>
              </a:rPr>
              <a:t>dikembangkan</a:t>
            </a:r>
            <a:r>
              <a:rPr lang="en-ID" sz="1600" dirty="0">
                <a:latin typeface="Consolas" panose="020B0609020204030204" pitchFamily="49" charset="0"/>
              </a:rPr>
              <a:t> </a:t>
            </a:r>
            <a:r>
              <a:rPr lang="en-ID" sz="1600" dirty="0" err="1">
                <a:latin typeface="Consolas" panose="020B0609020204030204" pitchFamily="49" charset="0"/>
              </a:rPr>
              <a:t>dari</a:t>
            </a:r>
            <a:r>
              <a:rPr lang="en-ID" sz="1600" dirty="0">
                <a:latin typeface="Consolas" panose="020B0609020204030204" pitchFamily="49" charset="0"/>
              </a:rPr>
              <a:t> </a:t>
            </a:r>
            <a:r>
              <a:rPr lang="en-ID" sz="1600" dirty="0" err="1">
                <a:latin typeface="Consolas" panose="020B0609020204030204" pitchFamily="49" charset="0"/>
              </a:rPr>
              <a:t>ilmu</a:t>
            </a:r>
            <a:r>
              <a:rPr lang="en-ID" sz="1600" dirty="0">
                <a:latin typeface="Consolas" panose="020B0609020204030204" pitchFamily="49" charset="0"/>
              </a:rPr>
              <a:t> </a:t>
            </a:r>
            <a:r>
              <a:rPr lang="en-ID" sz="1600" dirty="0" err="1">
                <a:latin typeface="Consolas" panose="020B0609020204030204" pitchFamily="49" charset="0"/>
              </a:rPr>
              <a:t>ortopedi</a:t>
            </a:r>
            <a:r>
              <a:rPr lang="en-ID" sz="1600" dirty="0">
                <a:latin typeface="Consolas" panose="020B0609020204030204" pitchFamily="49" charset="0"/>
              </a:rPr>
              <a:t>) </a:t>
            </a:r>
          </a:p>
          <a:p>
            <a:pPr marL="494100" lvl="0" indent="-457200" algn="just">
              <a:buFont typeface="+mj-lt"/>
              <a:buAutoNum type="arabicPeriod"/>
            </a:pPr>
            <a:r>
              <a:rPr lang="en-ID" sz="1600" b="1" dirty="0" err="1">
                <a:solidFill>
                  <a:schemeClr val="bg1"/>
                </a:solidFill>
                <a:highlight>
                  <a:srgbClr val="FFFF00"/>
                </a:highlight>
                <a:latin typeface="Consolas" panose="020B0609020204030204" pitchFamily="49" charset="0"/>
              </a:rPr>
              <a:t>Fisiologi</a:t>
            </a:r>
            <a:r>
              <a:rPr lang="en-ID" sz="1600" dirty="0">
                <a:latin typeface="Consolas" panose="020B0609020204030204" pitchFamily="49" charset="0"/>
              </a:rPr>
              <a:t> </a:t>
            </a:r>
            <a:r>
              <a:rPr lang="en-ID" sz="1600" dirty="0" err="1">
                <a:latin typeface="Consolas" panose="020B0609020204030204" pitchFamily="49" charset="0"/>
              </a:rPr>
              <a:t>manusia</a:t>
            </a:r>
            <a:r>
              <a:rPr lang="en-ID" sz="1600" dirty="0">
                <a:latin typeface="Consolas" panose="020B0609020204030204" pitchFamily="49" charset="0"/>
              </a:rPr>
              <a:t> </a:t>
            </a:r>
            <a:r>
              <a:rPr lang="en-ID" sz="1600" dirty="0" err="1">
                <a:latin typeface="Consolas" panose="020B0609020204030204" pitchFamily="49" charset="0"/>
              </a:rPr>
              <a:t>kerja</a:t>
            </a:r>
            <a:r>
              <a:rPr lang="en-ID" sz="1600" dirty="0">
                <a:latin typeface="Consolas" panose="020B0609020204030204" pitchFamily="49" charset="0"/>
              </a:rPr>
              <a:t> (</a:t>
            </a:r>
            <a:r>
              <a:rPr lang="en-ID" sz="1600" dirty="0" err="1">
                <a:latin typeface="Consolas" panose="020B0609020204030204" pitchFamily="49" charset="0"/>
              </a:rPr>
              <a:t>muncul</a:t>
            </a:r>
            <a:r>
              <a:rPr lang="en-ID" sz="1600" dirty="0">
                <a:latin typeface="Consolas" panose="020B0609020204030204" pitchFamily="49" charset="0"/>
              </a:rPr>
              <a:t> </a:t>
            </a:r>
            <a:r>
              <a:rPr lang="en-ID" sz="1600" dirty="0" err="1">
                <a:latin typeface="Consolas" panose="020B0609020204030204" pitchFamily="49" charset="0"/>
              </a:rPr>
              <a:t>atau</a:t>
            </a:r>
            <a:r>
              <a:rPr lang="en-ID" sz="1600" dirty="0">
                <a:latin typeface="Consolas" panose="020B0609020204030204" pitchFamily="49" charset="0"/>
              </a:rPr>
              <a:t> </a:t>
            </a:r>
            <a:r>
              <a:rPr lang="en-ID" sz="1600" dirty="0" err="1">
                <a:latin typeface="Consolas" panose="020B0609020204030204" pitchFamily="49" charset="0"/>
              </a:rPr>
              <a:t>dikembangkan</a:t>
            </a:r>
            <a:r>
              <a:rPr lang="en-ID" sz="1600" dirty="0">
                <a:latin typeface="Consolas" panose="020B0609020204030204" pitchFamily="49" charset="0"/>
              </a:rPr>
              <a:t> </a:t>
            </a:r>
            <a:r>
              <a:rPr lang="en-ID" sz="1600" dirty="0" err="1">
                <a:latin typeface="Consolas" panose="020B0609020204030204" pitchFamily="49" charset="0"/>
              </a:rPr>
              <a:t>dari</a:t>
            </a:r>
            <a:r>
              <a:rPr lang="en-ID" sz="1600" dirty="0">
                <a:latin typeface="Consolas" panose="020B0609020204030204" pitchFamily="49" charset="0"/>
              </a:rPr>
              <a:t> </a:t>
            </a:r>
            <a:r>
              <a:rPr lang="en-ID" sz="1600" dirty="0" err="1">
                <a:latin typeface="Consolas" panose="020B0609020204030204" pitchFamily="49" charset="0"/>
              </a:rPr>
              <a:t>ilmu</a:t>
            </a:r>
            <a:r>
              <a:rPr lang="en-ID" sz="1600" dirty="0">
                <a:latin typeface="Consolas" panose="020B0609020204030204" pitchFamily="49" charset="0"/>
              </a:rPr>
              <a:t> </a:t>
            </a:r>
            <a:r>
              <a:rPr lang="en-ID" sz="1600" dirty="0" err="1">
                <a:latin typeface="Consolas" panose="020B0609020204030204" pitchFamily="49" charset="0"/>
              </a:rPr>
              <a:t>fisiologi</a:t>
            </a:r>
            <a:r>
              <a:rPr lang="en-ID" sz="1600" dirty="0">
                <a:latin typeface="Consolas" panose="020B0609020204030204" pitchFamily="49" charset="0"/>
              </a:rPr>
              <a:t>) </a:t>
            </a:r>
          </a:p>
          <a:p>
            <a:pPr marL="494100" lvl="0" indent="-457200" algn="just">
              <a:buFont typeface="+mj-lt"/>
              <a:buAutoNum type="arabicPeriod"/>
            </a:pPr>
            <a:r>
              <a:rPr lang="en-ID" sz="1600" b="1" dirty="0" err="1">
                <a:solidFill>
                  <a:schemeClr val="bg1"/>
                </a:solidFill>
                <a:highlight>
                  <a:srgbClr val="FFFF00"/>
                </a:highlight>
                <a:latin typeface="Consolas" panose="020B0609020204030204" pitchFamily="49" charset="0"/>
              </a:rPr>
              <a:t>Higiene</a:t>
            </a:r>
            <a:r>
              <a:rPr lang="en-ID" sz="1600" b="1" dirty="0">
                <a:solidFill>
                  <a:schemeClr val="bg1"/>
                </a:solidFill>
                <a:highlight>
                  <a:srgbClr val="FFFF00"/>
                </a:highlight>
                <a:latin typeface="Consolas" panose="020B0609020204030204" pitchFamily="49" charset="0"/>
              </a:rPr>
              <a:t> </a:t>
            </a:r>
            <a:r>
              <a:rPr lang="en-ID" sz="1600" b="1" dirty="0" err="1">
                <a:solidFill>
                  <a:schemeClr val="bg1"/>
                </a:solidFill>
                <a:highlight>
                  <a:srgbClr val="FFFF00"/>
                </a:highlight>
                <a:latin typeface="Consolas" panose="020B0609020204030204" pitchFamily="49" charset="0"/>
              </a:rPr>
              <a:t>Industri</a:t>
            </a:r>
            <a:r>
              <a:rPr lang="en-ID" sz="1600" b="1" dirty="0">
                <a:solidFill>
                  <a:schemeClr val="bg1"/>
                </a:solidFill>
                <a:highlight>
                  <a:srgbClr val="FFFF00"/>
                </a:highlight>
                <a:latin typeface="Consolas" panose="020B0609020204030204" pitchFamily="49" charset="0"/>
              </a:rPr>
              <a:t> / Kesehatan dan </a:t>
            </a:r>
            <a:r>
              <a:rPr lang="en-ID" sz="1600" b="1" dirty="0" err="1">
                <a:solidFill>
                  <a:schemeClr val="bg1"/>
                </a:solidFill>
                <a:highlight>
                  <a:srgbClr val="FFFF00"/>
                </a:highlight>
                <a:latin typeface="Consolas" panose="020B0609020204030204" pitchFamily="49" charset="0"/>
              </a:rPr>
              <a:t>keselamatan</a:t>
            </a:r>
            <a:r>
              <a:rPr lang="en-ID" sz="1600" b="1" dirty="0">
                <a:solidFill>
                  <a:schemeClr val="bg1"/>
                </a:solidFill>
                <a:highlight>
                  <a:srgbClr val="FFFF00"/>
                </a:highlight>
                <a:latin typeface="Consolas" panose="020B0609020204030204" pitchFamily="49" charset="0"/>
              </a:rPr>
              <a:t> </a:t>
            </a:r>
            <a:r>
              <a:rPr lang="en-ID" sz="1600" b="1" dirty="0" err="1">
                <a:solidFill>
                  <a:schemeClr val="bg1"/>
                </a:solidFill>
                <a:highlight>
                  <a:srgbClr val="FFFF00"/>
                </a:highlight>
                <a:latin typeface="Consolas" panose="020B0609020204030204" pitchFamily="49" charset="0"/>
              </a:rPr>
              <a:t>kerja</a:t>
            </a:r>
            <a:r>
              <a:rPr lang="en-ID" sz="1600" b="1" dirty="0">
                <a:solidFill>
                  <a:schemeClr val="bg1"/>
                </a:solidFill>
                <a:highlight>
                  <a:srgbClr val="FFFF00"/>
                </a:highlight>
                <a:latin typeface="Consolas" panose="020B0609020204030204" pitchFamily="49" charset="0"/>
              </a:rPr>
              <a:t> / K3 </a:t>
            </a:r>
            <a:r>
              <a:rPr lang="en-ID" sz="1600" dirty="0">
                <a:latin typeface="Consolas" panose="020B0609020204030204" pitchFamily="49" charset="0"/>
              </a:rPr>
              <a:t>(</a:t>
            </a:r>
            <a:r>
              <a:rPr lang="en-ID" sz="1600" dirty="0" err="1">
                <a:latin typeface="Consolas" panose="020B0609020204030204" pitchFamily="49" charset="0"/>
              </a:rPr>
              <a:t>muncul</a:t>
            </a:r>
            <a:r>
              <a:rPr lang="en-ID" sz="1600" dirty="0">
                <a:latin typeface="Consolas" panose="020B0609020204030204" pitchFamily="49" charset="0"/>
              </a:rPr>
              <a:t> </a:t>
            </a:r>
            <a:r>
              <a:rPr lang="en-ID" sz="1600" dirty="0" err="1">
                <a:latin typeface="Consolas" panose="020B0609020204030204" pitchFamily="49" charset="0"/>
              </a:rPr>
              <a:t>atau</a:t>
            </a:r>
            <a:r>
              <a:rPr lang="en-ID" sz="1600" dirty="0">
                <a:latin typeface="Consolas" panose="020B0609020204030204" pitchFamily="49" charset="0"/>
              </a:rPr>
              <a:t> </a:t>
            </a:r>
            <a:r>
              <a:rPr lang="en-ID" sz="1600" dirty="0" err="1">
                <a:latin typeface="Consolas" panose="020B0609020204030204" pitchFamily="49" charset="0"/>
              </a:rPr>
              <a:t>dikembangkan</a:t>
            </a:r>
            <a:r>
              <a:rPr lang="en-ID" sz="1600" dirty="0">
                <a:latin typeface="Consolas" panose="020B0609020204030204" pitchFamily="49" charset="0"/>
              </a:rPr>
              <a:t> </a:t>
            </a:r>
            <a:r>
              <a:rPr lang="en-ID" sz="1600" dirty="0" err="1">
                <a:latin typeface="Consolas" panose="020B0609020204030204" pitchFamily="49" charset="0"/>
              </a:rPr>
              <a:t>dari</a:t>
            </a:r>
            <a:r>
              <a:rPr lang="en-ID" sz="1600" dirty="0">
                <a:latin typeface="Consolas" panose="020B0609020204030204" pitchFamily="49" charset="0"/>
              </a:rPr>
              <a:t> </a:t>
            </a:r>
            <a:r>
              <a:rPr lang="en-ID" sz="1600" dirty="0" err="1">
                <a:latin typeface="Consolas" panose="020B0609020204030204" pitchFamily="49" charset="0"/>
              </a:rPr>
              <a:t>ilmu</a:t>
            </a:r>
            <a:r>
              <a:rPr lang="en-ID" sz="1600" dirty="0">
                <a:latin typeface="Consolas" panose="020B0609020204030204" pitchFamily="49" charset="0"/>
              </a:rPr>
              <a:t> </a:t>
            </a:r>
            <a:r>
              <a:rPr lang="en-ID" sz="1600" dirty="0" err="1">
                <a:latin typeface="Consolas" panose="020B0609020204030204" pitchFamily="49" charset="0"/>
              </a:rPr>
              <a:t>kedokteran</a:t>
            </a:r>
            <a:r>
              <a:rPr lang="en-ID" sz="1600" dirty="0">
                <a:latin typeface="Consolas" panose="020B0609020204030204" pitchFamily="49" charset="0"/>
              </a:rPr>
              <a:t> / </a:t>
            </a:r>
            <a:r>
              <a:rPr lang="en-ID" sz="1600" dirty="0" err="1">
                <a:latin typeface="Consolas" panose="020B0609020204030204" pitchFamily="49" charset="0"/>
              </a:rPr>
              <a:t>medis</a:t>
            </a:r>
            <a:r>
              <a:rPr lang="en-ID" sz="1600" dirty="0">
                <a:latin typeface="Consolas" panose="020B0609020204030204" pitchFamily="49" charset="0"/>
              </a:rPr>
              <a:t>) </a:t>
            </a:r>
          </a:p>
          <a:p>
            <a:pPr marL="494100" lvl="0" indent="-457200" algn="just">
              <a:buFont typeface="+mj-lt"/>
              <a:buAutoNum type="arabicPeriod"/>
            </a:pPr>
            <a:r>
              <a:rPr lang="en-ID" sz="1600" dirty="0" err="1">
                <a:solidFill>
                  <a:schemeClr val="bg1"/>
                </a:solidFill>
                <a:highlight>
                  <a:srgbClr val="FFFF00"/>
                </a:highlight>
                <a:latin typeface="Consolas" panose="020B0609020204030204" pitchFamily="49" charset="0"/>
              </a:rPr>
              <a:t>Manajemen</a:t>
            </a:r>
            <a:r>
              <a:rPr lang="en-ID" sz="1600" dirty="0">
                <a:solidFill>
                  <a:schemeClr val="bg1"/>
                </a:solidFill>
                <a:highlight>
                  <a:srgbClr val="FFFF00"/>
                </a:highlight>
                <a:latin typeface="Consolas" panose="020B0609020204030204" pitchFamily="49" charset="0"/>
              </a:rPr>
              <a:t> dan </a:t>
            </a:r>
            <a:r>
              <a:rPr lang="en-ID" sz="1600" dirty="0" err="1">
                <a:solidFill>
                  <a:schemeClr val="bg1"/>
                </a:solidFill>
                <a:highlight>
                  <a:srgbClr val="FFFF00"/>
                </a:highlight>
                <a:latin typeface="Consolas" panose="020B0609020204030204" pitchFamily="49" charset="0"/>
              </a:rPr>
              <a:t>psikologi</a:t>
            </a:r>
            <a:r>
              <a:rPr lang="en-ID" sz="1600" dirty="0">
                <a:solidFill>
                  <a:schemeClr val="bg1"/>
                </a:solidFill>
                <a:highlight>
                  <a:srgbClr val="FFFF00"/>
                </a:highlight>
                <a:latin typeface="Consolas" panose="020B0609020204030204" pitchFamily="49" charset="0"/>
              </a:rPr>
              <a:t> </a:t>
            </a:r>
            <a:r>
              <a:rPr lang="en-ID" sz="1600" dirty="0" err="1">
                <a:solidFill>
                  <a:schemeClr val="bg1"/>
                </a:solidFill>
                <a:highlight>
                  <a:srgbClr val="FFFF00"/>
                </a:highlight>
                <a:latin typeface="Consolas" panose="020B0609020204030204" pitchFamily="49" charset="0"/>
              </a:rPr>
              <a:t>kerja</a:t>
            </a:r>
            <a:r>
              <a:rPr lang="en-ID" sz="1600" dirty="0">
                <a:solidFill>
                  <a:schemeClr val="bg1"/>
                </a:solidFill>
                <a:highlight>
                  <a:srgbClr val="FFFF00"/>
                </a:highlight>
                <a:latin typeface="Consolas" panose="020B0609020204030204" pitchFamily="49" charset="0"/>
              </a:rPr>
              <a:t> </a:t>
            </a:r>
            <a:r>
              <a:rPr lang="en-ID" sz="1600" dirty="0">
                <a:latin typeface="Consolas" panose="020B0609020204030204" pitchFamily="49" charset="0"/>
              </a:rPr>
              <a:t>(</a:t>
            </a:r>
            <a:r>
              <a:rPr lang="en-ID" sz="1600" dirty="0" err="1">
                <a:latin typeface="Consolas" panose="020B0609020204030204" pitchFamily="49" charset="0"/>
              </a:rPr>
              <a:t>muncul</a:t>
            </a:r>
            <a:r>
              <a:rPr lang="en-ID" sz="1600" dirty="0">
                <a:latin typeface="Consolas" panose="020B0609020204030204" pitchFamily="49" charset="0"/>
              </a:rPr>
              <a:t> </a:t>
            </a:r>
            <a:r>
              <a:rPr lang="en-ID" sz="1600" dirty="0" err="1">
                <a:latin typeface="Consolas" panose="020B0609020204030204" pitchFamily="49" charset="0"/>
              </a:rPr>
              <a:t>atau</a:t>
            </a:r>
            <a:r>
              <a:rPr lang="en-ID" sz="1600" dirty="0">
                <a:latin typeface="Consolas" panose="020B0609020204030204" pitchFamily="49" charset="0"/>
              </a:rPr>
              <a:t> </a:t>
            </a:r>
            <a:r>
              <a:rPr lang="en-ID" sz="1600" dirty="0" err="1">
                <a:latin typeface="Consolas" panose="020B0609020204030204" pitchFamily="49" charset="0"/>
              </a:rPr>
              <a:t>dikembangkan</a:t>
            </a:r>
            <a:r>
              <a:rPr lang="en-ID" sz="1600" dirty="0">
                <a:latin typeface="Consolas" panose="020B0609020204030204" pitchFamily="49" charset="0"/>
              </a:rPr>
              <a:t> </a:t>
            </a:r>
            <a:r>
              <a:rPr lang="en-ID" sz="1600" dirty="0" err="1">
                <a:latin typeface="Consolas" panose="020B0609020204030204" pitchFamily="49" charset="0"/>
              </a:rPr>
              <a:t>dari</a:t>
            </a:r>
            <a:r>
              <a:rPr lang="en-ID" sz="1600" dirty="0">
                <a:latin typeface="Consolas" panose="020B0609020204030204" pitchFamily="49" charset="0"/>
              </a:rPr>
              <a:t> </a:t>
            </a:r>
            <a:r>
              <a:rPr lang="en-ID" sz="1600" dirty="0" err="1">
                <a:latin typeface="Consolas" panose="020B0609020204030204" pitchFamily="49" charset="0"/>
              </a:rPr>
              <a:t>ilmu</a:t>
            </a:r>
            <a:r>
              <a:rPr lang="en-ID" sz="1600" dirty="0">
                <a:latin typeface="Consolas" panose="020B0609020204030204" pitchFamily="49" charset="0"/>
              </a:rPr>
              <a:t> </a:t>
            </a:r>
            <a:r>
              <a:rPr lang="en-ID" sz="1600" dirty="0" err="1">
                <a:latin typeface="Consolas" panose="020B0609020204030204" pitchFamily="49" charset="0"/>
              </a:rPr>
              <a:t>psikologi</a:t>
            </a:r>
            <a:r>
              <a:rPr lang="en-ID" sz="1600" dirty="0">
                <a:latin typeface="Consolas" panose="020B0609020204030204" pitchFamily="49" charset="0"/>
              </a:rPr>
              <a:t>) 6. </a:t>
            </a:r>
            <a:r>
              <a:rPr lang="en-ID" sz="1600" dirty="0" err="1">
                <a:latin typeface="Consolas" panose="020B0609020204030204" pitchFamily="49" charset="0"/>
              </a:rPr>
              <a:t>Hubungan</a:t>
            </a:r>
            <a:r>
              <a:rPr lang="en-ID" sz="1600" dirty="0">
                <a:latin typeface="Consolas" panose="020B0609020204030204" pitchFamily="49" charset="0"/>
              </a:rPr>
              <a:t> </a:t>
            </a:r>
            <a:r>
              <a:rPr lang="en-ID" sz="1600" dirty="0" err="1">
                <a:latin typeface="Consolas" panose="020B0609020204030204" pitchFamily="49" charset="0"/>
              </a:rPr>
              <a:t>kerja</a:t>
            </a:r>
            <a:r>
              <a:rPr lang="en-ID" sz="1600" dirty="0">
                <a:latin typeface="Consolas" panose="020B0609020204030204" pitchFamily="49" charset="0"/>
              </a:rPr>
              <a:t> / </a:t>
            </a:r>
            <a:r>
              <a:rPr lang="en-ID" sz="1600" dirty="0" err="1">
                <a:latin typeface="Consolas" panose="020B0609020204030204" pitchFamily="49" charset="0"/>
              </a:rPr>
              <a:t>tenaga</a:t>
            </a:r>
            <a:r>
              <a:rPr lang="en-ID" sz="1600" dirty="0">
                <a:latin typeface="Consolas" panose="020B0609020204030204" pitchFamily="49" charset="0"/>
              </a:rPr>
              <a:t> </a:t>
            </a:r>
            <a:r>
              <a:rPr lang="en-ID" sz="1600" dirty="0" err="1">
                <a:latin typeface="Consolas" panose="020B0609020204030204" pitchFamily="49" charset="0"/>
              </a:rPr>
              <a:t>kerja</a:t>
            </a:r>
            <a:r>
              <a:rPr lang="en-ID" sz="1600" dirty="0">
                <a:latin typeface="Consolas" panose="020B0609020204030204" pitchFamily="49" charset="0"/>
              </a:rPr>
              <a:t> (</a:t>
            </a:r>
            <a:r>
              <a:rPr lang="en-ID" sz="1600" dirty="0" err="1">
                <a:latin typeface="Consolas" panose="020B0609020204030204" pitchFamily="49" charset="0"/>
              </a:rPr>
              <a:t>muncul</a:t>
            </a:r>
            <a:r>
              <a:rPr lang="en-ID" sz="1600" dirty="0">
                <a:latin typeface="Consolas" panose="020B0609020204030204" pitchFamily="49" charset="0"/>
              </a:rPr>
              <a:t> </a:t>
            </a:r>
            <a:r>
              <a:rPr lang="en-ID" sz="1600" dirty="0" err="1">
                <a:latin typeface="Consolas" panose="020B0609020204030204" pitchFamily="49" charset="0"/>
              </a:rPr>
              <a:t>atau</a:t>
            </a:r>
            <a:r>
              <a:rPr lang="en-ID" sz="1600" dirty="0">
                <a:latin typeface="Consolas" panose="020B0609020204030204" pitchFamily="49" charset="0"/>
              </a:rPr>
              <a:t> </a:t>
            </a:r>
            <a:r>
              <a:rPr lang="en-ID" sz="1600" dirty="0" err="1">
                <a:latin typeface="Consolas" panose="020B0609020204030204" pitchFamily="49" charset="0"/>
              </a:rPr>
              <a:t>dikembangkan</a:t>
            </a:r>
            <a:r>
              <a:rPr lang="en-ID" sz="1600" dirty="0">
                <a:latin typeface="Consolas" panose="020B0609020204030204" pitchFamily="49" charset="0"/>
              </a:rPr>
              <a:t> </a:t>
            </a:r>
            <a:r>
              <a:rPr lang="en-ID" sz="1600" dirty="0" err="1">
                <a:latin typeface="Consolas" panose="020B0609020204030204" pitchFamily="49" charset="0"/>
              </a:rPr>
              <a:t>dari</a:t>
            </a:r>
            <a:r>
              <a:rPr lang="en-ID" sz="1600" dirty="0">
                <a:latin typeface="Consolas" panose="020B0609020204030204" pitchFamily="49" charset="0"/>
              </a:rPr>
              <a:t> </a:t>
            </a:r>
            <a:r>
              <a:rPr lang="en-ID" sz="1600" dirty="0" err="1">
                <a:latin typeface="Consolas" panose="020B0609020204030204" pitchFamily="49" charset="0"/>
              </a:rPr>
              <a:t>ilmu</a:t>
            </a:r>
            <a:r>
              <a:rPr lang="en-ID" sz="1600" dirty="0">
                <a:latin typeface="Consolas" panose="020B0609020204030204" pitchFamily="49" charset="0"/>
              </a:rPr>
              <a:t> </a:t>
            </a:r>
            <a:r>
              <a:rPr lang="en-ID" sz="1600" dirty="0" err="1">
                <a:latin typeface="Consolas" panose="020B0609020204030204" pitchFamily="49" charset="0"/>
              </a:rPr>
              <a:t>sosiologi</a:t>
            </a:r>
            <a:r>
              <a:rPr lang="en-ID" sz="1600" dirty="0">
                <a:latin typeface="Consolas" panose="020B0609020204030204" pitchFamily="49" charset="0"/>
              </a:rPr>
              <a:t>)</a:t>
            </a:r>
            <a:endParaRPr lang="en-US" sz="1600" dirty="0">
              <a:latin typeface="Consolas" panose="020B0609020204030204" pitchFamily="49" charset="0"/>
            </a:endParaRPr>
          </a:p>
        </p:txBody>
      </p:sp>
      <p:sp>
        <p:nvSpPr>
          <p:cNvPr id="8" name="Title 1">
            <a:extLst>
              <a:ext uri="{FF2B5EF4-FFF2-40B4-BE49-F238E27FC236}">
                <a16:creationId xmlns:a16="http://schemas.microsoft.com/office/drawing/2014/main" id="{6CD7A955-225E-4E07-A36B-D4DCAC52C397}"/>
              </a:ext>
            </a:extLst>
          </p:cNvPr>
          <p:cNvSpPr txBox="1">
            <a:spLocks/>
          </p:cNvSpPr>
          <p:nvPr/>
        </p:nvSpPr>
        <p:spPr>
          <a:xfrm>
            <a:off x="701040" y="2841171"/>
            <a:ext cx="5394960" cy="685800"/>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dirty="0">
                <a:solidFill>
                  <a:schemeClr val="bg1"/>
                </a:solidFill>
                <a:latin typeface="Consolas" panose="020B0609020204030204" pitchFamily="49" charset="0"/>
              </a:rPr>
              <a:t>Cabang </a:t>
            </a:r>
            <a:r>
              <a:rPr lang="en-US" sz="2400" dirty="0" err="1">
                <a:solidFill>
                  <a:schemeClr val="bg1"/>
                </a:solidFill>
                <a:latin typeface="Consolas" panose="020B0609020204030204" pitchFamily="49" charset="0"/>
              </a:rPr>
              <a:t>Ilmu</a:t>
            </a:r>
            <a:r>
              <a:rPr lang="en-US" sz="2400" dirty="0">
                <a:solidFill>
                  <a:schemeClr val="bg1"/>
                </a:solidFill>
                <a:latin typeface="Consolas" panose="020B0609020204030204" pitchFamily="49" charset="0"/>
              </a:rPr>
              <a:t> </a:t>
            </a:r>
            <a:r>
              <a:rPr lang="en-US" sz="2400" dirty="0" err="1">
                <a:solidFill>
                  <a:schemeClr val="bg1"/>
                </a:solidFill>
                <a:latin typeface="Consolas" panose="020B0609020204030204" pitchFamily="49" charset="0"/>
              </a:rPr>
              <a:t>Ergonomi</a:t>
            </a:r>
            <a:endParaRPr lang="en-US" sz="2400" dirty="0">
              <a:solidFill>
                <a:schemeClr val="bg1"/>
              </a:solidFill>
              <a:latin typeface="Consolas" panose="020B0609020204030204" pitchFamily="49" charset="0"/>
            </a:endParaRPr>
          </a:p>
        </p:txBody>
      </p:sp>
    </p:spTree>
    <p:extLst>
      <p:ext uri="{BB962C8B-B14F-4D97-AF65-F5344CB8AC3E}">
        <p14:creationId xmlns:p14="http://schemas.microsoft.com/office/powerpoint/2010/main" val="3982833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91440" y="10"/>
            <a:ext cx="6348466"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418052" y="352697"/>
            <a:ext cx="5394959" cy="6035040"/>
          </a:xfrm>
        </p:spPr>
        <p:txBody>
          <a:bodyPr anchor="t">
            <a:normAutofit/>
          </a:bodyPr>
          <a:lstStyle/>
          <a:p>
            <a:pPr marL="265500" lvl="0" indent="-228600" algn="just">
              <a:buFont typeface="+mj-lt"/>
              <a:buAutoNum type="alphaUcPeriod"/>
            </a:pPr>
            <a:r>
              <a:rPr lang="en-ID" sz="1400" dirty="0" err="1">
                <a:latin typeface="Consolas" panose="020B0609020204030204" pitchFamily="49" charset="0"/>
              </a:rPr>
              <a:t>Faal</a:t>
            </a:r>
            <a:r>
              <a:rPr lang="en-ID" sz="1400" dirty="0">
                <a:latin typeface="Consolas" panose="020B0609020204030204" pitchFamily="49" charset="0"/>
              </a:rPr>
              <a:t> </a:t>
            </a:r>
            <a:r>
              <a:rPr lang="en-ID" sz="1400" dirty="0" err="1">
                <a:latin typeface="Consolas" panose="020B0609020204030204" pitchFamily="49" charset="0"/>
              </a:rPr>
              <a:t>Kerja</a:t>
            </a:r>
            <a:r>
              <a:rPr lang="en-ID" sz="1400" dirty="0">
                <a:latin typeface="Consolas" panose="020B0609020204030204" pitchFamily="49" charset="0"/>
              </a:rPr>
              <a:t>, </a:t>
            </a:r>
            <a:r>
              <a:rPr lang="en-ID" sz="1400" dirty="0" err="1">
                <a:latin typeface="Consolas" panose="020B0609020204030204" pitchFamily="49" charset="0"/>
              </a:rPr>
              <a:t>yaitu</a:t>
            </a:r>
            <a:r>
              <a:rPr lang="en-ID" sz="1400" dirty="0">
                <a:latin typeface="Consolas" panose="020B0609020204030204" pitchFamily="49" charset="0"/>
              </a:rPr>
              <a:t> </a:t>
            </a:r>
            <a:r>
              <a:rPr lang="en-ID" sz="1400" dirty="0" err="1">
                <a:latin typeface="Consolas" panose="020B0609020204030204" pitchFamily="49" charset="0"/>
              </a:rPr>
              <a:t>bidang</a:t>
            </a:r>
            <a:r>
              <a:rPr lang="en-ID" sz="1400" dirty="0">
                <a:latin typeface="Consolas" panose="020B0609020204030204" pitchFamily="49" charset="0"/>
              </a:rPr>
              <a:t> </a:t>
            </a:r>
            <a:r>
              <a:rPr lang="en-ID" sz="1400" dirty="0" err="1">
                <a:latin typeface="Consolas" panose="020B0609020204030204" pitchFamily="49" charset="0"/>
              </a:rPr>
              <a:t>kajian</a:t>
            </a:r>
            <a:r>
              <a:rPr lang="en-ID" sz="1400" dirty="0">
                <a:latin typeface="Consolas" panose="020B0609020204030204" pitchFamily="49" charset="0"/>
              </a:rPr>
              <a:t> </a:t>
            </a:r>
            <a:r>
              <a:rPr lang="en-ID" sz="1400" dirty="0" err="1">
                <a:latin typeface="Consolas" panose="020B0609020204030204" pitchFamily="49" charset="0"/>
              </a:rPr>
              <a:t>ergonomi</a:t>
            </a:r>
            <a:r>
              <a:rPr lang="en-ID" sz="1400" dirty="0">
                <a:latin typeface="Consolas" panose="020B0609020204030204" pitchFamily="49" charset="0"/>
              </a:rPr>
              <a:t> yang </a:t>
            </a:r>
            <a:r>
              <a:rPr lang="en-ID" sz="1400" dirty="0" err="1">
                <a:latin typeface="Consolas" panose="020B0609020204030204" pitchFamily="49" charset="0"/>
              </a:rPr>
              <a:t>meneliti</a:t>
            </a:r>
            <a:r>
              <a:rPr lang="en-ID" sz="1400" dirty="0">
                <a:latin typeface="Consolas" panose="020B0609020204030204" pitchFamily="49" charset="0"/>
              </a:rPr>
              <a:t> </a:t>
            </a:r>
            <a:r>
              <a:rPr lang="en-ID" sz="1400" dirty="0" err="1">
                <a:latin typeface="Consolas" panose="020B0609020204030204" pitchFamily="49" charset="0"/>
              </a:rPr>
              <a:t>energi</a:t>
            </a:r>
            <a:r>
              <a:rPr lang="en-ID" sz="1400" dirty="0">
                <a:latin typeface="Consolas" panose="020B0609020204030204" pitchFamily="49" charset="0"/>
              </a:rPr>
              <a:t> </a:t>
            </a:r>
            <a:r>
              <a:rPr lang="en-ID" sz="1400" dirty="0" err="1">
                <a:latin typeface="Consolas" panose="020B0609020204030204" pitchFamily="49" charset="0"/>
              </a:rPr>
              <a:t>manusia</a:t>
            </a:r>
            <a:r>
              <a:rPr lang="en-ID" sz="1400" dirty="0">
                <a:latin typeface="Consolas" panose="020B0609020204030204" pitchFamily="49" charset="0"/>
              </a:rPr>
              <a:t> yang </a:t>
            </a:r>
            <a:r>
              <a:rPr lang="en-ID" sz="1400" dirty="0" err="1">
                <a:latin typeface="Consolas" panose="020B0609020204030204" pitchFamily="49" charset="0"/>
              </a:rPr>
              <a:t>dikeluarkan</a:t>
            </a:r>
            <a:r>
              <a:rPr lang="en-ID" sz="1400" dirty="0">
                <a:latin typeface="Consolas" panose="020B0609020204030204" pitchFamily="49" charset="0"/>
              </a:rPr>
              <a:t> </a:t>
            </a:r>
            <a:r>
              <a:rPr lang="en-ID" sz="1400" dirty="0" err="1">
                <a:latin typeface="Consolas" panose="020B0609020204030204" pitchFamily="49" charset="0"/>
              </a:rPr>
              <a:t>dalam</a:t>
            </a:r>
            <a:r>
              <a:rPr lang="en-ID" sz="1400" dirty="0">
                <a:latin typeface="Consolas" panose="020B0609020204030204" pitchFamily="49" charset="0"/>
              </a:rPr>
              <a:t> </a:t>
            </a:r>
            <a:r>
              <a:rPr lang="en-ID" sz="1400" dirty="0" err="1">
                <a:latin typeface="Consolas" panose="020B0609020204030204" pitchFamily="49" charset="0"/>
              </a:rPr>
              <a:t>suatu</a:t>
            </a:r>
            <a:r>
              <a:rPr lang="en-ID" sz="1400" dirty="0">
                <a:latin typeface="Consolas" panose="020B0609020204030204" pitchFamily="49" charset="0"/>
              </a:rPr>
              <a:t> </a:t>
            </a:r>
            <a:r>
              <a:rPr lang="en-ID" sz="1400" dirty="0" err="1">
                <a:latin typeface="Consolas" panose="020B0609020204030204" pitchFamily="49" charset="0"/>
              </a:rPr>
              <a:t>pekerjaan</a:t>
            </a:r>
            <a:r>
              <a:rPr lang="en-ID" sz="1400" dirty="0">
                <a:latin typeface="Consolas" panose="020B0609020204030204" pitchFamily="49" charset="0"/>
              </a:rPr>
              <a:t>. </a:t>
            </a:r>
            <a:r>
              <a:rPr lang="en-ID" sz="1400" dirty="0" err="1">
                <a:latin typeface="Consolas" panose="020B0609020204030204" pitchFamily="49" charset="0"/>
              </a:rPr>
              <a:t>Tujuan</a:t>
            </a:r>
            <a:r>
              <a:rPr lang="en-ID" sz="1400" dirty="0">
                <a:latin typeface="Consolas" panose="020B0609020204030204" pitchFamily="49" charset="0"/>
              </a:rPr>
              <a:t> dan </a:t>
            </a:r>
            <a:r>
              <a:rPr lang="en-ID" sz="1400" dirty="0" err="1">
                <a:latin typeface="Consolas" panose="020B0609020204030204" pitchFamily="49" charset="0"/>
              </a:rPr>
              <a:t>bidang</a:t>
            </a:r>
            <a:r>
              <a:rPr lang="en-ID" sz="1400" dirty="0">
                <a:latin typeface="Consolas" panose="020B0609020204030204" pitchFamily="49" charset="0"/>
              </a:rPr>
              <a:t> </a:t>
            </a:r>
            <a:r>
              <a:rPr lang="en-ID" sz="1400" dirty="0" err="1">
                <a:latin typeface="Consolas" panose="020B0609020204030204" pitchFamily="49" charset="0"/>
              </a:rPr>
              <a:t>kajian</a:t>
            </a:r>
            <a:r>
              <a:rPr lang="en-ID" sz="1400" dirty="0">
                <a:latin typeface="Consolas" panose="020B0609020204030204" pitchFamily="49" charset="0"/>
              </a:rPr>
              <a:t> </a:t>
            </a:r>
            <a:r>
              <a:rPr lang="en-ID" sz="1400" dirty="0" err="1">
                <a:latin typeface="Consolas" panose="020B0609020204030204" pitchFamily="49" charset="0"/>
              </a:rPr>
              <a:t>ini</a:t>
            </a:r>
            <a:r>
              <a:rPr lang="en-ID" sz="1400" dirty="0">
                <a:latin typeface="Consolas" panose="020B0609020204030204" pitchFamily="49" charset="0"/>
              </a:rPr>
              <a:t> </a:t>
            </a:r>
            <a:r>
              <a:rPr lang="en-ID" sz="1400" dirty="0" err="1">
                <a:latin typeface="Consolas" panose="020B0609020204030204" pitchFamily="49" charset="0"/>
              </a:rPr>
              <a:t>adalah</a:t>
            </a:r>
            <a:r>
              <a:rPr lang="en-ID" sz="1400" dirty="0">
                <a:latin typeface="Consolas" panose="020B0609020204030204" pitchFamily="49" charset="0"/>
              </a:rPr>
              <a:t> </a:t>
            </a:r>
            <a:r>
              <a:rPr lang="en-ID" sz="1400" dirty="0" err="1">
                <a:latin typeface="Consolas" panose="020B0609020204030204" pitchFamily="49" charset="0"/>
              </a:rPr>
              <a:t>untuk</a:t>
            </a:r>
            <a:r>
              <a:rPr lang="en-ID" sz="1400" dirty="0">
                <a:latin typeface="Consolas" panose="020B0609020204030204" pitchFamily="49" charset="0"/>
              </a:rPr>
              <a:t> </a:t>
            </a:r>
            <a:r>
              <a:rPr lang="en-ID" sz="1400" dirty="0" err="1">
                <a:latin typeface="Consolas" panose="020B0609020204030204" pitchFamily="49" charset="0"/>
              </a:rPr>
              <a:t>perancangan</a:t>
            </a:r>
            <a:r>
              <a:rPr lang="en-ID" sz="1400" dirty="0">
                <a:latin typeface="Consolas" panose="020B0609020204030204" pitchFamily="49" charset="0"/>
              </a:rPr>
              <a:t> </a:t>
            </a:r>
            <a:r>
              <a:rPr lang="en-ID" sz="1400" dirty="0" err="1">
                <a:latin typeface="Consolas" panose="020B0609020204030204" pitchFamily="49" charset="0"/>
              </a:rPr>
              <a:t>sistem</a:t>
            </a:r>
            <a:r>
              <a:rPr lang="en-ID" sz="1400" dirty="0">
                <a:latin typeface="Consolas" panose="020B0609020204030204" pitchFamily="49" charset="0"/>
              </a:rPr>
              <a:t> </a:t>
            </a:r>
            <a:r>
              <a:rPr lang="en-ID" sz="1400" dirty="0" err="1">
                <a:latin typeface="Consolas" panose="020B0609020204030204" pitchFamily="49" charset="0"/>
              </a:rPr>
              <a:t>kerja</a:t>
            </a:r>
            <a:r>
              <a:rPr lang="en-ID" sz="1400" dirty="0">
                <a:latin typeface="Consolas" panose="020B0609020204030204" pitchFamily="49" charset="0"/>
              </a:rPr>
              <a:t> yang </a:t>
            </a:r>
            <a:r>
              <a:rPr lang="en-ID" sz="1400" dirty="0" err="1">
                <a:latin typeface="Consolas" panose="020B0609020204030204" pitchFamily="49" charset="0"/>
              </a:rPr>
              <a:t>dapat</a:t>
            </a:r>
            <a:r>
              <a:rPr lang="en-ID" sz="1400" dirty="0">
                <a:latin typeface="Consolas" panose="020B0609020204030204" pitchFamily="49" charset="0"/>
              </a:rPr>
              <a:t> </a:t>
            </a:r>
            <a:r>
              <a:rPr lang="en-ID" sz="1400" dirty="0" err="1">
                <a:latin typeface="Consolas" panose="020B0609020204030204" pitchFamily="49" charset="0"/>
              </a:rPr>
              <a:t>meminimasi</a:t>
            </a:r>
            <a:r>
              <a:rPr lang="en-ID" sz="1400" dirty="0">
                <a:latin typeface="Consolas" panose="020B0609020204030204" pitchFamily="49" charset="0"/>
              </a:rPr>
              <a:t> </a:t>
            </a:r>
            <a:r>
              <a:rPr lang="en-ID" sz="1400" dirty="0" err="1">
                <a:latin typeface="Consolas" panose="020B0609020204030204" pitchFamily="49" charset="0"/>
              </a:rPr>
              <a:t>konsumsi</a:t>
            </a:r>
            <a:r>
              <a:rPr lang="en-ID" sz="1400" dirty="0">
                <a:latin typeface="Consolas" panose="020B0609020204030204" pitchFamily="49" charset="0"/>
              </a:rPr>
              <a:t> </a:t>
            </a:r>
            <a:r>
              <a:rPr lang="en-ID" sz="1400" dirty="0" err="1">
                <a:latin typeface="Consolas" panose="020B0609020204030204" pitchFamily="49" charset="0"/>
              </a:rPr>
              <a:t>energi</a:t>
            </a:r>
            <a:r>
              <a:rPr lang="en-ID" sz="1400" dirty="0">
                <a:latin typeface="Consolas" panose="020B0609020204030204" pitchFamily="49" charset="0"/>
              </a:rPr>
              <a:t> yang </a:t>
            </a:r>
            <a:r>
              <a:rPr lang="en-ID" sz="1400" dirty="0" err="1">
                <a:latin typeface="Consolas" panose="020B0609020204030204" pitchFamily="49" charset="0"/>
              </a:rPr>
              <a:t>dikeluarkan</a:t>
            </a:r>
            <a:r>
              <a:rPr lang="en-ID" sz="1400" dirty="0">
                <a:latin typeface="Consolas" panose="020B0609020204030204" pitchFamily="49" charset="0"/>
              </a:rPr>
              <a:t> </a:t>
            </a:r>
            <a:r>
              <a:rPr lang="en-ID" sz="1400" dirty="0" err="1">
                <a:latin typeface="Consolas" panose="020B0609020204030204" pitchFamily="49" charset="0"/>
              </a:rPr>
              <a:t>saat</a:t>
            </a:r>
            <a:r>
              <a:rPr lang="en-ID" sz="1400" dirty="0">
                <a:latin typeface="Consolas" panose="020B0609020204030204" pitchFamily="49" charset="0"/>
              </a:rPr>
              <a:t> </a:t>
            </a:r>
            <a:r>
              <a:rPr lang="en-ID" sz="1400" dirty="0" err="1">
                <a:latin typeface="Consolas" panose="020B0609020204030204" pitchFamily="49" charset="0"/>
              </a:rPr>
              <a:t>bekerja</a:t>
            </a:r>
            <a:r>
              <a:rPr lang="en-ID" sz="1400" dirty="0">
                <a:latin typeface="Consolas" panose="020B0609020204030204" pitchFamily="49" charset="0"/>
              </a:rPr>
              <a:t>. </a:t>
            </a:r>
          </a:p>
          <a:p>
            <a:pPr marL="265500" lvl="0" indent="-228600" algn="just">
              <a:buFont typeface="+mj-lt"/>
              <a:buAutoNum type="alphaUcPeriod"/>
            </a:pPr>
            <a:r>
              <a:rPr lang="en-ID" sz="1400" dirty="0" err="1">
                <a:latin typeface="Consolas" panose="020B0609020204030204" pitchFamily="49" charset="0"/>
              </a:rPr>
              <a:t>Antropometri</a:t>
            </a:r>
            <a:r>
              <a:rPr lang="en-ID" sz="1400" dirty="0">
                <a:latin typeface="Consolas" panose="020B0609020204030204" pitchFamily="49" charset="0"/>
              </a:rPr>
              <a:t>, </a:t>
            </a:r>
            <a:r>
              <a:rPr lang="en-ID" sz="1400" dirty="0" err="1">
                <a:latin typeface="Consolas" panose="020B0609020204030204" pitchFamily="49" charset="0"/>
              </a:rPr>
              <a:t>yaitu</a:t>
            </a:r>
            <a:r>
              <a:rPr lang="en-ID" sz="1400" dirty="0">
                <a:latin typeface="Consolas" panose="020B0609020204030204" pitchFamily="49" charset="0"/>
              </a:rPr>
              <a:t> </a:t>
            </a:r>
            <a:r>
              <a:rPr lang="en-ID" sz="1400" dirty="0" err="1">
                <a:latin typeface="Consolas" panose="020B0609020204030204" pitchFamily="49" charset="0"/>
              </a:rPr>
              <a:t>bidang</a:t>
            </a:r>
            <a:r>
              <a:rPr lang="en-ID" sz="1400" dirty="0">
                <a:latin typeface="Consolas" panose="020B0609020204030204" pitchFamily="49" charset="0"/>
              </a:rPr>
              <a:t> </a:t>
            </a:r>
            <a:r>
              <a:rPr lang="en-ID" sz="1400" dirty="0" err="1">
                <a:latin typeface="Consolas" panose="020B0609020204030204" pitchFamily="49" charset="0"/>
              </a:rPr>
              <a:t>kajian</a:t>
            </a:r>
            <a:r>
              <a:rPr lang="en-ID" sz="1400" dirty="0">
                <a:latin typeface="Consolas" panose="020B0609020204030204" pitchFamily="49" charset="0"/>
              </a:rPr>
              <a:t> </a:t>
            </a:r>
            <a:r>
              <a:rPr lang="en-ID" sz="1400" dirty="0" err="1">
                <a:latin typeface="Consolas" panose="020B0609020204030204" pitchFamily="49" charset="0"/>
              </a:rPr>
              <a:t>ergonomi</a:t>
            </a:r>
            <a:r>
              <a:rPr lang="en-ID" sz="1400" dirty="0">
                <a:latin typeface="Consolas" panose="020B0609020204030204" pitchFamily="49" charset="0"/>
              </a:rPr>
              <a:t> yang </a:t>
            </a:r>
            <a:r>
              <a:rPr lang="en-ID" sz="1400" dirty="0" err="1">
                <a:latin typeface="Consolas" panose="020B0609020204030204" pitchFamily="49" charset="0"/>
              </a:rPr>
              <a:t>berhubungan</a:t>
            </a:r>
            <a:r>
              <a:rPr lang="en-ID" sz="1400" dirty="0">
                <a:latin typeface="Consolas" panose="020B0609020204030204" pitchFamily="49" charset="0"/>
              </a:rPr>
              <a:t> </a:t>
            </a:r>
            <a:r>
              <a:rPr lang="en-ID" sz="1400" dirty="0" err="1">
                <a:latin typeface="Consolas" panose="020B0609020204030204" pitchFamily="49" charset="0"/>
              </a:rPr>
              <a:t>dengan</a:t>
            </a:r>
            <a:r>
              <a:rPr lang="en-ID" sz="1400" dirty="0">
                <a:latin typeface="Consolas" panose="020B0609020204030204" pitchFamily="49" charset="0"/>
              </a:rPr>
              <a:t> </a:t>
            </a:r>
            <a:r>
              <a:rPr lang="en-ID" sz="1400" dirty="0" err="1">
                <a:latin typeface="Consolas" panose="020B0609020204030204" pitchFamily="49" charset="0"/>
              </a:rPr>
              <a:t>pengukuran</a:t>
            </a:r>
            <a:r>
              <a:rPr lang="en-ID" sz="1400" dirty="0">
                <a:latin typeface="Consolas" panose="020B0609020204030204" pitchFamily="49" charset="0"/>
              </a:rPr>
              <a:t> </a:t>
            </a:r>
            <a:r>
              <a:rPr lang="en-ID" sz="1400" dirty="0" err="1">
                <a:latin typeface="Consolas" panose="020B0609020204030204" pitchFamily="49" charset="0"/>
              </a:rPr>
              <a:t>dimensi</a:t>
            </a:r>
            <a:r>
              <a:rPr lang="en-ID" sz="1400" dirty="0">
                <a:latin typeface="Consolas" panose="020B0609020204030204" pitchFamily="49" charset="0"/>
              </a:rPr>
              <a:t> </a:t>
            </a:r>
            <a:r>
              <a:rPr lang="en-ID" sz="1400" dirty="0" err="1">
                <a:latin typeface="Consolas" panose="020B0609020204030204" pitchFamily="49" charset="0"/>
              </a:rPr>
              <a:t>tubuh</a:t>
            </a:r>
            <a:r>
              <a:rPr lang="en-ID" sz="1400" dirty="0">
                <a:latin typeface="Consolas" panose="020B0609020204030204" pitchFamily="49" charset="0"/>
              </a:rPr>
              <a:t> </a:t>
            </a:r>
            <a:r>
              <a:rPr lang="en-ID" sz="1400" dirty="0" err="1">
                <a:latin typeface="Consolas" panose="020B0609020204030204" pitchFamily="49" charset="0"/>
              </a:rPr>
              <a:t>manusia</a:t>
            </a:r>
            <a:r>
              <a:rPr lang="en-ID" sz="1400" dirty="0">
                <a:latin typeface="Consolas" panose="020B0609020204030204" pitchFamily="49" charset="0"/>
              </a:rPr>
              <a:t> </a:t>
            </a:r>
            <a:r>
              <a:rPr lang="en-ID" sz="1400" dirty="0" err="1">
                <a:latin typeface="Consolas" panose="020B0609020204030204" pitchFamily="49" charset="0"/>
              </a:rPr>
              <a:t>untuk</a:t>
            </a:r>
            <a:r>
              <a:rPr lang="en-ID" sz="1400" dirty="0">
                <a:latin typeface="Consolas" panose="020B0609020204030204" pitchFamily="49" charset="0"/>
              </a:rPr>
              <a:t> </a:t>
            </a:r>
            <a:r>
              <a:rPr lang="en-ID" sz="1400" dirty="0" err="1">
                <a:latin typeface="Consolas" panose="020B0609020204030204" pitchFamily="49" charset="0"/>
              </a:rPr>
              <a:t>digunakan</a:t>
            </a:r>
            <a:r>
              <a:rPr lang="en-ID" sz="1400" dirty="0">
                <a:latin typeface="Consolas" panose="020B0609020204030204" pitchFamily="49" charset="0"/>
              </a:rPr>
              <a:t> </a:t>
            </a:r>
            <a:r>
              <a:rPr lang="en-ID" sz="1400" dirty="0" err="1">
                <a:latin typeface="Consolas" panose="020B0609020204030204" pitchFamily="49" charset="0"/>
              </a:rPr>
              <a:t>dalam</a:t>
            </a:r>
            <a:r>
              <a:rPr lang="en-ID" sz="1400" dirty="0">
                <a:latin typeface="Consolas" panose="020B0609020204030204" pitchFamily="49" charset="0"/>
              </a:rPr>
              <a:t> </a:t>
            </a:r>
            <a:r>
              <a:rPr lang="en-ID" sz="1400" dirty="0" err="1">
                <a:latin typeface="Consolas" panose="020B0609020204030204" pitchFamily="49" charset="0"/>
              </a:rPr>
              <a:t>perancangan</a:t>
            </a:r>
            <a:r>
              <a:rPr lang="en-ID" sz="1400" dirty="0">
                <a:latin typeface="Consolas" panose="020B0609020204030204" pitchFamily="49" charset="0"/>
              </a:rPr>
              <a:t> </a:t>
            </a:r>
            <a:r>
              <a:rPr lang="en-ID" sz="1400" dirty="0" err="1">
                <a:latin typeface="Consolas" panose="020B0609020204030204" pitchFamily="49" charset="0"/>
              </a:rPr>
              <a:t>peralatan</a:t>
            </a:r>
            <a:r>
              <a:rPr lang="en-ID" sz="1400" dirty="0">
                <a:latin typeface="Consolas" panose="020B0609020204030204" pitchFamily="49" charset="0"/>
              </a:rPr>
              <a:t> dan </a:t>
            </a:r>
            <a:r>
              <a:rPr lang="en-ID" sz="1400" dirty="0" err="1">
                <a:latin typeface="Consolas" panose="020B0609020204030204" pitchFamily="49" charset="0"/>
              </a:rPr>
              <a:t>fasilitas</a:t>
            </a:r>
            <a:r>
              <a:rPr lang="en-ID" sz="1400" dirty="0">
                <a:latin typeface="Consolas" panose="020B0609020204030204" pitchFamily="49" charset="0"/>
              </a:rPr>
              <a:t> </a:t>
            </a:r>
            <a:r>
              <a:rPr lang="en-ID" sz="1400" dirty="0" err="1">
                <a:latin typeface="Consolas" panose="020B0609020204030204" pitchFamily="49" charset="0"/>
              </a:rPr>
              <a:t>sehingga</a:t>
            </a:r>
            <a:r>
              <a:rPr lang="en-ID" sz="1400" dirty="0">
                <a:latin typeface="Consolas" panose="020B0609020204030204" pitchFamily="49" charset="0"/>
              </a:rPr>
              <a:t> </a:t>
            </a:r>
            <a:r>
              <a:rPr lang="en-ID" sz="1400" dirty="0" err="1">
                <a:latin typeface="Consolas" panose="020B0609020204030204" pitchFamily="49" charset="0"/>
              </a:rPr>
              <a:t>sesuai</a:t>
            </a:r>
            <a:r>
              <a:rPr lang="en-ID" sz="1400" dirty="0">
                <a:latin typeface="Consolas" panose="020B0609020204030204" pitchFamily="49" charset="0"/>
              </a:rPr>
              <a:t> </a:t>
            </a:r>
            <a:r>
              <a:rPr lang="en-ID" sz="1400" dirty="0" err="1">
                <a:latin typeface="Consolas" panose="020B0609020204030204" pitchFamily="49" charset="0"/>
              </a:rPr>
              <a:t>dengan</a:t>
            </a:r>
            <a:r>
              <a:rPr lang="en-ID" sz="1400" dirty="0">
                <a:latin typeface="Consolas" panose="020B0609020204030204" pitchFamily="49" charset="0"/>
              </a:rPr>
              <a:t> </a:t>
            </a:r>
            <a:r>
              <a:rPr lang="en-ID" sz="1400" dirty="0" err="1">
                <a:latin typeface="Consolas" panose="020B0609020204030204" pitchFamily="49" charset="0"/>
              </a:rPr>
              <a:t>pemakainya</a:t>
            </a:r>
            <a:r>
              <a:rPr lang="en-ID" sz="1400" dirty="0">
                <a:latin typeface="Consolas" panose="020B0609020204030204" pitchFamily="49" charset="0"/>
              </a:rPr>
              <a:t>.</a:t>
            </a:r>
          </a:p>
          <a:p>
            <a:pPr marL="265500" lvl="0" indent="-228600" algn="just">
              <a:buFont typeface="+mj-lt"/>
              <a:buAutoNum type="alphaUcPeriod"/>
            </a:pPr>
            <a:r>
              <a:rPr lang="en-ID" sz="1400" dirty="0" err="1">
                <a:latin typeface="Consolas" panose="020B0609020204030204" pitchFamily="49" charset="0"/>
              </a:rPr>
              <a:t>Biomekanika</a:t>
            </a:r>
            <a:r>
              <a:rPr lang="en-ID" sz="1400" dirty="0">
                <a:latin typeface="Consolas" panose="020B0609020204030204" pitchFamily="49" charset="0"/>
              </a:rPr>
              <a:t> </a:t>
            </a:r>
            <a:r>
              <a:rPr lang="en-ID" sz="1400" dirty="0" err="1">
                <a:latin typeface="Consolas" panose="020B0609020204030204" pitchFamily="49" charset="0"/>
              </a:rPr>
              <a:t>yaitu</a:t>
            </a:r>
            <a:r>
              <a:rPr lang="en-ID" sz="1400" dirty="0">
                <a:latin typeface="Consolas" panose="020B0609020204030204" pitchFamily="49" charset="0"/>
              </a:rPr>
              <a:t> </a:t>
            </a:r>
            <a:r>
              <a:rPr lang="en-ID" sz="1400" dirty="0" err="1">
                <a:latin typeface="Consolas" panose="020B0609020204030204" pitchFamily="49" charset="0"/>
              </a:rPr>
              <a:t>bidang</a:t>
            </a:r>
            <a:r>
              <a:rPr lang="en-ID" sz="1400" dirty="0">
                <a:latin typeface="Consolas" panose="020B0609020204030204" pitchFamily="49" charset="0"/>
              </a:rPr>
              <a:t> </a:t>
            </a:r>
            <a:r>
              <a:rPr lang="en-ID" sz="1400" dirty="0" err="1">
                <a:latin typeface="Consolas" panose="020B0609020204030204" pitchFamily="49" charset="0"/>
              </a:rPr>
              <a:t>kajian</a:t>
            </a:r>
            <a:r>
              <a:rPr lang="en-ID" sz="1400" dirty="0">
                <a:latin typeface="Consolas" panose="020B0609020204030204" pitchFamily="49" charset="0"/>
              </a:rPr>
              <a:t> </a:t>
            </a:r>
            <a:r>
              <a:rPr lang="en-ID" sz="1400" dirty="0" err="1">
                <a:latin typeface="Consolas" panose="020B0609020204030204" pitchFamily="49" charset="0"/>
              </a:rPr>
              <a:t>ergonomi</a:t>
            </a:r>
            <a:r>
              <a:rPr lang="en-ID" sz="1400" dirty="0">
                <a:latin typeface="Consolas" panose="020B0609020204030204" pitchFamily="49" charset="0"/>
              </a:rPr>
              <a:t> yang </a:t>
            </a:r>
            <a:r>
              <a:rPr lang="en-ID" sz="1400" dirty="0" err="1">
                <a:latin typeface="Consolas" panose="020B0609020204030204" pitchFamily="49" charset="0"/>
              </a:rPr>
              <a:t>berhubungan</a:t>
            </a:r>
            <a:r>
              <a:rPr lang="en-ID" sz="1400" dirty="0">
                <a:latin typeface="Consolas" panose="020B0609020204030204" pitchFamily="49" charset="0"/>
              </a:rPr>
              <a:t> </a:t>
            </a:r>
            <a:r>
              <a:rPr lang="en-ID" sz="1400" dirty="0" err="1">
                <a:latin typeface="Consolas" panose="020B0609020204030204" pitchFamily="49" charset="0"/>
              </a:rPr>
              <a:t>dengan</a:t>
            </a:r>
            <a:r>
              <a:rPr lang="en-ID" sz="1400" dirty="0">
                <a:latin typeface="Consolas" panose="020B0609020204030204" pitchFamily="49" charset="0"/>
              </a:rPr>
              <a:t> </a:t>
            </a:r>
            <a:r>
              <a:rPr lang="en-ID" sz="1400" dirty="0" err="1">
                <a:latin typeface="Consolas" panose="020B0609020204030204" pitchFamily="49" charset="0"/>
              </a:rPr>
              <a:t>mekanisme</a:t>
            </a:r>
            <a:r>
              <a:rPr lang="en-ID" sz="1400" dirty="0">
                <a:latin typeface="Consolas" panose="020B0609020204030204" pitchFamily="49" charset="0"/>
              </a:rPr>
              <a:t> </a:t>
            </a:r>
            <a:r>
              <a:rPr lang="en-ID" sz="1400" dirty="0" err="1">
                <a:latin typeface="Consolas" panose="020B0609020204030204" pitchFamily="49" charset="0"/>
              </a:rPr>
              <a:t>tubuh</a:t>
            </a:r>
            <a:r>
              <a:rPr lang="en-ID" sz="1400" dirty="0">
                <a:latin typeface="Consolas" panose="020B0609020204030204" pitchFamily="49" charset="0"/>
              </a:rPr>
              <a:t> </a:t>
            </a:r>
            <a:r>
              <a:rPr lang="en-ID" sz="1400" dirty="0" err="1">
                <a:latin typeface="Consolas" panose="020B0609020204030204" pitchFamily="49" charset="0"/>
              </a:rPr>
              <a:t>dalam</a:t>
            </a:r>
            <a:r>
              <a:rPr lang="en-ID" sz="1400" dirty="0">
                <a:latin typeface="Consolas" panose="020B0609020204030204" pitchFamily="49" charset="0"/>
              </a:rPr>
              <a:t> </a:t>
            </a:r>
            <a:r>
              <a:rPr lang="en-ID" sz="1400" dirty="0" err="1">
                <a:latin typeface="Consolas" panose="020B0609020204030204" pitchFamily="49" charset="0"/>
              </a:rPr>
              <a:t>melakukan</a:t>
            </a:r>
            <a:r>
              <a:rPr lang="en-ID" sz="1400" dirty="0">
                <a:latin typeface="Consolas" panose="020B0609020204030204" pitchFamily="49" charset="0"/>
              </a:rPr>
              <a:t> </a:t>
            </a:r>
            <a:r>
              <a:rPr lang="en-ID" sz="1400" dirty="0" err="1">
                <a:latin typeface="Consolas" panose="020B0609020204030204" pitchFamily="49" charset="0"/>
              </a:rPr>
              <a:t>suatu</a:t>
            </a:r>
            <a:r>
              <a:rPr lang="en-ID" sz="1400" dirty="0">
                <a:latin typeface="Consolas" panose="020B0609020204030204" pitchFamily="49" charset="0"/>
              </a:rPr>
              <a:t> </a:t>
            </a:r>
            <a:r>
              <a:rPr lang="en-ID" sz="1400" dirty="0" err="1">
                <a:latin typeface="Consolas" panose="020B0609020204030204" pitchFamily="49" charset="0"/>
              </a:rPr>
              <a:t>pekerjaan</a:t>
            </a:r>
            <a:r>
              <a:rPr lang="en-ID" sz="1400" dirty="0">
                <a:latin typeface="Consolas" panose="020B0609020204030204" pitchFamily="49" charset="0"/>
              </a:rPr>
              <a:t>, </a:t>
            </a:r>
            <a:r>
              <a:rPr lang="en-ID" sz="1400" dirty="0" err="1">
                <a:latin typeface="Consolas" panose="020B0609020204030204" pitchFamily="49" charset="0"/>
              </a:rPr>
              <a:t>misalnya</a:t>
            </a:r>
            <a:r>
              <a:rPr lang="en-ID" sz="1400" dirty="0">
                <a:latin typeface="Consolas" panose="020B0609020204030204" pitchFamily="49" charset="0"/>
              </a:rPr>
              <a:t> </a:t>
            </a:r>
            <a:r>
              <a:rPr lang="en-ID" sz="1400" dirty="0" err="1">
                <a:latin typeface="Consolas" panose="020B0609020204030204" pitchFamily="49" charset="0"/>
              </a:rPr>
              <a:t>keterlibatan</a:t>
            </a:r>
            <a:r>
              <a:rPr lang="en-ID" sz="1400" dirty="0">
                <a:latin typeface="Consolas" panose="020B0609020204030204" pitchFamily="49" charset="0"/>
              </a:rPr>
              <a:t> </a:t>
            </a:r>
            <a:r>
              <a:rPr lang="en-ID" sz="1400" dirty="0" err="1">
                <a:latin typeface="Consolas" panose="020B0609020204030204" pitchFamily="49" charset="0"/>
              </a:rPr>
              <a:t>otot</a:t>
            </a:r>
            <a:r>
              <a:rPr lang="en-ID" sz="1400" dirty="0">
                <a:latin typeface="Consolas" panose="020B0609020204030204" pitchFamily="49" charset="0"/>
              </a:rPr>
              <a:t> </a:t>
            </a:r>
            <a:r>
              <a:rPr lang="en-ID" sz="1400" dirty="0" err="1">
                <a:latin typeface="Consolas" panose="020B0609020204030204" pitchFamily="49" charset="0"/>
              </a:rPr>
              <a:t>manusia</a:t>
            </a:r>
            <a:r>
              <a:rPr lang="en-ID" sz="1400" dirty="0">
                <a:latin typeface="Consolas" panose="020B0609020204030204" pitchFamily="49" charset="0"/>
              </a:rPr>
              <a:t> </a:t>
            </a:r>
            <a:r>
              <a:rPr lang="en-ID" sz="1400" dirty="0" err="1">
                <a:latin typeface="Consolas" panose="020B0609020204030204" pitchFamily="49" charset="0"/>
              </a:rPr>
              <a:t>dalam</a:t>
            </a:r>
            <a:r>
              <a:rPr lang="en-ID" sz="1400" dirty="0">
                <a:latin typeface="Consolas" panose="020B0609020204030204" pitchFamily="49" charset="0"/>
              </a:rPr>
              <a:t> </a:t>
            </a:r>
            <a:r>
              <a:rPr lang="en-ID" sz="1400" dirty="0" err="1">
                <a:latin typeface="Consolas" panose="020B0609020204030204" pitchFamily="49" charset="0"/>
              </a:rPr>
              <a:t>bekerja</a:t>
            </a:r>
            <a:r>
              <a:rPr lang="en-ID" sz="1400" dirty="0">
                <a:latin typeface="Consolas" panose="020B0609020204030204" pitchFamily="49" charset="0"/>
              </a:rPr>
              <a:t> dan </a:t>
            </a:r>
            <a:r>
              <a:rPr lang="en-ID" sz="1400" dirty="0" err="1">
                <a:latin typeface="Consolas" panose="020B0609020204030204" pitchFamily="49" charset="0"/>
              </a:rPr>
              <a:t>sebagainya</a:t>
            </a:r>
            <a:endParaRPr lang="en-ID" sz="1400" dirty="0">
              <a:latin typeface="Consolas" panose="020B0609020204030204" pitchFamily="49" charset="0"/>
            </a:endParaRPr>
          </a:p>
          <a:p>
            <a:pPr marL="265500" lvl="0" indent="-228600" algn="just">
              <a:buFont typeface="+mj-lt"/>
              <a:buAutoNum type="alphaUcPeriod"/>
            </a:pPr>
            <a:r>
              <a:rPr lang="en-ID" sz="1400" dirty="0">
                <a:latin typeface="Consolas" panose="020B0609020204030204" pitchFamily="49" charset="0"/>
              </a:rPr>
              <a:t> </a:t>
            </a:r>
            <a:r>
              <a:rPr lang="en-ID" sz="1400" dirty="0" err="1">
                <a:latin typeface="Consolas" panose="020B0609020204030204" pitchFamily="49" charset="0"/>
              </a:rPr>
              <a:t>Penginderaan</a:t>
            </a:r>
            <a:r>
              <a:rPr lang="en-ID" sz="1400" dirty="0">
                <a:latin typeface="Consolas" panose="020B0609020204030204" pitchFamily="49" charset="0"/>
              </a:rPr>
              <a:t>, </a:t>
            </a:r>
            <a:r>
              <a:rPr lang="en-ID" sz="1400" dirty="0" err="1">
                <a:latin typeface="Consolas" panose="020B0609020204030204" pitchFamily="49" charset="0"/>
              </a:rPr>
              <a:t>yaitu</a:t>
            </a:r>
            <a:r>
              <a:rPr lang="en-ID" sz="1400" dirty="0">
                <a:latin typeface="Consolas" panose="020B0609020204030204" pitchFamily="49" charset="0"/>
              </a:rPr>
              <a:t> </a:t>
            </a:r>
            <a:r>
              <a:rPr lang="en-ID" sz="1400" dirty="0" err="1">
                <a:latin typeface="Consolas" panose="020B0609020204030204" pitchFamily="49" charset="0"/>
              </a:rPr>
              <a:t>bidang</a:t>
            </a:r>
            <a:r>
              <a:rPr lang="en-ID" sz="1400" dirty="0">
                <a:latin typeface="Consolas" panose="020B0609020204030204" pitchFamily="49" charset="0"/>
              </a:rPr>
              <a:t> </a:t>
            </a:r>
            <a:r>
              <a:rPr lang="en-ID" sz="1400" dirty="0" err="1">
                <a:latin typeface="Consolas" panose="020B0609020204030204" pitchFamily="49" charset="0"/>
              </a:rPr>
              <a:t>kajian</a:t>
            </a:r>
            <a:r>
              <a:rPr lang="en-ID" sz="1400" dirty="0">
                <a:latin typeface="Consolas" panose="020B0609020204030204" pitchFamily="49" charset="0"/>
              </a:rPr>
              <a:t> </a:t>
            </a:r>
            <a:r>
              <a:rPr lang="en-ID" sz="1400" dirty="0" err="1">
                <a:latin typeface="Consolas" panose="020B0609020204030204" pitchFamily="49" charset="0"/>
              </a:rPr>
              <a:t>ergonomi</a:t>
            </a:r>
            <a:r>
              <a:rPr lang="en-ID" sz="1400" dirty="0">
                <a:latin typeface="Consolas" panose="020B0609020204030204" pitchFamily="49" charset="0"/>
              </a:rPr>
              <a:t> yang </a:t>
            </a:r>
            <a:r>
              <a:rPr lang="en-ID" sz="1400" dirty="0" err="1">
                <a:latin typeface="Consolas" panose="020B0609020204030204" pitchFamily="49" charset="0"/>
              </a:rPr>
              <a:t>erat</a:t>
            </a:r>
            <a:r>
              <a:rPr lang="en-ID" sz="1400" dirty="0">
                <a:latin typeface="Consolas" panose="020B0609020204030204" pitchFamily="49" charset="0"/>
              </a:rPr>
              <a:t> </a:t>
            </a:r>
            <a:r>
              <a:rPr lang="en-ID" sz="1400" dirty="0" err="1">
                <a:latin typeface="Consolas" panose="020B0609020204030204" pitchFamily="49" charset="0"/>
              </a:rPr>
              <a:t>kaitannya</a:t>
            </a:r>
            <a:r>
              <a:rPr lang="en-ID" sz="1400" dirty="0">
                <a:latin typeface="Consolas" panose="020B0609020204030204" pitchFamily="49" charset="0"/>
              </a:rPr>
              <a:t> </a:t>
            </a:r>
            <a:r>
              <a:rPr lang="en-ID" sz="1400" dirty="0" err="1">
                <a:latin typeface="Consolas" panose="020B0609020204030204" pitchFamily="49" charset="0"/>
              </a:rPr>
              <a:t>dengan</a:t>
            </a:r>
            <a:r>
              <a:rPr lang="en-ID" sz="1400" dirty="0">
                <a:latin typeface="Consolas" panose="020B0609020204030204" pitchFamily="49" charset="0"/>
              </a:rPr>
              <a:t> </a:t>
            </a:r>
            <a:r>
              <a:rPr lang="en-ID" sz="1400" dirty="0" err="1">
                <a:latin typeface="Consolas" panose="020B0609020204030204" pitchFamily="49" charset="0"/>
              </a:rPr>
              <a:t>masalah</a:t>
            </a:r>
            <a:r>
              <a:rPr lang="en-ID" sz="1400" dirty="0">
                <a:latin typeface="Consolas" panose="020B0609020204030204" pitchFamily="49" charset="0"/>
              </a:rPr>
              <a:t> </a:t>
            </a:r>
            <a:r>
              <a:rPr lang="en-ID" sz="1400" dirty="0" err="1">
                <a:latin typeface="Consolas" panose="020B0609020204030204" pitchFamily="49" charset="0"/>
              </a:rPr>
              <a:t>penginderaan</a:t>
            </a:r>
            <a:r>
              <a:rPr lang="en-ID" sz="1400" dirty="0">
                <a:latin typeface="Consolas" panose="020B0609020204030204" pitchFamily="49" charset="0"/>
              </a:rPr>
              <a:t> </a:t>
            </a:r>
            <a:r>
              <a:rPr lang="en-ID" sz="1400" dirty="0" err="1">
                <a:latin typeface="Consolas" panose="020B0609020204030204" pitchFamily="49" charset="0"/>
              </a:rPr>
              <a:t>manusia</a:t>
            </a:r>
            <a:r>
              <a:rPr lang="en-ID" sz="1400" dirty="0">
                <a:latin typeface="Consolas" panose="020B0609020204030204" pitchFamily="49" charset="0"/>
              </a:rPr>
              <a:t>, </a:t>
            </a:r>
            <a:r>
              <a:rPr lang="en-ID" sz="1400" dirty="0" err="1">
                <a:latin typeface="Consolas" panose="020B0609020204030204" pitchFamily="49" charset="0"/>
              </a:rPr>
              <a:t>baik</a:t>
            </a:r>
            <a:r>
              <a:rPr lang="en-ID" sz="1400" dirty="0">
                <a:latin typeface="Consolas" panose="020B0609020204030204" pitchFamily="49" charset="0"/>
              </a:rPr>
              <a:t> </a:t>
            </a:r>
            <a:r>
              <a:rPr lang="en-ID" sz="1400" dirty="0" err="1">
                <a:latin typeface="Consolas" panose="020B0609020204030204" pitchFamily="49" charset="0"/>
              </a:rPr>
              <a:t>indera</a:t>
            </a:r>
            <a:r>
              <a:rPr lang="en-ID" sz="1400" dirty="0">
                <a:latin typeface="Consolas" panose="020B0609020204030204" pitchFamily="49" charset="0"/>
              </a:rPr>
              <a:t> </a:t>
            </a:r>
            <a:r>
              <a:rPr lang="en-ID" sz="1400" dirty="0" err="1">
                <a:latin typeface="Consolas" panose="020B0609020204030204" pitchFamily="49" charset="0"/>
              </a:rPr>
              <a:t>penglihatan</a:t>
            </a:r>
            <a:r>
              <a:rPr lang="en-ID" sz="1400" dirty="0">
                <a:latin typeface="Consolas" panose="020B0609020204030204" pitchFamily="49" charset="0"/>
              </a:rPr>
              <a:t>, </a:t>
            </a:r>
            <a:r>
              <a:rPr lang="en-ID" sz="1400" dirty="0" err="1">
                <a:latin typeface="Consolas" panose="020B0609020204030204" pitchFamily="49" charset="0"/>
              </a:rPr>
              <a:t>penciuman</a:t>
            </a:r>
            <a:r>
              <a:rPr lang="en-ID" sz="1400" dirty="0">
                <a:latin typeface="Consolas" panose="020B0609020204030204" pitchFamily="49" charset="0"/>
              </a:rPr>
              <a:t>, </a:t>
            </a:r>
            <a:r>
              <a:rPr lang="en-ID" sz="1400" dirty="0" err="1">
                <a:latin typeface="Consolas" panose="020B0609020204030204" pitchFamily="49" charset="0"/>
              </a:rPr>
              <a:t>perasa</a:t>
            </a:r>
            <a:r>
              <a:rPr lang="en-ID" sz="1400" dirty="0">
                <a:latin typeface="Consolas" panose="020B0609020204030204" pitchFamily="49" charset="0"/>
              </a:rPr>
              <a:t> dan </a:t>
            </a:r>
            <a:r>
              <a:rPr lang="en-ID" sz="1400" dirty="0" err="1">
                <a:latin typeface="Consolas" panose="020B0609020204030204" pitchFamily="49" charset="0"/>
              </a:rPr>
              <a:t>sebagainya</a:t>
            </a:r>
            <a:r>
              <a:rPr lang="en-ID" sz="1400" dirty="0">
                <a:latin typeface="Consolas" panose="020B0609020204030204" pitchFamily="49" charset="0"/>
              </a:rPr>
              <a:t>.</a:t>
            </a:r>
          </a:p>
          <a:p>
            <a:pPr marL="265500" lvl="0" indent="-228600" algn="just">
              <a:buFont typeface="+mj-lt"/>
              <a:buAutoNum type="alphaUcPeriod"/>
            </a:pPr>
            <a:r>
              <a:rPr lang="en-ID" sz="1400" dirty="0" err="1">
                <a:latin typeface="Consolas" panose="020B0609020204030204" pitchFamily="49" charset="0"/>
              </a:rPr>
              <a:t>Psikologi</a:t>
            </a:r>
            <a:r>
              <a:rPr lang="en-ID" sz="1400" dirty="0">
                <a:latin typeface="Consolas" panose="020B0609020204030204" pitchFamily="49" charset="0"/>
              </a:rPr>
              <a:t> </a:t>
            </a:r>
            <a:r>
              <a:rPr lang="en-ID" sz="1400" dirty="0" err="1">
                <a:latin typeface="Consolas" panose="020B0609020204030204" pitchFamily="49" charset="0"/>
              </a:rPr>
              <a:t>kerja</a:t>
            </a:r>
            <a:r>
              <a:rPr lang="en-ID" sz="1400" dirty="0">
                <a:latin typeface="Consolas" panose="020B0609020204030204" pitchFamily="49" charset="0"/>
              </a:rPr>
              <a:t>, </a:t>
            </a:r>
            <a:r>
              <a:rPr lang="en-ID" sz="1400" dirty="0" err="1">
                <a:latin typeface="Consolas" panose="020B0609020204030204" pitchFamily="49" charset="0"/>
              </a:rPr>
              <a:t>yaitu</a:t>
            </a:r>
            <a:r>
              <a:rPr lang="en-ID" sz="1400" dirty="0">
                <a:latin typeface="Consolas" panose="020B0609020204030204" pitchFamily="49" charset="0"/>
              </a:rPr>
              <a:t> </a:t>
            </a:r>
            <a:r>
              <a:rPr lang="en-ID" sz="1400" dirty="0" err="1">
                <a:latin typeface="Consolas" panose="020B0609020204030204" pitchFamily="49" charset="0"/>
              </a:rPr>
              <a:t>bidang</a:t>
            </a:r>
            <a:r>
              <a:rPr lang="en-ID" sz="1400" dirty="0">
                <a:latin typeface="Consolas" panose="020B0609020204030204" pitchFamily="49" charset="0"/>
              </a:rPr>
              <a:t> </a:t>
            </a:r>
            <a:r>
              <a:rPr lang="en-ID" sz="1400" dirty="0" err="1">
                <a:latin typeface="Consolas" panose="020B0609020204030204" pitchFamily="49" charset="0"/>
              </a:rPr>
              <a:t>kajian</a:t>
            </a:r>
            <a:r>
              <a:rPr lang="en-ID" sz="1400" dirty="0">
                <a:latin typeface="Consolas" panose="020B0609020204030204" pitchFamily="49" charset="0"/>
              </a:rPr>
              <a:t> </a:t>
            </a:r>
            <a:r>
              <a:rPr lang="en-ID" sz="1400" dirty="0" err="1">
                <a:latin typeface="Consolas" panose="020B0609020204030204" pitchFamily="49" charset="0"/>
              </a:rPr>
              <a:t>ergonomi</a:t>
            </a:r>
            <a:r>
              <a:rPr lang="en-ID" sz="1400" dirty="0">
                <a:latin typeface="Consolas" panose="020B0609020204030204" pitchFamily="49" charset="0"/>
              </a:rPr>
              <a:t> yang </a:t>
            </a:r>
            <a:r>
              <a:rPr lang="en-ID" sz="1400" dirty="0" err="1">
                <a:latin typeface="Consolas" panose="020B0609020204030204" pitchFamily="49" charset="0"/>
              </a:rPr>
              <a:t>berkaitan</a:t>
            </a:r>
            <a:r>
              <a:rPr lang="en-ID" sz="1400" dirty="0">
                <a:latin typeface="Consolas" panose="020B0609020204030204" pitchFamily="49" charset="0"/>
              </a:rPr>
              <a:t> </a:t>
            </a:r>
            <a:r>
              <a:rPr lang="en-ID" sz="1400" dirty="0" err="1">
                <a:latin typeface="Consolas" panose="020B0609020204030204" pitchFamily="49" charset="0"/>
              </a:rPr>
              <a:t>dengan</a:t>
            </a:r>
            <a:r>
              <a:rPr lang="en-ID" sz="1400" dirty="0">
                <a:latin typeface="Consolas" panose="020B0609020204030204" pitchFamily="49" charset="0"/>
              </a:rPr>
              <a:t> </a:t>
            </a:r>
            <a:r>
              <a:rPr lang="en-ID" sz="1400" dirty="0" err="1">
                <a:latin typeface="Consolas" panose="020B0609020204030204" pitchFamily="49" charset="0"/>
              </a:rPr>
              <a:t>efek</a:t>
            </a:r>
            <a:r>
              <a:rPr lang="en-ID" sz="1400" dirty="0">
                <a:latin typeface="Consolas" panose="020B0609020204030204" pitchFamily="49" charset="0"/>
              </a:rPr>
              <a:t> </a:t>
            </a:r>
            <a:r>
              <a:rPr lang="en-ID" sz="1400" dirty="0" err="1">
                <a:latin typeface="Consolas" panose="020B0609020204030204" pitchFamily="49" charset="0"/>
              </a:rPr>
              <a:t>psikologis</a:t>
            </a:r>
            <a:r>
              <a:rPr lang="en-ID" sz="1400" dirty="0">
                <a:latin typeface="Consolas" panose="020B0609020204030204" pitchFamily="49" charset="0"/>
              </a:rPr>
              <a:t> </a:t>
            </a:r>
            <a:r>
              <a:rPr lang="en-ID" sz="1400" dirty="0" err="1">
                <a:latin typeface="Consolas" panose="020B0609020204030204" pitchFamily="49" charset="0"/>
              </a:rPr>
              <a:t>dari</a:t>
            </a:r>
            <a:r>
              <a:rPr lang="en-ID" sz="1400" dirty="0">
                <a:latin typeface="Consolas" panose="020B0609020204030204" pitchFamily="49" charset="0"/>
              </a:rPr>
              <a:t> </a:t>
            </a:r>
            <a:r>
              <a:rPr lang="en-ID" sz="1400" dirty="0" err="1">
                <a:latin typeface="Consolas" panose="020B0609020204030204" pitchFamily="49" charset="0"/>
              </a:rPr>
              <a:t>suatu</a:t>
            </a:r>
            <a:r>
              <a:rPr lang="en-ID" sz="1400" dirty="0">
                <a:latin typeface="Consolas" panose="020B0609020204030204" pitchFamily="49" charset="0"/>
              </a:rPr>
              <a:t> </a:t>
            </a:r>
            <a:r>
              <a:rPr lang="en-ID" sz="1400" dirty="0" err="1">
                <a:latin typeface="Consolas" panose="020B0609020204030204" pitchFamily="49" charset="0"/>
              </a:rPr>
              <a:t>pekerjaan</a:t>
            </a:r>
            <a:r>
              <a:rPr lang="en-ID" sz="1400" dirty="0">
                <a:latin typeface="Consolas" panose="020B0609020204030204" pitchFamily="49" charset="0"/>
              </a:rPr>
              <a:t> </a:t>
            </a:r>
            <a:r>
              <a:rPr lang="en-ID" sz="1400" dirty="0" err="1">
                <a:latin typeface="Consolas" panose="020B0609020204030204" pitchFamily="49" charset="0"/>
              </a:rPr>
              <a:t>terhadap</a:t>
            </a:r>
            <a:r>
              <a:rPr lang="en-ID" sz="1400" dirty="0">
                <a:latin typeface="Consolas" panose="020B0609020204030204" pitchFamily="49" charset="0"/>
              </a:rPr>
              <a:t> </a:t>
            </a:r>
            <a:r>
              <a:rPr lang="en-ID" sz="1400" dirty="0" err="1">
                <a:latin typeface="Consolas" panose="020B0609020204030204" pitchFamily="49" charset="0"/>
              </a:rPr>
              <a:t>pekerjanya</a:t>
            </a:r>
            <a:r>
              <a:rPr lang="en-ID" sz="1400" dirty="0">
                <a:latin typeface="Consolas" panose="020B0609020204030204" pitchFamily="49" charset="0"/>
              </a:rPr>
              <a:t>, </a:t>
            </a:r>
            <a:r>
              <a:rPr lang="en-ID" sz="1400" dirty="0" err="1">
                <a:latin typeface="Consolas" panose="020B0609020204030204" pitchFamily="49" charset="0"/>
              </a:rPr>
              <a:t>misalnya</a:t>
            </a:r>
            <a:r>
              <a:rPr lang="en-ID" sz="1400" dirty="0">
                <a:latin typeface="Consolas" panose="020B0609020204030204" pitchFamily="49" charset="0"/>
              </a:rPr>
              <a:t> </a:t>
            </a:r>
            <a:r>
              <a:rPr lang="en-ID" sz="1400" dirty="0" err="1">
                <a:latin typeface="Consolas" panose="020B0609020204030204" pitchFamily="49" charset="0"/>
              </a:rPr>
              <a:t>terjadinya</a:t>
            </a:r>
            <a:r>
              <a:rPr lang="en-ID" sz="1400" dirty="0">
                <a:latin typeface="Consolas" panose="020B0609020204030204" pitchFamily="49" charset="0"/>
              </a:rPr>
              <a:t> </a:t>
            </a:r>
            <a:r>
              <a:rPr lang="en-ID" sz="1400" dirty="0" err="1">
                <a:latin typeface="Consolas" panose="020B0609020204030204" pitchFamily="49" charset="0"/>
              </a:rPr>
              <a:t>stres</a:t>
            </a:r>
            <a:r>
              <a:rPr lang="en-ID" sz="1400" dirty="0">
                <a:latin typeface="Consolas" panose="020B0609020204030204" pitchFamily="49" charset="0"/>
              </a:rPr>
              <a:t> dan lain </a:t>
            </a:r>
            <a:r>
              <a:rPr lang="en-ID" sz="1400" dirty="0" err="1">
                <a:latin typeface="Consolas" panose="020B0609020204030204" pitchFamily="49" charset="0"/>
              </a:rPr>
              <a:t>sebagainya</a:t>
            </a:r>
            <a:r>
              <a:rPr lang="en-ID" sz="1400" dirty="0">
                <a:latin typeface="Consolas" panose="020B0609020204030204" pitchFamily="49" charset="0"/>
              </a:rPr>
              <a:t>.</a:t>
            </a:r>
            <a:endParaRPr lang="en-US" sz="1800" dirty="0">
              <a:latin typeface="Consolas" panose="020B0609020204030204" pitchFamily="49" charset="0"/>
            </a:endParaRPr>
          </a:p>
        </p:txBody>
      </p:sp>
      <p:sp>
        <p:nvSpPr>
          <p:cNvPr id="8" name="Title 1">
            <a:extLst>
              <a:ext uri="{FF2B5EF4-FFF2-40B4-BE49-F238E27FC236}">
                <a16:creationId xmlns:a16="http://schemas.microsoft.com/office/drawing/2014/main" id="{6CD7A955-225E-4E07-A36B-D4DCAC52C397}"/>
              </a:ext>
            </a:extLst>
          </p:cNvPr>
          <p:cNvSpPr txBox="1">
            <a:spLocks/>
          </p:cNvSpPr>
          <p:nvPr/>
        </p:nvSpPr>
        <p:spPr>
          <a:xfrm>
            <a:off x="378989" y="2841171"/>
            <a:ext cx="5717011" cy="685800"/>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ID" sz="1600" b="1" dirty="0" err="1">
                <a:solidFill>
                  <a:schemeClr val="bg1"/>
                </a:solidFill>
                <a:latin typeface="Consolas" panose="020B0609020204030204" pitchFamily="49" charset="0"/>
              </a:rPr>
              <a:t>Pengelompokkan</a:t>
            </a:r>
            <a:r>
              <a:rPr lang="en-ID" sz="1600" b="1" dirty="0">
                <a:solidFill>
                  <a:schemeClr val="bg1"/>
                </a:solidFill>
                <a:latin typeface="Consolas" panose="020B0609020204030204" pitchFamily="49" charset="0"/>
              </a:rPr>
              <a:t> </a:t>
            </a:r>
            <a:r>
              <a:rPr lang="en-ID" sz="1600" b="1" dirty="0" err="1">
                <a:solidFill>
                  <a:schemeClr val="bg1"/>
                </a:solidFill>
                <a:latin typeface="Consolas" panose="020B0609020204030204" pitchFamily="49" charset="0"/>
              </a:rPr>
              <a:t>bidang</a:t>
            </a:r>
            <a:r>
              <a:rPr lang="en-ID" sz="1600" b="1" dirty="0">
                <a:solidFill>
                  <a:schemeClr val="bg1"/>
                </a:solidFill>
                <a:latin typeface="Consolas" panose="020B0609020204030204" pitchFamily="49" charset="0"/>
              </a:rPr>
              <a:t> </a:t>
            </a:r>
            <a:r>
              <a:rPr lang="en-ID" sz="1600" b="1" dirty="0" err="1">
                <a:solidFill>
                  <a:schemeClr val="bg1"/>
                </a:solidFill>
                <a:latin typeface="Consolas" panose="020B0609020204030204" pitchFamily="49" charset="0"/>
              </a:rPr>
              <a:t>kajian</a:t>
            </a:r>
            <a:r>
              <a:rPr lang="en-ID" sz="1600" b="1" dirty="0">
                <a:solidFill>
                  <a:schemeClr val="bg1"/>
                </a:solidFill>
                <a:latin typeface="Consolas" panose="020B0609020204030204" pitchFamily="49" charset="0"/>
              </a:rPr>
              <a:t> </a:t>
            </a:r>
            <a:r>
              <a:rPr lang="en-ID" sz="1600" b="1" dirty="0" err="1">
                <a:solidFill>
                  <a:schemeClr val="bg1"/>
                </a:solidFill>
                <a:latin typeface="Consolas" panose="020B0609020204030204" pitchFamily="49" charset="0"/>
              </a:rPr>
              <a:t>ergonomi</a:t>
            </a:r>
            <a:r>
              <a:rPr lang="en-ID" sz="1600" b="1" dirty="0">
                <a:solidFill>
                  <a:schemeClr val="bg1"/>
                </a:solidFill>
                <a:latin typeface="Consolas" panose="020B0609020204030204" pitchFamily="49" charset="0"/>
              </a:rPr>
              <a:t> yang </a:t>
            </a:r>
            <a:r>
              <a:rPr lang="en-ID" sz="1600" b="1" dirty="0" err="1">
                <a:solidFill>
                  <a:schemeClr val="bg1"/>
                </a:solidFill>
                <a:latin typeface="Consolas" panose="020B0609020204030204" pitchFamily="49" charset="0"/>
              </a:rPr>
              <a:t>secara</a:t>
            </a:r>
            <a:r>
              <a:rPr lang="en-ID" sz="1600" b="1" dirty="0">
                <a:solidFill>
                  <a:schemeClr val="bg1"/>
                </a:solidFill>
                <a:latin typeface="Consolas" panose="020B0609020204030204" pitchFamily="49" charset="0"/>
              </a:rPr>
              <a:t> </a:t>
            </a:r>
            <a:r>
              <a:rPr lang="en-ID" sz="1600" b="1" dirty="0" err="1">
                <a:solidFill>
                  <a:schemeClr val="bg1"/>
                </a:solidFill>
                <a:latin typeface="Consolas" panose="020B0609020204030204" pitchFamily="49" charset="0"/>
              </a:rPr>
              <a:t>lengkap</a:t>
            </a:r>
            <a:r>
              <a:rPr lang="en-ID" sz="1600" b="1" dirty="0">
                <a:solidFill>
                  <a:schemeClr val="bg1"/>
                </a:solidFill>
                <a:latin typeface="Consolas" panose="020B0609020204030204" pitchFamily="49" charset="0"/>
              </a:rPr>
              <a:t> </a:t>
            </a:r>
            <a:r>
              <a:rPr lang="en-ID" sz="1600" b="1" dirty="0" err="1">
                <a:solidFill>
                  <a:schemeClr val="bg1"/>
                </a:solidFill>
                <a:latin typeface="Consolas" panose="020B0609020204030204" pitchFamily="49" charset="0"/>
              </a:rPr>
              <a:t>dikelompokkan</a:t>
            </a:r>
            <a:r>
              <a:rPr lang="en-ID" sz="1600" b="1" dirty="0">
                <a:solidFill>
                  <a:schemeClr val="bg1"/>
                </a:solidFill>
                <a:latin typeface="Consolas" panose="020B0609020204030204" pitchFamily="49" charset="0"/>
              </a:rPr>
              <a:t> oleh </a:t>
            </a:r>
            <a:r>
              <a:rPr lang="en-ID" sz="1600" b="1" dirty="0" err="1">
                <a:solidFill>
                  <a:schemeClr val="bg1"/>
                </a:solidFill>
                <a:latin typeface="Consolas" panose="020B0609020204030204" pitchFamily="49" charset="0"/>
              </a:rPr>
              <a:t>Dr.</a:t>
            </a:r>
            <a:r>
              <a:rPr lang="en-ID" sz="1600" b="1" dirty="0">
                <a:solidFill>
                  <a:schemeClr val="bg1"/>
                </a:solidFill>
                <a:latin typeface="Consolas" panose="020B0609020204030204" pitchFamily="49" charset="0"/>
              </a:rPr>
              <a:t> Ir. </a:t>
            </a:r>
            <a:r>
              <a:rPr lang="en-ID" sz="1600" b="1" dirty="0" err="1">
                <a:solidFill>
                  <a:schemeClr val="bg1"/>
                </a:solidFill>
                <a:latin typeface="Consolas" panose="020B0609020204030204" pitchFamily="49" charset="0"/>
              </a:rPr>
              <a:t>Iftikar</a:t>
            </a:r>
            <a:r>
              <a:rPr lang="en-ID" sz="1600" b="1" dirty="0">
                <a:solidFill>
                  <a:schemeClr val="bg1"/>
                </a:solidFill>
                <a:latin typeface="Consolas" panose="020B0609020204030204" pitchFamily="49" charset="0"/>
              </a:rPr>
              <a:t> Z. </a:t>
            </a:r>
            <a:r>
              <a:rPr lang="en-ID" sz="1600" b="1" dirty="0" err="1">
                <a:solidFill>
                  <a:schemeClr val="bg1"/>
                </a:solidFill>
                <a:latin typeface="Consolas" panose="020B0609020204030204" pitchFamily="49" charset="0"/>
              </a:rPr>
              <a:t>Sutalaksana</a:t>
            </a:r>
            <a:r>
              <a:rPr lang="en-ID" sz="1600" b="1" dirty="0">
                <a:solidFill>
                  <a:schemeClr val="bg1"/>
                </a:solidFill>
                <a:latin typeface="Consolas" panose="020B0609020204030204" pitchFamily="49" charset="0"/>
              </a:rPr>
              <a:t> (1979) </a:t>
            </a:r>
            <a:r>
              <a:rPr lang="en-ID" sz="1600" b="1" dirty="0" err="1">
                <a:solidFill>
                  <a:schemeClr val="bg1"/>
                </a:solidFill>
                <a:latin typeface="Consolas" panose="020B0609020204030204" pitchFamily="49" charset="0"/>
              </a:rPr>
              <a:t>Yaitu</a:t>
            </a:r>
            <a:r>
              <a:rPr lang="en-ID" sz="1600" b="1" dirty="0">
                <a:solidFill>
                  <a:schemeClr val="bg1"/>
                </a:solidFill>
                <a:latin typeface="Consolas" panose="020B0609020204030204" pitchFamily="49" charset="0"/>
              </a:rPr>
              <a:t> :</a:t>
            </a:r>
            <a:endParaRPr lang="en-US" sz="4400" b="1" dirty="0">
              <a:solidFill>
                <a:schemeClr val="bg1"/>
              </a:solidFill>
              <a:latin typeface="Consolas" panose="020B0609020204030204" pitchFamily="49" charset="0"/>
            </a:endParaRPr>
          </a:p>
        </p:txBody>
      </p:sp>
    </p:spTree>
    <p:extLst>
      <p:ext uri="{BB962C8B-B14F-4D97-AF65-F5344CB8AC3E}">
        <p14:creationId xmlns:p14="http://schemas.microsoft.com/office/powerpoint/2010/main" val="12360113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4.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{E664E777-CABF-4DCF-84D1-E3C30D8AC2E2}tf55705232_win32</Template>
  <TotalTime>345</TotalTime>
  <Words>706</Words>
  <Application>Microsoft Office PowerPoint</Application>
  <PresentationFormat>Widescreen</PresentationFormat>
  <Paragraphs>44</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Consolas</vt:lpstr>
      <vt:lpstr>Goudy Old Style</vt:lpstr>
      <vt:lpstr>Wingdings 2</vt:lpstr>
      <vt:lpstr>SlateVTI</vt:lpstr>
      <vt:lpstr>ERGONOMI</vt:lpstr>
      <vt:lpstr>Secara etiomologi, ergonomi berasal dari bahasa Yunani yaitu ergon yang berarti kerja dan nomo yang berarti peraturan atau hukum. </vt:lpstr>
      <vt:lpstr>Sedangkan pengertian ergonomi secara terminologi adalah peraturan tentang bagaimana melakukan kerja, termasuk sikap kerja.</vt:lpstr>
      <vt:lpstr>Secara umum, Pengertian ergonomi adalah ilmu yang mempelajari sifat, kemampuan dan juga keterbatasan manusia untuk merancang suatu sistem kerja sehingga orang dapat hidup dan juga bekerja pada suatu sistem dengan baik dan mencapai tujuan yang diinginkan secara efektif, aman dan nyaman. </vt:lpstr>
      <vt:lpstr>Dalam sudut pandang ergonomi, bahwa pengertian ergonomi adalah penggunaan kepintaran dari kemampuan manusia dan batasannya untuk merancang dan membangun kenyamanan, effisensi, produktivitas dan juga keamanan.</vt:lpstr>
      <vt:lpstr>Secara umum tujuan dan penerapan ergonomi adalah: </vt:lpstr>
      <vt:lpstr>Ergonomi dalam Desain Interior Penerapan ilmu ergonomi untuk merancang ruang, perabot, dan fasilitas yang nyaman, aman, dan efisien untuk digunakan manusia.   </vt:lpstr>
      <vt:lpstr>PowerPoint Presentation</vt:lpstr>
      <vt:lpstr>PowerPoint Presentation</vt:lpstr>
      <vt:lpstr>Biomekanika   </vt:lpstr>
      <vt:lpstr>merupakan bidang interdisipliner yang menggabungkan ilmu mekanika, antropometri, dan dasar ilmu kedokteran (biologi dan fisiologi).  </vt:lpstr>
      <vt:lpstr>Biomekanika dalam ergonomi adalah ilmu yang mempelajari struktur fisik manusia dan cara kerja tubuh manusia sebagai sistem tuas, untuk memahami bagaimana tubuh manusia bekerja dan berinteraksi dengan lingkungannya. </vt:lpstr>
      <vt:lpstr>Antropometri</vt:lpstr>
      <vt:lpstr>Pengertian antropometri “ANTHRO” : MANUSIA “METRI”  : UKURAN</vt:lpstr>
      <vt:lpstr>Antropometri adalah sebuah studi tentang pengukuran tubuh dimensi manusia dari tulang, otot dan jaringan adiposa atau lemak.</vt:lpstr>
      <vt:lpstr>Bidang antropometri meliputi berbagai ukuran tubuh manusia seperti:   ==== berat badan ==== posisi ketika berdiri ==== ketika merentangkan tangan ==== lingkar tubuh ==== panjang tungkai ==== dan sebagainya.</vt:lpstr>
      <vt:lpstr>Antropometri dapat dibagi menjadi 2 yaitu,</vt:lpstr>
      <vt:lpstr>Antropometri</vt:lpstr>
      <vt:lpstr>Pengukuran manusia pada posisi diam, dan linier pada permukaan tubuh. Contoh: Tinggi Badan, Lebar bahu</vt:lpstr>
      <vt:lpstr>Yang dimaksud dengan antropometri dinamis adalah pengukuran keadaan dan ciri-ciri fisik manusia dalam keadaan bergerak atau memperhatikan gerakan-gerakan yang mungkin terjadi saat pekerja tersebut melaksanakan kegiatannya. Contoh: Putaran sudut tangan, sudut putaran pergelangan kaki</vt:lpstr>
      <vt:lpstr>Terimakasih  sampai berjumpa pada pertemuan berikutnya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dc:title>
  <dc:creator>Rika Febri</dc:creator>
  <cp:lastModifiedBy>Rika Febri</cp:lastModifiedBy>
  <cp:revision>18</cp:revision>
  <dcterms:created xsi:type="dcterms:W3CDTF">2024-10-09T01:39:02Z</dcterms:created>
  <dcterms:modified xsi:type="dcterms:W3CDTF">2024-10-25T01:16:31Z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