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6D92-82E3-46C1-89F9-9A8BB9D5E8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42698C-7098-42D9-AB0C-F2F8CB5F02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462541-98BA-43A9-8961-088ED856F7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FEF0-3810-4870-B90C-524D3B0A8C38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0CDF89-36E3-4AA7-ADA8-B6961AE41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354721-25E1-4CED-AA9C-4EA402775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297C-049B-4F94-BC41-CC03C71D2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565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8C1F6-6F28-4F72-8910-9EB87CCD6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B11C9A-DEF4-4190-8C62-8F526F663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5D5D9-E194-4082-9604-95799DCC3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FEF0-3810-4870-B90C-524D3B0A8C38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9AF90-39FC-40EC-8AA6-ED26DF4AE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7181A-33C9-443A-AFE9-E67EF9B2A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297C-049B-4F94-BC41-CC03C71D2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6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CDCADA-744B-4A74-B642-1BB4D080FF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886FE4-5012-4411-8B95-108F2E05E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DB577-6CA5-49C6-9970-30F0332B2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FEF0-3810-4870-B90C-524D3B0A8C38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49B974-2F8B-40BF-A682-604A394B5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F84F5-252A-4B1D-811F-2FC273C9E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297C-049B-4F94-BC41-CC03C71D2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083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AB067-DAA1-4E48-807D-1A4E51B55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586CD-2B95-4B4C-9B63-65F9CAFC81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EE98F-2C63-4C57-898B-694C415F2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FEF0-3810-4870-B90C-524D3B0A8C38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B7896-F694-4298-97A5-79E563595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61DC1-1681-4DA9-AE03-7CFAAEEC3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297C-049B-4F94-BC41-CC03C71D2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53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6FD58-DA17-464E-907C-9F8250802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86CD84-C3A0-4B94-BBCA-855F3F67D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EAAD-7EB6-413E-962D-100444173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FEF0-3810-4870-B90C-524D3B0A8C38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572D8-A692-4437-808A-2009B835D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E11418-5C08-452B-A0CE-81D53644A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297C-049B-4F94-BC41-CC03C71D2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83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A43D2-3814-48E7-95F3-4FDC9A96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56E75-A409-487A-903B-D6CB8DB179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74C14C-665F-4C3C-813B-ED47808C44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4EF2A7-6E07-43CF-8F76-46A7EE49E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FEF0-3810-4870-B90C-524D3B0A8C38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3A0B00-275E-4122-8CD7-10C6A83B8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35390-27BC-4AE5-B399-70C210695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297C-049B-4F94-BC41-CC03C71D2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951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798D9-2F7C-4E81-A90F-FF425D7BC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8E960F-5537-4FF9-BE7B-B472A1FED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2470D3-64C6-4CCF-9943-D53D6E1189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5A0024-238C-4183-AD34-43B58773DA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CBE897-6754-4FD2-9EF8-4C3FEE44DB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87A890-9099-4FCD-8F0B-22C6EAF39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FEF0-3810-4870-B90C-524D3B0A8C38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83E78B-56DB-4C5A-B480-5443885E9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FA17F9-3D72-4C0E-A055-AC9415B4E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297C-049B-4F94-BC41-CC03C71D2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55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F0CAC-8C80-4879-ABA0-1FF10516AC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6CDBA9-3727-4C3B-83E1-C56EA5066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FEF0-3810-4870-B90C-524D3B0A8C38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2D5371-C1AA-4AD4-9835-767B31E65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69F9C-6B21-4115-9265-60109FECE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297C-049B-4F94-BC41-CC03C71D2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39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1BAE3E-B83F-4448-B5C4-B3EDCB857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FEF0-3810-4870-B90C-524D3B0A8C38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CB3452-125F-4480-9D52-D550460CD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73A6E-92E4-41CF-8B01-4E12E7856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297C-049B-4F94-BC41-CC03C71D2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57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D1F96-CA40-49EC-8304-A83FB6021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B07C26-2640-4548-93EB-18E0304F8A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B334AE-EF46-47BD-BA95-DA5C8D81C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53973-A87A-46C8-8BE1-1592C1817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FEF0-3810-4870-B90C-524D3B0A8C38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0BB2D0-E53D-4FF9-AA62-0C6A6A996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4E70F-858B-4312-90CE-16B8A9D95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297C-049B-4F94-BC41-CC03C71D2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17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67331-F676-46FF-93FC-2F790F3B8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220977-794E-4040-BE82-ADD88284E1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1C6C97-267E-4D81-AB2E-91345D39E2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F6B8D-C6BA-4CCF-8686-AB406B377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C5FEF0-3810-4870-B90C-524D3B0A8C38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08840A-EE00-45DB-B09C-A236F5CD7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40198B-73E3-4F37-9F97-413EF3E36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3297C-049B-4F94-BC41-CC03C71D2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13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A66B4E-186B-4246-BEC5-7A2EB5390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9BE61B-DCC3-47D5-80DA-F179FE4E7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49809-67AC-41FC-A87E-D99B020150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C5FEF0-3810-4870-B90C-524D3B0A8C38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3A9011-AF99-4071-937F-C833C9B549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6E0C6-1F9C-4F89-B937-2D738378BB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3297C-049B-4F94-BC41-CC03C71D29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96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6AB1836-17AD-4341-9634-6AEE28CD3FD0}"/>
              </a:ext>
            </a:extLst>
          </p:cNvPr>
          <p:cNvSpPr/>
          <p:nvPr/>
        </p:nvSpPr>
        <p:spPr>
          <a:xfrm>
            <a:off x="0" y="3509963"/>
            <a:ext cx="12192000" cy="33480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06DDDD-1235-4887-8447-049C8594AA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Anatomi</a:t>
            </a:r>
            <a:r>
              <a:rPr lang="en-GB" dirty="0"/>
              <a:t> </a:t>
            </a:r>
            <a:r>
              <a:rPr lang="en-GB" dirty="0" err="1"/>
              <a:t>Iklan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14143E-67E2-47CC-B37F-61B8DC8CCD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>
                <a:solidFill>
                  <a:schemeClr val="bg1"/>
                </a:solidFill>
              </a:rPr>
              <a:t>Pertemuan</a:t>
            </a:r>
            <a:r>
              <a:rPr lang="en-GB" dirty="0">
                <a:solidFill>
                  <a:schemeClr val="bg1"/>
                </a:solidFill>
              </a:rPr>
              <a:t> 12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611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6F4476-6101-4616-9FAF-1A59BE0EFFE2}"/>
              </a:ext>
            </a:extLst>
          </p:cNvPr>
          <p:cNvSpPr txBox="1"/>
          <p:nvPr/>
        </p:nvSpPr>
        <p:spPr>
          <a:xfrm>
            <a:off x="242888" y="314585"/>
            <a:ext cx="3657599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effectLst/>
                <a:latin typeface="Times New Roman" panose="02020603050405020304" pitchFamily="18" charset="0"/>
              </a:rPr>
              <a:t>Visual </a:t>
            </a:r>
            <a:endParaRPr lang="en-US" sz="2400" b="1" i="0" dirty="0">
              <a:effectLst/>
              <a:latin typeface="Trebuchet MS" panose="020B0603020202020204" pitchFamily="34" charset="0"/>
            </a:endParaRPr>
          </a:p>
          <a:p>
            <a:endParaRPr lang="en-US" b="0" i="0" dirty="0">
              <a:effectLst/>
              <a:latin typeface="Times New Roman" panose="02020603050405020304" pitchFamily="18" charset="0"/>
            </a:endParaRPr>
          </a:p>
          <a:p>
            <a:r>
              <a:rPr lang="en-US" b="0" i="0" dirty="0" err="1">
                <a:effectLst/>
                <a:latin typeface="Times New Roman" panose="02020603050405020304" pitchFamily="18" charset="0"/>
              </a:rPr>
              <a:t>Merupakan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gambar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bentuk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seperti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Foto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produk</a:t>
            </a:r>
            <a:r>
              <a:rPr lang="en-US" dirty="0">
                <a:latin typeface="Times New Roman" panose="02020603050405020304" pitchFamily="18" charset="0"/>
              </a:rPr>
              <a:t>, model </a:t>
            </a:r>
            <a:r>
              <a:rPr lang="en-US" dirty="0" err="1">
                <a:latin typeface="Times New Roman" panose="02020603050405020304" pitchFamily="18" charset="0"/>
              </a:rPr>
              <a:t>atau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objek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</a:rPr>
              <a:t>lainnya</a:t>
            </a:r>
            <a:r>
              <a:rPr lang="en-US" dirty="0">
                <a:latin typeface="Times New Roman" panose="02020603050405020304" pitchFamily="18" charset="0"/>
              </a:rPr>
              <a:t>.</a:t>
            </a:r>
          </a:p>
          <a:p>
            <a:endParaRPr lang="en-US" b="0" i="0" dirty="0">
              <a:effectLst/>
              <a:latin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</a:rPr>
              <a:t>Fungsi</a:t>
            </a:r>
            <a:r>
              <a:rPr lang="en-US" dirty="0">
                <a:latin typeface="Times New Roman" panose="02020603050405020304" pitchFamily="18" charset="0"/>
              </a:rPr>
              <a:t> :</a:t>
            </a:r>
            <a:br>
              <a:rPr lang="en-US" b="0" i="0" dirty="0">
                <a:effectLst/>
                <a:latin typeface="Trebuchet MS" panose="020B0603020202020204" pitchFamily="34" charset="0"/>
              </a:rPr>
            </a:br>
            <a:endParaRPr lang="en-US" b="0" i="0" dirty="0">
              <a:effectLst/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  <a:latin typeface="Times New Roman" panose="02020603050405020304" pitchFamily="18" charset="0"/>
              </a:rPr>
              <a:t>Menambah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daya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tarik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iklan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 </a:t>
            </a:r>
            <a:endParaRPr lang="en-US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  <a:latin typeface="Times New Roman" panose="02020603050405020304" pitchFamily="18" charset="0"/>
              </a:rPr>
              <a:t>Menjelaskan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pesan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yang di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sampaikan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secara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tertulis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 </a:t>
            </a:r>
            <a:endParaRPr lang="en-US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  <a:latin typeface="Times New Roman" panose="02020603050405020304" pitchFamily="18" charset="0"/>
              </a:rPr>
              <a:t>Menjabarkan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atau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mendeskripsikan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pesan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 </a:t>
            </a:r>
            <a:endParaRPr lang="en-US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  <a:latin typeface="Times New Roman" panose="02020603050405020304" pitchFamily="18" charset="0"/>
              </a:rPr>
              <a:t>Menguatkan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pesan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 </a:t>
            </a:r>
            <a:endParaRPr lang="en-US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  <a:latin typeface="Times New Roman" panose="02020603050405020304" pitchFamily="18" charset="0"/>
              </a:rPr>
              <a:t>Menegasskan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pesan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 </a:t>
            </a:r>
            <a:endParaRPr lang="en-US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 err="1">
                <a:effectLst/>
                <a:latin typeface="Times New Roman" panose="02020603050405020304" pitchFamily="18" charset="0"/>
              </a:rPr>
              <a:t>Meningkatkan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daya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impresi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dan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persuasi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iklan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pada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khalayak</a:t>
            </a:r>
            <a:endParaRPr lang="en-US" b="0" i="0" dirty="0">
              <a:effectLst/>
              <a:latin typeface="Trebuchet MS" panose="020B06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C1CE89-C121-46BA-B210-D11279CA6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944" y="0"/>
            <a:ext cx="7598056" cy="542884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6527E4-E51A-471B-BCFD-37B963F4A03D}"/>
              </a:ext>
            </a:extLst>
          </p:cNvPr>
          <p:cNvSpPr/>
          <p:nvPr/>
        </p:nvSpPr>
        <p:spPr>
          <a:xfrm>
            <a:off x="5368412" y="116900"/>
            <a:ext cx="3145339" cy="5091331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B986D7-48E1-4406-A85B-E575B339017B}"/>
              </a:ext>
            </a:extLst>
          </p:cNvPr>
          <p:cNvSpPr/>
          <p:nvPr/>
        </p:nvSpPr>
        <p:spPr>
          <a:xfrm>
            <a:off x="9424220" y="2330245"/>
            <a:ext cx="1828799" cy="3295857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057B2AC-286D-4C98-A57D-297991FC2BCD}"/>
              </a:ext>
            </a:extLst>
          </p:cNvPr>
          <p:cNvCxnSpPr>
            <a:cxnSpLocks/>
          </p:cNvCxnSpPr>
          <p:nvPr/>
        </p:nvCxnSpPr>
        <p:spPr>
          <a:xfrm>
            <a:off x="6775900" y="5208231"/>
            <a:ext cx="0" cy="722179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F053919-87E7-4133-976D-FFF4EE888672}"/>
              </a:ext>
            </a:extLst>
          </p:cNvPr>
          <p:cNvCxnSpPr>
            <a:cxnSpLocks/>
          </p:cNvCxnSpPr>
          <p:nvPr/>
        </p:nvCxnSpPr>
        <p:spPr>
          <a:xfrm>
            <a:off x="10379423" y="5626102"/>
            <a:ext cx="0" cy="47973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838F552-6269-42DD-832D-493261053D46}"/>
              </a:ext>
            </a:extLst>
          </p:cNvPr>
          <p:cNvSpPr txBox="1"/>
          <p:nvPr/>
        </p:nvSpPr>
        <p:spPr>
          <a:xfrm>
            <a:off x="5507539" y="6115076"/>
            <a:ext cx="2536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Foto</a:t>
            </a:r>
            <a:r>
              <a:rPr lang="en-GB" dirty="0"/>
              <a:t> Model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C0370E-C735-425B-8C93-4F3DC96533E1}"/>
              </a:ext>
            </a:extLst>
          </p:cNvPr>
          <p:cNvSpPr txBox="1"/>
          <p:nvPr/>
        </p:nvSpPr>
        <p:spPr>
          <a:xfrm>
            <a:off x="9111062" y="6161502"/>
            <a:ext cx="2536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Foto</a:t>
            </a:r>
            <a:r>
              <a:rPr lang="en-GB" dirty="0"/>
              <a:t> </a:t>
            </a:r>
            <a:r>
              <a:rPr lang="en-GB" dirty="0" err="1"/>
              <a:t>Produk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7057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lasik Tapi Nge-Kick! | Advertising">
            <a:extLst>
              <a:ext uri="{FF2B5EF4-FFF2-40B4-BE49-F238E27FC236}">
                <a16:creationId xmlns:a16="http://schemas.microsoft.com/office/drawing/2014/main" id="{5798A495-F1FA-48DD-A6DF-7305B807D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63" y="928687"/>
            <a:ext cx="7727237" cy="500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88338B-CDF8-4FE9-A72F-41D4C14F341E}"/>
              </a:ext>
            </a:extLst>
          </p:cNvPr>
          <p:cNvSpPr txBox="1"/>
          <p:nvPr/>
        </p:nvSpPr>
        <p:spPr>
          <a:xfrm>
            <a:off x="247650" y="644366"/>
            <a:ext cx="335280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SlOGAN</a:t>
            </a:r>
            <a:r>
              <a:rPr lang="en-US" sz="2400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/TAGLINE</a:t>
            </a:r>
          </a:p>
          <a:p>
            <a:pPr algn="just"/>
            <a:endParaRPr lang="en-US" dirty="0">
              <a:solidFill>
                <a:srgbClr val="666666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Merupakan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motto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dipakai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sebagai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ekspresi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ide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atau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tujuan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mudah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diingat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mengandung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arti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khusus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b="0" i="0" dirty="0">
              <a:solidFill>
                <a:srgbClr val="666666"/>
              </a:solidFill>
              <a:effectLst/>
              <a:latin typeface="Trebuchet MS" panose="020B0603020202020204" pitchFamily="34" charset="0"/>
            </a:endParaRPr>
          </a:p>
          <a:p>
            <a:pPr algn="just"/>
            <a:endParaRPr lang="en-US" b="0" i="0" dirty="0">
              <a:solidFill>
                <a:srgbClr val="666666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en-US" b="0" i="0" dirty="0">
              <a:solidFill>
                <a:srgbClr val="666666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Misalnya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: </a:t>
            </a:r>
          </a:p>
          <a:p>
            <a:pPr algn="just"/>
            <a:endParaRPr lang="en-US" dirty="0">
              <a:solidFill>
                <a:srgbClr val="666666"/>
              </a:solidFill>
              <a:latin typeface="Times New Roman" panose="02020603050405020304" pitchFamily="18" charset="0"/>
            </a:endParaRPr>
          </a:p>
          <a:p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Apapun</a:t>
            </a:r>
            <a:r>
              <a:rPr lang="en-US" dirty="0">
                <a:solidFill>
                  <a:srgbClr val="666666"/>
                </a:solidFill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makanannya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minumannya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Teh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Botol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Sosro</a:t>
            </a:r>
            <a:endParaRPr lang="en-US" b="0" i="0" dirty="0">
              <a:solidFill>
                <a:srgbClr val="666666"/>
              </a:solidFill>
              <a:effectLst/>
              <a:latin typeface="Times New Roman" panose="02020603050405020304" pitchFamily="18" charset="0"/>
            </a:endParaRPr>
          </a:p>
          <a:p>
            <a:endParaRPr lang="en-US" dirty="0">
              <a:solidFill>
                <a:srgbClr val="666666"/>
              </a:solidFill>
              <a:latin typeface="Times New Roman" panose="02020603050405020304" pitchFamily="18" charset="0"/>
            </a:endParaRPr>
          </a:p>
          <a:p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Yamaha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Semakin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Di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Depan</a:t>
            </a:r>
            <a:endParaRPr lang="en-US" b="0" i="0" dirty="0">
              <a:solidFill>
                <a:srgbClr val="666666"/>
              </a:solidFill>
              <a:effectLst/>
              <a:latin typeface="Trebuchet MS" panose="020B0603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7FEB38-8D52-4406-8166-30D6693AB2DC}"/>
              </a:ext>
            </a:extLst>
          </p:cNvPr>
          <p:cNvSpPr/>
          <p:nvPr/>
        </p:nvSpPr>
        <p:spPr>
          <a:xfrm>
            <a:off x="5386388" y="2133600"/>
            <a:ext cx="5100637" cy="82296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86E229D-CBED-460E-8288-1BE1F7D890C8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3000375" y="2545080"/>
            <a:ext cx="2386013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83011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9DA9D79-67CE-4056-B005-C009C6625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CE69321-DC32-4A08-A504-12BF71415F6A}"/>
              </a:ext>
            </a:extLst>
          </p:cNvPr>
          <p:cNvSpPr/>
          <p:nvPr/>
        </p:nvSpPr>
        <p:spPr>
          <a:xfrm>
            <a:off x="5013960" y="762000"/>
            <a:ext cx="2316480" cy="381000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F0E9694-050B-4945-AC25-FDFDD16AAC82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3017520" y="952500"/>
            <a:ext cx="1996440" cy="119634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9C23FEC-87E9-4A8B-A1CA-C2C72AB34663}"/>
              </a:ext>
            </a:extLst>
          </p:cNvPr>
          <p:cNvSpPr txBox="1"/>
          <p:nvPr/>
        </p:nvSpPr>
        <p:spPr>
          <a:xfrm>
            <a:off x="1539240" y="2328148"/>
            <a:ext cx="2194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Slogan/ Tagline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52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DA27F3-101B-43F8-A59A-F0495B3C4633}"/>
              </a:ext>
            </a:extLst>
          </p:cNvPr>
          <p:cNvSpPr txBox="1"/>
          <p:nvPr/>
        </p:nvSpPr>
        <p:spPr>
          <a:xfrm>
            <a:off x="2243138" y="374422"/>
            <a:ext cx="9412605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b="1" i="0" dirty="0">
                <a:effectLst/>
                <a:latin typeface="Times New Roman" panose="02020603050405020304" pitchFamily="18" charset="0"/>
              </a:rPr>
              <a:t>WARNA</a:t>
            </a:r>
            <a:endParaRPr lang="en-US" sz="2400" b="0" i="0" dirty="0">
              <a:effectLst/>
              <a:latin typeface="Trebuchet MS" panose="020B0603020202020204" pitchFamily="34" charset="0"/>
            </a:endParaRPr>
          </a:p>
          <a:p>
            <a:pPr algn="r"/>
            <a:endParaRPr lang="en-US" b="0" i="0" dirty="0">
              <a:effectLst/>
              <a:latin typeface="Times New Roman" panose="02020603050405020304" pitchFamily="18" charset="0"/>
            </a:endParaRPr>
          </a:p>
          <a:p>
            <a:pPr algn="r"/>
            <a:r>
              <a:rPr lang="en-US" b="0" i="0" dirty="0" err="1">
                <a:effectLst/>
                <a:latin typeface="Times New Roman" panose="02020603050405020304" pitchFamily="18" charset="0"/>
              </a:rPr>
              <a:t>Warna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di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yakini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mempunyai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dampak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psikologis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terhadap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manusia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.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Dampak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tersebut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dapat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di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pandang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dari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berbagai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macam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aspek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baik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panca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indera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aspek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budaya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dll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. </a:t>
            </a:r>
            <a:endParaRPr lang="en-US" b="0" i="0" dirty="0">
              <a:effectLst/>
              <a:latin typeface="Trebuchet MS" panose="020B0603020202020204" pitchFamily="34" charset="0"/>
            </a:endParaRPr>
          </a:p>
        </p:txBody>
      </p:sp>
      <p:pic>
        <p:nvPicPr>
          <p:cNvPr id="5" name="Picture 2" descr="Nelponan Puas dengan Paket Nelpon Axis Sepuasnya ⋆ Blog Kioser">
            <a:extLst>
              <a:ext uri="{FF2B5EF4-FFF2-40B4-BE49-F238E27FC236}">
                <a16:creationId xmlns:a16="http://schemas.microsoft.com/office/drawing/2014/main" id="{1DA3EDDB-CCB8-4B3C-BA35-216F6D0FF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51"/>
            <a:ext cx="12223188" cy="485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989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BB7BD0-58A0-45D7-B1DC-99DD174963B6}"/>
              </a:ext>
            </a:extLst>
          </p:cNvPr>
          <p:cNvSpPr txBox="1"/>
          <p:nvPr/>
        </p:nvSpPr>
        <p:spPr>
          <a:xfrm>
            <a:off x="541973" y="1369428"/>
            <a:ext cx="355092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effectLst/>
                <a:latin typeface="Times New Roman" panose="02020603050405020304" pitchFamily="18" charset="0"/>
              </a:rPr>
              <a:t>CLOSING</a:t>
            </a:r>
            <a:endParaRPr lang="en-US" sz="2800" b="0" i="0" dirty="0">
              <a:effectLst/>
              <a:latin typeface="Trebuchet MS" panose="020B0603020202020204" pitchFamily="34" charset="0"/>
            </a:endParaRPr>
          </a:p>
          <a:p>
            <a:endParaRPr lang="en-US" sz="2800" b="0" i="0" dirty="0">
              <a:effectLst/>
              <a:latin typeface="Times New Roman" panose="02020603050405020304" pitchFamily="18" charset="0"/>
            </a:endParaRPr>
          </a:p>
          <a:p>
            <a:r>
              <a:rPr lang="en-US" b="0" i="0" dirty="0" err="1">
                <a:effectLst/>
                <a:latin typeface="Times New Roman" panose="02020603050405020304" pitchFamily="18" charset="0"/>
              </a:rPr>
              <a:t>Penutup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iklan</a:t>
            </a:r>
            <a:endParaRPr lang="en-US" b="0" i="0" dirty="0">
              <a:effectLst/>
              <a:latin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</a:endParaRPr>
          </a:p>
          <a:p>
            <a:r>
              <a:rPr lang="en-US" b="0" i="0" dirty="0" err="1">
                <a:effectLst/>
                <a:latin typeface="Times New Roman" panose="02020603050405020304" pitchFamily="18" charset="0"/>
              </a:rPr>
              <a:t>Misal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: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Nomor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Telepon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Alamat dan Logo Halal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untuk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makanan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. </a:t>
            </a:r>
            <a:endParaRPr lang="en-US" b="0" i="0" dirty="0">
              <a:effectLst/>
              <a:latin typeface="Trebuchet MS" panose="020B0603020202020204" pitchFamily="34" charset="0"/>
            </a:endParaRPr>
          </a:p>
        </p:txBody>
      </p:sp>
      <p:pic>
        <p:nvPicPr>
          <p:cNvPr id="5" name="Picture 2" descr="Promo Pizza Hut 4 Pizza Cuma Rp100Ribu - Dibacaonline">
            <a:extLst>
              <a:ext uri="{FF2B5EF4-FFF2-40B4-BE49-F238E27FC236}">
                <a16:creationId xmlns:a16="http://schemas.microsoft.com/office/drawing/2014/main" id="{23B68841-371E-4C0F-859F-37140830A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715B5E-7AF1-44CF-B477-E6624ACB1A2E}"/>
              </a:ext>
            </a:extLst>
          </p:cNvPr>
          <p:cNvSpPr/>
          <p:nvPr/>
        </p:nvSpPr>
        <p:spPr>
          <a:xfrm>
            <a:off x="5334000" y="6257925"/>
            <a:ext cx="6858000" cy="600075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02D533A-4611-45FF-88EF-7DB22DB48493}"/>
              </a:ext>
            </a:extLst>
          </p:cNvPr>
          <p:cNvCxnSpPr>
            <a:cxnSpLocks/>
          </p:cNvCxnSpPr>
          <p:nvPr/>
        </p:nvCxnSpPr>
        <p:spPr>
          <a:xfrm flipH="1">
            <a:off x="3557588" y="6544627"/>
            <a:ext cx="1776412" cy="0"/>
          </a:xfrm>
          <a:prstGeom prst="straightConnector1">
            <a:avLst/>
          </a:prstGeom>
          <a:ln w="381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52EF9E20-8150-474E-AC6D-C6DFE21218B5}"/>
              </a:ext>
            </a:extLst>
          </p:cNvPr>
          <p:cNvSpPr txBox="1"/>
          <p:nvPr/>
        </p:nvSpPr>
        <p:spPr>
          <a:xfrm>
            <a:off x="1527811" y="6257925"/>
            <a:ext cx="35509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effectLst/>
                <a:latin typeface="Times New Roman" panose="02020603050405020304" pitchFamily="18" charset="0"/>
              </a:rPr>
              <a:t>CLOSING</a:t>
            </a:r>
            <a:endParaRPr lang="en-US" sz="2400" b="0" i="0" dirty="0">
              <a:effectLst/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3074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A2FAA52-342A-4893-98E0-7EDFCFDB1889}"/>
              </a:ext>
            </a:extLst>
          </p:cNvPr>
          <p:cNvSpPr txBox="1"/>
          <p:nvPr/>
        </p:nvSpPr>
        <p:spPr>
          <a:xfrm>
            <a:off x="2643188" y="2771778"/>
            <a:ext cx="72151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err="1"/>
              <a:t>Ciri</a:t>
            </a:r>
            <a:r>
              <a:rPr lang="en-GB" sz="4000" b="1" dirty="0"/>
              <a:t> Khas Teks </a:t>
            </a:r>
            <a:r>
              <a:rPr lang="en-GB" sz="4000" b="1" dirty="0" err="1"/>
              <a:t>Iklan</a:t>
            </a:r>
            <a:r>
              <a:rPr lang="en-GB" sz="4000" b="1" dirty="0"/>
              <a:t> &amp; </a:t>
            </a:r>
            <a:r>
              <a:rPr lang="en-GB" sz="4000" b="1" dirty="0" err="1"/>
              <a:t>Contoh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49427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9FB028-4664-4EDA-BFF1-C8BA083B8656}"/>
              </a:ext>
            </a:extLst>
          </p:cNvPr>
          <p:cNvSpPr txBox="1"/>
          <p:nvPr/>
        </p:nvSpPr>
        <p:spPr>
          <a:xfrm>
            <a:off x="8415338" y="571503"/>
            <a:ext cx="3228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b="1" dirty="0" err="1"/>
              <a:t>Kalimat</a:t>
            </a:r>
            <a:r>
              <a:rPr lang="en-GB" sz="2800" b="1" dirty="0"/>
              <a:t> </a:t>
            </a:r>
            <a:r>
              <a:rPr lang="en-GB" sz="2800" b="1" dirty="0" err="1"/>
              <a:t>Persuasif</a:t>
            </a:r>
            <a:endParaRPr 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B47973-D38C-465E-909F-7E695E4CC3AA}"/>
              </a:ext>
            </a:extLst>
          </p:cNvPr>
          <p:cNvSpPr txBox="1"/>
          <p:nvPr/>
        </p:nvSpPr>
        <p:spPr>
          <a:xfrm>
            <a:off x="7472363" y="1258103"/>
            <a:ext cx="41719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Mengandung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kalimat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atau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bahasa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merayu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target audience</a:t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F17537-B054-4806-908A-5852DA833CB3}"/>
              </a:ext>
            </a:extLst>
          </p:cNvPr>
          <p:cNvSpPr txBox="1"/>
          <p:nvPr/>
        </p:nvSpPr>
        <p:spPr>
          <a:xfrm>
            <a:off x="226814" y="5443537"/>
            <a:ext cx="909756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solidFill>
                  <a:srgbClr val="454545"/>
                </a:solidFill>
                <a:effectLst/>
                <a:latin typeface="source sans pro" panose="020B0503030403020204" pitchFamily="34" charset="0"/>
              </a:rPr>
              <a:t>Contoh</a:t>
            </a:r>
            <a:r>
              <a:rPr lang="en-US" b="0" i="0" dirty="0">
                <a:solidFill>
                  <a:srgbClr val="454545"/>
                </a:solidFill>
                <a:effectLst/>
                <a:latin typeface="source sans pro" panose="020B0503030403020204" pitchFamily="34" charset="0"/>
              </a:rPr>
              <a:t> : </a:t>
            </a:r>
          </a:p>
          <a:p>
            <a:endParaRPr lang="en-US" b="0" i="0" dirty="0">
              <a:solidFill>
                <a:srgbClr val="454545"/>
              </a:solidFill>
              <a:effectLst/>
              <a:latin typeface="source sans pro" panose="020B0503030403020204" pitchFamily="34" charset="0"/>
            </a:endParaRPr>
          </a:p>
          <a:p>
            <a:r>
              <a:rPr lang="en-US" sz="2800" b="0" i="0" dirty="0" err="1">
                <a:solidFill>
                  <a:srgbClr val="454545"/>
                </a:solidFill>
                <a:effectLst/>
                <a:latin typeface="source sans pro" panose="020B0503030403020204" pitchFamily="34" charset="0"/>
              </a:rPr>
              <a:t>Sepanas</a:t>
            </a:r>
            <a:r>
              <a:rPr lang="en-US" sz="2800" b="0" i="0" dirty="0">
                <a:solidFill>
                  <a:srgbClr val="454545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sz="2800" b="0" i="0" dirty="0" err="1">
                <a:solidFill>
                  <a:srgbClr val="454545"/>
                </a:solidFill>
                <a:effectLst/>
                <a:latin typeface="source sans pro" panose="020B0503030403020204" pitchFamily="34" charset="0"/>
              </a:rPr>
              <a:t>apapun</a:t>
            </a:r>
            <a:r>
              <a:rPr lang="en-US" sz="2800" b="0" i="0" dirty="0">
                <a:solidFill>
                  <a:srgbClr val="454545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sz="2800" b="0" i="0" dirty="0" err="1">
                <a:solidFill>
                  <a:srgbClr val="454545"/>
                </a:solidFill>
                <a:effectLst/>
                <a:latin typeface="source sans pro" panose="020B0503030403020204" pitchFamily="34" charset="0"/>
              </a:rPr>
              <a:t>cuacanya</a:t>
            </a:r>
            <a:r>
              <a:rPr lang="en-US" sz="2800" b="0" i="0" dirty="0">
                <a:solidFill>
                  <a:srgbClr val="454545"/>
                </a:solidFill>
                <a:effectLst/>
                <a:latin typeface="source sans pro" panose="020B0503030403020204" pitchFamily="34" charset="0"/>
              </a:rPr>
              <a:t>, </a:t>
            </a:r>
            <a:r>
              <a:rPr lang="en-US" sz="2800" b="0" i="0" dirty="0" err="1">
                <a:solidFill>
                  <a:srgbClr val="454545"/>
                </a:solidFill>
                <a:effectLst/>
                <a:latin typeface="source sans pro" panose="020B0503030403020204" pitchFamily="34" charset="0"/>
              </a:rPr>
              <a:t>bebas</a:t>
            </a:r>
            <a:r>
              <a:rPr lang="en-US" sz="2800" b="0" i="0" dirty="0">
                <a:solidFill>
                  <a:srgbClr val="454545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sz="2800" b="0" i="0" dirty="0" err="1">
                <a:solidFill>
                  <a:srgbClr val="454545"/>
                </a:solidFill>
                <a:effectLst/>
                <a:latin typeface="source sans pro" panose="020B0503030403020204" pitchFamily="34" charset="0"/>
              </a:rPr>
              <a:t>ketombe</a:t>
            </a:r>
            <a:r>
              <a:rPr lang="en-US" sz="2800" b="0" i="0" dirty="0">
                <a:solidFill>
                  <a:srgbClr val="454545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sz="2800" b="0" i="0" dirty="0" err="1">
                <a:solidFill>
                  <a:srgbClr val="454545"/>
                </a:solidFill>
                <a:effectLst/>
                <a:latin typeface="source sans pro" panose="020B0503030403020204" pitchFamily="34" charset="0"/>
              </a:rPr>
              <a:t>sepanjang</a:t>
            </a:r>
            <a:r>
              <a:rPr lang="en-US" sz="2800" b="0" i="0" dirty="0">
                <a:solidFill>
                  <a:srgbClr val="454545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US" sz="2800" b="0" i="0" dirty="0" err="1">
                <a:solidFill>
                  <a:srgbClr val="454545"/>
                </a:solidFill>
                <a:effectLst/>
                <a:latin typeface="source sans pro" panose="020B0503030403020204" pitchFamily="34" charset="0"/>
              </a:rPr>
              <a:t>hari</a:t>
            </a:r>
            <a:r>
              <a:rPr lang="en-US" sz="2800" b="0" i="0" dirty="0">
                <a:solidFill>
                  <a:srgbClr val="454545"/>
                </a:solidFill>
                <a:effectLst/>
                <a:latin typeface="source sans pro" panose="020B0503030403020204" pitchFamily="34" charset="0"/>
              </a:rPr>
              <a:t>.</a:t>
            </a:r>
            <a:endParaRPr lang="en-US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B5BAF12-2B24-4E00-BC45-9B22998079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5903"/>
            <a:ext cx="6638764" cy="373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739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9A30B16-F042-4CB5-95A3-0D5E6A37DBAA}"/>
              </a:ext>
            </a:extLst>
          </p:cNvPr>
          <p:cNvSpPr txBox="1"/>
          <p:nvPr/>
        </p:nvSpPr>
        <p:spPr>
          <a:xfrm>
            <a:off x="617936" y="1048167"/>
            <a:ext cx="418266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Kalimat</a:t>
            </a:r>
            <a:r>
              <a:rPr lang="en-US" sz="2400" b="1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slogan </a:t>
            </a:r>
          </a:p>
          <a:p>
            <a:endParaRPr lang="en-US" dirty="0">
              <a:solidFill>
                <a:srgbClr val="2A2A2A"/>
              </a:solidFill>
              <a:latin typeface="Roboto" panose="02000000000000000000" pitchFamily="2" charset="0"/>
            </a:endParaRPr>
          </a:p>
          <a:p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Menngandung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slogan yang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dibuat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semenarik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mungkin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mudah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diingat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masyarakat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Biasanya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slogan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terdiri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dari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empat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hingga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lima kata yang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simpel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kreatif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.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74198E-9B51-4379-86DA-649D756148E3}"/>
              </a:ext>
            </a:extLst>
          </p:cNvPr>
          <p:cNvSpPr txBox="1"/>
          <p:nvPr/>
        </p:nvSpPr>
        <p:spPr>
          <a:xfrm>
            <a:off x="6400801" y="5716072"/>
            <a:ext cx="528637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 err="1">
                <a:effectLst/>
                <a:latin typeface="Roboto Slab"/>
              </a:rPr>
              <a:t>Contoh</a:t>
            </a:r>
            <a:r>
              <a:rPr lang="en-US" b="0" i="0" dirty="0">
                <a:effectLst/>
                <a:latin typeface="Roboto Slab"/>
              </a:rPr>
              <a:t> :</a:t>
            </a:r>
          </a:p>
          <a:p>
            <a:endParaRPr lang="en-US" dirty="0">
              <a:latin typeface="Roboto Slab"/>
            </a:endParaRPr>
          </a:p>
          <a:p>
            <a:r>
              <a:rPr lang="en-US" b="0" i="0" dirty="0">
                <a:effectLst/>
                <a:latin typeface="Roboto Slab"/>
              </a:rPr>
              <a:t>Orang </a:t>
            </a:r>
            <a:r>
              <a:rPr lang="en-US" b="0" i="0" dirty="0" err="1">
                <a:effectLst/>
                <a:latin typeface="Roboto Slab"/>
              </a:rPr>
              <a:t>pintar</a:t>
            </a:r>
            <a:r>
              <a:rPr lang="en-US" b="0" i="0" dirty="0">
                <a:effectLst/>
                <a:latin typeface="Roboto Slab"/>
              </a:rPr>
              <a:t> </a:t>
            </a:r>
            <a:r>
              <a:rPr lang="en-US" b="0" i="0" dirty="0" err="1">
                <a:effectLst/>
                <a:latin typeface="Roboto Slab"/>
              </a:rPr>
              <a:t>minum</a:t>
            </a:r>
            <a:r>
              <a:rPr lang="en-US" b="0" i="0" dirty="0">
                <a:effectLst/>
                <a:latin typeface="Roboto Slab"/>
              </a:rPr>
              <a:t> </a:t>
            </a:r>
            <a:r>
              <a:rPr lang="en-US" b="0" i="0" dirty="0" err="1">
                <a:effectLst/>
                <a:latin typeface="Roboto Slab"/>
              </a:rPr>
              <a:t>Tolak</a:t>
            </a:r>
            <a:r>
              <a:rPr lang="en-US" b="0" i="0" dirty="0">
                <a:effectLst/>
                <a:latin typeface="Roboto Slab"/>
              </a:rPr>
              <a:t> </a:t>
            </a:r>
            <a:r>
              <a:rPr lang="en-US" b="0" i="0" dirty="0" err="1">
                <a:effectLst/>
                <a:latin typeface="Roboto Slab"/>
              </a:rPr>
              <a:t>Angin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C161AC-271B-4E75-B792-5F5E102252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75" t="17693" r="32266" b="7479"/>
          <a:stretch/>
        </p:blipFill>
        <p:spPr>
          <a:xfrm>
            <a:off x="6400801" y="442912"/>
            <a:ext cx="5286375" cy="512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828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455004D-9B5E-4743-B078-011A9C387D7A}"/>
              </a:ext>
            </a:extLst>
          </p:cNvPr>
          <p:cNvSpPr txBox="1"/>
          <p:nvPr/>
        </p:nvSpPr>
        <p:spPr>
          <a:xfrm>
            <a:off x="8043862" y="1759595"/>
            <a:ext cx="3725465" cy="2954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400" b="1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Subyek</a:t>
            </a:r>
            <a:r>
              <a:rPr lang="en-US" sz="2400" b="1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Orang </a:t>
            </a:r>
            <a:r>
              <a:rPr lang="en-US" sz="2400" b="1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Pertama</a:t>
            </a:r>
            <a:r>
              <a:rPr lang="en-US" sz="2400" b="1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</a:p>
          <a:p>
            <a:endParaRPr lang="en-US" dirty="0">
              <a:solidFill>
                <a:srgbClr val="2A2A2A"/>
              </a:solidFill>
              <a:latin typeface="Roboto" panose="02000000000000000000" pitchFamily="2" charset="0"/>
            </a:endParaRPr>
          </a:p>
          <a:p>
            <a:pPr algn="r"/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Teks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iklan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harus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menggunakan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subyek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orang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pertama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untuk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menggantikan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pihak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atau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pelaku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pemasang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iklan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Biasanya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subyek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orang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pertama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diganti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menjadi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kami,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saya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atau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aku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9574D0A-ACA5-4184-9B74-1DEA90CB1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3792"/>
            <a:ext cx="7797799" cy="438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EFDC4C-F504-48C5-B3E9-0D5C608419B0}"/>
              </a:ext>
            </a:extLst>
          </p:cNvPr>
          <p:cNvSpPr txBox="1"/>
          <p:nvPr/>
        </p:nvSpPr>
        <p:spPr>
          <a:xfrm>
            <a:off x="314324" y="5666869"/>
            <a:ext cx="37254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Contoh</a:t>
            </a:r>
            <a:r>
              <a:rPr lang="en-GB" dirty="0"/>
              <a:t> :</a:t>
            </a:r>
          </a:p>
          <a:p>
            <a:endParaRPr lang="en-GB" dirty="0"/>
          </a:p>
          <a:p>
            <a:r>
              <a:rPr lang="en-GB" dirty="0"/>
              <a:t>Aku dan Kau – Aku </a:t>
            </a:r>
            <a:r>
              <a:rPr lang="en-GB" dirty="0" err="1"/>
              <a:t>Dancow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5058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6482EE8-735C-468B-9905-42E8C46E1DE8}"/>
              </a:ext>
            </a:extLst>
          </p:cNvPr>
          <p:cNvSpPr txBox="1"/>
          <p:nvPr/>
        </p:nvSpPr>
        <p:spPr>
          <a:xfrm>
            <a:off x="689372" y="943778"/>
            <a:ext cx="4111228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Sajian</a:t>
            </a:r>
            <a:r>
              <a:rPr lang="en-US" sz="2400" b="1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non-verbal </a:t>
            </a:r>
          </a:p>
          <a:p>
            <a:endParaRPr lang="en-US" dirty="0">
              <a:solidFill>
                <a:srgbClr val="2A2A2A"/>
              </a:solidFill>
              <a:latin typeface="Roboto" panose="02000000000000000000" pitchFamily="2" charset="0"/>
            </a:endParaRPr>
          </a:p>
          <a:p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Mengandung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ilustrasi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/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gambar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yang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unik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dan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membekas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di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ingatan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audience.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41822BF-0BAE-44C4-AC6C-058B3FCE2F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962" y="1485902"/>
            <a:ext cx="7158038" cy="477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211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EE8A19-E126-42EF-A307-6A109AF02367}"/>
              </a:ext>
            </a:extLst>
          </p:cNvPr>
          <p:cNvSpPr txBox="1"/>
          <p:nvPr/>
        </p:nvSpPr>
        <p:spPr>
          <a:xfrm>
            <a:off x="755561" y="1968547"/>
            <a:ext cx="61272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Anatomi</a:t>
            </a:r>
            <a:r>
              <a:rPr lang="en-GB" dirty="0"/>
              <a:t> </a:t>
            </a:r>
            <a:r>
              <a:rPr lang="en-GB" dirty="0" err="1"/>
              <a:t>iklan</a:t>
            </a:r>
            <a:r>
              <a:rPr lang="en-GB" dirty="0"/>
              <a:t> </a:t>
            </a:r>
            <a:r>
              <a:rPr lang="en-GB" dirty="0" err="1"/>
              <a:t>merupakan</a:t>
            </a:r>
            <a:r>
              <a:rPr lang="en-GB" dirty="0"/>
              <a:t> </a:t>
            </a:r>
            <a:r>
              <a:rPr lang="en-GB" dirty="0" err="1"/>
              <a:t>struktur</a:t>
            </a:r>
            <a:r>
              <a:rPr lang="en-GB" dirty="0"/>
              <a:t> yang </a:t>
            </a:r>
            <a:r>
              <a:rPr lang="en-GB" dirty="0" err="1"/>
              <a:t>terdapat</a:t>
            </a:r>
            <a:r>
              <a:rPr lang="en-GB" dirty="0"/>
              <a:t> di </a:t>
            </a:r>
            <a:r>
              <a:rPr lang="en-GB" dirty="0" err="1"/>
              <a:t>dalam</a:t>
            </a:r>
            <a:r>
              <a:rPr lang="en-GB" dirty="0"/>
              <a:t> </a:t>
            </a:r>
            <a:r>
              <a:rPr lang="en-GB" dirty="0" err="1"/>
              <a:t>sebuah</a:t>
            </a:r>
            <a:r>
              <a:rPr lang="en-GB" dirty="0"/>
              <a:t> </a:t>
            </a:r>
            <a:r>
              <a:rPr lang="en-GB" dirty="0" err="1"/>
              <a:t>iklan</a:t>
            </a:r>
            <a:r>
              <a:rPr lang="en-GB" dirty="0"/>
              <a:t>  </a:t>
            </a:r>
            <a:r>
              <a:rPr lang="en-GB" dirty="0" err="1"/>
              <a:t>cetak</a:t>
            </a:r>
            <a:r>
              <a:rPr lang="en-GB" dirty="0"/>
              <a:t> yang </a:t>
            </a:r>
            <a:r>
              <a:rPr lang="en-GB" dirty="0" err="1"/>
              <a:t>terdiri</a:t>
            </a:r>
            <a:r>
              <a:rPr lang="en-GB" dirty="0"/>
              <a:t> </a:t>
            </a:r>
            <a:r>
              <a:rPr lang="en-GB" dirty="0" err="1"/>
              <a:t>dari</a:t>
            </a:r>
            <a:r>
              <a:rPr lang="en-GB" dirty="0"/>
              <a:t> :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Logo</a:t>
            </a:r>
          </a:p>
          <a:p>
            <a:pPr marL="285750" indent="-285750">
              <a:buFontTx/>
              <a:buChar char="-"/>
            </a:pPr>
            <a:r>
              <a:rPr lang="en-GB" dirty="0"/>
              <a:t>Headline</a:t>
            </a:r>
          </a:p>
          <a:p>
            <a:pPr marL="285750" indent="-285750">
              <a:buFontTx/>
              <a:buChar char="-"/>
            </a:pPr>
            <a:r>
              <a:rPr lang="en-GB" dirty="0"/>
              <a:t>Sub headline</a:t>
            </a:r>
          </a:p>
          <a:p>
            <a:pPr marL="285750" indent="-285750">
              <a:buFontTx/>
              <a:buChar char="-"/>
            </a:pPr>
            <a:r>
              <a:rPr lang="en-GB" dirty="0" err="1"/>
              <a:t>Tubuh</a:t>
            </a:r>
            <a:r>
              <a:rPr lang="en-GB" dirty="0"/>
              <a:t> </a:t>
            </a:r>
            <a:r>
              <a:rPr lang="en-GB" dirty="0" err="1"/>
              <a:t>iklan</a:t>
            </a:r>
            <a:r>
              <a:rPr lang="en-GB" dirty="0"/>
              <a:t> (Ad body text)</a:t>
            </a:r>
          </a:p>
          <a:p>
            <a:pPr marL="285750" indent="-285750">
              <a:buFontTx/>
              <a:buChar char="-"/>
            </a:pPr>
            <a:r>
              <a:rPr lang="en-GB" dirty="0"/>
              <a:t>Flash</a:t>
            </a:r>
          </a:p>
          <a:p>
            <a:pPr marL="285750" indent="-285750">
              <a:buFontTx/>
              <a:buChar char="-"/>
            </a:pPr>
            <a:r>
              <a:rPr lang="en-GB" dirty="0"/>
              <a:t>Slogan</a:t>
            </a:r>
          </a:p>
          <a:p>
            <a:pPr marL="285750" indent="-285750">
              <a:buFontTx/>
              <a:buChar char="-"/>
            </a:pPr>
            <a:r>
              <a:rPr lang="en-GB" dirty="0" err="1"/>
              <a:t>Ilustrasi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Banner</a:t>
            </a:r>
          </a:p>
          <a:p>
            <a:pPr marL="285750" indent="-285750">
              <a:buFontTx/>
              <a:buChar char="-"/>
            </a:pPr>
            <a:r>
              <a:rPr lang="en-GB" dirty="0" err="1"/>
              <a:t>Warna</a:t>
            </a:r>
            <a:r>
              <a:rPr lang="en-GB" dirty="0"/>
              <a:t> </a:t>
            </a:r>
          </a:p>
          <a:p>
            <a:pPr marL="285750" indent="-285750">
              <a:buFontTx/>
              <a:buChar char="-"/>
            </a:pPr>
            <a:r>
              <a:rPr lang="en-GB" dirty="0"/>
              <a:t>Closer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CFEF08-F307-4010-A97A-F97201748F5E}"/>
              </a:ext>
            </a:extLst>
          </p:cNvPr>
          <p:cNvSpPr txBox="1"/>
          <p:nvPr/>
        </p:nvSpPr>
        <p:spPr>
          <a:xfrm>
            <a:off x="0" y="442913"/>
            <a:ext cx="4386263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        Introduction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5701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53770E6-C2EE-439F-8BF1-F5F3B6B51625}"/>
              </a:ext>
            </a:extLst>
          </p:cNvPr>
          <p:cNvSpPr txBox="1"/>
          <p:nvPr/>
        </p:nvSpPr>
        <p:spPr>
          <a:xfrm>
            <a:off x="1766887" y="302270"/>
            <a:ext cx="8658226" cy="62786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Tugas</a:t>
            </a:r>
            <a:r>
              <a:rPr lang="en-US" sz="2400" b="1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3 </a:t>
            </a:r>
            <a:r>
              <a:rPr lang="en-US" sz="2400" b="1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atau</a:t>
            </a:r>
            <a:r>
              <a:rPr lang="en-US" sz="2400" b="1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Final </a:t>
            </a:r>
            <a:r>
              <a:rPr lang="en-US" sz="2400" b="1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Tugas</a:t>
            </a:r>
            <a:endParaRPr lang="en-US" dirty="0">
              <a:solidFill>
                <a:srgbClr val="2A2A2A"/>
              </a:solidFill>
              <a:latin typeface="Roboto" panose="02000000000000000000" pitchFamily="2" charset="0"/>
            </a:endParaRPr>
          </a:p>
          <a:p>
            <a:pPr algn="ctr"/>
            <a:endParaRPr lang="en-US" b="0" i="0" dirty="0">
              <a:solidFill>
                <a:srgbClr val="2A2A2A"/>
              </a:solidFill>
              <a:effectLst/>
              <a:latin typeface="Roboto" panose="02000000000000000000" pitchFamily="2" charset="0"/>
            </a:endParaRPr>
          </a:p>
          <a:p>
            <a:pPr algn="ctr"/>
            <a:endParaRPr lang="en-US" dirty="0">
              <a:solidFill>
                <a:srgbClr val="2A2A2A"/>
              </a:solidFill>
              <a:latin typeface="Roboto" panose="02000000000000000000" pitchFamily="2" charset="0"/>
            </a:endParaRPr>
          </a:p>
          <a:p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Rancanglah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iklan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komersil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produk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UMKM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ketentuan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sebagai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berikut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:</a:t>
            </a:r>
          </a:p>
          <a:p>
            <a:endParaRPr lang="en-US" dirty="0">
              <a:solidFill>
                <a:srgbClr val="2A2A2A"/>
              </a:solidFill>
              <a:latin typeface="Roboto" panose="02000000000000000000" pitchFamily="2" charset="0"/>
            </a:endParaRPr>
          </a:p>
          <a:p>
            <a:pPr marL="342900" indent="-342900">
              <a:buAutoNum type="arabicPeriod"/>
            </a:pP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Berisi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copywriting yang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menarik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sesuai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dengan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esensi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0" dirty="0" err="1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dari</a:t>
            </a:r>
            <a:r>
              <a:rPr lang="en-US" b="0" i="0" dirty="0">
                <a:solidFill>
                  <a:srgbClr val="2A2A2A"/>
                </a:solidFill>
                <a:effectLst/>
                <a:latin typeface="Roboto" panose="02000000000000000000" pitchFamily="2" charset="0"/>
              </a:rPr>
              <a:t> copywriting.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Diawali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dengan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pembuatan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brief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iklan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lengkap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dengan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klasifikasi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target audience.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Sesuai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dengan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anatomi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atau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struktur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iklan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Memiliki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ciri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khas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teks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iklan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,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sesuai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penjelasan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yang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telah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dijabarkan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.</a:t>
            </a:r>
          </a:p>
          <a:p>
            <a:pPr marL="342900" indent="-342900">
              <a:buAutoNum type="arabicPeriod" startAt="5"/>
            </a:pP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Visual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bisa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menggunakan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foto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atau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ilustrasi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(Gambar).</a:t>
            </a:r>
          </a:p>
          <a:p>
            <a:pPr marL="342900" indent="-342900">
              <a:buAutoNum type="arabicPeriod" startAt="5"/>
            </a:pP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Iklan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dirancang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untuk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kebutuhan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promosi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Instagram = 1080 x 1080 pixel</a:t>
            </a:r>
          </a:p>
          <a:p>
            <a:pPr marL="342900" indent="-342900">
              <a:buAutoNum type="arabicPeriod" startAt="5"/>
            </a:pP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Proses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pembuatan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tugas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meliputi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tahap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:</a:t>
            </a:r>
          </a:p>
          <a:p>
            <a:endParaRPr lang="en-US" dirty="0">
              <a:solidFill>
                <a:srgbClr val="2A2A2A"/>
              </a:solidFill>
              <a:latin typeface="Roboto" panose="02000000000000000000" pitchFamily="2" charset="0"/>
            </a:endParaRPr>
          </a:p>
          <a:p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     -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Analisis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SWOT, brief dan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naskah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iklan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(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Konsep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Iklan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).</a:t>
            </a:r>
          </a:p>
          <a:p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     - Proses Desain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jika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konsep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sudah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disetujui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</a:p>
          <a:p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     - Review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tugas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sampai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sesuai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konteks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mata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kuliah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copywriting.</a:t>
            </a:r>
          </a:p>
          <a:p>
            <a:endParaRPr lang="en-US" b="0" i="0" dirty="0">
              <a:solidFill>
                <a:srgbClr val="2A2A2A"/>
              </a:solidFill>
              <a:effectLst/>
              <a:latin typeface="Roboto" panose="02000000000000000000" pitchFamily="2" charset="0"/>
            </a:endParaRPr>
          </a:p>
          <a:p>
            <a:pPr marL="342900" indent="-342900">
              <a:buAutoNum type="arabicPeriod" startAt="8"/>
            </a:pP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Tugas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dikumpulkan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pada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pertemuan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ke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15 dan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merupakan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tugas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wajib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yang </a:t>
            </a:r>
          </a:p>
          <a:p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    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menentukan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nilai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 </a:t>
            </a:r>
            <a:r>
              <a:rPr lang="en-US" dirty="0" err="1">
                <a:solidFill>
                  <a:srgbClr val="2A2A2A"/>
                </a:solidFill>
                <a:latin typeface="Roboto" panose="02000000000000000000" pitchFamily="2" charset="0"/>
              </a:rPr>
              <a:t>perkuliahan</a:t>
            </a:r>
            <a:r>
              <a:rPr lang="en-US" dirty="0">
                <a:solidFill>
                  <a:srgbClr val="2A2A2A"/>
                </a:solidFill>
                <a:latin typeface="Roboto" panose="02000000000000000000" pitchFamily="2" charset="0"/>
              </a:rPr>
              <a:t>.</a:t>
            </a:r>
            <a:endParaRPr lang="en-US" b="0" i="0" dirty="0">
              <a:solidFill>
                <a:srgbClr val="2A2A2A"/>
              </a:solidFill>
              <a:effectLst/>
              <a:latin typeface="Roboto" panose="02000000000000000000" pitchFamily="2" charset="0"/>
            </a:endParaRPr>
          </a:p>
          <a:p>
            <a:pPr algn="ctr"/>
            <a:endParaRPr lang="en-US" dirty="0">
              <a:solidFill>
                <a:srgbClr val="2A2A2A"/>
              </a:solidFill>
              <a:latin typeface="Roboto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999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8ACA1B-9CD9-472F-82CB-247B5218EF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604" y="659604"/>
            <a:ext cx="5538791" cy="553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3401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1B0A1D-5A21-48C2-874A-66E06033AB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308" y="685797"/>
            <a:ext cx="5486405" cy="5486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99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19474A9-E3EA-4D67-B5B7-FB22E0BF6C88}"/>
              </a:ext>
            </a:extLst>
          </p:cNvPr>
          <p:cNvSpPr txBox="1"/>
          <p:nvPr/>
        </p:nvSpPr>
        <p:spPr>
          <a:xfrm>
            <a:off x="960120" y="384630"/>
            <a:ext cx="4267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Logo/Brand/Nama Perusahaan </a:t>
            </a:r>
            <a:endParaRPr lang="en-US" sz="2400" b="1" dirty="0"/>
          </a:p>
        </p:txBody>
      </p:sp>
      <p:pic>
        <p:nvPicPr>
          <p:cNvPr id="5" name="Picture 2" descr="Mengetahui Makna dari Logo PT Unilever dalam Komunikasi Visual Halaman 1 -  Kompasiana.com">
            <a:extLst>
              <a:ext uri="{FF2B5EF4-FFF2-40B4-BE49-F238E27FC236}">
                <a16:creationId xmlns:a16="http://schemas.microsoft.com/office/drawing/2014/main" id="{C76EABB8-7C5A-48E1-AAB6-A668C4917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510" y="1017270"/>
            <a:ext cx="4823460" cy="482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7BAAB3-3156-4795-86D3-D7201EF5A949}"/>
              </a:ext>
            </a:extLst>
          </p:cNvPr>
          <p:cNvSpPr txBox="1"/>
          <p:nvPr/>
        </p:nvSpPr>
        <p:spPr>
          <a:xfrm>
            <a:off x="960120" y="1676855"/>
            <a:ext cx="31419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Logo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adalah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tanda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bagi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merek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dagang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. Logo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merupakan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identitas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perusahaan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atau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produk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dalam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bentuk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visual.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882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2E2612F-E7D5-46A2-BE22-8433CBCE54F0}"/>
              </a:ext>
            </a:extLst>
          </p:cNvPr>
          <p:cNvSpPr txBox="1"/>
          <p:nvPr/>
        </p:nvSpPr>
        <p:spPr>
          <a:xfrm>
            <a:off x="856615" y="781109"/>
            <a:ext cx="5239385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algn="just"/>
            <a:r>
              <a:rPr lang="en-US" sz="2400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HEADLINE </a:t>
            </a:r>
          </a:p>
          <a:p>
            <a:pPr indent="-228600" algn="just"/>
            <a:endParaRPr lang="en-US" dirty="0">
              <a:solidFill>
                <a:srgbClr val="666666"/>
              </a:solidFill>
              <a:latin typeface="Times New Roman" panose="02020603050405020304" pitchFamily="18" charset="0"/>
            </a:endParaRPr>
          </a:p>
          <a:p>
            <a:pPr indent="-228600" algn="just"/>
            <a:endParaRPr lang="en-US" b="0" i="0" dirty="0">
              <a:solidFill>
                <a:srgbClr val="666666"/>
              </a:solidFill>
              <a:effectLst/>
              <a:latin typeface="Times New Roman" panose="02020603050405020304" pitchFamily="18" charset="0"/>
            </a:endParaRPr>
          </a:p>
          <a:p>
            <a:pPr indent="-228600" algn="just"/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Headline </a:t>
            </a:r>
            <a:r>
              <a:rPr lang="en-US" dirty="0" err="1">
                <a:solidFill>
                  <a:srgbClr val="666666"/>
                </a:solidFill>
                <a:latin typeface="Times New Roman" panose="02020603050405020304" pitchFamily="18" charset="0"/>
              </a:rPr>
              <a:t>Ibarat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wajah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manusia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. </a:t>
            </a:r>
          </a:p>
          <a:p>
            <a:pPr indent="-228600" algn="just"/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Bila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wajah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seseorang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tampil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menarik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maka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akan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menarik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perhatian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orang lain.</a:t>
            </a:r>
            <a:endParaRPr lang="en-US" b="0" i="0" dirty="0">
              <a:solidFill>
                <a:srgbClr val="666666"/>
              </a:solidFill>
              <a:effectLst/>
              <a:latin typeface="Trebuchet MS" panose="020B0603020202020204" pitchFamily="34" charset="0"/>
            </a:endParaRPr>
          </a:p>
          <a:p>
            <a:pPr indent="-228600" algn="just"/>
            <a:endParaRPr lang="en-US" dirty="0">
              <a:solidFill>
                <a:srgbClr val="666666"/>
              </a:solidFill>
              <a:latin typeface="Symbol" panose="05050102010706020507" pitchFamily="18" charset="2"/>
            </a:endParaRPr>
          </a:p>
          <a:p>
            <a:pPr indent="-228600" algn="just"/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Headline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berfungsi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untuk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menarik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perhatian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awal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pembaca</a:t>
            </a:r>
            <a:endParaRPr lang="en-US" dirty="0">
              <a:solidFill>
                <a:srgbClr val="666666"/>
              </a:solidFill>
              <a:latin typeface="Times New Roman" panose="02020603050405020304" pitchFamily="18" charset="0"/>
            </a:endParaRPr>
          </a:p>
          <a:p>
            <a:pPr indent="-228600" algn="just"/>
            <a:endParaRPr lang="en-US" dirty="0">
              <a:solidFill>
                <a:srgbClr val="666666"/>
              </a:solidFill>
              <a:latin typeface="Symbol" panose="05050102010706020507" pitchFamily="18" charset="2"/>
            </a:endParaRPr>
          </a:p>
          <a:p>
            <a:pPr algn="just"/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Ciri-ciri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:</a:t>
            </a:r>
            <a:endParaRPr lang="en-US" dirty="0">
              <a:solidFill>
                <a:srgbClr val="666666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Tulisan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menonjol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>
              <a:solidFill>
                <a:srgbClr val="666666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Umumnya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kalimat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pendek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bahkan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satu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kata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saja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atau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1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huruf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US" dirty="0">
              <a:solidFill>
                <a:srgbClr val="666666"/>
              </a:solidFill>
              <a:latin typeface="Trebuchet MS" panose="020B0603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Berisi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kalimat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persuasive dan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bisa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 juga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provokatif</a:t>
            </a:r>
            <a:endParaRPr lang="en-US" b="0" i="0" dirty="0">
              <a:solidFill>
                <a:srgbClr val="666666"/>
              </a:solidFill>
              <a:effectLst/>
              <a:latin typeface="Trebuchet MS" panose="020B0603020202020204" pitchFamily="34" charset="0"/>
            </a:endParaRPr>
          </a:p>
          <a:p>
            <a:pPr algn="just"/>
            <a:endParaRPr lang="en-US" b="0" i="0" dirty="0">
              <a:solidFill>
                <a:srgbClr val="666666"/>
              </a:solidFill>
              <a:effectLst/>
              <a:latin typeface="Times New Roman" panose="02020603050405020304" pitchFamily="18" charset="0"/>
            </a:endParaRPr>
          </a:p>
          <a:p>
            <a:pPr algn="just"/>
            <a:endParaRPr lang="en-US" dirty="0">
              <a:solidFill>
                <a:srgbClr val="66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2E5BCE-9028-4A53-B82F-EF00333C2D5E}"/>
              </a:ext>
            </a:extLst>
          </p:cNvPr>
          <p:cNvSpPr/>
          <p:nvPr/>
        </p:nvSpPr>
        <p:spPr>
          <a:xfrm>
            <a:off x="7315200" y="0"/>
            <a:ext cx="4876800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05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9360BF-5814-45F9-9C45-8635B471D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41281"/>
            <a:ext cx="9906000" cy="63754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246794-9553-46C7-A316-374C6CC6CB30}"/>
              </a:ext>
            </a:extLst>
          </p:cNvPr>
          <p:cNvSpPr/>
          <p:nvPr/>
        </p:nvSpPr>
        <p:spPr>
          <a:xfrm>
            <a:off x="2453640" y="350520"/>
            <a:ext cx="4556760" cy="131064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87E30D9-5B64-4DAC-8F1C-20C0C8324463}"/>
              </a:ext>
            </a:extLst>
          </p:cNvPr>
          <p:cNvCxnSpPr>
            <a:cxnSpLocks/>
          </p:cNvCxnSpPr>
          <p:nvPr/>
        </p:nvCxnSpPr>
        <p:spPr>
          <a:xfrm flipH="1">
            <a:off x="1813560" y="1371600"/>
            <a:ext cx="655320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F6C7FCA-2616-4804-9779-731F88D8488C}"/>
              </a:ext>
            </a:extLst>
          </p:cNvPr>
          <p:cNvSpPr txBox="1"/>
          <p:nvPr/>
        </p:nvSpPr>
        <p:spPr>
          <a:xfrm>
            <a:off x="337820" y="1185594"/>
            <a:ext cx="1917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algn="just"/>
            <a:r>
              <a:rPr lang="en-US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HEADLINE</a:t>
            </a:r>
          </a:p>
          <a:p>
            <a:pPr indent="-228600" algn="just"/>
            <a:endParaRPr lang="en-US" b="1" dirty="0">
              <a:solidFill>
                <a:srgbClr val="6666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563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A76C611-305A-49DB-95A3-A9D941E47CCF}"/>
              </a:ext>
            </a:extLst>
          </p:cNvPr>
          <p:cNvSpPr txBox="1"/>
          <p:nvPr/>
        </p:nvSpPr>
        <p:spPr>
          <a:xfrm>
            <a:off x="589280" y="520343"/>
            <a:ext cx="33540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algn="just"/>
            <a:r>
              <a:rPr lang="en-US" sz="2400" b="1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SUB HEADLINE</a:t>
            </a:r>
          </a:p>
          <a:p>
            <a:pPr indent="-228600" algn="just"/>
            <a:endParaRPr lang="en-US" sz="2400" b="1" dirty="0">
              <a:solidFill>
                <a:srgbClr val="6666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1F70FDD-7A67-46F6-974E-E3D30DE4F78F}"/>
              </a:ext>
            </a:extLst>
          </p:cNvPr>
          <p:cNvSpPr txBox="1"/>
          <p:nvPr/>
        </p:nvSpPr>
        <p:spPr>
          <a:xfrm>
            <a:off x="589280" y="1351340"/>
            <a:ext cx="38303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algn="just"/>
            <a:r>
              <a:rPr lang="en-US" dirty="0" err="1">
                <a:solidFill>
                  <a:srgbClr val="666666"/>
                </a:solidFill>
                <a:latin typeface="Times New Roman" panose="02020603050405020304" pitchFamily="18" charset="0"/>
              </a:rPr>
              <a:t>F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ungsi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untuk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mempertahankan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perhatian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telah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di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peroleh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dari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audience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setelah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mereka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membaca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judul</a:t>
            </a:r>
            <a:r>
              <a:rPr lang="en-US" dirty="0">
                <a:solidFill>
                  <a:srgbClr val="666666"/>
                </a:solidFill>
                <a:latin typeface="Times New Roman" panose="02020603050405020304" pitchFamily="18" charset="0"/>
              </a:rPr>
              <a:t>.</a:t>
            </a:r>
          </a:p>
          <a:p>
            <a:pPr indent="-228600" algn="just"/>
            <a:endParaRPr lang="en-US" b="0" i="0" dirty="0">
              <a:solidFill>
                <a:srgbClr val="666666"/>
              </a:solidFill>
              <a:effectLst/>
              <a:latin typeface="Times New Roman" panose="02020603050405020304" pitchFamily="18" charset="0"/>
            </a:endParaRPr>
          </a:p>
          <a:p>
            <a:pPr indent="-228600" algn="just"/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Sub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judul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terlalu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panjang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menyebabkan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audience malas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membaca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kelanjutannya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melihat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bagian</a:t>
            </a:r>
            <a:r>
              <a:rPr lang="en-US" b="0" i="0" dirty="0">
                <a:solidFill>
                  <a:srgbClr val="666666"/>
                </a:solidFill>
                <a:effectLst/>
                <a:latin typeface="Times New Roman" panose="02020603050405020304" pitchFamily="18" charset="0"/>
              </a:rPr>
              <a:t> yang lain.</a:t>
            </a:r>
            <a:endParaRPr lang="en-US" b="0" i="0" dirty="0">
              <a:solidFill>
                <a:srgbClr val="666666"/>
              </a:solidFill>
              <a:effectLst/>
              <a:latin typeface="Trebuchet MS" panose="020B0603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FF089A-4920-4DC7-8945-F4372A86DB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425" y="-28576"/>
            <a:ext cx="6886575" cy="68865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F00546-E8A2-46FD-A9BA-88DD963C00DE}"/>
              </a:ext>
            </a:extLst>
          </p:cNvPr>
          <p:cNvSpPr/>
          <p:nvPr/>
        </p:nvSpPr>
        <p:spPr>
          <a:xfrm>
            <a:off x="6751320" y="1905000"/>
            <a:ext cx="4008120" cy="42465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E31064C-B4C1-49F6-8BC1-2EABBDA67EAB}"/>
              </a:ext>
            </a:extLst>
          </p:cNvPr>
          <p:cNvCxnSpPr>
            <a:cxnSpLocks/>
          </p:cNvCxnSpPr>
          <p:nvPr/>
        </p:nvCxnSpPr>
        <p:spPr>
          <a:xfrm flipH="1">
            <a:off x="4419600" y="2090004"/>
            <a:ext cx="2301240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685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158968-878D-468B-AC17-0F8863DC6ACA}"/>
              </a:ext>
            </a:extLst>
          </p:cNvPr>
          <p:cNvSpPr txBox="1"/>
          <p:nvPr/>
        </p:nvSpPr>
        <p:spPr>
          <a:xfrm>
            <a:off x="1691642" y="346175"/>
            <a:ext cx="7040878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effectLst/>
                <a:latin typeface="Times New Roman" panose="02020603050405020304" pitchFamily="18" charset="0"/>
              </a:rPr>
              <a:t>TUBUH IKLAN (AD BODY TEXT)</a:t>
            </a:r>
            <a:endParaRPr lang="en-US" sz="2400" b="0" i="0" dirty="0">
              <a:effectLst/>
              <a:latin typeface="Trebuchet MS" panose="020B0603020202020204" pitchFamily="34" charset="0"/>
            </a:endParaRPr>
          </a:p>
          <a:p>
            <a:pPr algn="just"/>
            <a:endParaRPr lang="en-US" b="0" i="0" dirty="0">
              <a:effectLst/>
              <a:latin typeface="Times New Roman" panose="02020603050405020304" pitchFamily="18" charset="0"/>
            </a:endParaRPr>
          </a:p>
          <a:p>
            <a:pPr algn="just"/>
            <a:r>
              <a:rPr lang="en-US" b="0" i="0" dirty="0" err="1">
                <a:effectLst/>
                <a:latin typeface="Times New Roman" panose="02020603050405020304" pitchFamily="18" charset="0"/>
              </a:rPr>
              <a:t>Tubuh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Iklan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= Ad Body Copy = Ad Body Text.</a:t>
            </a:r>
            <a:endParaRPr lang="en-US" b="0" i="0" dirty="0">
              <a:effectLst/>
              <a:latin typeface="Trebuchet MS" panose="020B0603020202020204" pitchFamily="34" charset="0"/>
            </a:endParaRPr>
          </a:p>
          <a:p>
            <a:pPr algn="just"/>
            <a:r>
              <a:rPr lang="en-US" b="0" i="0" dirty="0" err="1">
                <a:effectLst/>
                <a:latin typeface="Times New Roman" panose="02020603050405020304" pitchFamily="18" charset="0"/>
              </a:rPr>
              <a:t>merupakan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uraian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pesan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yang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lebih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detil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di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bandingkan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ad sub headline.</a:t>
            </a:r>
            <a:endParaRPr lang="en-US" b="0" i="0" dirty="0">
              <a:effectLst/>
              <a:latin typeface="Trebuchet MS" panose="020B06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25066C-778D-44B2-B85F-8AAE51A2F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" y="1859281"/>
            <a:ext cx="9997438" cy="499871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DC1E29-8D4E-42CF-8E95-3C0D4A7D09D5}"/>
              </a:ext>
            </a:extLst>
          </p:cNvPr>
          <p:cNvSpPr/>
          <p:nvPr/>
        </p:nvSpPr>
        <p:spPr>
          <a:xfrm>
            <a:off x="5440680" y="4693922"/>
            <a:ext cx="5623560" cy="1493515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03B0554-ED70-44EE-B565-F6745EAFF26C}"/>
              </a:ext>
            </a:extLst>
          </p:cNvPr>
          <p:cNvCxnSpPr>
            <a:cxnSpLocks/>
          </p:cNvCxnSpPr>
          <p:nvPr/>
        </p:nvCxnSpPr>
        <p:spPr>
          <a:xfrm flipV="1">
            <a:off x="6598920" y="1638837"/>
            <a:ext cx="0" cy="3055087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478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259C57-2B4A-4911-9AA3-D15EAD1C797E}"/>
              </a:ext>
            </a:extLst>
          </p:cNvPr>
          <p:cNvSpPr txBox="1"/>
          <p:nvPr/>
        </p:nvSpPr>
        <p:spPr>
          <a:xfrm>
            <a:off x="626745" y="340579"/>
            <a:ext cx="584549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b="1" i="0" dirty="0">
                <a:effectLst/>
                <a:latin typeface="Times New Roman" panose="02020603050405020304" pitchFamily="18" charset="0"/>
              </a:rPr>
              <a:t>FLASH</a:t>
            </a:r>
            <a:endParaRPr lang="en-US" sz="2400" b="1" i="0" dirty="0">
              <a:effectLst/>
              <a:latin typeface="Trebuchet MS" panose="020B0603020202020204" pitchFamily="34" charset="0"/>
            </a:endParaRPr>
          </a:p>
          <a:p>
            <a:pPr indent="-228600" algn="just"/>
            <a:endParaRPr lang="en-US" dirty="0">
              <a:latin typeface="Symbol" panose="05050102010706020507" pitchFamily="18" charset="2"/>
            </a:endParaRPr>
          </a:p>
          <a:p>
            <a:pPr indent="-228600" algn="just"/>
            <a:r>
              <a:rPr lang="en-US" b="0" i="0" dirty="0">
                <a:effectLst/>
                <a:latin typeface="Times New Roman" panose="02020603050405020304" pitchFamily="18" charset="0"/>
              </a:rPr>
              <a:t>Flash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bagian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dari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iklan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yang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berfungsi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untuk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menonjolkan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sebagian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pesan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.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Flash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biasanya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mencantumkan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2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atau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3 kata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saja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.</a:t>
            </a:r>
            <a:endParaRPr lang="en-US" b="0" i="0" dirty="0">
              <a:effectLst/>
              <a:latin typeface="Trebuchet MS" panose="020B0603020202020204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BD1D1E2-E6BD-46C9-9D41-2EA4CC0B2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216" y="2005244"/>
            <a:ext cx="8488785" cy="485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5140AE-CC8C-4EEF-B492-12FFC7F190AE}"/>
              </a:ext>
            </a:extLst>
          </p:cNvPr>
          <p:cNvSpPr/>
          <p:nvPr/>
        </p:nvSpPr>
        <p:spPr>
          <a:xfrm>
            <a:off x="3703215" y="5385360"/>
            <a:ext cx="3254797" cy="9143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DED034D-861C-439E-B6C2-5FA8E156FFE8}"/>
              </a:ext>
            </a:extLst>
          </p:cNvPr>
          <p:cNvCxnSpPr>
            <a:cxnSpLocks/>
          </p:cNvCxnSpPr>
          <p:nvPr/>
        </p:nvCxnSpPr>
        <p:spPr>
          <a:xfrm flipH="1">
            <a:off x="2000250" y="5842759"/>
            <a:ext cx="1702966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82DC477-5B7D-4C8E-9046-1BD61A1EA91E}"/>
              </a:ext>
            </a:extLst>
          </p:cNvPr>
          <p:cNvSpPr txBox="1"/>
          <p:nvPr/>
        </p:nvSpPr>
        <p:spPr>
          <a:xfrm>
            <a:off x="826770" y="5657881"/>
            <a:ext cx="17868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 algn="just"/>
            <a:r>
              <a:rPr lang="en-US" b="1" i="0" dirty="0">
                <a:effectLst/>
                <a:latin typeface="Times New Roman" panose="02020603050405020304" pitchFamily="18" charset="0"/>
              </a:rPr>
              <a:t>FLASH</a:t>
            </a:r>
            <a:endParaRPr lang="en-US" b="1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259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26D6524-FC30-4756-842E-0C11337889D2}"/>
              </a:ext>
            </a:extLst>
          </p:cNvPr>
          <p:cNvSpPr txBox="1"/>
          <p:nvPr/>
        </p:nvSpPr>
        <p:spPr>
          <a:xfrm>
            <a:off x="554355" y="2527458"/>
            <a:ext cx="2865120" cy="35086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dirty="0">
                <a:effectLst/>
                <a:latin typeface="Times New Roman" panose="02020603050405020304" pitchFamily="18" charset="0"/>
              </a:rPr>
              <a:t>BANNER</a:t>
            </a:r>
          </a:p>
          <a:p>
            <a:endParaRPr lang="en-US" b="0" i="0" dirty="0">
              <a:effectLst/>
              <a:latin typeface="Trebuchet MS" panose="020B0603020202020204" pitchFamily="34" charset="0"/>
            </a:endParaRPr>
          </a:p>
          <a:p>
            <a:pPr indent="-228600"/>
            <a:r>
              <a:rPr lang="en-US" b="0" i="0" dirty="0">
                <a:effectLst/>
                <a:latin typeface="Times New Roman" panose="02020603050405020304" pitchFamily="18" charset="0"/>
              </a:rPr>
              <a:t>Bagian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dari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iklan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yang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berbentuk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dua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garis parallel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berbentuk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semacam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pita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memanjang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, di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dalamnya</a:t>
            </a:r>
            <a:r>
              <a:rPr lang="en-US" dirty="0"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terdapat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pesan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tertentu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dengan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berbagai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macam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variasinya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.</a:t>
            </a:r>
            <a:endParaRPr lang="en-US" b="0" i="0" dirty="0">
              <a:effectLst/>
              <a:latin typeface="Trebuchet MS" panose="020B0603020202020204" pitchFamily="34" charset="0"/>
            </a:endParaRPr>
          </a:p>
          <a:p>
            <a:pPr indent="-228600"/>
            <a:endParaRPr lang="en-US" b="0" i="0" dirty="0">
              <a:effectLst/>
              <a:latin typeface="Times New Roman" panose="02020603050405020304" pitchFamily="18" charset="0"/>
            </a:endParaRPr>
          </a:p>
          <a:p>
            <a:pPr indent="-228600"/>
            <a:r>
              <a:rPr lang="en-US" b="0" i="0" dirty="0" err="1">
                <a:effectLst/>
                <a:latin typeface="Times New Roman" panose="02020603050405020304" pitchFamily="18" charset="0"/>
              </a:rPr>
              <a:t>Terkadang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di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beri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warna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penuh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 (</a:t>
            </a:r>
            <a:r>
              <a:rPr lang="en-US" b="0" i="0" dirty="0" err="1">
                <a:effectLst/>
                <a:latin typeface="Times New Roman" panose="02020603050405020304" pitchFamily="18" charset="0"/>
              </a:rPr>
              <a:t>blok</a:t>
            </a:r>
            <a:r>
              <a:rPr lang="en-US" b="0" i="0" dirty="0">
                <a:effectLst/>
                <a:latin typeface="Times New Roman" panose="02020603050405020304" pitchFamily="18" charset="0"/>
              </a:rPr>
              <a:t>)</a:t>
            </a:r>
            <a:endParaRPr lang="en-US" b="0" i="0" dirty="0">
              <a:effectLst/>
              <a:latin typeface="Trebuchet MS" panose="020B0603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9FD9B8-32A5-4C82-8B49-4618B1825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413" y="1069300"/>
            <a:ext cx="8076587" cy="507242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518C06D-19FF-4D46-930D-93B2BDF9DE9C}"/>
              </a:ext>
            </a:extLst>
          </p:cNvPr>
          <p:cNvSpPr/>
          <p:nvPr/>
        </p:nvSpPr>
        <p:spPr>
          <a:xfrm>
            <a:off x="7406640" y="4526280"/>
            <a:ext cx="3657600" cy="82296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BFE8237-67AE-40B7-8DAE-A764B02972D7}"/>
              </a:ext>
            </a:extLst>
          </p:cNvPr>
          <p:cNvCxnSpPr>
            <a:cxnSpLocks/>
          </p:cNvCxnSpPr>
          <p:nvPr/>
        </p:nvCxnSpPr>
        <p:spPr>
          <a:xfrm flipH="1">
            <a:off x="3243263" y="4739640"/>
            <a:ext cx="4163377" cy="0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97695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597</Words>
  <Application>Microsoft Office PowerPoint</Application>
  <PresentationFormat>Widescreen</PresentationFormat>
  <Paragraphs>120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Roboto</vt:lpstr>
      <vt:lpstr>Roboto Slab</vt:lpstr>
      <vt:lpstr>source sans pro</vt:lpstr>
      <vt:lpstr>Symbol</vt:lpstr>
      <vt:lpstr>Times New Roman</vt:lpstr>
      <vt:lpstr>Trebuchet MS</vt:lpstr>
      <vt:lpstr>Office Theme</vt:lpstr>
      <vt:lpstr>Anatomi Iklan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 Iklan</dc:title>
  <dc:creator>Ade</dc:creator>
  <cp:lastModifiedBy>Ade</cp:lastModifiedBy>
  <cp:revision>10</cp:revision>
  <dcterms:created xsi:type="dcterms:W3CDTF">2023-12-18T12:40:09Z</dcterms:created>
  <dcterms:modified xsi:type="dcterms:W3CDTF">2023-12-21T03:25:31Z</dcterms:modified>
</cp:coreProperties>
</file>