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p:cNvSpPr>
            <a:spLocks noGrp="1"/>
          </p:cNvSpPr>
          <p:nvPr>
            <p:ph type="dt" sz="half" idx="10"/>
          </p:nvPr>
        </p:nvSpPr>
        <p:spPr/>
        <p:txBody>
          <a:bodyPr/>
          <a:lstStyle/>
          <a:p>
            <a:fld id="{95E22AE1-BA5A-4161-AC6E-64DB4B7BB679}" type="datetimeFigureOut">
              <a:rPr lang="en-ID" smtClean="0"/>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126A1328-896A-4F1A-A99D-21B2E5FADD9E}" type="slidenum">
              <a:rPr lang="en-ID" smtClean="0"/>
            </a:fld>
            <a:endParaRPr lang="en-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D"/>
          </a:p>
        </p:txBody>
      </p:sp>
      <p:sp>
        <p:nvSpPr>
          <p:cNvPr id="4" name="Date Placeholder 3"/>
          <p:cNvSpPr>
            <a:spLocks noGrp="1"/>
          </p:cNvSpPr>
          <p:nvPr>
            <p:ph type="dt" sz="half" idx="10"/>
          </p:nvPr>
        </p:nvSpPr>
        <p:spPr/>
        <p:txBody>
          <a:bodyPr/>
          <a:lstStyle/>
          <a:p>
            <a:fld id="{95E22AE1-BA5A-4161-AC6E-64DB4B7BB679}" type="datetimeFigureOut">
              <a:rPr lang="en-ID" smtClean="0"/>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126A1328-896A-4F1A-A99D-21B2E5FADD9E}" type="slidenum">
              <a:rPr lang="en-ID" smtClean="0"/>
            </a:fld>
            <a:endParaRPr lang="en-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D"/>
          </a:p>
        </p:txBody>
      </p:sp>
      <p:sp>
        <p:nvSpPr>
          <p:cNvPr id="4" name="Date Placeholder 3"/>
          <p:cNvSpPr>
            <a:spLocks noGrp="1"/>
          </p:cNvSpPr>
          <p:nvPr>
            <p:ph type="dt" sz="half" idx="10"/>
          </p:nvPr>
        </p:nvSpPr>
        <p:spPr/>
        <p:txBody>
          <a:bodyPr/>
          <a:lstStyle/>
          <a:p>
            <a:fld id="{95E22AE1-BA5A-4161-AC6E-64DB4B7BB679}" type="datetimeFigureOut">
              <a:rPr lang="en-ID" smtClean="0"/>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126A1328-896A-4F1A-A99D-21B2E5FADD9E}" type="slidenum">
              <a:rPr lang="en-ID" smtClean="0"/>
            </a:fld>
            <a:endParaRPr lang="en-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D"/>
          </a:p>
        </p:txBody>
      </p:sp>
      <p:sp>
        <p:nvSpPr>
          <p:cNvPr id="4" name="Date Placeholder 3"/>
          <p:cNvSpPr>
            <a:spLocks noGrp="1"/>
          </p:cNvSpPr>
          <p:nvPr>
            <p:ph type="dt" sz="half" idx="10"/>
          </p:nvPr>
        </p:nvSpPr>
        <p:spPr/>
        <p:txBody>
          <a:bodyPr/>
          <a:lstStyle/>
          <a:p>
            <a:fld id="{95E22AE1-BA5A-4161-AC6E-64DB4B7BB679}" type="datetimeFigureOut">
              <a:rPr lang="en-ID" smtClean="0"/>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126A1328-896A-4F1A-A99D-21B2E5FADD9E}" type="slidenum">
              <a:rPr lang="en-ID" smtClean="0"/>
            </a:fld>
            <a:endParaRPr lang="en-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95E22AE1-BA5A-4161-AC6E-64DB4B7BB679}" type="datetimeFigureOut">
              <a:rPr lang="en-ID" smtClean="0"/>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126A1328-896A-4F1A-A99D-21B2E5FADD9E}" type="slidenum">
              <a:rPr lang="en-ID" smtClean="0"/>
            </a:fld>
            <a:endParaRPr lang="en-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D"/>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D"/>
          </a:p>
        </p:txBody>
      </p:sp>
      <p:sp>
        <p:nvSpPr>
          <p:cNvPr id="5" name="Date Placeholder 4"/>
          <p:cNvSpPr>
            <a:spLocks noGrp="1"/>
          </p:cNvSpPr>
          <p:nvPr>
            <p:ph type="dt" sz="half" idx="10"/>
          </p:nvPr>
        </p:nvSpPr>
        <p:spPr/>
        <p:txBody>
          <a:bodyPr/>
          <a:lstStyle/>
          <a:p>
            <a:fld id="{95E22AE1-BA5A-4161-AC6E-64DB4B7BB679}" type="datetimeFigureOut">
              <a:rPr lang="en-ID" smtClean="0"/>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126A1328-896A-4F1A-A99D-21B2E5FADD9E}" type="slidenum">
              <a:rPr lang="en-ID" smtClean="0"/>
            </a:fld>
            <a:endParaRPr lang="en-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D"/>
          </a:p>
        </p:txBody>
      </p:sp>
      <p:sp>
        <p:nvSpPr>
          <p:cNvPr id="7" name="Date Placeholder 6"/>
          <p:cNvSpPr>
            <a:spLocks noGrp="1"/>
          </p:cNvSpPr>
          <p:nvPr>
            <p:ph type="dt" sz="half" idx="10"/>
          </p:nvPr>
        </p:nvSpPr>
        <p:spPr/>
        <p:txBody>
          <a:bodyPr/>
          <a:lstStyle/>
          <a:p>
            <a:fld id="{95E22AE1-BA5A-4161-AC6E-64DB4B7BB679}" type="datetimeFigureOut">
              <a:rPr lang="en-ID" smtClean="0"/>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126A1328-896A-4F1A-A99D-21B2E5FADD9E}" type="slidenum">
              <a:rPr lang="en-ID" smtClean="0"/>
            </a:fld>
            <a:endParaRPr lang="en-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D"/>
          </a:p>
        </p:txBody>
      </p:sp>
      <p:sp>
        <p:nvSpPr>
          <p:cNvPr id="3" name="Date Placeholder 2"/>
          <p:cNvSpPr>
            <a:spLocks noGrp="1"/>
          </p:cNvSpPr>
          <p:nvPr>
            <p:ph type="dt" sz="half" idx="10"/>
          </p:nvPr>
        </p:nvSpPr>
        <p:spPr/>
        <p:txBody>
          <a:bodyPr/>
          <a:lstStyle/>
          <a:p>
            <a:fld id="{95E22AE1-BA5A-4161-AC6E-64DB4B7BB679}" type="datetimeFigureOut">
              <a:rPr lang="en-ID" smtClean="0"/>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126A1328-896A-4F1A-A99D-21B2E5FADD9E}" type="slidenum">
              <a:rPr lang="en-ID" smtClean="0"/>
            </a:fld>
            <a:endParaRPr lang="en-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E22AE1-BA5A-4161-AC6E-64DB4B7BB679}" type="datetimeFigureOut">
              <a:rPr lang="en-ID" smtClean="0"/>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126A1328-896A-4F1A-A99D-21B2E5FADD9E}" type="slidenum">
              <a:rPr lang="en-ID" smtClean="0"/>
            </a:fld>
            <a:endParaRPr lang="en-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95E22AE1-BA5A-4161-AC6E-64DB4B7BB679}" type="datetimeFigureOut">
              <a:rPr lang="en-ID" smtClean="0"/>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126A1328-896A-4F1A-A99D-21B2E5FADD9E}" type="slidenum">
              <a:rPr lang="en-ID" smtClean="0"/>
            </a:fld>
            <a:endParaRPr lang="en-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95E22AE1-BA5A-4161-AC6E-64DB4B7BB679}" type="datetimeFigureOut">
              <a:rPr lang="en-ID" smtClean="0"/>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126A1328-896A-4F1A-A99D-21B2E5FADD9E}" type="slidenum">
              <a:rPr lang="en-ID" smtClean="0"/>
            </a:fld>
            <a:endParaRPr lang="en-ID"/>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22AE1-BA5A-4161-AC6E-64DB4B7BB679}" type="datetimeFigureOut">
              <a:rPr lang="en-ID" smtClean="0"/>
            </a:fld>
            <a:endParaRPr lang="en-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6A1328-896A-4F1A-A99D-21B2E5FADD9E}" type="slidenum">
              <a:rPr lang="en-ID" smtClean="0"/>
            </a:fld>
            <a:endParaRPr lang="en-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41605"/>
            <a:ext cx="9144000" cy="770360"/>
          </a:xfrm>
        </p:spPr>
        <p:txBody>
          <a:bodyPr>
            <a:normAutofit/>
          </a:bodyPr>
          <a:lstStyle/>
          <a:p>
            <a:pPr algn="l"/>
            <a:r>
              <a:rPr lang="en-ID" sz="4000" b="1" dirty="0"/>
              <a:t>MANAJEMEN DAN KEPEMIMPINAN </a:t>
            </a:r>
            <a:endParaRPr lang="en-ID" sz="4000" b="1" dirty="0"/>
          </a:p>
        </p:txBody>
      </p:sp>
      <p:sp>
        <p:nvSpPr>
          <p:cNvPr id="3" name="Subtitle 2"/>
          <p:cNvSpPr>
            <a:spLocks noGrp="1"/>
          </p:cNvSpPr>
          <p:nvPr>
            <p:ph type="subTitle" idx="1"/>
          </p:nvPr>
        </p:nvSpPr>
        <p:spPr>
          <a:xfrm>
            <a:off x="1524000" y="1696278"/>
            <a:ext cx="9144000" cy="4620117"/>
          </a:xfrm>
        </p:spPr>
        <p:txBody>
          <a:bodyPr>
            <a:normAutofit fontScale="92500" lnSpcReduction="10000"/>
          </a:bodyPr>
          <a:lstStyle/>
          <a:p>
            <a:pPr algn="just"/>
            <a:r>
              <a:rPr lang="en-ID" sz="2800" b="1" dirty="0">
                <a:solidFill>
                  <a:srgbClr val="0070C0"/>
                </a:solidFill>
              </a:rPr>
              <a:t>KEPEMIMPINAN (LEADERSHIP)</a:t>
            </a:r>
            <a:endParaRPr lang="en-ID" sz="2800" b="1" dirty="0">
              <a:solidFill>
                <a:srgbClr val="0070C0"/>
              </a:solidFill>
            </a:endParaRPr>
          </a:p>
          <a:p>
            <a:pPr marL="457200" indent="-457200" algn="just">
              <a:buFont typeface="Arial" panose="020B0604020202090204" pitchFamily="34" charset="0"/>
              <a:buChar char="•"/>
            </a:pPr>
            <a:r>
              <a:rPr lang="en-ID" sz="2800" dirty="0" err="1"/>
              <a:t>Kepemimpinan</a:t>
            </a:r>
            <a:r>
              <a:rPr lang="en-ID" sz="2800" dirty="0"/>
              <a:t> </a:t>
            </a:r>
            <a:r>
              <a:rPr lang="en-ID" sz="2800" dirty="0" err="1"/>
              <a:t>umumnya</a:t>
            </a:r>
            <a:r>
              <a:rPr lang="en-ID" sz="2800" dirty="0"/>
              <a:t> </a:t>
            </a:r>
            <a:r>
              <a:rPr lang="en-ID" sz="2800" dirty="0" err="1"/>
              <a:t>didefinisikan</a:t>
            </a:r>
            <a:r>
              <a:rPr lang="en-ID" sz="2800" dirty="0"/>
              <a:t> </a:t>
            </a:r>
            <a:r>
              <a:rPr lang="en-ID" sz="2800" dirty="0" err="1"/>
              <a:t>sebagai</a:t>
            </a:r>
            <a:r>
              <a:rPr lang="en-ID" sz="2800" dirty="0"/>
              <a:t> proses </a:t>
            </a:r>
            <a:r>
              <a:rPr lang="en-ID" sz="2800" dirty="0" err="1"/>
              <a:t>memengaruhi</a:t>
            </a:r>
            <a:r>
              <a:rPr lang="en-ID" sz="2800" dirty="0"/>
              <a:t> </a:t>
            </a:r>
            <a:r>
              <a:rPr lang="en-ID" sz="2800" dirty="0" err="1"/>
              <a:t>suatu</a:t>
            </a:r>
            <a:r>
              <a:rPr lang="en-ID" sz="2800" dirty="0"/>
              <a:t> </a:t>
            </a:r>
            <a:r>
              <a:rPr lang="en-ID" sz="2800" dirty="0" err="1"/>
              <a:t>kelompok</a:t>
            </a:r>
            <a:r>
              <a:rPr lang="en-ID" sz="2800" dirty="0"/>
              <a:t> </a:t>
            </a:r>
            <a:r>
              <a:rPr lang="en-ID" sz="2800" dirty="0" err="1"/>
              <a:t>untuk</a:t>
            </a:r>
            <a:r>
              <a:rPr lang="en-ID" sz="2800" dirty="0"/>
              <a:t> </a:t>
            </a:r>
            <a:r>
              <a:rPr lang="en-ID" sz="2800" dirty="0" err="1"/>
              <a:t>mencapai</a:t>
            </a:r>
            <a:r>
              <a:rPr lang="en-ID" sz="2800" dirty="0"/>
              <a:t> </a:t>
            </a:r>
            <a:r>
              <a:rPr lang="en-ID" sz="2800" dirty="0" err="1"/>
              <a:t>tujuan</a:t>
            </a:r>
            <a:r>
              <a:rPr lang="en-ID" sz="2800" dirty="0"/>
              <a:t> dan </a:t>
            </a:r>
            <a:r>
              <a:rPr lang="en-ID" sz="2800" dirty="0" err="1"/>
              <a:t>mengarahkan</a:t>
            </a:r>
            <a:r>
              <a:rPr lang="en-ID" sz="2800" dirty="0"/>
              <a:t> </a:t>
            </a:r>
            <a:r>
              <a:rPr lang="en-ID" sz="2800" dirty="0" err="1"/>
              <a:t>organisasi</a:t>
            </a:r>
            <a:r>
              <a:rPr lang="en-ID" sz="2800" dirty="0"/>
              <a:t> agar </a:t>
            </a:r>
            <a:r>
              <a:rPr lang="en-ID" sz="2800" dirty="0" err="1"/>
              <a:t>lebih</a:t>
            </a:r>
            <a:r>
              <a:rPr lang="en-ID" sz="2800" dirty="0"/>
              <a:t> </a:t>
            </a:r>
            <a:r>
              <a:rPr lang="en-ID" sz="2800" dirty="0" err="1"/>
              <a:t>kohesif</a:t>
            </a:r>
            <a:r>
              <a:rPr lang="en-ID" sz="2800" dirty="0"/>
              <a:t> dan </a:t>
            </a:r>
            <a:r>
              <a:rPr lang="en-ID" sz="2800" dirty="0" err="1"/>
              <a:t>koheren</a:t>
            </a:r>
            <a:r>
              <a:rPr lang="en-ID" sz="2800" dirty="0"/>
              <a:t> </a:t>
            </a:r>
            <a:r>
              <a:rPr lang="en-ID" sz="2800" b="1" dirty="0"/>
              <a:t>(Bass, 1997). </a:t>
            </a:r>
            <a:endParaRPr lang="en-ID" sz="2800" b="1" dirty="0"/>
          </a:p>
          <a:p>
            <a:pPr marL="457200" indent="-457200" algn="just">
              <a:buFont typeface="Arial" panose="020B0604020202090204" pitchFamily="34" charset="0"/>
              <a:buChar char="•"/>
            </a:pPr>
            <a:r>
              <a:rPr lang="en-ID" sz="2800" dirty="0" err="1"/>
              <a:t>Seorang</a:t>
            </a:r>
            <a:r>
              <a:rPr lang="en-ID" sz="2800" dirty="0"/>
              <a:t> </a:t>
            </a:r>
            <a:r>
              <a:rPr lang="en-ID" sz="2800" dirty="0" err="1"/>
              <a:t>pemimpin</a:t>
            </a:r>
            <a:r>
              <a:rPr lang="en-ID" sz="2800" dirty="0"/>
              <a:t> </a:t>
            </a:r>
            <a:r>
              <a:rPr lang="en-ID" sz="2800" dirty="0" err="1"/>
              <a:t>melaksanakan</a:t>
            </a:r>
            <a:r>
              <a:rPr lang="en-ID" sz="2800" dirty="0"/>
              <a:t> proses </a:t>
            </a:r>
            <a:r>
              <a:rPr lang="en-ID" sz="2800" dirty="0" err="1"/>
              <a:t>tersebut</a:t>
            </a:r>
            <a:r>
              <a:rPr lang="en-ID" sz="2800" dirty="0"/>
              <a:t> </a:t>
            </a:r>
            <a:r>
              <a:rPr lang="en-ID" sz="2800" dirty="0" err="1"/>
              <a:t>dengan</a:t>
            </a:r>
            <a:r>
              <a:rPr lang="en-ID" sz="2800" dirty="0"/>
              <a:t> </a:t>
            </a:r>
            <a:r>
              <a:rPr lang="en-ID" sz="2800" dirty="0" err="1"/>
              <a:t>menerapkan</a:t>
            </a:r>
            <a:r>
              <a:rPr lang="en-ID" sz="2800" dirty="0"/>
              <a:t> </a:t>
            </a:r>
            <a:r>
              <a:rPr lang="en-ID" sz="2800" dirty="0" err="1"/>
              <a:t>kualitas</a:t>
            </a:r>
            <a:r>
              <a:rPr lang="en-ID" sz="2800" dirty="0"/>
              <a:t> </a:t>
            </a:r>
            <a:r>
              <a:rPr lang="en-ID" sz="2800" dirty="0" err="1"/>
              <a:t>kepemimpinannya</a:t>
            </a:r>
            <a:r>
              <a:rPr lang="en-ID" sz="2800" dirty="0"/>
              <a:t>, </a:t>
            </a:r>
            <a:r>
              <a:rPr lang="en-ID" sz="2800" dirty="0" err="1"/>
              <a:t>seperti</a:t>
            </a:r>
            <a:r>
              <a:rPr lang="en-ID" sz="2800" dirty="0"/>
              <a:t> </a:t>
            </a:r>
            <a:r>
              <a:rPr lang="en-ID" sz="2800" dirty="0" err="1"/>
              <a:t>nilai</a:t>
            </a:r>
            <a:r>
              <a:rPr lang="en-ID" sz="2800" dirty="0"/>
              <a:t>, </a:t>
            </a:r>
            <a:r>
              <a:rPr lang="en-ID" sz="2800" dirty="0" err="1"/>
              <a:t>keyakinan</a:t>
            </a:r>
            <a:r>
              <a:rPr lang="en-ID" sz="2800" dirty="0"/>
              <a:t>, </a:t>
            </a:r>
            <a:r>
              <a:rPr lang="en-ID" sz="2800" dirty="0" err="1"/>
              <a:t>karakter</a:t>
            </a:r>
            <a:r>
              <a:rPr lang="en-ID" sz="2800" dirty="0"/>
              <a:t>, </a:t>
            </a:r>
            <a:r>
              <a:rPr lang="en-ID" sz="2800" dirty="0" err="1"/>
              <a:t>pengetahuan</a:t>
            </a:r>
            <a:r>
              <a:rPr lang="en-ID" sz="2800" dirty="0"/>
              <a:t>, </a:t>
            </a:r>
            <a:r>
              <a:rPr lang="en-ID" sz="2800" dirty="0" err="1"/>
              <a:t>keterampilan</a:t>
            </a:r>
            <a:r>
              <a:rPr lang="en-ID" sz="2800" dirty="0"/>
              <a:t>, </a:t>
            </a:r>
            <a:r>
              <a:rPr lang="en-ID" sz="2800" dirty="0" err="1"/>
              <a:t>etika</a:t>
            </a:r>
            <a:r>
              <a:rPr lang="en-ID" sz="2800" dirty="0"/>
              <a:t>, </a:t>
            </a:r>
            <a:r>
              <a:rPr lang="en-ID" sz="2800" dirty="0" err="1"/>
              <a:t>pengalaman</a:t>
            </a:r>
            <a:r>
              <a:rPr lang="en-ID" sz="2800" dirty="0"/>
              <a:t>, dan </a:t>
            </a:r>
            <a:r>
              <a:rPr lang="en-ID" sz="2800" dirty="0" err="1"/>
              <a:t>budaya</a:t>
            </a:r>
            <a:r>
              <a:rPr lang="en-ID" sz="2800" dirty="0"/>
              <a:t>. </a:t>
            </a:r>
            <a:endParaRPr lang="en-ID" sz="2800" dirty="0"/>
          </a:p>
          <a:p>
            <a:pPr marL="457200" indent="-457200" algn="just">
              <a:buFont typeface="Arial" panose="020B0604020202090204" pitchFamily="34" charset="0"/>
              <a:buChar char="•"/>
            </a:pPr>
            <a:r>
              <a:rPr lang="en-ID" sz="2800" dirty="0" err="1"/>
              <a:t>Pemimpin</a:t>
            </a:r>
            <a:r>
              <a:rPr lang="en-ID" sz="2800" dirty="0"/>
              <a:t> </a:t>
            </a:r>
            <a:r>
              <a:rPr lang="en-ID" sz="2800" dirty="0" err="1"/>
              <a:t>menginspirasi</a:t>
            </a:r>
            <a:r>
              <a:rPr lang="en-ID" sz="2800" dirty="0"/>
              <a:t> orang, </a:t>
            </a:r>
            <a:r>
              <a:rPr lang="en-ID" sz="2800" dirty="0" err="1"/>
              <a:t>menggerakkan</a:t>
            </a:r>
            <a:r>
              <a:rPr lang="en-ID" sz="2800" dirty="0"/>
              <a:t> </a:t>
            </a:r>
            <a:r>
              <a:rPr lang="en-ID" sz="2800" dirty="0" err="1"/>
              <a:t>mereka</a:t>
            </a:r>
            <a:r>
              <a:rPr lang="en-ID" sz="2800" dirty="0"/>
              <a:t> </a:t>
            </a:r>
            <a:r>
              <a:rPr lang="en-ID" sz="2800" dirty="0" err="1"/>
              <a:t>untuk</a:t>
            </a:r>
            <a:r>
              <a:rPr lang="en-ID" sz="2800" dirty="0"/>
              <a:t> </a:t>
            </a:r>
            <a:r>
              <a:rPr lang="en-ID" sz="2800" dirty="0" err="1"/>
              <a:t>bertindak</a:t>
            </a:r>
            <a:r>
              <a:rPr lang="en-ID" sz="2800" dirty="0"/>
              <a:t>, dan </a:t>
            </a:r>
            <a:r>
              <a:rPr lang="en-ID" sz="2800" dirty="0" err="1"/>
              <a:t>mengubah</a:t>
            </a:r>
            <a:r>
              <a:rPr lang="en-ID" sz="2800" dirty="0"/>
              <a:t> dunia. </a:t>
            </a:r>
            <a:r>
              <a:rPr lang="en-ID" sz="2800" dirty="0" err="1"/>
              <a:t>Kepemimpinan</a:t>
            </a:r>
            <a:r>
              <a:rPr lang="en-ID" sz="2800" dirty="0"/>
              <a:t> </a:t>
            </a:r>
            <a:r>
              <a:rPr lang="en-ID" sz="2800" dirty="0" err="1"/>
              <a:t>adalah</a:t>
            </a:r>
            <a:r>
              <a:rPr lang="en-ID" sz="2800" dirty="0"/>
              <a:t> proses </a:t>
            </a:r>
            <a:r>
              <a:rPr lang="en-ID" sz="2800" dirty="0" err="1"/>
              <a:t>sosial</a:t>
            </a:r>
            <a:r>
              <a:rPr lang="en-ID" sz="2800" dirty="0"/>
              <a:t> yang </a:t>
            </a:r>
            <a:r>
              <a:rPr lang="en-ID" sz="2800" dirty="0" err="1"/>
              <a:t>sangat</a:t>
            </a:r>
            <a:r>
              <a:rPr lang="en-ID" sz="2800" dirty="0"/>
              <a:t> </a:t>
            </a:r>
            <a:r>
              <a:rPr lang="en-ID" sz="2800" dirty="0" err="1"/>
              <a:t>kompleks</a:t>
            </a:r>
            <a:r>
              <a:rPr lang="en-ID" sz="2800" dirty="0"/>
              <a:t>.</a:t>
            </a:r>
            <a:endParaRPr lang="en-ID"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D"/>
          </a:p>
        </p:txBody>
      </p:sp>
      <p:sp>
        <p:nvSpPr>
          <p:cNvPr id="3" name="Content Placeholder 2"/>
          <p:cNvSpPr>
            <a:spLocks noGrp="1"/>
          </p:cNvSpPr>
          <p:nvPr>
            <p:ph idx="1"/>
          </p:nvPr>
        </p:nvSpPr>
        <p:spPr/>
        <p:txBody>
          <a:bodyPr/>
          <a:lstStyle/>
          <a:p>
            <a:pPr algn="just"/>
            <a:r>
              <a:rPr lang="en-US" b="1" dirty="0"/>
              <a:t>Bass </a:t>
            </a:r>
            <a:r>
              <a:rPr lang="en-US" b="1" dirty="0" err="1"/>
              <a:t>mengemukakan</a:t>
            </a:r>
            <a:r>
              <a:rPr lang="en-US" b="1" dirty="0"/>
              <a:t> </a:t>
            </a:r>
            <a:r>
              <a:rPr lang="en-US" dirty="0" err="1"/>
              <a:t>bahwa</a:t>
            </a:r>
            <a:r>
              <a:rPr lang="en-US" dirty="0"/>
              <a:t> ”leadership is the focus of group process”. </a:t>
            </a:r>
            <a:r>
              <a:rPr lang="en-US" dirty="0" err="1"/>
              <a:t>Sedangkan</a:t>
            </a:r>
            <a:r>
              <a:rPr lang="en-US" dirty="0"/>
              <a:t>, </a:t>
            </a:r>
            <a:r>
              <a:rPr lang="en-US" dirty="0" err="1"/>
              <a:t>Chirstensen</a:t>
            </a:r>
            <a:r>
              <a:rPr lang="en-US" dirty="0"/>
              <a:t> </a:t>
            </a:r>
            <a:r>
              <a:rPr lang="en-US" dirty="0" err="1"/>
              <a:t>dkk</a:t>
            </a:r>
            <a:r>
              <a:rPr lang="en-US" dirty="0"/>
              <a:t>, </a:t>
            </a:r>
            <a:r>
              <a:rPr lang="en-US" dirty="0" err="1"/>
              <a:t>menyatakan</a:t>
            </a:r>
            <a:r>
              <a:rPr lang="en-US" dirty="0"/>
              <a:t> “Leadership means to plan, decide, coordinate and control according to a set of formal goals and a range of operations leaders want to realize”. </a:t>
            </a:r>
            <a:endParaRPr lang="en-US" dirty="0"/>
          </a:p>
          <a:p>
            <a:pPr algn="just"/>
            <a:r>
              <a:rPr lang="en-US" b="1" dirty="0"/>
              <a:t>Richard </a:t>
            </a:r>
            <a:r>
              <a:rPr lang="en-US" b="1" dirty="0" err="1"/>
              <a:t>M.Hodgetts</a:t>
            </a:r>
            <a:r>
              <a:rPr lang="en-US" b="1" dirty="0"/>
              <a:t> </a:t>
            </a:r>
            <a:r>
              <a:rPr lang="en-US" b="1" dirty="0" err="1"/>
              <a:t>dkk</a:t>
            </a:r>
            <a:r>
              <a:rPr lang="en-US" b="1" dirty="0"/>
              <a:t>. </a:t>
            </a:r>
            <a:r>
              <a:rPr lang="en-US" dirty="0" err="1"/>
              <a:t>Berpendapat</a:t>
            </a:r>
            <a:r>
              <a:rPr lang="en-US" dirty="0"/>
              <a:t> </a:t>
            </a:r>
            <a:r>
              <a:rPr lang="en-US" dirty="0" err="1"/>
              <a:t>bahwa</a:t>
            </a:r>
            <a:r>
              <a:rPr lang="en-US" dirty="0"/>
              <a:t> “Leadership is the process of influencing people to direct their efforts towards achievement of some particular goal or goals”.</a:t>
            </a:r>
            <a:endParaRPr lang="en-US" dirty="0"/>
          </a:p>
          <a:p>
            <a:pPr algn="just"/>
            <a:endParaRPr lang="en-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596197"/>
          </a:xfrm>
        </p:spPr>
        <p:txBody>
          <a:bodyPr>
            <a:normAutofit/>
          </a:bodyPr>
          <a:lstStyle/>
          <a:p>
            <a:r>
              <a:rPr lang="en-ID" sz="3600" b="1" dirty="0" err="1"/>
              <a:t>Perbedaan</a:t>
            </a:r>
            <a:r>
              <a:rPr lang="en-ID" sz="3600" b="1" dirty="0"/>
              <a:t> </a:t>
            </a:r>
            <a:r>
              <a:rPr lang="en-ID" sz="3600" b="1" dirty="0" err="1"/>
              <a:t>Fungsi</a:t>
            </a:r>
            <a:r>
              <a:rPr lang="en-ID" sz="3600" b="1" dirty="0"/>
              <a:t> </a:t>
            </a:r>
            <a:r>
              <a:rPr lang="en-ID" sz="3600" b="1" dirty="0" err="1"/>
              <a:t>manajemen</a:t>
            </a:r>
            <a:r>
              <a:rPr lang="en-ID" sz="3600" b="1" dirty="0"/>
              <a:t> dan leadership  </a:t>
            </a:r>
            <a:r>
              <a:rPr lang="en-ID" sz="3600" b="1" dirty="0" err="1"/>
              <a:t>masing</a:t>
            </a:r>
            <a:r>
              <a:rPr lang="en-ID" sz="3600" b="1" dirty="0"/>
              <a:t> –</a:t>
            </a:r>
            <a:r>
              <a:rPr lang="en-ID" sz="3600" b="1" dirty="0" err="1"/>
              <a:t>masing</a:t>
            </a:r>
            <a:r>
              <a:rPr lang="en-ID" sz="3600" b="1" dirty="0"/>
              <a:t> focus yang </a:t>
            </a:r>
            <a:r>
              <a:rPr lang="en-ID" sz="3600" b="1" dirty="0" err="1"/>
              <a:t>berbeda</a:t>
            </a:r>
            <a:r>
              <a:rPr lang="en-ID" sz="3600" b="1" dirty="0"/>
              <a:t> (Kotter):</a:t>
            </a:r>
            <a:endParaRPr lang="en-ID" sz="3600" b="1" dirty="0"/>
          </a:p>
        </p:txBody>
      </p:sp>
      <p:sp>
        <p:nvSpPr>
          <p:cNvPr id="8" name="Content Placeholder 7"/>
          <p:cNvSpPr>
            <a:spLocks noGrp="1"/>
          </p:cNvSpPr>
          <p:nvPr>
            <p:ph idx="1"/>
          </p:nvPr>
        </p:nvSpPr>
        <p:spPr>
          <a:xfrm>
            <a:off x="838200" y="1961323"/>
            <a:ext cx="10515600" cy="4215640"/>
          </a:xfrm>
        </p:spPr>
        <p:txBody>
          <a:bodyPr>
            <a:normAutofit/>
          </a:bodyPr>
          <a:lstStyle/>
          <a:p>
            <a:pPr algn="just"/>
            <a:r>
              <a:rPr lang="en-ID" sz="3200" dirty="0" err="1"/>
              <a:t>Manajemen</a:t>
            </a:r>
            <a:r>
              <a:rPr lang="en-ID" sz="3200" dirty="0"/>
              <a:t> </a:t>
            </a:r>
            <a:r>
              <a:rPr lang="en-ID" sz="3200" dirty="0" err="1"/>
              <a:t>bekerja</a:t>
            </a:r>
            <a:r>
              <a:rPr lang="en-ID" sz="3200" dirty="0"/>
              <a:t> </a:t>
            </a:r>
            <a:r>
              <a:rPr lang="en-ID" sz="3200" dirty="0" err="1"/>
              <a:t>dengan</a:t>
            </a:r>
            <a:r>
              <a:rPr lang="en-ID" sz="3200" dirty="0"/>
              <a:t> focus pada products order and consistency </a:t>
            </a:r>
            <a:r>
              <a:rPr lang="en-ID" sz="3200" dirty="0" err="1"/>
              <a:t>dalam</a:t>
            </a:r>
            <a:r>
              <a:rPr lang="en-ID" sz="3200" dirty="0"/>
              <a:t> planning and budgeting, organizing and staffing dan controlling and problem solving</a:t>
            </a:r>
            <a:endParaRPr lang="en-ID" sz="3200" dirty="0"/>
          </a:p>
          <a:p>
            <a:pPr algn="just"/>
            <a:r>
              <a:rPr lang="en-ID" sz="3200" dirty="0"/>
              <a:t> </a:t>
            </a:r>
            <a:r>
              <a:rPr lang="en-ID" sz="3200" b="1" dirty="0"/>
              <a:t>Leadership </a:t>
            </a:r>
            <a:r>
              <a:rPr lang="en-ID" sz="3200" b="1" dirty="0" err="1"/>
              <a:t>memiliki</a:t>
            </a:r>
            <a:r>
              <a:rPr lang="en-ID" sz="3200" b="1" dirty="0"/>
              <a:t> focus </a:t>
            </a:r>
            <a:r>
              <a:rPr lang="en-ID" sz="3200" dirty="0"/>
              <a:t>yang </a:t>
            </a:r>
            <a:r>
              <a:rPr lang="en-ID" sz="3200" dirty="0" err="1"/>
              <a:t>lebih</a:t>
            </a:r>
            <a:r>
              <a:rPr lang="en-ID" sz="3200" dirty="0"/>
              <a:t> </a:t>
            </a:r>
            <a:r>
              <a:rPr lang="en-ID" sz="3200" dirty="0" err="1"/>
              <a:t>luas</a:t>
            </a:r>
            <a:r>
              <a:rPr lang="en-ID" sz="3200" dirty="0"/>
              <a:t> </a:t>
            </a:r>
            <a:r>
              <a:rPr lang="en-ID" sz="3200" dirty="0" err="1"/>
              <a:t>yaitu</a:t>
            </a:r>
            <a:r>
              <a:rPr lang="en-ID" sz="3200" dirty="0"/>
              <a:t> pada products change and movement </a:t>
            </a:r>
            <a:r>
              <a:rPr lang="en-ID" sz="3200" dirty="0" err="1"/>
              <a:t>dengan</a:t>
            </a:r>
            <a:r>
              <a:rPr lang="en-ID" sz="3200" dirty="0"/>
              <a:t> </a:t>
            </a:r>
            <a:r>
              <a:rPr lang="en-ID" sz="3200" dirty="0" err="1"/>
              <a:t>bentuk</a:t>
            </a:r>
            <a:r>
              <a:rPr lang="en-ID" sz="3200" dirty="0"/>
              <a:t> </a:t>
            </a:r>
            <a:r>
              <a:rPr lang="en-ID" sz="3200" dirty="0" err="1"/>
              <a:t>aktivitas</a:t>
            </a:r>
            <a:r>
              <a:rPr lang="en-ID" sz="3200" dirty="0"/>
              <a:t> establishing directions, aligning people dan </a:t>
            </a:r>
            <a:r>
              <a:rPr lang="en-ID" sz="3200" dirty="0" err="1"/>
              <a:t>m.otivating</a:t>
            </a:r>
            <a:r>
              <a:rPr lang="en-ID" sz="3200" dirty="0"/>
              <a:t> and inspiring</a:t>
            </a:r>
            <a:endParaRPr lang="en-ID"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D"/>
          </a:p>
        </p:txBody>
      </p:sp>
      <p:pic>
        <p:nvPicPr>
          <p:cNvPr id="4" name="Content Placeholder 3"/>
          <p:cNvPicPr>
            <a:picLocks noGrp="1" noChangeAspect="1"/>
          </p:cNvPicPr>
          <p:nvPr>
            <p:ph idx="1"/>
          </p:nvPr>
        </p:nvPicPr>
        <p:blipFill>
          <a:blip r:embed="rId1"/>
          <a:stretch>
            <a:fillRect/>
          </a:stretch>
        </p:blipFill>
        <p:spPr>
          <a:xfrm>
            <a:off x="838200" y="-217971"/>
            <a:ext cx="10866782" cy="4918659"/>
          </a:xfrm>
          <a:prstGeom prst="rect">
            <a:avLst/>
          </a:prstGeom>
        </p:spPr>
      </p:pic>
      <p:pic>
        <p:nvPicPr>
          <p:cNvPr id="5" name="Picture 4"/>
          <p:cNvPicPr>
            <a:picLocks noChangeAspect="1"/>
          </p:cNvPicPr>
          <p:nvPr/>
        </p:nvPicPr>
        <p:blipFill>
          <a:blip r:embed="rId2"/>
          <a:stretch>
            <a:fillRect/>
          </a:stretch>
        </p:blipFill>
        <p:spPr>
          <a:xfrm>
            <a:off x="838200" y="4700688"/>
            <a:ext cx="10813772" cy="139147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D" dirty="0" err="1"/>
              <a:t>Teori</a:t>
            </a:r>
            <a:r>
              <a:rPr lang="en-ID" dirty="0"/>
              <a:t> </a:t>
            </a:r>
            <a:r>
              <a:rPr lang="en-ID" dirty="0" err="1"/>
              <a:t>Kepemimpinan</a:t>
            </a:r>
            <a:endParaRPr lang="en-ID"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ID" dirty="0" err="1"/>
              <a:t>Teori</a:t>
            </a:r>
            <a:r>
              <a:rPr lang="en-ID" dirty="0"/>
              <a:t> </a:t>
            </a:r>
            <a:r>
              <a:rPr lang="en-ID" dirty="0" err="1"/>
              <a:t>Kepemimpinan</a:t>
            </a:r>
            <a:r>
              <a:rPr lang="en-ID" dirty="0"/>
              <a:t> </a:t>
            </a:r>
            <a:r>
              <a:rPr lang="en-ID" dirty="0" err="1"/>
              <a:t>Terdapat</a:t>
            </a:r>
            <a:r>
              <a:rPr lang="en-ID" dirty="0"/>
              <a:t> </a:t>
            </a:r>
            <a:r>
              <a:rPr lang="en-ID" dirty="0" err="1"/>
              <a:t>berbagai</a:t>
            </a:r>
            <a:r>
              <a:rPr lang="en-ID" dirty="0"/>
              <a:t> </a:t>
            </a:r>
            <a:r>
              <a:rPr lang="en-ID" dirty="0" err="1"/>
              <a:t>teori</a:t>
            </a:r>
            <a:r>
              <a:rPr lang="en-ID" dirty="0"/>
              <a:t> </a:t>
            </a:r>
            <a:r>
              <a:rPr lang="en-ID" dirty="0" err="1"/>
              <a:t>kepemimpinan</a:t>
            </a:r>
            <a:r>
              <a:rPr lang="en-ID" dirty="0"/>
              <a:t> yang </a:t>
            </a:r>
            <a:r>
              <a:rPr lang="en-ID" dirty="0" err="1"/>
              <a:t>dikembangkan</a:t>
            </a:r>
            <a:r>
              <a:rPr lang="en-ID" dirty="0"/>
              <a:t> </a:t>
            </a:r>
            <a:r>
              <a:rPr lang="en-ID" dirty="0" err="1"/>
              <a:t>dalam</a:t>
            </a:r>
            <a:r>
              <a:rPr lang="en-ID" dirty="0"/>
              <a:t> </a:t>
            </a:r>
            <a:r>
              <a:rPr lang="en-ID" dirty="0" err="1"/>
              <a:t>berbagai</a:t>
            </a:r>
            <a:r>
              <a:rPr lang="en-ID" dirty="0"/>
              <a:t> </a:t>
            </a:r>
            <a:r>
              <a:rPr lang="en-ID" dirty="0" err="1"/>
              <a:t>literatur</a:t>
            </a:r>
            <a:r>
              <a:rPr lang="en-ID" dirty="0"/>
              <a:t>. </a:t>
            </a:r>
            <a:endParaRPr lang="en-ID" dirty="0"/>
          </a:p>
          <a:p>
            <a:pPr marL="0" indent="0" algn="just">
              <a:buNone/>
            </a:pPr>
            <a:r>
              <a:rPr lang="en-ID" dirty="0" err="1"/>
              <a:t>Teori-teori</a:t>
            </a:r>
            <a:r>
              <a:rPr lang="en-ID" dirty="0"/>
              <a:t> </a:t>
            </a:r>
            <a:r>
              <a:rPr lang="en-ID" dirty="0" err="1"/>
              <a:t>kepemimpinan</a:t>
            </a:r>
            <a:r>
              <a:rPr lang="en-ID" dirty="0"/>
              <a:t>  </a:t>
            </a:r>
            <a:r>
              <a:rPr lang="en-ID" dirty="0" err="1"/>
              <a:t>diklasifikasikan</a:t>
            </a:r>
            <a:r>
              <a:rPr lang="en-ID" dirty="0"/>
              <a:t> </a:t>
            </a:r>
            <a:r>
              <a:rPr lang="en-ID" dirty="0" err="1"/>
              <a:t>dalam</a:t>
            </a:r>
            <a:r>
              <a:rPr lang="en-ID" dirty="0"/>
              <a:t> </a:t>
            </a:r>
            <a:r>
              <a:rPr lang="en-ID" dirty="0" err="1"/>
              <a:t>tiga</a:t>
            </a:r>
            <a:r>
              <a:rPr lang="en-ID" dirty="0"/>
              <a:t> </a:t>
            </a:r>
            <a:r>
              <a:rPr lang="en-ID" dirty="0" err="1"/>
              <a:t>pendekatan</a:t>
            </a:r>
            <a:r>
              <a:rPr lang="en-ID" dirty="0"/>
              <a:t>:</a:t>
            </a:r>
            <a:endParaRPr lang="en-ID" dirty="0"/>
          </a:p>
          <a:p>
            <a:pPr marL="514350" indent="-514350" algn="just">
              <a:buFont typeface="+mj-lt"/>
              <a:buAutoNum type="arabicPeriod"/>
            </a:pPr>
            <a:r>
              <a:rPr lang="en-ID" dirty="0" err="1"/>
              <a:t>Pertama</a:t>
            </a:r>
            <a:r>
              <a:rPr lang="en-ID" dirty="0"/>
              <a:t>, </a:t>
            </a:r>
            <a:r>
              <a:rPr lang="en-ID" dirty="0" err="1"/>
              <a:t>adalah</a:t>
            </a:r>
            <a:r>
              <a:rPr lang="en-ID" dirty="0"/>
              <a:t> </a:t>
            </a:r>
            <a:r>
              <a:rPr lang="en-ID" dirty="0" err="1"/>
              <a:t>pendekatan</a:t>
            </a:r>
            <a:r>
              <a:rPr lang="en-ID" dirty="0"/>
              <a:t> </a:t>
            </a:r>
            <a:r>
              <a:rPr lang="en-ID" dirty="0" err="1"/>
              <a:t>kesifatan</a:t>
            </a:r>
            <a:r>
              <a:rPr lang="en-ID" dirty="0"/>
              <a:t> (traits), </a:t>
            </a:r>
            <a:r>
              <a:rPr lang="en-ID" dirty="0" err="1"/>
              <a:t>kepemimpinan</a:t>
            </a:r>
            <a:r>
              <a:rPr lang="en-ID" dirty="0"/>
              <a:t> </a:t>
            </a:r>
            <a:r>
              <a:rPr lang="en-ID" dirty="0" err="1"/>
              <a:t>dipandang</a:t>
            </a:r>
            <a:r>
              <a:rPr lang="en-ID" dirty="0"/>
              <a:t> </a:t>
            </a:r>
            <a:r>
              <a:rPr lang="en-ID" dirty="0" err="1"/>
              <a:t>sebagai</a:t>
            </a:r>
            <a:r>
              <a:rPr lang="en-ID" dirty="0"/>
              <a:t> </a:t>
            </a:r>
            <a:r>
              <a:rPr lang="en-ID" dirty="0" err="1"/>
              <a:t>suatu</a:t>
            </a:r>
            <a:r>
              <a:rPr lang="en-ID" dirty="0"/>
              <a:t> </a:t>
            </a:r>
            <a:r>
              <a:rPr lang="en-ID" dirty="0" err="1"/>
              <a:t>kombinasi</a:t>
            </a:r>
            <a:r>
              <a:rPr lang="en-ID" dirty="0"/>
              <a:t> </a:t>
            </a:r>
            <a:r>
              <a:rPr lang="en-ID" dirty="0" err="1"/>
              <a:t>sifat</a:t>
            </a:r>
            <a:r>
              <a:rPr lang="en-ID" dirty="0"/>
              <a:t> – </a:t>
            </a:r>
            <a:r>
              <a:rPr lang="en-ID" dirty="0" err="1"/>
              <a:t>sifat</a:t>
            </a:r>
            <a:r>
              <a:rPr lang="en-ID" dirty="0"/>
              <a:t> yang </a:t>
            </a:r>
            <a:r>
              <a:rPr lang="en-ID" dirty="0" err="1"/>
              <a:t>tampak</a:t>
            </a:r>
            <a:r>
              <a:rPr lang="en-ID" dirty="0"/>
              <a:t>.</a:t>
            </a:r>
            <a:endParaRPr lang="en-ID" dirty="0"/>
          </a:p>
          <a:p>
            <a:pPr marL="514350" indent="-514350" algn="just">
              <a:buFont typeface="+mj-lt"/>
              <a:buAutoNum type="arabicPeriod"/>
            </a:pPr>
            <a:r>
              <a:rPr lang="en-ID" dirty="0" err="1"/>
              <a:t>Kedua</a:t>
            </a:r>
            <a:r>
              <a:rPr lang="en-ID" dirty="0"/>
              <a:t>, </a:t>
            </a:r>
            <a:r>
              <a:rPr lang="en-ID" dirty="0" err="1"/>
              <a:t>bermaksud</a:t>
            </a:r>
            <a:r>
              <a:rPr lang="en-ID" dirty="0"/>
              <a:t> </a:t>
            </a:r>
            <a:r>
              <a:rPr lang="en-ID" dirty="0" err="1"/>
              <a:t>mengidentifikasi</a:t>
            </a:r>
            <a:r>
              <a:rPr lang="en-ID" dirty="0"/>
              <a:t> </a:t>
            </a:r>
            <a:r>
              <a:rPr lang="en-ID" dirty="0" err="1"/>
              <a:t>perilaku</a:t>
            </a:r>
            <a:r>
              <a:rPr lang="en-ID" dirty="0"/>
              <a:t> – </a:t>
            </a:r>
            <a:r>
              <a:rPr lang="en-ID" dirty="0" err="1"/>
              <a:t>perilaku</a:t>
            </a:r>
            <a:r>
              <a:rPr lang="en-ID" dirty="0"/>
              <a:t> (</a:t>
            </a:r>
            <a:r>
              <a:rPr lang="en-ID" dirty="0" err="1"/>
              <a:t>behavior</a:t>
            </a:r>
            <a:r>
              <a:rPr lang="en-ID" dirty="0"/>
              <a:t>) </a:t>
            </a:r>
            <a:r>
              <a:rPr lang="en-ID" dirty="0" err="1"/>
              <a:t>pribadi</a:t>
            </a:r>
            <a:r>
              <a:rPr lang="en-ID" dirty="0"/>
              <a:t> yang </a:t>
            </a:r>
            <a:r>
              <a:rPr lang="en-ID" dirty="0" err="1"/>
              <a:t>berhubungan</a:t>
            </a:r>
            <a:r>
              <a:rPr lang="en-ID" dirty="0"/>
              <a:t> </a:t>
            </a:r>
            <a:r>
              <a:rPr lang="en-ID" dirty="0" err="1"/>
              <a:t>dengan</a:t>
            </a:r>
            <a:r>
              <a:rPr lang="en-ID" dirty="0"/>
              <a:t> </a:t>
            </a:r>
            <a:r>
              <a:rPr lang="en-ID" dirty="0" err="1"/>
              <a:t>kepemimpinan</a:t>
            </a:r>
            <a:r>
              <a:rPr lang="en-ID" dirty="0"/>
              <a:t> </a:t>
            </a:r>
            <a:r>
              <a:rPr lang="en-ID" dirty="0" err="1"/>
              <a:t>efektif</a:t>
            </a:r>
            <a:r>
              <a:rPr lang="en-ID" dirty="0"/>
              <a:t>.</a:t>
            </a:r>
            <a:endParaRPr lang="en-ID" dirty="0"/>
          </a:p>
          <a:p>
            <a:pPr marL="514350" indent="-514350" algn="just">
              <a:buFont typeface="+mj-lt"/>
              <a:buAutoNum type="arabicPeriod"/>
            </a:pPr>
            <a:r>
              <a:rPr lang="en-ID" dirty="0" err="1"/>
              <a:t>Ketiga</a:t>
            </a:r>
            <a:r>
              <a:rPr lang="en-ID" dirty="0"/>
              <a:t>, </a:t>
            </a:r>
            <a:r>
              <a:rPr lang="en-ID" dirty="0" err="1"/>
              <a:t>menganggap</a:t>
            </a:r>
            <a:r>
              <a:rPr lang="en-ID" dirty="0"/>
              <a:t> </a:t>
            </a:r>
            <a:r>
              <a:rPr lang="en-ID" dirty="0" err="1"/>
              <a:t>bahwa</a:t>
            </a:r>
            <a:r>
              <a:rPr lang="en-ID" dirty="0"/>
              <a:t> </a:t>
            </a:r>
            <a:r>
              <a:rPr lang="en-ID" dirty="0" err="1"/>
              <a:t>kondisi</a:t>
            </a:r>
            <a:r>
              <a:rPr lang="en-ID" dirty="0"/>
              <a:t> yang </a:t>
            </a:r>
            <a:r>
              <a:rPr lang="en-ID" dirty="0" err="1"/>
              <a:t>menentukan</a:t>
            </a:r>
            <a:r>
              <a:rPr lang="en-ID" dirty="0"/>
              <a:t> </a:t>
            </a:r>
            <a:r>
              <a:rPr lang="en-ID" dirty="0" err="1"/>
              <a:t>efektifitas</a:t>
            </a:r>
            <a:r>
              <a:rPr lang="en-ID" dirty="0"/>
              <a:t> </a:t>
            </a:r>
            <a:r>
              <a:rPr lang="en-ID" dirty="0" err="1"/>
              <a:t>kepemimpinan</a:t>
            </a:r>
            <a:r>
              <a:rPr lang="en-ID" dirty="0"/>
              <a:t> </a:t>
            </a:r>
            <a:r>
              <a:rPr lang="en-ID" dirty="0" err="1"/>
              <a:t>bervariasi</a:t>
            </a:r>
            <a:r>
              <a:rPr lang="en-ID" dirty="0"/>
              <a:t> </a:t>
            </a:r>
            <a:r>
              <a:rPr lang="en-ID" dirty="0" err="1"/>
              <a:t>dengan</a:t>
            </a:r>
            <a:r>
              <a:rPr lang="en-ID" dirty="0"/>
              <a:t> </a:t>
            </a:r>
            <a:r>
              <a:rPr lang="en-ID" dirty="0" err="1"/>
              <a:t>situasi</a:t>
            </a:r>
            <a:r>
              <a:rPr lang="en-ID" dirty="0"/>
              <a:t> (contingency) </a:t>
            </a:r>
            <a:r>
              <a:rPr lang="en-ID" dirty="0" err="1"/>
              <a:t>seperti</a:t>
            </a:r>
            <a:r>
              <a:rPr lang="en-ID" dirty="0"/>
              <a:t> (</a:t>
            </a:r>
            <a:r>
              <a:rPr lang="en-ID" dirty="0" err="1"/>
              <a:t>contohnya</a:t>
            </a:r>
            <a:r>
              <a:rPr lang="en-ID" dirty="0"/>
              <a:t>) </a:t>
            </a:r>
            <a:r>
              <a:rPr lang="en-ID" dirty="0" err="1"/>
              <a:t>tugas</a:t>
            </a:r>
            <a:r>
              <a:rPr lang="en-ID" dirty="0"/>
              <a:t> - </a:t>
            </a:r>
            <a:r>
              <a:rPr lang="en-ID" dirty="0" err="1"/>
              <a:t>tugas</a:t>
            </a:r>
            <a:r>
              <a:rPr lang="en-ID" dirty="0"/>
              <a:t> yang </a:t>
            </a:r>
            <a:r>
              <a:rPr lang="en-ID" dirty="0" err="1"/>
              <a:t>dilakukan</a:t>
            </a:r>
            <a:r>
              <a:rPr lang="en-ID" dirty="0"/>
              <a:t>, </a:t>
            </a:r>
            <a:r>
              <a:rPr lang="en-ID" dirty="0" err="1"/>
              <a:t>keterampilan</a:t>
            </a:r>
            <a:r>
              <a:rPr lang="en-ID" dirty="0"/>
              <a:t>, dan </a:t>
            </a:r>
            <a:r>
              <a:rPr lang="en-ID" dirty="0" err="1"/>
              <a:t>ekspektasi</a:t>
            </a:r>
            <a:r>
              <a:rPr lang="en-ID" dirty="0"/>
              <a:t> </a:t>
            </a:r>
            <a:r>
              <a:rPr lang="en-ID" dirty="0" err="1"/>
              <a:t>bawahan</a:t>
            </a:r>
            <a:r>
              <a:rPr lang="en-ID" dirty="0"/>
              <a:t>, </a:t>
            </a:r>
            <a:r>
              <a:rPr lang="en-ID" dirty="0" err="1"/>
              <a:t>lingkungan</a:t>
            </a:r>
            <a:r>
              <a:rPr lang="en-ID" dirty="0"/>
              <a:t> </a:t>
            </a:r>
            <a:r>
              <a:rPr lang="en-ID" dirty="0" err="1"/>
              <a:t>organisasi</a:t>
            </a:r>
            <a:r>
              <a:rPr lang="en-ID" dirty="0"/>
              <a:t>, </a:t>
            </a:r>
            <a:r>
              <a:rPr lang="en-ID" dirty="0" err="1"/>
              <a:t>pengalaman</a:t>
            </a:r>
            <a:r>
              <a:rPr lang="en-ID" dirty="0"/>
              <a:t> masa </a:t>
            </a:r>
            <a:r>
              <a:rPr lang="en-ID" dirty="0" err="1"/>
              <a:t>lalu</a:t>
            </a:r>
            <a:r>
              <a:rPr lang="en-ID" dirty="0"/>
              <a:t> </a:t>
            </a:r>
            <a:r>
              <a:rPr lang="en-ID" dirty="0" err="1"/>
              <a:t>pemimpin</a:t>
            </a:r>
            <a:r>
              <a:rPr lang="en-ID" dirty="0"/>
              <a:t> dan </a:t>
            </a:r>
            <a:r>
              <a:rPr lang="en-ID" dirty="0" err="1"/>
              <a:t>bawahan</a:t>
            </a:r>
            <a:r>
              <a:rPr lang="en-ID" dirty="0"/>
              <a:t>, dan </a:t>
            </a:r>
            <a:r>
              <a:rPr lang="en-ID" dirty="0" err="1"/>
              <a:t>sebagainya</a:t>
            </a:r>
            <a:r>
              <a:rPr lang="en-ID" dirty="0"/>
              <a:t>.</a:t>
            </a:r>
            <a:endParaRPr lang="en-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7761"/>
            <a:ext cx="10134600" cy="2662030"/>
          </a:xfrm>
        </p:spPr>
        <p:txBody>
          <a:bodyPr>
            <a:normAutofit/>
          </a:bodyPr>
          <a:lstStyle/>
          <a:p>
            <a:r>
              <a:rPr lang="en-ID" sz="3600" b="1" dirty="0"/>
              <a:t>Gosling, </a:t>
            </a:r>
            <a:r>
              <a:rPr lang="en-ID" sz="3600" b="1" dirty="0" err="1"/>
              <a:t>Maturano</a:t>
            </a:r>
            <a:r>
              <a:rPr lang="en-ID" sz="3600" b="1" dirty="0"/>
              <a:t>, dan </a:t>
            </a:r>
            <a:r>
              <a:rPr lang="en-ID" sz="3600" b="1" dirty="0" err="1"/>
              <a:t>Denisson</a:t>
            </a:r>
            <a:r>
              <a:rPr lang="en-ID" sz="3600" b="1" dirty="0"/>
              <a:t> (2003), </a:t>
            </a:r>
            <a:r>
              <a:rPr lang="en-ID" sz="3600" dirty="0" err="1"/>
              <a:t>teori</a:t>
            </a:r>
            <a:r>
              <a:rPr lang="en-ID" sz="3600" dirty="0"/>
              <a:t> </a:t>
            </a:r>
            <a:r>
              <a:rPr lang="en-ID" sz="3600" dirty="0" err="1"/>
              <a:t>tentang</a:t>
            </a:r>
            <a:r>
              <a:rPr lang="en-ID" sz="3600" dirty="0"/>
              <a:t> </a:t>
            </a:r>
            <a:r>
              <a:rPr lang="en-ID" sz="3600" dirty="0" err="1"/>
              <a:t>kepemimpinan</a:t>
            </a:r>
            <a:r>
              <a:rPr lang="en-ID" sz="3600" dirty="0"/>
              <a:t> </a:t>
            </a:r>
            <a:r>
              <a:rPr lang="en-ID" sz="3600" dirty="0" err="1"/>
              <a:t>mengalami</a:t>
            </a:r>
            <a:r>
              <a:rPr lang="en-ID" sz="3600" dirty="0"/>
              <a:t> </a:t>
            </a:r>
            <a:r>
              <a:rPr lang="en-ID" sz="3600" dirty="0" err="1"/>
              <a:t>perkembangan</a:t>
            </a:r>
            <a:r>
              <a:rPr lang="en-ID" sz="3600" dirty="0"/>
              <a:t> yang </a:t>
            </a:r>
            <a:r>
              <a:rPr lang="en-ID" sz="3600" dirty="0" err="1">
                <a:solidFill>
                  <a:srgbClr val="0070C0"/>
                </a:solidFill>
              </a:rPr>
              <a:t>evolutif</a:t>
            </a:r>
            <a:r>
              <a:rPr lang="en-ID" sz="3600" dirty="0">
                <a:solidFill>
                  <a:srgbClr val="0070C0"/>
                </a:solidFill>
              </a:rPr>
              <a:t> </a:t>
            </a:r>
            <a:r>
              <a:rPr lang="en-ID" sz="3600" dirty="0" err="1"/>
              <a:t>dari</a:t>
            </a:r>
            <a:r>
              <a:rPr lang="en-ID" sz="3600" dirty="0"/>
              <a:t> </a:t>
            </a:r>
            <a:r>
              <a:rPr lang="en-ID" sz="3600" dirty="0" err="1"/>
              <a:t>mulai</a:t>
            </a:r>
            <a:r>
              <a:rPr lang="en-ID" sz="3600" dirty="0"/>
              <a:t> </a:t>
            </a:r>
            <a:r>
              <a:rPr lang="en-ID" sz="3600" dirty="0" err="1"/>
              <a:t>teori</a:t>
            </a:r>
            <a:r>
              <a:rPr lang="en-ID" sz="3600" dirty="0"/>
              <a:t> “Great Man” </a:t>
            </a:r>
            <a:r>
              <a:rPr lang="en-ID" sz="3600" dirty="0" err="1"/>
              <a:t>sampai</a:t>
            </a:r>
            <a:r>
              <a:rPr lang="en-ID" sz="3600" dirty="0"/>
              <a:t> </a:t>
            </a:r>
            <a:r>
              <a:rPr lang="en-ID" sz="3600" dirty="0" err="1"/>
              <a:t>teori</a:t>
            </a:r>
            <a:r>
              <a:rPr lang="en-ID" sz="3600" dirty="0"/>
              <a:t> </a:t>
            </a:r>
            <a:r>
              <a:rPr lang="en-ID" sz="3600" dirty="0" err="1"/>
              <a:t>kepemimpinan</a:t>
            </a:r>
            <a:r>
              <a:rPr lang="en-ID" sz="3600" dirty="0"/>
              <a:t> </a:t>
            </a:r>
            <a:r>
              <a:rPr lang="en-ID" sz="3600" dirty="0" err="1"/>
              <a:t>trasformatif</a:t>
            </a:r>
            <a:br>
              <a:rPr lang="en-ID" sz="3600" dirty="0"/>
            </a:br>
            <a:r>
              <a:rPr lang="en-ID" sz="3600" b="1" dirty="0" err="1">
                <a:solidFill>
                  <a:srgbClr val="0070C0"/>
                </a:solidFill>
              </a:rPr>
              <a:t>Evolusi</a:t>
            </a:r>
            <a:r>
              <a:rPr lang="en-ID" sz="3600" b="1" dirty="0">
                <a:solidFill>
                  <a:srgbClr val="0070C0"/>
                </a:solidFill>
              </a:rPr>
              <a:t> </a:t>
            </a:r>
            <a:r>
              <a:rPr lang="en-ID" sz="3600" b="1" dirty="0" err="1">
                <a:solidFill>
                  <a:srgbClr val="0070C0"/>
                </a:solidFill>
              </a:rPr>
              <a:t>Perkembangan</a:t>
            </a:r>
            <a:r>
              <a:rPr lang="en-ID" sz="3600" b="1" dirty="0">
                <a:solidFill>
                  <a:srgbClr val="0070C0"/>
                </a:solidFill>
              </a:rPr>
              <a:t> </a:t>
            </a:r>
            <a:r>
              <a:rPr lang="en-ID" sz="3600" b="1" dirty="0" err="1">
                <a:solidFill>
                  <a:srgbClr val="0070C0"/>
                </a:solidFill>
              </a:rPr>
              <a:t>Dimaksud</a:t>
            </a:r>
            <a:r>
              <a:rPr lang="en-ID" sz="3600" b="1" dirty="0">
                <a:solidFill>
                  <a:srgbClr val="0070C0"/>
                </a:solidFill>
              </a:rPr>
              <a:t> </a:t>
            </a:r>
            <a:r>
              <a:rPr lang="en-ID" sz="3600" b="1" dirty="0" err="1">
                <a:solidFill>
                  <a:srgbClr val="0070C0"/>
                </a:solidFill>
              </a:rPr>
              <a:t>Adalah</a:t>
            </a:r>
            <a:r>
              <a:rPr lang="en-ID" sz="3600" b="1" dirty="0">
                <a:solidFill>
                  <a:srgbClr val="0070C0"/>
                </a:solidFill>
              </a:rPr>
              <a:t> :</a:t>
            </a:r>
            <a:endParaRPr lang="en-ID" sz="3600" b="1" dirty="0">
              <a:solidFill>
                <a:srgbClr val="0070C0"/>
              </a:solidFill>
            </a:endParaRPr>
          </a:p>
        </p:txBody>
      </p:sp>
      <p:pic>
        <p:nvPicPr>
          <p:cNvPr id="5" name="Picture 4"/>
          <p:cNvPicPr>
            <a:picLocks noChangeAspect="1"/>
          </p:cNvPicPr>
          <p:nvPr/>
        </p:nvPicPr>
        <p:blipFill>
          <a:blip r:embed="rId1"/>
          <a:stretch>
            <a:fillRect/>
          </a:stretch>
        </p:blipFill>
        <p:spPr>
          <a:xfrm>
            <a:off x="838200" y="3260035"/>
            <a:ext cx="10134599" cy="339255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1"/>
          <a:stretch>
            <a:fillRect/>
          </a:stretch>
        </p:blipFill>
        <p:spPr>
          <a:xfrm>
            <a:off x="1351723" y="636105"/>
            <a:ext cx="9356034" cy="597673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1"/>
          <a:stretch>
            <a:fillRect/>
          </a:stretch>
        </p:blipFill>
        <p:spPr>
          <a:xfrm>
            <a:off x="838200" y="543338"/>
            <a:ext cx="10515600" cy="563217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dirty="0" err="1"/>
              <a:t>Teori</a:t>
            </a:r>
            <a:r>
              <a:rPr lang="en-ID" dirty="0"/>
              <a:t> Orang </a:t>
            </a:r>
            <a:r>
              <a:rPr lang="en-ID" dirty="0" err="1"/>
              <a:t>Besar</a:t>
            </a:r>
            <a:r>
              <a:rPr lang="en-ID" dirty="0"/>
              <a:t> (Great Man Theory)</a:t>
            </a:r>
            <a:endParaRPr lang="en-ID" dirty="0"/>
          </a:p>
        </p:txBody>
      </p:sp>
      <p:sp>
        <p:nvSpPr>
          <p:cNvPr id="3" name="Content Placeholder 2"/>
          <p:cNvSpPr>
            <a:spLocks noGrp="1"/>
          </p:cNvSpPr>
          <p:nvPr>
            <p:ph idx="1"/>
          </p:nvPr>
        </p:nvSpPr>
        <p:spPr/>
        <p:txBody>
          <a:bodyPr>
            <a:normAutofit/>
          </a:bodyPr>
          <a:lstStyle/>
          <a:p>
            <a:pPr marL="0" indent="0" algn="just">
              <a:buNone/>
            </a:pPr>
            <a:r>
              <a:rPr lang="en-ID" dirty="0"/>
              <a:t>Banyak </a:t>
            </a:r>
            <a:r>
              <a:rPr lang="en-ID" dirty="0" err="1"/>
              <a:t>tokoh</a:t>
            </a:r>
            <a:r>
              <a:rPr lang="en-ID" dirty="0"/>
              <a:t> dunia yang </a:t>
            </a:r>
            <a:r>
              <a:rPr lang="en-ID" dirty="0" err="1"/>
              <a:t>telah</a:t>
            </a:r>
            <a:r>
              <a:rPr lang="en-ID" dirty="0"/>
              <a:t> </a:t>
            </a:r>
            <a:r>
              <a:rPr lang="en-ID" dirty="0" err="1"/>
              <a:t>menentukan</a:t>
            </a:r>
            <a:r>
              <a:rPr lang="en-ID" dirty="0"/>
              <a:t> </a:t>
            </a:r>
            <a:r>
              <a:rPr lang="en-ID" dirty="0" err="1"/>
              <a:t>arah</a:t>
            </a:r>
            <a:r>
              <a:rPr lang="en-ID" dirty="0"/>
              <a:t> </a:t>
            </a:r>
            <a:r>
              <a:rPr lang="en-ID" dirty="0" err="1"/>
              <a:t>perjalanan</a:t>
            </a:r>
            <a:r>
              <a:rPr lang="en-ID" dirty="0"/>
              <a:t> </a:t>
            </a:r>
            <a:r>
              <a:rPr lang="en-ID" dirty="0" err="1"/>
              <a:t>sejarah</a:t>
            </a:r>
            <a:r>
              <a:rPr lang="en-ID" dirty="0"/>
              <a:t> </a:t>
            </a:r>
            <a:r>
              <a:rPr lang="en-ID" dirty="0" err="1"/>
              <a:t>umat</a:t>
            </a:r>
            <a:r>
              <a:rPr lang="en-ID" dirty="0"/>
              <a:t> </a:t>
            </a:r>
            <a:r>
              <a:rPr lang="en-ID" dirty="0" err="1"/>
              <a:t>manusia</a:t>
            </a:r>
            <a:r>
              <a:rPr lang="en-ID" dirty="0"/>
              <a:t>. </a:t>
            </a:r>
            <a:r>
              <a:rPr lang="en-ID" dirty="0" err="1"/>
              <a:t>Tanpa</a:t>
            </a:r>
            <a:r>
              <a:rPr lang="en-ID" dirty="0"/>
              <a:t> Winston Churchill </a:t>
            </a:r>
            <a:r>
              <a:rPr lang="en-ID" dirty="0" err="1"/>
              <a:t>misalnya</a:t>
            </a:r>
            <a:r>
              <a:rPr lang="en-ID" dirty="0"/>
              <a:t>, </a:t>
            </a:r>
            <a:r>
              <a:rPr lang="en-ID" dirty="0" err="1"/>
              <a:t>Inggris</a:t>
            </a:r>
            <a:r>
              <a:rPr lang="en-ID" dirty="0"/>
              <a:t> </a:t>
            </a:r>
            <a:r>
              <a:rPr lang="en-ID" dirty="0" err="1"/>
              <a:t>sudah</a:t>
            </a:r>
            <a:r>
              <a:rPr lang="en-ID" dirty="0"/>
              <a:t> </a:t>
            </a:r>
            <a:r>
              <a:rPr lang="en-ID" dirty="0" err="1"/>
              <a:t>hilang</a:t>
            </a:r>
            <a:r>
              <a:rPr lang="en-ID" dirty="0"/>
              <a:t> </a:t>
            </a:r>
            <a:r>
              <a:rPr lang="en-ID" dirty="0" err="1"/>
              <a:t>dalam</a:t>
            </a:r>
            <a:r>
              <a:rPr lang="en-ID" dirty="0"/>
              <a:t> </a:t>
            </a:r>
            <a:r>
              <a:rPr lang="en-ID" dirty="0" err="1"/>
              <a:t>tahun</a:t>
            </a:r>
            <a:r>
              <a:rPr lang="en-ID" dirty="0"/>
              <a:t> 1940. </a:t>
            </a:r>
            <a:r>
              <a:rPr lang="en-ID" dirty="0" err="1"/>
              <a:t>Faktor</a:t>
            </a:r>
            <a:r>
              <a:rPr lang="en-ID" dirty="0"/>
              <a:t> </a:t>
            </a:r>
            <a:r>
              <a:rPr lang="en-ID" dirty="0" err="1"/>
              <a:t>keberuntungan</a:t>
            </a:r>
            <a:r>
              <a:rPr lang="en-ID" dirty="0"/>
              <a:t> juga </a:t>
            </a:r>
            <a:r>
              <a:rPr lang="en-ID" dirty="0" err="1"/>
              <a:t>melengkapi</a:t>
            </a:r>
            <a:r>
              <a:rPr lang="en-ID" dirty="0"/>
              <a:t> </a:t>
            </a:r>
            <a:r>
              <a:rPr lang="en-ID" dirty="0" err="1"/>
              <a:t>atribut</a:t>
            </a:r>
            <a:r>
              <a:rPr lang="en-ID" dirty="0"/>
              <a:t> </a:t>
            </a:r>
            <a:r>
              <a:rPr lang="en-ID" dirty="0" err="1"/>
              <a:t>seorang</a:t>
            </a:r>
            <a:r>
              <a:rPr lang="en-ID" dirty="0"/>
              <a:t> </a:t>
            </a:r>
            <a:r>
              <a:rPr lang="en-ID" dirty="0" err="1"/>
              <a:t>tokoh</a:t>
            </a:r>
            <a:r>
              <a:rPr lang="en-ID" dirty="0"/>
              <a:t> dunia yang </a:t>
            </a:r>
            <a:r>
              <a:rPr lang="en-ID" dirty="0" err="1"/>
              <a:t>berhasil</a:t>
            </a:r>
            <a:r>
              <a:rPr lang="en-ID" dirty="0"/>
              <a:t> </a:t>
            </a:r>
            <a:r>
              <a:rPr lang="en-ID" dirty="0" err="1"/>
              <a:t>mengarahkan</a:t>
            </a:r>
            <a:r>
              <a:rPr lang="en-ID" dirty="0"/>
              <a:t> </a:t>
            </a:r>
            <a:r>
              <a:rPr lang="en-ID" dirty="0" err="1"/>
              <a:t>sejarah</a:t>
            </a:r>
            <a:r>
              <a:rPr lang="en-ID" dirty="0"/>
              <a:t>. </a:t>
            </a:r>
            <a:r>
              <a:rPr lang="en-ID" dirty="0" err="1"/>
              <a:t>Misalnya</a:t>
            </a:r>
            <a:r>
              <a:rPr lang="en-ID" dirty="0"/>
              <a:t> Lenin, </a:t>
            </a:r>
            <a:r>
              <a:rPr lang="en-ID" dirty="0" err="1"/>
              <a:t>andai</a:t>
            </a:r>
            <a:r>
              <a:rPr lang="en-ID" dirty="0"/>
              <a:t> kata </a:t>
            </a:r>
            <a:r>
              <a:rPr lang="en-ID" dirty="0" err="1"/>
              <a:t>ia</a:t>
            </a:r>
            <a:r>
              <a:rPr lang="en-ID" dirty="0"/>
              <a:t> </a:t>
            </a:r>
            <a:r>
              <a:rPr lang="en-ID" dirty="0" err="1"/>
              <a:t>digantung</a:t>
            </a:r>
            <a:r>
              <a:rPr lang="en-ID" dirty="0"/>
              <a:t> oleh </a:t>
            </a:r>
            <a:r>
              <a:rPr lang="en-ID" dirty="0" err="1"/>
              <a:t>rezim</a:t>
            </a:r>
            <a:r>
              <a:rPr lang="en-ID" dirty="0"/>
              <a:t> lama dan </a:t>
            </a:r>
            <a:r>
              <a:rPr lang="en-ID" dirty="0" err="1"/>
              <a:t>tidak</a:t>
            </a:r>
            <a:r>
              <a:rPr lang="en-ID" dirty="0"/>
              <a:t> </a:t>
            </a:r>
            <a:r>
              <a:rPr lang="en-ID" dirty="0" err="1"/>
              <a:t>diasingkan</a:t>
            </a:r>
            <a:r>
              <a:rPr lang="en-ID" dirty="0"/>
              <a:t>, </a:t>
            </a:r>
            <a:r>
              <a:rPr lang="en-ID" dirty="0" err="1"/>
              <a:t>maka</a:t>
            </a:r>
            <a:r>
              <a:rPr lang="en-ID" dirty="0"/>
              <a:t> </a:t>
            </a:r>
            <a:r>
              <a:rPr lang="en-ID" dirty="0" err="1"/>
              <a:t>sejarah</a:t>
            </a:r>
            <a:r>
              <a:rPr lang="en-ID" dirty="0"/>
              <a:t> Uni Soviet </a:t>
            </a:r>
            <a:r>
              <a:rPr lang="en-ID" dirty="0" err="1"/>
              <a:t>akan</a:t>
            </a:r>
            <a:r>
              <a:rPr lang="en-ID" dirty="0"/>
              <a:t> lain pula. Di </a:t>
            </a:r>
            <a:r>
              <a:rPr lang="en-ID" dirty="0" err="1"/>
              <a:t>samping</a:t>
            </a:r>
            <a:r>
              <a:rPr lang="en-ID" dirty="0"/>
              <a:t> </a:t>
            </a:r>
            <a:r>
              <a:rPr lang="en-ID" dirty="0" err="1"/>
              <a:t>itu</a:t>
            </a:r>
            <a:r>
              <a:rPr lang="en-ID" dirty="0"/>
              <a:t>, </a:t>
            </a:r>
            <a:r>
              <a:rPr lang="en-ID" dirty="0" err="1"/>
              <a:t>latar</a:t>
            </a:r>
            <a:r>
              <a:rPr lang="en-ID" dirty="0"/>
              <a:t> </a:t>
            </a:r>
            <a:r>
              <a:rPr lang="en-ID" dirty="0" err="1"/>
              <a:t>belakang</a:t>
            </a:r>
            <a:r>
              <a:rPr lang="en-ID" dirty="0"/>
              <a:t> </a:t>
            </a:r>
            <a:r>
              <a:rPr lang="en-ID" dirty="0" err="1"/>
              <a:t>keturunan</a:t>
            </a:r>
            <a:r>
              <a:rPr lang="en-ID" dirty="0"/>
              <a:t> </a:t>
            </a:r>
            <a:r>
              <a:rPr lang="en-ID" dirty="0" err="1"/>
              <a:t>keluarga</a:t>
            </a:r>
            <a:r>
              <a:rPr lang="en-ID" dirty="0"/>
              <a:t> </a:t>
            </a:r>
            <a:r>
              <a:rPr lang="en-ID" dirty="0" err="1"/>
              <a:t>menarki</a:t>
            </a:r>
            <a:r>
              <a:rPr lang="en-ID" dirty="0"/>
              <a:t> </a:t>
            </a:r>
            <a:r>
              <a:rPr lang="en-ID" dirty="0" err="1"/>
              <a:t>telah</a:t>
            </a:r>
            <a:r>
              <a:rPr lang="en-ID" dirty="0"/>
              <a:t> </a:t>
            </a:r>
            <a:r>
              <a:rPr lang="en-ID" dirty="0" err="1"/>
              <a:t>terbukti</a:t>
            </a:r>
            <a:r>
              <a:rPr lang="en-ID" dirty="0"/>
              <a:t> </a:t>
            </a:r>
            <a:r>
              <a:rPr lang="en-ID" dirty="0" err="1"/>
              <a:t>dari</a:t>
            </a:r>
            <a:r>
              <a:rPr lang="en-ID" dirty="0"/>
              <a:t> </a:t>
            </a:r>
            <a:r>
              <a:rPr lang="en-ID" dirty="0" err="1"/>
              <a:t>penelitian</a:t>
            </a:r>
            <a:r>
              <a:rPr lang="en-ID" dirty="0"/>
              <a:t> F.A Woods </a:t>
            </a:r>
            <a:r>
              <a:rPr lang="en-ID" dirty="0" err="1"/>
              <a:t>tahun</a:t>
            </a:r>
            <a:r>
              <a:rPr lang="en-ID" dirty="0"/>
              <a:t> 1913 </a:t>
            </a:r>
            <a:r>
              <a:rPr lang="en-ID" dirty="0" err="1"/>
              <a:t>bahwa</a:t>
            </a:r>
            <a:r>
              <a:rPr lang="en-ID" dirty="0"/>
              <a:t> </a:t>
            </a:r>
            <a:r>
              <a:rPr lang="en-ID" dirty="0" err="1"/>
              <a:t>saudara</a:t>
            </a:r>
            <a:r>
              <a:rPr lang="en-ID" dirty="0"/>
              <a:t> – </a:t>
            </a:r>
            <a:r>
              <a:rPr lang="en-ID" dirty="0" err="1"/>
              <a:t>saudara</a:t>
            </a:r>
            <a:r>
              <a:rPr lang="en-ID" dirty="0"/>
              <a:t> para raja juga </a:t>
            </a:r>
            <a:r>
              <a:rPr lang="en-ID" dirty="0" err="1"/>
              <a:t>mempunyai</a:t>
            </a:r>
            <a:r>
              <a:rPr lang="en-ID" dirty="0"/>
              <a:t> </a:t>
            </a:r>
            <a:r>
              <a:rPr lang="en-ID" dirty="0" err="1"/>
              <a:t>pangaruh</a:t>
            </a:r>
            <a:r>
              <a:rPr lang="en-ID" dirty="0"/>
              <a:t> yang </a:t>
            </a:r>
            <a:r>
              <a:rPr lang="en-ID" dirty="0" err="1"/>
              <a:t>luas</a:t>
            </a:r>
            <a:r>
              <a:rPr lang="en-ID" dirty="0"/>
              <a:t> </a:t>
            </a:r>
            <a:r>
              <a:rPr lang="en-ID" dirty="0" err="1"/>
              <a:t>dalam</a:t>
            </a:r>
            <a:r>
              <a:rPr lang="en-ID" dirty="0"/>
              <a:t> </a:t>
            </a:r>
            <a:r>
              <a:rPr lang="en-ID" dirty="0" err="1"/>
              <a:t>kerajaan</a:t>
            </a:r>
            <a:r>
              <a:rPr lang="en-ID" dirty="0"/>
              <a:t> </a:t>
            </a:r>
            <a:r>
              <a:rPr lang="en-ID" dirty="0" err="1"/>
              <a:t>tersebut</a:t>
            </a:r>
            <a:r>
              <a:rPr lang="en-ID" dirty="0"/>
              <a:t>. </a:t>
            </a:r>
            <a:r>
              <a:rPr lang="en-ID" dirty="0" err="1"/>
              <a:t>Bukan</a:t>
            </a:r>
            <a:r>
              <a:rPr lang="en-ID" dirty="0"/>
              <a:t> </a:t>
            </a:r>
            <a:r>
              <a:rPr lang="en-ID" dirty="0" err="1"/>
              <a:t>itu</a:t>
            </a:r>
            <a:r>
              <a:rPr lang="en-ID" dirty="0"/>
              <a:t> </a:t>
            </a:r>
            <a:r>
              <a:rPr lang="en-ID" dirty="0" err="1"/>
              <a:t>saja</a:t>
            </a:r>
            <a:r>
              <a:rPr lang="en-ID" dirty="0"/>
              <a:t>. </a:t>
            </a:r>
            <a:r>
              <a:rPr lang="en-ID" dirty="0" err="1"/>
              <a:t>Perkawinan</a:t>
            </a:r>
            <a:r>
              <a:rPr lang="en-ID" dirty="0"/>
              <a:t> </a:t>
            </a:r>
            <a:r>
              <a:rPr lang="en-ID" dirty="0" err="1"/>
              <a:t>antara</a:t>
            </a:r>
            <a:r>
              <a:rPr lang="en-ID" dirty="0"/>
              <a:t> </a:t>
            </a:r>
            <a:r>
              <a:rPr lang="en-ID" dirty="0" err="1"/>
              <a:t>keluarga</a:t>
            </a:r>
            <a:r>
              <a:rPr lang="en-ID" dirty="0"/>
              <a:t> </a:t>
            </a:r>
            <a:r>
              <a:rPr lang="en-ID" dirty="0" err="1"/>
              <a:t>kerajaan</a:t>
            </a:r>
            <a:r>
              <a:rPr lang="en-ID" dirty="0"/>
              <a:t> </a:t>
            </a:r>
            <a:r>
              <a:rPr lang="en-ID" dirty="0" err="1"/>
              <a:t>telah</a:t>
            </a:r>
            <a:r>
              <a:rPr lang="en-ID" dirty="0"/>
              <a:t> </a:t>
            </a:r>
            <a:r>
              <a:rPr lang="en-ID" dirty="0" err="1"/>
              <a:t>melahirkan</a:t>
            </a:r>
            <a:r>
              <a:rPr lang="en-ID" dirty="0"/>
              <a:t> </a:t>
            </a:r>
            <a:r>
              <a:rPr lang="en-ID" dirty="0" err="1"/>
              <a:t>kelompok</a:t>
            </a:r>
            <a:r>
              <a:rPr lang="en-ID" dirty="0"/>
              <a:t> aristocrat yang juga </a:t>
            </a:r>
            <a:r>
              <a:rPr lang="en-ID" dirty="0" err="1"/>
              <a:t>ikut</a:t>
            </a:r>
            <a:r>
              <a:rPr lang="en-ID" dirty="0"/>
              <a:t> </a:t>
            </a:r>
            <a:r>
              <a:rPr lang="en-ID" dirty="0" err="1"/>
              <a:t>berpengaruh</a:t>
            </a:r>
            <a:r>
              <a:rPr lang="en-ID" dirty="0"/>
              <a:t> </a:t>
            </a:r>
            <a:r>
              <a:rPr lang="en-ID" dirty="0" err="1"/>
              <a:t>luas</a:t>
            </a:r>
            <a:r>
              <a:rPr lang="en-ID" dirty="0"/>
              <a:t> </a:t>
            </a:r>
            <a:r>
              <a:rPr lang="en-ID" dirty="0" err="1"/>
              <a:t>dalam</a:t>
            </a:r>
            <a:r>
              <a:rPr lang="en-ID" dirty="0"/>
              <a:t> </a:t>
            </a:r>
            <a:r>
              <a:rPr lang="en-ID" dirty="0" err="1"/>
              <a:t>masyarakat</a:t>
            </a:r>
            <a:r>
              <a:rPr lang="en-ID" dirty="0"/>
              <a:t>.</a:t>
            </a:r>
            <a:endParaRPr lang="en-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1066"/>
          </a:xfrm>
        </p:spPr>
        <p:txBody>
          <a:bodyPr/>
          <a:lstStyle/>
          <a:p>
            <a:r>
              <a:rPr lang="fi-FI" dirty="0"/>
              <a:t>Teori Sifat Pemimpin (Traits Theory)</a:t>
            </a:r>
            <a:endParaRPr lang="en-ID" dirty="0"/>
          </a:p>
        </p:txBody>
      </p:sp>
      <p:sp>
        <p:nvSpPr>
          <p:cNvPr id="3" name="Content Placeholder 2"/>
          <p:cNvSpPr>
            <a:spLocks noGrp="1"/>
          </p:cNvSpPr>
          <p:nvPr>
            <p:ph idx="1"/>
          </p:nvPr>
        </p:nvSpPr>
        <p:spPr>
          <a:xfrm>
            <a:off x="838200" y="1520824"/>
            <a:ext cx="10515600" cy="4853471"/>
          </a:xfrm>
        </p:spPr>
        <p:txBody>
          <a:bodyPr>
            <a:normAutofit lnSpcReduction="10000"/>
          </a:bodyPr>
          <a:lstStyle/>
          <a:p>
            <a:pPr marL="0" indent="0" algn="just">
              <a:buNone/>
            </a:pPr>
            <a:r>
              <a:rPr lang="en-ID" sz="2500" dirty="0" err="1"/>
              <a:t>Sepanjang</a:t>
            </a:r>
            <a:r>
              <a:rPr lang="en-ID" sz="2500" dirty="0"/>
              <a:t> </a:t>
            </a:r>
            <a:r>
              <a:rPr lang="en-ID" sz="2500" dirty="0" err="1"/>
              <a:t>sejarah</a:t>
            </a:r>
            <a:r>
              <a:rPr lang="en-ID" sz="2500" dirty="0"/>
              <a:t>, para </a:t>
            </a:r>
            <a:r>
              <a:rPr lang="en-ID" sz="2500" dirty="0" err="1"/>
              <a:t>pemimpin</a:t>
            </a:r>
            <a:r>
              <a:rPr lang="en-ID" sz="2500" dirty="0"/>
              <a:t> yang </a:t>
            </a:r>
            <a:r>
              <a:rPr lang="en-ID" sz="2500" dirty="0" err="1"/>
              <a:t>kuat</a:t>
            </a:r>
            <a:r>
              <a:rPr lang="en-ID" sz="2500" dirty="0"/>
              <a:t> – Buddha, Napoleon, Mao, </a:t>
            </a:r>
            <a:r>
              <a:rPr lang="en-ID" sz="2500" dirty="0" err="1"/>
              <a:t>Chuchill</a:t>
            </a:r>
            <a:r>
              <a:rPr lang="en-ID" sz="2500" dirty="0"/>
              <a:t>, Thatcher, Reagan </a:t>
            </a:r>
            <a:r>
              <a:rPr lang="en-ID" sz="2500" dirty="0" err="1"/>
              <a:t>dideskripsikan</a:t>
            </a:r>
            <a:r>
              <a:rPr lang="en-ID" sz="2500" dirty="0"/>
              <a:t> </a:t>
            </a:r>
            <a:r>
              <a:rPr lang="en-ID" sz="2500" dirty="0" err="1"/>
              <a:t>berdasarkan</a:t>
            </a:r>
            <a:r>
              <a:rPr lang="en-ID" sz="2500" dirty="0"/>
              <a:t> </a:t>
            </a:r>
            <a:r>
              <a:rPr lang="en-ID" sz="2500" dirty="0" err="1"/>
              <a:t>sifat</a:t>
            </a:r>
            <a:r>
              <a:rPr lang="en-ID" sz="2500" dirty="0"/>
              <a:t> – </a:t>
            </a:r>
            <a:r>
              <a:rPr lang="en-ID" sz="2500" dirty="0" err="1"/>
              <a:t>sifat</a:t>
            </a:r>
            <a:r>
              <a:rPr lang="en-ID" sz="2500" dirty="0"/>
              <a:t> </a:t>
            </a:r>
            <a:r>
              <a:rPr lang="en-ID" sz="2500" dirty="0" err="1"/>
              <a:t>mereka</a:t>
            </a:r>
            <a:r>
              <a:rPr lang="en-ID" sz="2500" dirty="0"/>
              <a:t>. </a:t>
            </a:r>
            <a:r>
              <a:rPr lang="en-ID" sz="2500" dirty="0" err="1"/>
              <a:t>Contoh</a:t>
            </a:r>
            <a:r>
              <a:rPr lang="en-ID" sz="2500" dirty="0"/>
              <a:t>, </a:t>
            </a:r>
            <a:r>
              <a:rPr lang="en-ID" sz="2500" dirty="0" err="1"/>
              <a:t>ketika</a:t>
            </a:r>
            <a:r>
              <a:rPr lang="en-ID" sz="2500" dirty="0"/>
              <a:t> </a:t>
            </a:r>
            <a:r>
              <a:rPr lang="en-ID" sz="2500" dirty="0" err="1"/>
              <a:t>menjabat</a:t>
            </a:r>
            <a:r>
              <a:rPr lang="en-ID" sz="2500" dirty="0"/>
              <a:t> Perdana Menteri </a:t>
            </a:r>
            <a:r>
              <a:rPr lang="en-ID" sz="2500" dirty="0" err="1"/>
              <a:t>Inggris</a:t>
            </a:r>
            <a:r>
              <a:rPr lang="en-ID" sz="2500" dirty="0"/>
              <a:t> Raya, Margaret Thatcher </a:t>
            </a:r>
            <a:r>
              <a:rPr lang="en-ID" sz="2500" dirty="0" err="1"/>
              <a:t>terus</a:t>
            </a:r>
            <a:r>
              <a:rPr lang="en-ID" sz="2500" dirty="0"/>
              <a:t> – </a:t>
            </a:r>
            <a:r>
              <a:rPr lang="en-ID" sz="2500" dirty="0" err="1"/>
              <a:t>menerus</a:t>
            </a:r>
            <a:r>
              <a:rPr lang="en-ID" sz="2500" dirty="0"/>
              <a:t> </a:t>
            </a:r>
            <a:r>
              <a:rPr lang="en-ID" sz="2500" dirty="0" err="1"/>
              <a:t>dideskripsikan</a:t>
            </a:r>
            <a:r>
              <a:rPr lang="en-ID" sz="2500" dirty="0"/>
              <a:t> </a:t>
            </a:r>
            <a:r>
              <a:rPr lang="en-ID" sz="2500" dirty="0" err="1"/>
              <a:t>sebagai</a:t>
            </a:r>
            <a:r>
              <a:rPr lang="en-ID" sz="2500" dirty="0"/>
              <a:t> </a:t>
            </a:r>
            <a:r>
              <a:rPr lang="en-ID" sz="2500" dirty="0" err="1"/>
              <a:t>perempuan</a:t>
            </a:r>
            <a:r>
              <a:rPr lang="en-ID" sz="2500" dirty="0"/>
              <a:t> yang </a:t>
            </a:r>
            <a:r>
              <a:rPr lang="en-ID" sz="2500" dirty="0" err="1"/>
              <a:t>sangat</a:t>
            </a:r>
            <a:r>
              <a:rPr lang="en-ID" sz="2500" dirty="0"/>
              <a:t> </a:t>
            </a:r>
            <a:r>
              <a:rPr lang="en-ID" sz="2500" dirty="0" err="1"/>
              <a:t>percaya</a:t>
            </a:r>
            <a:r>
              <a:rPr lang="en-ID" sz="2500" dirty="0"/>
              <a:t> </a:t>
            </a:r>
            <a:r>
              <a:rPr lang="en-ID" sz="2500" dirty="0" err="1"/>
              <a:t>diri</a:t>
            </a:r>
            <a:r>
              <a:rPr lang="en-ID" sz="2500" dirty="0"/>
              <a:t>, </a:t>
            </a:r>
            <a:r>
              <a:rPr lang="en-ID" sz="2500" dirty="0" err="1"/>
              <a:t>berkemauan</a:t>
            </a:r>
            <a:r>
              <a:rPr lang="en-ID" sz="2500" dirty="0"/>
              <a:t> </a:t>
            </a:r>
            <a:r>
              <a:rPr lang="en-ID" sz="2500" dirty="0" err="1"/>
              <a:t>keras</a:t>
            </a:r>
            <a:r>
              <a:rPr lang="en-ID" sz="2500" dirty="0"/>
              <a:t>, </a:t>
            </a:r>
            <a:r>
              <a:rPr lang="en-ID" sz="2500" dirty="0" err="1"/>
              <a:t>tekun</a:t>
            </a:r>
            <a:r>
              <a:rPr lang="en-ID" sz="2500" dirty="0"/>
              <a:t> dan </a:t>
            </a:r>
            <a:r>
              <a:rPr lang="en-ID" sz="2500" dirty="0" err="1"/>
              <a:t>tegas</a:t>
            </a:r>
            <a:r>
              <a:rPr lang="en-ID" sz="2500" dirty="0"/>
              <a:t>. </a:t>
            </a:r>
            <a:r>
              <a:rPr lang="en-ID" sz="2500" dirty="0" err="1"/>
              <a:t>Teori</a:t>
            </a:r>
            <a:r>
              <a:rPr lang="en-ID" sz="2500" dirty="0"/>
              <a:t> </a:t>
            </a:r>
            <a:r>
              <a:rPr lang="en-ID" sz="2500" dirty="0" err="1"/>
              <a:t>sifat</a:t>
            </a:r>
            <a:r>
              <a:rPr lang="en-ID" sz="2500" dirty="0"/>
              <a:t> </a:t>
            </a:r>
            <a:r>
              <a:rPr lang="en-ID" sz="2500" dirty="0" err="1"/>
              <a:t>kepemimpinan</a:t>
            </a:r>
            <a:r>
              <a:rPr lang="en-ID" sz="2500" dirty="0"/>
              <a:t> (traits theories of leadership) </a:t>
            </a:r>
            <a:r>
              <a:rPr lang="en-ID" sz="2500" dirty="0" err="1"/>
              <a:t>membedakan</a:t>
            </a:r>
            <a:r>
              <a:rPr lang="en-ID" sz="2500" dirty="0"/>
              <a:t> para </a:t>
            </a:r>
            <a:r>
              <a:rPr lang="en-ID" sz="2500" dirty="0" err="1"/>
              <a:t>pemimpin</a:t>
            </a:r>
            <a:r>
              <a:rPr lang="en-ID" sz="2500" dirty="0"/>
              <a:t> </a:t>
            </a:r>
            <a:r>
              <a:rPr lang="en-ID" sz="2500" dirty="0" err="1"/>
              <a:t>dari</a:t>
            </a:r>
            <a:r>
              <a:rPr lang="en-ID" sz="2500" dirty="0"/>
              <a:t> </a:t>
            </a:r>
            <a:r>
              <a:rPr lang="en-ID" sz="2500" dirty="0" err="1"/>
              <a:t>mereka</a:t>
            </a:r>
            <a:r>
              <a:rPr lang="en-ID" sz="2500" dirty="0"/>
              <a:t> yang </a:t>
            </a:r>
            <a:r>
              <a:rPr lang="en-ID" sz="2500" dirty="0" err="1"/>
              <a:t>bukan</a:t>
            </a:r>
            <a:r>
              <a:rPr lang="en-ID" sz="2500" dirty="0"/>
              <a:t> </a:t>
            </a:r>
            <a:r>
              <a:rPr lang="en-ID" sz="2500" dirty="0" err="1"/>
              <a:t>pemimpin</a:t>
            </a:r>
            <a:r>
              <a:rPr lang="en-ID" sz="2500" dirty="0"/>
              <a:t> </a:t>
            </a:r>
            <a:r>
              <a:rPr lang="en-ID" sz="2500" dirty="0" err="1"/>
              <a:t>dengan</a:t>
            </a:r>
            <a:r>
              <a:rPr lang="en-ID" sz="2500" dirty="0"/>
              <a:t> </a:t>
            </a:r>
            <a:r>
              <a:rPr lang="en-ID" sz="2500" dirty="0" err="1"/>
              <a:t>cara</a:t>
            </a:r>
            <a:r>
              <a:rPr lang="en-ID" sz="2500" dirty="0"/>
              <a:t> focus pada </a:t>
            </a:r>
            <a:r>
              <a:rPr lang="en-ID" sz="2500" dirty="0" err="1"/>
              <a:t>berbagai</a:t>
            </a:r>
            <a:r>
              <a:rPr lang="en-ID" sz="2500" dirty="0"/>
              <a:t> </a:t>
            </a:r>
            <a:r>
              <a:rPr lang="en-ID" sz="2500" dirty="0" err="1"/>
              <a:t>sifat</a:t>
            </a:r>
            <a:r>
              <a:rPr lang="en-ID" sz="2500" dirty="0"/>
              <a:t> dan </a:t>
            </a:r>
            <a:r>
              <a:rPr lang="en-ID" sz="2500" dirty="0" err="1"/>
              <a:t>karakteristik</a:t>
            </a:r>
            <a:r>
              <a:rPr lang="en-ID" sz="2500" dirty="0"/>
              <a:t> </a:t>
            </a:r>
            <a:r>
              <a:rPr lang="en-ID" sz="2500" dirty="0" err="1"/>
              <a:t>pribadi</a:t>
            </a:r>
            <a:r>
              <a:rPr lang="en-ID" sz="2500" dirty="0"/>
              <a:t>. </a:t>
            </a:r>
            <a:r>
              <a:rPr lang="en-ID" sz="2500" dirty="0" err="1"/>
              <a:t>Pribadi</a:t>
            </a:r>
            <a:r>
              <a:rPr lang="en-ID" sz="2500" dirty="0"/>
              <a:t> – </a:t>
            </a:r>
            <a:r>
              <a:rPr lang="en-ID" sz="2500" dirty="0" err="1"/>
              <a:t>pribadi</a:t>
            </a:r>
            <a:r>
              <a:rPr lang="en-ID" sz="2500" dirty="0"/>
              <a:t> </a:t>
            </a:r>
            <a:r>
              <a:rPr lang="en-ID" sz="2500" dirty="0" err="1"/>
              <a:t>seperti</a:t>
            </a:r>
            <a:r>
              <a:rPr lang="en-ID" sz="2500" dirty="0"/>
              <a:t> Margaret Thatcher, </a:t>
            </a:r>
            <a:r>
              <a:rPr lang="en-ID" sz="2500" dirty="0" err="1"/>
              <a:t>Presiden</a:t>
            </a:r>
            <a:r>
              <a:rPr lang="en-ID" sz="2500" dirty="0"/>
              <a:t> Afrika Selatan Nelson Mandela, CEO Virgin Group Richard Branson, </a:t>
            </a:r>
            <a:r>
              <a:rPr lang="en-ID" sz="2500" dirty="0" err="1"/>
              <a:t>pendiri</a:t>
            </a:r>
            <a:r>
              <a:rPr lang="en-ID" sz="2500" dirty="0"/>
              <a:t> Apple Steve Jobs, </a:t>
            </a:r>
            <a:r>
              <a:rPr lang="en-ID" sz="2500" dirty="0" err="1"/>
              <a:t>mantan</a:t>
            </a:r>
            <a:r>
              <a:rPr lang="en-ID" sz="2500" dirty="0"/>
              <a:t> </a:t>
            </a:r>
            <a:r>
              <a:rPr lang="en-ID" sz="2500" dirty="0" err="1"/>
              <a:t>Walikota</a:t>
            </a:r>
            <a:r>
              <a:rPr lang="en-ID" sz="2500" dirty="0"/>
              <a:t> New York City Rudolph Giuliani, dan </a:t>
            </a:r>
            <a:r>
              <a:rPr lang="en-ID" sz="2500" dirty="0" err="1"/>
              <a:t>ketua</a:t>
            </a:r>
            <a:r>
              <a:rPr lang="en-ID" sz="2500" dirty="0"/>
              <a:t> American Express Ken Chenault </a:t>
            </a:r>
            <a:r>
              <a:rPr lang="sv-SE" sz="2500" dirty="0"/>
              <a:t>diakui sebagai pemimpin dan dideskripsikan sebagai pribadi yang karismatik, antusias, dan berani. Pencarian atribut-atribut </a:t>
            </a:r>
            <a:r>
              <a:rPr lang="en-ID" sz="2500" dirty="0" err="1"/>
              <a:t>kepribadian,social</a:t>
            </a:r>
            <a:r>
              <a:rPr lang="en-ID" sz="2500" dirty="0"/>
              <a:t>, </a:t>
            </a:r>
            <a:r>
              <a:rPr lang="en-ID" sz="2500" dirty="0" err="1"/>
              <a:t>fisik</a:t>
            </a:r>
            <a:r>
              <a:rPr lang="en-ID" sz="2500" dirty="0"/>
              <a:t> </a:t>
            </a:r>
            <a:r>
              <a:rPr lang="en-ID" sz="2500" dirty="0" err="1"/>
              <a:t>atau</a:t>
            </a:r>
            <a:r>
              <a:rPr lang="en-ID" sz="2500" dirty="0"/>
              <a:t> </a:t>
            </a:r>
            <a:r>
              <a:rPr lang="en-ID" sz="2500" dirty="0" err="1"/>
              <a:t>intelektual</a:t>
            </a:r>
            <a:r>
              <a:rPr lang="en-ID" sz="2500" dirty="0"/>
              <a:t> </a:t>
            </a:r>
            <a:r>
              <a:rPr lang="en-ID" sz="2500" dirty="0" err="1"/>
              <a:t>guna</a:t>
            </a:r>
            <a:r>
              <a:rPr lang="en-ID" sz="2500" dirty="0"/>
              <a:t> </a:t>
            </a:r>
            <a:r>
              <a:rPr lang="en-ID" sz="2500" dirty="0" err="1"/>
              <a:t>mendeskripsikan</a:t>
            </a:r>
            <a:r>
              <a:rPr lang="en-ID" sz="2500" dirty="0"/>
              <a:t> dan </a:t>
            </a:r>
            <a:r>
              <a:rPr lang="en-ID" sz="2500" dirty="0" err="1"/>
              <a:t>membedakan</a:t>
            </a:r>
            <a:r>
              <a:rPr lang="en-ID" sz="2500" dirty="0"/>
              <a:t> </a:t>
            </a:r>
            <a:r>
              <a:rPr lang="en-ID" sz="2500" dirty="0" err="1"/>
              <a:t>pemimpin</a:t>
            </a:r>
            <a:r>
              <a:rPr lang="en-ID" sz="2500" dirty="0"/>
              <a:t> </a:t>
            </a:r>
            <a:r>
              <a:rPr lang="en-ID" sz="2500" dirty="0" err="1"/>
              <a:t>dari</a:t>
            </a:r>
            <a:r>
              <a:rPr lang="en-ID" sz="2500" dirty="0"/>
              <a:t> yang </a:t>
            </a:r>
            <a:r>
              <a:rPr lang="en-ID" sz="2500" dirty="0" err="1"/>
              <a:t>bukan</a:t>
            </a:r>
            <a:r>
              <a:rPr lang="en-ID" sz="2500" dirty="0"/>
              <a:t> </a:t>
            </a:r>
            <a:r>
              <a:rPr lang="en-ID" sz="2500" dirty="0" err="1"/>
              <a:t>pemimpin</a:t>
            </a:r>
            <a:r>
              <a:rPr lang="en-ID" sz="2500" dirty="0"/>
              <a:t> </a:t>
            </a:r>
            <a:r>
              <a:rPr lang="en-ID" sz="2500" dirty="0" err="1"/>
              <a:t>merupakan</a:t>
            </a:r>
            <a:r>
              <a:rPr lang="en-ID" sz="2500" dirty="0"/>
              <a:t> </a:t>
            </a:r>
            <a:r>
              <a:rPr lang="en-ID" sz="2500" dirty="0" err="1"/>
              <a:t>tingkatan</a:t>
            </a:r>
            <a:r>
              <a:rPr lang="en-ID" sz="2500" dirty="0"/>
              <a:t> paling </a:t>
            </a:r>
            <a:r>
              <a:rPr lang="en-ID" sz="2500" dirty="0" err="1"/>
              <a:t>awal</a:t>
            </a:r>
            <a:r>
              <a:rPr lang="en-ID" sz="2500" dirty="0"/>
              <a:t> </a:t>
            </a:r>
            <a:r>
              <a:rPr lang="en-ID" sz="2500" dirty="0" err="1"/>
              <a:t>dalam</a:t>
            </a:r>
            <a:r>
              <a:rPr lang="en-ID" sz="2500" dirty="0"/>
              <a:t> </a:t>
            </a:r>
            <a:r>
              <a:rPr lang="en-ID" sz="2500" dirty="0" err="1"/>
              <a:t>penelitian</a:t>
            </a:r>
            <a:r>
              <a:rPr lang="en-ID" sz="2500" dirty="0"/>
              <a:t> </a:t>
            </a:r>
            <a:r>
              <a:rPr lang="en-ID" sz="2500" dirty="0" err="1"/>
              <a:t>kepemimpinan</a:t>
            </a:r>
            <a:endParaRPr lang="sv-SE" sz="2500" dirty="0"/>
          </a:p>
          <a:p>
            <a:pPr marL="0" indent="0" algn="just">
              <a:buNone/>
            </a:pPr>
            <a:endParaRPr lang="en-ID"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46840"/>
          </a:xfrm>
        </p:spPr>
        <p:txBody>
          <a:bodyPr>
            <a:normAutofit/>
          </a:bodyPr>
          <a:lstStyle/>
          <a:p>
            <a:r>
              <a:rPr lang="en-ID" sz="4000" b="1" dirty="0" err="1"/>
              <a:t>Teori</a:t>
            </a:r>
            <a:r>
              <a:rPr lang="en-ID" sz="4000" b="1" dirty="0"/>
              <a:t> </a:t>
            </a:r>
            <a:r>
              <a:rPr lang="en-ID" sz="4000" b="1" dirty="0" err="1"/>
              <a:t>Perilaku</a:t>
            </a:r>
            <a:r>
              <a:rPr lang="en-ID" sz="4000" b="1" dirty="0"/>
              <a:t> </a:t>
            </a:r>
            <a:r>
              <a:rPr lang="en-ID" sz="4000" b="1" dirty="0" err="1"/>
              <a:t>Pemimpin</a:t>
            </a:r>
            <a:r>
              <a:rPr lang="en-ID" sz="4000" b="1" dirty="0"/>
              <a:t> (Behaviourist Theory)</a:t>
            </a:r>
            <a:endParaRPr lang="en-ID" sz="4000" b="1" dirty="0"/>
          </a:p>
        </p:txBody>
      </p:sp>
      <p:sp>
        <p:nvSpPr>
          <p:cNvPr id="3" name="Content Placeholder 2"/>
          <p:cNvSpPr>
            <a:spLocks noGrp="1"/>
          </p:cNvSpPr>
          <p:nvPr>
            <p:ph idx="1"/>
          </p:nvPr>
        </p:nvSpPr>
        <p:spPr>
          <a:xfrm>
            <a:off x="838200" y="1311966"/>
            <a:ext cx="10515600" cy="4864997"/>
          </a:xfrm>
        </p:spPr>
        <p:txBody>
          <a:bodyPr>
            <a:normAutofit/>
          </a:bodyPr>
          <a:lstStyle/>
          <a:p>
            <a:pPr marL="0" indent="0" algn="just">
              <a:buNone/>
            </a:pPr>
            <a:r>
              <a:rPr lang="en-ID" sz="2400" dirty="0" err="1"/>
              <a:t>Kegagalan</a:t>
            </a:r>
            <a:r>
              <a:rPr lang="en-ID" sz="2400" dirty="0"/>
              <a:t> </a:t>
            </a:r>
            <a:r>
              <a:rPr lang="en-ID" sz="2400" dirty="0" err="1"/>
              <a:t>teori</a:t>
            </a:r>
            <a:r>
              <a:rPr lang="en-ID" sz="2400" dirty="0"/>
              <a:t> </a:t>
            </a:r>
            <a:r>
              <a:rPr lang="en-ID" sz="2400" dirty="0" err="1"/>
              <a:t>sifat</a:t>
            </a:r>
            <a:r>
              <a:rPr lang="en-ID" sz="2400" dirty="0"/>
              <a:t> </a:t>
            </a:r>
            <a:r>
              <a:rPr lang="en-ID" sz="2400" dirty="0" err="1"/>
              <a:t>kepemimpinan</a:t>
            </a:r>
            <a:r>
              <a:rPr lang="en-ID" sz="2400" dirty="0"/>
              <a:t> yang </a:t>
            </a:r>
            <a:r>
              <a:rPr lang="en-ID" sz="2400" dirty="0" err="1"/>
              <a:t>sebelumnya</a:t>
            </a:r>
            <a:r>
              <a:rPr lang="en-ID" sz="2400" dirty="0"/>
              <a:t> </a:t>
            </a:r>
            <a:r>
              <a:rPr lang="en-ID" sz="2400" dirty="0" err="1"/>
              <a:t>mendorong</a:t>
            </a:r>
            <a:r>
              <a:rPr lang="en-ID" sz="2400" dirty="0"/>
              <a:t> para </a:t>
            </a:r>
            <a:r>
              <a:rPr lang="en-ID" sz="2400" dirty="0" err="1"/>
              <a:t>peneliti</a:t>
            </a:r>
            <a:r>
              <a:rPr lang="en-ID" sz="2400" dirty="0"/>
              <a:t> pada </a:t>
            </a:r>
            <a:r>
              <a:rPr lang="en-ID" sz="2400" dirty="0" err="1"/>
              <a:t>akhir</a:t>
            </a:r>
            <a:r>
              <a:rPr lang="en-ID" sz="2400" dirty="0"/>
              <a:t> </a:t>
            </a:r>
            <a:r>
              <a:rPr lang="en-ID" sz="2400" dirty="0" err="1"/>
              <a:t>tahun</a:t>
            </a:r>
            <a:r>
              <a:rPr lang="en-ID" sz="2400" dirty="0"/>
              <a:t> 1940-an </a:t>
            </a:r>
            <a:r>
              <a:rPr lang="en-ID" sz="2400" dirty="0" err="1"/>
              <a:t>hingga</a:t>
            </a:r>
            <a:r>
              <a:rPr lang="en-ID" sz="2400" dirty="0"/>
              <a:t> 1960-an </a:t>
            </a:r>
            <a:r>
              <a:rPr lang="en-ID" sz="2400" dirty="0" err="1"/>
              <a:t>mengambil</a:t>
            </a:r>
            <a:r>
              <a:rPr lang="en-ID" sz="2400" dirty="0"/>
              <a:t> </a:t>
            </a:r>
            <a:r>
              <a:rPr lang="en-ID" sz="2400" dirty="0" err="1"/>
              <a:t>langkah</a:t>
            </a:r>
            <a:r>
              <a:rPr lang="en-ID" sz="2400" dirty="0"/>
              <a:t> yang </a:t>
            </a:r>
            <a:r>
              <a:rPr lang="en-ID" sz="2400" dirty="0" err="1"/>
              <a:t>berbeda</a:t>
            </a:r>
            <a:r>
              <a:rPr lang="en-ID" sz="2400" dirty="0"/>
              <a:t>. </a:t>
            </a:r>
            <a:r>
              <a:rPr lang="en-ID" sz="2400" dirty="0" err="1"/>
              <a:t>Mereka</a:t>
            </a:r>
            <a:r>
              <a:rPr lang="en-ID" sz="2400" dirty="0"/>
              <a:t> </a:t>
            </a:r>
            <a:r>
              <a:rPr lang="en-ID" sz="2400" dirty="0" err="1"/>
              <a:t>mulai</a:t>
            </a:r>
            <a:r>
              <a:rPr lang="en-ID" sz="2400" dirty="0"/>
              <a:t> </a:t>
            </a:r>
            <a:r>
              <a:rPr lang="en-ID" sz="2400" dirty="0" err="1"/>
              <a:t>melihat</a:t>
            </a:r>
            <a:r>
              <a:rPr lang="en-ID" sz="2400" dirty="0"/>
              <a:t> </a:t>
            </a:r>
            <a:r>
              <a:rPr lang="en-ID" sz="2400" dirty="0" err="1"/>
              <a:t>perilaku</a:t>
            </a:r>
            <a:r>
              <a:rPr lang="en-ID" sz="2400" dirty="0"/>
              <a:t> - </a:t>
            </a:r>
            <a:r>
              <a:rPr lang="en-ID" sz="2400" dirty="0" err="1"/>
              <a:t>perilaku</a:t>
            </a:r>
            <a:r>
              <a:rPr lang="en-ID" sz="2400" dirty="0"/>
              <a:t> yang </a:t>
            </a:r>
            <a:r>
              <a:rPr lang="en-ID" sz="2400" dirty="0" err="1"/>
              <a:t>ditampilkan</a:t>
            </a:r>
            <a:r>
              <a:rPr lang="en-ID" sz="2400" dirty="0"/>
              <a:t> oleh </a:t>
            </a:r>
            <a:r>
              <a:rPr lang="en-ID" sz="2400" dirty="0" err="1"/>
              <a:t>pemimpin</a:t>
            </a:r>
            <a:r>
              <a:rPr lang="en-ID" sz="2400" dirty="0"/>
              <a:t> </a:t>
            </a:r>
            <a:r>
              <a:rPr lang="en-ID" sz="2400" dirty="0" err="1"/>
              <a:t>tertentu</a:t>
            </a:r>
            <a:r>
              <a:rPr lang="en-ID" sz="2400" dirty="0"/>
              <a:t>. </a:t>
            </a:r>
            <a:r>
              <a:rPr lang="en-ID" sz="2400" dirty="0" err="1"/>
              <a:t>Mereka</a:t>
            </a:r>
            <a:r>
              <a:rPr lang="en-ID" sz="2400" dirty="0"/>
              <a:t> </a:t>
            </a:r>
            <a:r>
              <a:rPr lang="en-ID" sz="2400" dirty="0" err="1"/>
              <a:t>bertanya</a:t>
            </a:r>
            <a:r>
              <a:rPr lang="en-ID" sz="2400" dirty="0"/>
              <a:t> - </a:t>
            </a:r>
            <a:r>
              <a:rPr lang="en-ID" sz="2400" dirty="0" err="1"/>
              <a:t>tanya</a:t>
            </a:r>
            <a:r>
              <a:rPr lang="en-ID" sz="2400" dirty="0"/>
              <a:t> </a:t>
            </a:r>
            <a:r>
              <a:rPr lang="en-ID" sz="2400" dirty="0" err="1"/>
              <a:t>adakah</a:t>
            </a:r>
            <a:r>
              <a:rPr lang="en-ID" sz="2400" dirty="0"/>
              <a:t> </a:t>
            </a:r>
            <a:r>
              <a:rPr lang="en-ID" sz="2400" dirty="0" err="1"/>
              <a:t>sesuatu</a:t>
            </a:r>
            <a:r>
              <a:rPr lang="en-ID" sz="2400" dirty="0"/>
              <a:t> yang </a:t>
            </a:r>
            <a:r>
              <a:rPr lang="en-ID" sz="2400" dirty="0" err="1"/>
              <a:t>unik</a:t>
            </a:r>
            <a:r>
              <a:rPr lang="en-ID" sz="2400" dirty="0"/>
              <a:t> </a:t>
            </a:r>
            <a:r>
              <a:rPr lang="en-ID" sz="2400" dirty="0" err="1"/>
              <a:t>dalam</a:t>
            </a:r>
            <a:r>
              <a:rPr lang="en-ID" sz="2400" dirty="0"/>
              <a:t> </a:t>
            </a:r>
            <a:r>
              <a:rPr lang="en-ID" sz="2400" dirty="0" err="1"/>
              <a:t>cara</a:t>
            </a:r>
            <a:r>
              <a:rPr lang="en-ID" sz="2400" dirty="0"/>
              <a:t> para </a:t>
            </a:r>
            <a:r>
              <a:rPr lang="en-ID" sz="2400" dirty="0" err="1"/>
              <a:t>pemimpin</a:t>
            </a:r>
            <a:r>
              <a:rPr lang="en-ID" sz="2400" dirty="0"/>
              <a:t> yang </a:t>
            </a:r>
            <a:r>
              <a:rPr lang="en-ID" sz="2400" dirty="0" err="1"/>
              <a:t>efektif</a:t>
            </a:r>
            <a:r>
              <a:rPr lang="en-ID" sz="2400" dirty="0"/>
              <a:t> </a:t>
            </a:r>
            <a:r>
              <a:rPr lang="en-ID" sz="2400" dirty="0" err="1"/>
              <a:t>berperilaku</a:t>
            </a:r>
            <a:r>
              <a:rPr lang="en-ID" sz="2400" dirty="0"/>
              <a:t>. </a:t>
            </a:r>
            <a:r>
              <a:rPr lang="en-ID" sz="2400" dirty="0" err="1"/>
              <a:t>Untuk</a:t>
            </a:r>
            <a:r>
              <a:rPr lang="en-ID" sz="2400" dirty="0"/>
              <a:t> </a:t>
            </a:r>
            <a:r>
              <a:rPr lang="en-ID" sz="2400" dirty="0" err="1"/>
              <a:t>menggunakan</a:t>
            </a:r>
            <a:r>
              <a:rPr lang="en-ID" sz="2400" dirty="0"/>
              <a:t> </a:t>
            </a:r>
            <a:r>
              <a:rPr lang="en-ID" sz="2400" dirty="0" err="1"/>
              <a:t>contoh</a:t>
            </a:r>
            <a:r>
              <a:rPr lang="en-ID" sz="2400" dirty="0"/>
              <a:t> </a:t>
            </a:r>
            <a:r>
              <a:rPr lang="en-ID" sz="2400" dirty="0" err="1"/>
              <a:t>kontemporer</a:t>
            </a:r>
            <a:r>
              <a:rPr lang="en-ID" sz="2400" dirty="0"/>
              <a:t>, </a:t>
            </a:r>
            <a:r>
              <a:rPr lang="en-ID" sz="2400" dirty="0" err="1"/>
              <a:t>ketua</a:t>
            </a:r>
            <a:r>
              <a:rPr lang="en-ID" sz="2400" dirty="0"/>
              <a:t> Siebel Systems Tom </a:t>
            </a:r>
            <a:r>
              <a:rPr lang="en-ID" sz="2400" dirty="0" err="1"/>
              <a:t>Siebeldan</a:t>
            </a:r>
            <a:r>
              <a:rPr lang="en-ID" sz="2400" dirty="0"/>
              <a:t> CEO Oracle Larry Ellison </a:t>
            </a:r>
            <a:r>
              <a:rPr lang="en-ID" sz="2400" dirty="0" err="1"/>
              <a:t>merupakan</a:t>
            </a:r>
            <a:r>
              <a:rPr lang="en-ID" sz="2400" dirty="0"/>
              <a:t> </a:t>
            </a:r>
            <a:r>
              <a:rPr lang="en-ID" sz="2400" dirty="0" err="1"/>
              <a:t>dua</a:t>
            </a:r>
            <a:r>
              <a:rPr lang="en-ID" sz="2400" dirty="0"/>
              <a:t> </a:t>
            </a:r>
            <a:r>
              <a:rPr lang="en-ID" sz="2400" dirty="0" err="1"/>
              <a:t>pemimpin</a:t>
            </a:r>
            <a:r>
              <a:rPr lang="en-ID" sz="2400" dirty="0"/>
              <a:t> yang </a:t>
            </a:r>
            <a:r>
              <a:rPr lang="en-ID" sz="2400" dirty="0" err="1"/>
              <a:t>telah</a:t>
            </a:r>
            <a:r>
              <a:rPr lang="en-ID" sz="2400" dirty="0"/>
              <a:t> </a:t>
            </a:r>
            <a:r>
              <a:rPr lang="en-ID" sz="2400" dirty="0" err="1"/>
              <a:t>berhasil</a:t>
            </a:r>
            <a:r>
              <a:rPr lang="en-ID" sz="2400" dirty="0"/>
              <a:t> </a:t>
            </a:r>
            <a:r>
              <a:rPr lang="en-ID" sz="2400" dirty="0" err="1"/>
              <a:t>memimpin</a:t>
            </a:r>
            <a:r>
              <a:rPr lang="en-ID" sz="2400" dirty="0"/>
              <a:t> </a:t>
            </a:r>
            <a:r>
              <a:rPr lang="en-ID" sz="2400" dirty="0" err="1"/>
              <a:t>perusahaan</a:t>
            </a:r>
            <a:r>
              <a:rPr lang="en-ID" sz="2400" dirty="0"/>
              <a:t> </a:t>
            </a:r>
            <a:r>
              <a:rPr lang="en-ID" sz="2400" dirty="0" err="1"/>
              <a:t>mereka</a:t>
            </a:r>
            <a:r>
              <a:rPr lang="en-ID" sz="2400" dirty="0"/>
              <a:t> </a:t>
            </a:r>
            <a:r>
              <a:rPr lang="en-ID" sz="2400" dirty="0" err="1"/>
              <a:t>melalui</a:t>
            </a:r>
            <a:r>
              <a:rPr lang="en-ID" sz="2400" dirty="0"/>
              <a:t> masa - masa </a:t>
            </a:r>
            <a:r>
              <a:rPr lang="en-ID" sz="2400" dirty="0" err="1"/>
              <a:t>sulit</a:t>
            </a:r>
            <a:r>
              <a:rPr lang="en-ID" sz="2400" dirty="0"/>
              <a:t>. </a:t>
            </a:r>
            <a:r>
              <a:rPr lang="en-ID" sz="2400" dirty="0" err="1"/>
              <a:t>Mereka</a:t>
            </a:r>
            <a:r>
              <a:rPr lang="en-ID" sz="2400" dirty="0"/>
              <a:t> </a:t>
            </a:r>
            <a:r>
              <a:rPr lang="en-ID" sz="2400" dirty="0" err="1"/>
              <a:t>berdua</a:t>
            </a:r>
            <a:r>
              <a:rPr lang="en-ID" sz="2400" dirty="0"/>
              <a:t> juga </a:t>
            </a:r>
            <a:r>
              <a:rPr lang="en-ID" sz="2400" dirty="0" err="1"/>
              <a:t>menggunakan</a:t>
            </a:r>
            <a:r>
              <a:rPr lang="en-ID" sz="2400" dirty="0"/>
              <a:t> </a:t>
            </a:r>
            <a:r>
              <a:rPr lang="en-ID" sz="2400" dirty="0" err="1"/>
              <a:t>gaya</a:t>
            </a:r>
            <a:r>
              <a:rPr lang="en-ID" sz="2400" dirty="0"/>
              <a:t> </a:t>
            </a:r>
            <a:r>
              <a:rPr lang="en-ID" sz="2400" dirty="0" err="1"/>
              <a:t>kepemimpina</a:t>
            </a:r>
            <a:r>
              <a:rPr lang="en-ID" sz="2400" dirty="0"/>
              <a:t> yang </a:t>
            </a:r>
            <a:r>
              <a:rPr lang="en-ID" sz="2400" dirty="0" err="1"/>
              <a:t>sama</a:t>
            </a:r>
            <a:r>
              <a:rPr lang="en-ID" sz="2400" dirty="0"/>
              <a:t> - </a:t>
            </a:r>
            <a:r>
              <a:rPr lang="en-ID" sz="2400" dirty="0" err="1"/>
              <a:t>bicara</a:t>
            </a:r>
            <a:r>
              <a:rPr lang="en-ID" sz="2400" dirty="0"/>
              <a:t> </a:t>
            </a:r>
            <a:r>
              <a:rPr lang="en-ID" sz="2400" dirty="0" err="1"/>
              <a:t>apa</a:t>
            </a:r>
            <a:r>
              <a:rPr lang="en-ID" sz="2400" dirty="0"/>
              <a:t> </a:t>
            </a:r>
            <a:r>
              <a:rPr lang="en-ID" sz="2400" dirty="0" err="1"/>
              <a:t>adanya</a:t>
            </a:r>
            <a:r>
              <a:rPr lang="en-ID" sz="2400" dirty="0"/>
              <a:t>, </a:t>
            </a:r>
            <a:r>
              <a:rPr lang="en-ID" sz="2400" dirty="0" err="1"/>
              <a:t>penuh</a:t>
            </a:r>
            <a:r>
              <a:rPr lang="en-ID" sz="2400" dirty="0"/>
              <a:t> </a:t>
            </a:r>
            <a:r>
              <a:rPr lang="en-ID" sz="2400" dirty="0" err="1"/>
              <a:t>semangat</a:t>
            </a:r>
            <a:r>
              <a:rPr lang="en-ID" sz="2400" dirty="0"/>
              <a:t>, </a:t>
            </a:r>
            <a:r>
              <a:rPr lang="en-ID" sz="2400" dirty="0" err="1"/>
              <a:t>autokatif</a:t>
            </a:r>
            <a:r>
              <a:rPr lang="en-ID" sz="2400" dirty="0"/>
              <a:t>. </a:t>
            </a:r>
            <a:r>
              <a:rPr lang="en-ID" sz="2400" dirty="0" err="1"/>
              <a:t>Apakah</a:t>
            </a:r>
            <a:r>
              <a:rPr lang="en-ID" sz="2400" dirty="0"/>
              <a:t> </a:t>
            </a:r>
            <a:r>
              <a:rPr lang="en-ID" sz="2400" dirty="0" err="1"/>
              <a:t>ini</a:t>
            </a:r>
            <a:r>
              <a:rPr lang="en-ID" sz="2400" dirty="0"/>
              <a:t> </a:t>
            </a:r>
            <a:r>
              <a:rPr lang="en-ID" sz="2400" dirty="0" err="1"/>
              <a:t>menunjukkan</a:t>
            </a:r>
            <a:r>
              <a:rPr lang="en-ID" sz="2400" dirty="0"/>
              <a:t> </a:t>
            </a:r>
            <a:r>
              <a:rPr lang="en-ID" sz="2400" dirty="0" err="1"/>
              <a:t>bahwa</a:t>
            </a:r>
            <a:r>
              <a:rPr lang="en-ID" sz="2400" dirty="0"/>
              <a:t> </a:t>
            </a:r>
            <a:r>
              <a:rPr lang="en-ID" sz="2400" dirty="0" err="1"/>
              <a:t>perilaku</a:t>
            </a:r>
            <a:r>
              <a:rPr lang="en-ID" sz="2400" dirty="0"/>
              <a:t> </a:t>
            </a:r>
            <a:r>
              <a:rPr lang="en-ID" sz="2400" dirty="0" err="1"/>
              <a:t>autokrasi</a:t>
            </a:r>
            <a:r>
              <a:rPr lang="en-ID" sz="2400" dirty="0"/>
              <a:t> </a:t>
            </a:r>
            <a:r>
              <a:rPr lang="en-ID" sz="2400" dirty="0" err="1"/>
              <a:t>adalah</a:t>
            </a:r>
            <a:r>
              <a:rPr lang="en-ID" sz="2400" dirty="0"/>
              <a:t> </a:t>
            </a:r>
            <a:r>
              <a:rPr lang="en-ID" sz="2400" dirty="0" err="1"/>
              <a:t>gaya</a:t>
            </a:r>
            <a:r>
              <a:rPr lang="en-ID" sz="2400" dirty="0"/>
              <a:t> yang </a:t>
            </a:r>
            <a:r>
              <a:rPr lang="en-ID" sz="2400" dirty="0" err="1"/>
              <a:t>lebih</a:t>
            </a:r>
            <a:r>
              <a:rPr lang="en-ID" sz="2400" dirty="0"/>
              <a:t> </a:t>
            </a:r>
            <a:r>
              <a:rPr lang="en-ID" sz="2400" dirty="0" err="1"/>
              <a:t>disukai</a:t>
            </a:r>
            <a:r>
              <a:rPr lang="en-ID" sz="2400" dirty="0"/>
              <a:t> oleh </a:t>
            </a:r>
            <a:r>
              <a:rPr lang="en-ID" sz="2400" dirty="0" err="1"/>
              <a:t>semua</a:t>
            </a:r>
            <a:r>
              <a:rPr lang="en-ID" sz="2400" dirty="0"/>
              <a:t> </a:t>
            </a:r>
            <a:r>
              <a:rPr lang="en-ID" sz="2400" dirty="0" err="1"/>
              <a:t>pemimpin</a:t>
            </a:r>
            <a:r>
              <a:rPr lang="en-ID" sz="2400" dirty="0"/>
              <a:t>? Mari </a:t>
            </a:r>
            <a:r>
              <a:rPr lang="en-ID" sz="2400" dirty="0" err="1"/>
              <a:t>kita</a:t>
            </a:r>
            <a:r>
              <a:rPr lang="en-ID" sz="2400" dirty="0"/>
              <a:t> </a:t>
            </a:r>
            <a:r>
              <a:rPr lang="en-ID" sz="2400" dirty="0" err="1"/>
              <a:t>menimbang</a:t>
            </a:r>
            <a:r>
              <a:rPr lang="en-ID" sz="2400" dirty="0"/>
              <a:t> </a:t>
            </a:r>
            <a:r>
              <a:rPr lang="en-ID" sz="2400" dirty="0" err="1"/>
              <a:t>implikasi</a:t>
            </a:r>
            <a:r>
              <a:rPr lang="en-ID" sz="2400" dirty="0"/>
              <a:t> - </a:t>
            </a:r>
            <a:r>
              <a:rPr lang="en-ID" sz="2400" dirty="0" err="1"/>
              <a:t>implikasi</a:t>
            </a:r>
            <a:r>
              <a:rPr lang="en-ID" sz="2400" dirty="0"/>
              <a:t> </a:t>
            </a:r>
            <a:r>
              <a:rPr lang="en-ID" sz="2400" dirty="0" err="1"/>
              <a:t>praktis</a:t>
            </a:r>
            <a:r>
              <a:rPr lang="en-ID" sz="2400" dirty="0"/>
              <a:t> </a:t>
            </a:r>
            <a:r>
              <a:rPr lang="en-ID" sz="2400" dirty="0" err="1"/>
              <a:t>dari</a:t>
            </a:r>
            <a:r>
              <a:rPr lang="en-ID" sz="2400" dirty="0"/>
              <a:t> </a:t>
            </a:r>
            <a:r>
              <a:rPr lang="en-ID" sz="2400" dirty="0" err="1"/>
              <a:t>pendekatan</a:t>
            </a:r>
            <a:r>
              <a:rPr lang="en-ID" sz="2400" dirty="0"/>
              <a:t> </a:t>
            </a:r>
            <a:r>
              <a:rPr lang="en-ID" sz="2400" dirty="0" err="1"/>
              <a:t>perilaku</a:t>
            </a:r>
            <a:r>
              <a:rPr lang="en-ID" sz="2400" dirty="0"/>
              <a:t>.</a:t>
            </a:r>
            <a:endParaRPr lang="en-ID"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1790"/>
            <a:ext cx="10515600" cy="6135757"/>
          </a:xfrm>
        </p:spPr>
        <p:txBody>
          <a:bodyPr>
            <a:normAutofit lnSpcReduction="10000"/>
          </a:bodyPr>
          <a:lstStyle/>
          <a:p>
            <a:pPr marL="0" indent="0" algn="just">
              <a:buNone/>
            </a:pPr>
            <a:r>
              <a:rPr lang="en-ID" sz="2600" dirty="0" err="1"/>
              <a:t>Sintesis</a:t>
            </a:r>
            <a:r>
              <a:rPr lang="en-ID" sz="2600" dirty="0"/>
              <a:t> </a:t>
            </a:r>
            <a:r>
              <a:rPr lang="en-ID" sz="2600" dirty="0" err="1"/>
              <a:t>manajemen</a:t>
            </a:r>
            <a:r>
              <a:rPr lang="en-ID" sz="2600" dirty="0"/>
              <a:t> modern, </a:t>
            </a:r>
            <a:r>
              <a:rPr lang="en-ID" sz="2600" dirty="0" err="1"/>
              <a:t>bahwa</a:t>
            </a:r>
            <a:r>
              <a:rPr lang="en-ID" sz="2600" dirty="0"/>
              <a:t> </a:t>
            </a:r>
            <a:r>
              <a:rPr lang="en-ID" sz="2600" dirty="0" err="1"/>
              <a:t>pandangan-pandangan</a:t>
            </a:r>
            <a:r>
              <a:rPr lang="en-ID" sz="2600" dirty="0"/>
              <a:t> </a:t>
            </a:r>
            <a:r>
              <a:rPr lang="en-ID" sz="2600" dirty="0" err="1"/>
              <a:t>terkait</a:t>
            </a:r>
            <a:r>
              <a:rPr lang="en-ID" sz="2600" dirty="0"/>
              <a:t> </a:t>
            </a:r>
            <a:r>
              <a:rPr lang="en-ID" sz="2600" dirty="0" err="1"/>
              <a:t>dengan</a:t>
            </a:r>
            <a:r>
              <a:rPr lang="en-ID" sz="2600" dirty="0"/>
              <a:t> </a:t>
            </a:r>
            <a:r>
              <a:rPr lang="en-ID" sz="2600" dirty="0" err="1"/>
              <a:t>manajemen</a:t>
            </a:r>
            <a:r>
              <a:rPr lang="en-ID" sz="2600" dirty="0"/>
              <a:t> </a:t>
            </a:r>
            <a:r>
              <a:rPr lang="en-ID" sz="2600" dirty="0" err="1"/>
              <a:t>adalah</a:t>
            </a:r>
            <a:r>
              <a:rPr lang="en-ID" sz="2600" dirty="0"/>
              <a:t> </a:t>
            </a:r>
            <a:r>
              <a:rPr lang="en-ID" sz="2600" dirty="0" err="1"/>
              <a:t>sebagai</a:t>
            </a:r>
            <a:r>
              <a:rPr lang="en-ID" sz="2600" dirty="0"/>
              <a:t> </a:t>
            </a:r>
            <a:r>
              <a:rPr lang="en-ID" sz="2600" dirty="0" err="1"/>
              <a:t>berikut</a:t>
            </a:r>
            <a:r>
              <a:rPr lang="en-ID" sz="2600" dirty="0"/>
              <a:t>: </a:t>
            </a:r>
            <a:endParaRPr lang="en-ID" sz="2600" dirty="0"/>
          </a:p>
          <a:p>
            <a:pPr marL="514350" indent="-514350" algn="just">
              <a:buFont typeface="+mj-lt"/>
              <a:buAutoNum type="arabicPeriod"/>
            </a:pPr>
            <a:r>
              <a:rPr lang="en-ID" sz="2600" dirty="0"/>
              <a:t>Management consist in guiding human and physical resources into dynamic, hard-hitting organization unit that attains its objectives to satisfaction of those served and with a high</a:t>
            </a:r>
            <a:endParaRPr lang="en-ID" sz="2600" dirty="0"/>
          </a:p>
          <a:p>
            <a:pPr marL="514350" indent="-514350" algn="just">
              <a:buFont typeface="+mj-lt"/>
              <a:buAutoNum type="arabicPeriod"/>
            </a:pPr>
            <a:r>
              <a:rPr lang="en-US" sz="2600" dirty="0"/>
              <a:t>Management is the coordination of all resources through the process of planning, organizing, directing and controlling I order to attain stated objectives (Henry L. Sisk) </a:t>
            </a:r>
            <a:endParaRPr lang="en-US" sz="2600" dirty="0"/>
          </a:p>
          <a:p>
            <a:pPr marL="514350" indent="-514350" algn="just">
              <a:buFont typeface="+mj-lt"/>
              <a:buAutoNum type="arabicPeriod"/>
            </a:pPr>
            <a:r>
              <a:rPr lang="en-US" sz="2600" dirty="0"/>
              <a:t>Management is the function of executive leadership anywhere (Ralph C. Davis) </a:t>
            </a:r>
            <a:endParaRPr lang="en-US" sz="2600" dirty="0"/>
          </a:p>
          <a:p>
            <a:pPr marL="514350" indent="-514350" algn="just">
              <a:buFont typeface="+mj-lt"/>
              <a:buAutoNum type="arabicPeriod"/>
            </a:pPr>
            <a:r>
              <a:rPr lang="en-US" sz="2600" dirty="0"/>
              <a:t>Management is guiding human and physical resources into dynamic organizational units which attain their objective to the satisfaction of those served and with a high degree of morale and sense of attainment on the part of those rendering service (American Management Association) </a:t>
            </a:r>
            <a:endParaRPr lang="en-US" sz="2600" dirty="0"/>
          </a:p>
          <a:p>
            <a:pPr marL="514350" indent="-514350" algn="just">
              <a:buFont typeface="+mj-lt"/>
              <a:buAutoNum type="arabicPeriod"/>
            </a:pPr>
            <a:r>
              <a:rPr lang="en-US" sz="2600" dirty="0"/>
              <a:t>Management is multipurpose organ that manage a business and manages manager and manager workers and work (Peter Drucker). </a:t>
            </a:r>
            <a:endParaRPr lang="en-ID" sz="2600" dirty="0"/>
          </a:p>
          <a:p>
            <a:pPr algn="just"/>
            <a:endParaRPr lang="en-ID"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0579"/>
          </a:xfrm>
        </p:spPr>
        <p:txBody>
          <a:bodyPr>
            <a:normAutofit/>
          </a:bodyPr>
          <a:lstStyle/>
          <a:p>
            <a:r>
              <a:rPr lang="en-ID" sz="3500" b="1" dirty="0" err="1"/>
              <a:t>Kepemimpinan</a:t>
            </a:r>
            <a:r>
              <a:rPr lang="en-ID" sz="3500" b="1" dirty="0"/>
              <a:t> </a:t>
            </a:r>
            <a:r>
              <a:rPr lang="en-ID" sz="3500" b="1" dirty="0" err="1"/>
              <a:t>Situasional</a:t>
            </a:r>
            <a:r>
              <a:rPr lang="en-ID" sz="3500" b="1" dirty="0"/>
              <a:t> (</a:t>
            </a:r>
            <a:r>
              <a:rPr lang="en-ID" sz="3500" b="1" dirty="0" err="1"/>
              <a:t>Situasional</a:t>
            </a:r>
            <a:r>
              <a:rPr lang="en-ID" sz="3500" b="1" dirty="0"/>
              <a:t> Leadership)</a:t>
            </a:r>
            <a:endParaRPr lang="en-ID" sz="3500" b="1" dirty="0"/>
          </a:p>
        </p:txBody>
      </p:sp>
      <p:sp>
        <p:nvSpPr>
          <p:cNvPr id="3" name="Content Placeholder 2"/>
          <p:cNvSpPr>
            <a:spLocks noGrp="1"/>
          </p:cNvSpPr>
          <p:nvPr>
            <p:ph idx="1"/>
          </p:nvPr>
        </p:nvSpPr>
        <p:spPr>
          <a:xfrm>
            <a:off x="838200" y="1351722"/>
            <a:ext cx="10515600" cy="4825241"/>
          </a:xfrm>
        </p:spPr>
        <p:txBody>
          <a:bodyPr/>
          <a:lstStyle/>
          <a:p>
            <a:pPr algn="just"/>
            <a:r>
              <a:rPr lang="en-ID" dirty="0" err="1"/>
              <a:t>Kepemimpinan</a:t>
            </a:r>
            <a:r>
              <a:rPr lang="en-ID" dirty="0"/>
              <a:t> </a:t>
            </a:r>
            <a:r>
              <a:rPr lang="en-ID" dirty="0" err="1"/>
              <a:t>Situasional</a:t>
            </a:r>
            <a:r>
              <a:rPr lang="en-ID" dirty="0"/>
              <a:t> (</a:t>
            </a:r>
            <a:r>
              <a:rPr lang="en-ID" dirty="0" err="1"/>
              <a:t>Situasional</a:t>
            </a:r>
            <a:r>
              <a:rPr lang="en-ID" dirty="0"/>
              <a:t> Leadership) Paul Hersey dan Ken </a:t>
            </a:r>
            <a:r>
              <a:rPr lang="en-ID" dirty="0" err="1"/>
              <a:t>Blachard</a:t>
            </a:r>
            <a:r>
              <a:rPr lang="en-ID" dirty="0"/>
              <a:t> </a:t>
            </a:r>
            <a:r>
              <a:rPr lang="en-ID" dirty="0" err="1"/>
              <a:t>terlah</a:t>
            </a:r>
            <a:r>
              <a:rPr lang="en-ID" dirty="0"/>
              <a:t> </a:t>
            </a:r>
            <a:r>
              <a:rPr lang="en-ID" dirty="0" err="1"/>
              <a:t>mengembangkan</a:t>
            </a:r>
            <a:r>
              <a:rPr lang="en-ID" dirty="0"/>
              <a:t> </a:t>
            </a:r>
            <a:r>
              <a:rPr lang="en-ID" dirty="0" err="1"/>
              <a:t>sebuah</a:t>
            </a:r>
            <a:r>
              <a:rPr lang="en-ID" dirty="0"/>
              <a:t> model </a:t>
            </a:r>
            <a:r>
              <a:rPr lang="en-ID" dirty="0" err="1"/>
              <a:t>kepemimpinan</a:t>
            </a:r>
            <a:r>
              <a:rPr lang="en-ID" dirty="0"/>
              <a:t> yang </a:t>
            </a:r>
            <a:r>
              <a:rPr lang="en-ID" dirty="0" err="1"/>
              <a:t>memperoleh</a:t>
            </a:r>
            <a:r>
              <a:rPr lang="en-ID" dirty="0"/>
              <a:t> </a:t>
            </a:r>
            <a:r>
              <a:rPr lang="en-ID" dirty="0" err="1"/>
              <a:t>banyak</a:t>
            </a:r>
            <a:r>
              <a:rPr lang="en-ID" dirty="0"/>
              <a:t> </a:t>
            </a:r>
            <a:r>
              <a:rPr lang="en-ID" dirty="0" err="1"/>
              <a:t>pengikut</a:t>
            </a:r>
            <a:r>
              <a:rPr lang="en-ID" dirty="0"/>
              <a:t> </a:t>
            </a:r>
            <a:r>
              <a:rPr lang="en-ID" dirty="0" err="1"/>
              <a:t>setia</a:t>
            </a:r>
            <a:r>
              <a:rPr lang="en-ID" dirty="0"/>
              <a:t> di </a:t>
            </a:r>
            <a:r>
              <a:rPr lang="en-ID" dirty="0" err="1"/>
              <a:t>kalangan</a:t>
            </a:r>
            <a:r>
              <a:rPr lang="en-ID" dirty="0"/>
              <a:t> </a:t>
            </a:r>
            <a:r>
              <a:rPr lang="en-ID" dirty="0" err="1"/>
              <a:t>spesialis</a:t>
            </a:r>
            <a:r>
              <a:rPr lang="en-ID" dirty="0"/>
              <a:t> </a:t>
            </a:r>
            <a:r>
              <a:rPr lang="en-ID" dirty="0" err="1"/>
              <a:t>pengembangan</a:t>
            </a:r>
            <a:r>
              <a:rPr lang="en-ID" dirty="0"/>
              <a:t> </a:t>
            </a:r>
            <a:r>
              <a:rPr lang="en-ID" dirty="0" err="1"/>
              <a:t>manajemen</a:t>
            </a:r>
            <a:r>
              <a:rPr lang="en-ID" dirty="0"/>
              <a:t>. </a:t>
            </a:r>
            <a:endParaRPr lang="en-ID" dirty="0"/>
          </a:p>
          <a:p>
            <a:pPr algn="just"/>
            <a:r>
              <a:rPr lang="en-ID" dirty="0"/>
              <a:t>Model </a:t>
            </a:r>
            <a:r>
              <a:rPr lang="en-ID" dirty="0" err="1"/>
              <a:t>ini</a:t>
            </a:r>
            <a:r>
              <a:rPr lang="en-ID" dirty="0"/>
              <a:t> yang </a:t>
            </a:r>
            <a:r>
              <a:rPr lang="en-ID" dirty="0" err="1"/>
              <a:t>disebut</a:t>
            </a:r>
            <a:r>
              <a:rPr lang="en-ID" dirty="0"/>
              <a:t> </a:t>
            </a:r>
            <a:r>
              <a:rPr lang="en-ID" dirty="0" err="1"/>
              <a:t>teori</a:t>
            </a:r>
            <a:r>
              <a:rPr lang="en-ID" dirty="0"/>
              <a:t> </a:t>
            </a:r>
            <a:r>
              <a:rPr lang="en-ID" dirty="0" err="1"/>
              <a:t>kepemimpinan</a:t>
            </a:r>
            <a:r>
              <a:rPr lang="en-ID" dirty="0"/>
              <a:t> </a:t>
            </a:r>
            <a:r>
              <a:rPr lang="en-ID" dirty="0" err="1"/>
              <a:t>situasional</a:t>
            </a:r>
            <a:r>
              <a:rPr lang="en-ID" dirty="0"/>
              <a:t> (</a:t>
            </a:r>
            <a:r>
              <a:rPr lang="en-ID" dirty="0" err="1"/>
              <a:t>situasional</a:t>
            </a:r>
            <a:r>
              <a:rPr lang="en-ID" dirty="0"/>
              <a:t> leadership theory) </a:t>
            </a:r>
            <a:r>
              <a:rPr lang="en-ID" dirty="0" err="1"/>
              <a:t>telah</a:t>
            </a:r>
            <a:r>
              <a:rPr lang="en-ID" dirty="0"/>
              <a:t> </a:t>
            </a:r>
            <a:r>
              <a:rPr lang="en-ID" dirty="0" err="1"/>
              <a:t>diinkorporasikan</a:t>
            </a:r>
            <a:r>
              <a:rPr lang="en-ID" dirty="0"/>
              <a:t> </a:t>
            </a:r>
            <a:r>
              <a:rPr lang="en-ID" dirty="0" err="1"/>
              <a:t>ke</a:t>
            </a:r>
            <a:r>
              <a:rPr lang="en-ID" dirty="0"/>
              <a:t> </a:t>
            </a:r>
            <a:r>
              <a:rPr lang="en-ID" dirty="0" err="1"/>
              <a:t>dalam</a:t>
            </a:r>
            <a:r>
              <a:rPr lang="en-ID" dirty="0"/>
              <a:t> </a:t>
            </a:r>
            <a:r>
              <a:rPr lang="en-ID" dirty="0" err="1"/>
              <a:t>berbagai</a:t>
            </a:r>
            <a:r>
              <a:rPr lang="en-ID" dirty="0"/>
              <a:t> program </a:t>
            </a:r>
            <a:r>
              <a:rPr lang="en-ID" dirty="0" err="1"/>
              <a:t>pelatihan</a:t>
            </a:r>
            <a:r>
              <a:rPr lang="en-ID" dirty="0"/>
              <a:t> </a:t>
            </a:r>
            <a:r>
              <a:rPr lang="en-ID" dirty="0" err="1"/>
              <a:t>kepemimpinan</a:t>
            </a:r>
            <a:r>
              <a:rPr lang="en-ID" dirty="0"/>
              <a:t> di </a:t>
            </a:r>
            <a:r>
              <a:rPr lang="en-ID" dirty="0" err="1"/>
              <a:t>lebih</a:t>
            </a:r>
            <a:r>
              <a:rPr lang="en-ID" dirty="0"/>
              <a:t> </a:t>
            </a:r>
            <a:r>
              <a:rPr lang="en-ID" dirty="0" err="1"/>
              <a:t>dari</a:t>
            </a:r>
            <a:r>
              <a:rPr lang="en-ID" dirty="0"/>
              <a:t> 400 </a:t>
            </a:r>
            <a:r>
              <a:rPr lang="en-ID" dirty="0" err="1"/>
              <a:t>dari</a:t>
            </a:r>
            <a:r>
              <a:rPr lang="en-ID" dirty="0"/>
              <a:t> 500 </a:t>
            </a:r>
            <a:r>
              <a:rPr lang="en-ID" dirty="0" err="1"/>
              <a:t>perusahaan</a:t>
            </a:r>
            <a:r>
              <a:rPr lang="en-ID" dirty="0"/>
              <a:t> Fortuner, dan </a:t>
            </a:r>
            <a:r>
              <a:rPr lang="en-ID" dirty="0" err="1"/>
              <a:t>tiap</a:t>
            </a:r>
            <a:r>
              <a:rPr lang="en-ID" dirty="0"/>
              <a:t> </a:t>
            </a:r>
            <a:r>
              <a:rPr lang="en-ID" dirty="0" err="1"/>
              <a:t>tahunnya</a:t>
            </a:r>
            <a:r>
              <a:rPr lang="en-ID" dirty="0"/>
              <a:t> </a:t>
            </a:r>
            <a:r>
              <a:rPr lang="en-ID" dirty="0" err="1"/>
              <a:t>lebih</a:t>
            </a:r>
            <a:r>
              <a:rPr lang="en-ID" dirty="0"/>
              <a:t> </a:t>
            </a:r>
            <a:r>
              <a:rPr lang="en-ID" dirty="0" err="1"/>
              <a:t>dari</a:t>
            </a:r>
            <a:r>
              <a:rPr lang="en-ID" dirty="0"/>
              <a:t> </a:t>
            </a:r>
            <a:r>
              <a:rPr lang="en-ID" dirty="0" err="1"/>
              <a:t>satu</a:t>
            </a:r>
            <a:r>
              <a:rPr lang="en-ID" dirty="0"/>
              <a:t> </a:t>
            </a:r>
            <a:r>
              <a:rPr lang="en-ID" dirty="0" err="1"/>
              <a:t>juta</a:t>
            </a:r>
            <a:r>
              <a:rPr lang="en-ID" dirty="0"/>
              <a:t> </a:t>
            </a:r>
            <a:r>
              <a:rPr lang="en-ID" dirty="0" err="1"/>
              <a:t>manajer</a:t>
            </a:r>
            <a:r>
              <a:rPr lang="en-ID" dirty="0"/>
              <a:t> </a:t>
            </a:r>
            <a:r>
              <a:rPr lang="en-ID" dirty="0" err="1"/>
              <a:t>dari</a:t>
            </a:r>
            <a:r>
              <a:rPr lang="en-ID" dirty="0"/>
              <a:t> </a:t>
            </a:r>
            <a:r>
              <a:rPr lang="en-ID" dirty="0" err="1"/>
              <a:t>berbagai</a:t>
            </a:r>
            <a:r>
              <a:rPr lang="en-ID" dirty="0"/>
              <a:t> </a:t>
            </a:r>
            <a:r>
              <a:rPr lang="en-ID" dirty="0" err="1"/>
              <a:t>organisasi</a:t>
            </a:r>
            <a:r>
              <a:rPr lang="en-ID" dirty="0"/>
              <a:t> </a:t>
            </a:r>
            <a:r>
              <a:rPr lang="en-ID" dirty="0" err="1"/>
              <a:t>mempelajari</a:t>
            </a:r>
            <a:r>
              <a:rPr lang="en-ID" dirty="0"/>
              <a:t> </a:t>
            </a:r>
            <a:r>
              <a:rPr lang="en-ID" dirty="0" err="1"/>
              <a:t>elemen</a:t>
            </a:r>
            <a:r>
              <a:rPr lang="en-ID" dirty="0"/>
              <a:t> – </a:t>
            </a:r>
            <a:r>
              <a:rPr lang="en-ID" dirty="0" err="1"/>
              <a:t>elemen</a:t>
            </a:r>
            <a:r>
              <a:rPr lang="en-ID" dirty="0"/>
              <a:t> </a:t>
            </a:r>
            <a:r>
              <a:rPr lang="en-ID" dirty="0" err="1"/>
              <a:t>dasarnya</a:t>
            </a:r>
            <a:r>
              <a:rPr lang="en-ID" dirty="0"/>
              <a:t>.</a:t>
            </a:r>
            <a:endParaRPr lang="en-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D" sz="3600" b="1" dirty="0" err="1"/>
              <a:t>Kepemimpinan</a:t>
            </a:r>
            <a:r>
              <a:rPr lang="en-ID" sz="3600" b="1" dirty="0"/>
              <a:t> </a:t>
            </a:r>
            <a:r>
              <a:rPr lang="en-ID" sz="3600" b="1" dirty="0" err="1"/>
              <a:t>Kontigensi</a:t>
            </a:r>
            <a:r>
              <a:rPr lang="en-ID" sz="3600" b="1" dirty="0"/>
              <a:t> (</a:t>
            </a:r>
            <a:r>
              <a:rPr lang="en-ID" sz="3600" b="1" dirty="0" err="1"/>
              <a:t>Contigency</a:t>
            </a:r>
            <a:r>
              <a:rPr lang="en-ID" sz="3600" b="1" dirty="0"/>
              <a:t> leadership</a:t>
            </a:r>
            <a:endParaRPr lang="en-ID" sz="3600" b="1" dirty="0"/>
          </a:p>
        </p:txBody>
      </p:sp>
      <p:sp>
        <p:nvSpPr>
          <p:cNvPr id="3" name="Content Placeholder 2"/>
          <p:cNvSpPr>
            <a:spLocks noGrp="1"/>
          </p:cNvSpPr>
          <p:nvPr>
            <p:ph idx="1"/>
          </p:nvPr>
        </p:nvSpPr>
        <p:spPr>
          <a:xfrm>
            <a:off x="838200" y="1825625"/>
            <a:ext cx="10515600" cy="4787210"/>
          </a:xfrm>
        </p:spPr>
        <p:txBody>
          <a:bodyPr>
            <a:normAutofit/>
          </a:bodyPr>
          <a:lstStyle/>
          <a:p>
            <a:pPr marL="0" indent="0" algn="just">
              <a:buNone/>
            </a:pPr>
            <a:r>
              <a:rPr lang="en-ID" dirty="0" err="1"/>
              <a:t>Teori</a:t>
            </a:r>
            <a:r>
              <a:rPr lang="en-ID" dirty="0"/>
              <a:t> </a:t>
            </a:r>
            <a:r>
              <a:rPr lang="en-ID" sz="3200" dirty="0" err="1"/>
              <a:t>ini</a:t>
            </a:r>
            <a:r>
              <a:rPr lang="en-ID" sz="3200" dirty="0"/>
              <a:t> </a:t>
            </a:r>
            <a:r>
              <a:rPr lang="en-ID" sz="3200" dirty="0" err="1"/>
              <a:t>merupakan</a:t>
            </a:r>
            <a:r>
              <a:rPr lang="en-ID" sz="3200" dirty="0"/>
              <a:t> </a:t>
            </a:r>
            <a:r>
              <a:rPr lang="en-ID" sz="3200" dirty="0" err="1"/>
              <a:t>penyempurnaan</a:t>
            </a:r>
            <a:r>
              <a:rPr lang="en-ID" sz="3200" dirty="0"/>
              <a:t> </a:t>
            </a:r>
            <a:r>
              <a:rPr lang="en-ID" sz="3200" dirty="0" err="1"/>
              <a:t>dari</a:t>
            </a:r>
            <a:r>
              <a:rPr lang="en-ID" sz="3200" dirty="0"/>
              <a:t> </a:t>
            </a:r>
            <a:r>
              <a:rPr lang="en-ID" sz="3200" dirty="0" err="1"/>
              <a:t>teori</a:t>
            </a:r>
            <a:r>
              <a:rPr lang="en-ID" sz="3200" dirty="0"/>
              <a:t> </a:t>
            </a:r>
            <a:r>
              <a:rPr lang="en-ID" sz="3200" dirty="0" err="1"/>
              <a:t>situasional</a:t>
            </a:r>
            <a:r>
              <a:rPr lang="en-ID" sz="3200" dirty="0"/>
              <a:t>, </a:t>
            </a:r>
            <a:r>
              <a:rPr lang="en-ID" sz="3200" dirty="0" err="1"/>
              <a:t>memfokuskan</a:t>
            </a:r>
            <a:r>
              <a:rPr lang="en-ID" sz="3200" dirty="0"/>
              <a:t> pada </a:t>
            </a:r>
            <a:r>
              <a:rPr lang="en-ID" sz="3200" dirty="0" err="1"/>
              <a:t>mengidentifikasi</a:t>
            </a:r>
            <a:r>
              <a:rPr lang="en-ID" sz="3200" dirty="0"/>
              <a:t> </a:t>
            </a:r>
            <a:r>
              <a:rPr lang="en-ID" sz="3200" dirty="0" err="1"/>
              <a:t>variabel</a:t>
            </a:r>
            <a:r>
              <a:rPr lang="en-ID" sz="3200" dirty="0"/>
              <a:t> </a:t>
            </a:r>
            <a:r>
              <a:rPr lang="en-ID" sz="3200" dirty="0" err="1"/>
              <a:t>situasional</a:t>
            </a:r>
            <a:r>
              <a:rPr lang="en-ID" sz="3200" dirty="0"/>
              <a:t> agar </a:t>
            </a:r>
            <a:r>
              <a:rPr lang="en-ID" sz="3200" dirty="0" err="1"/>
              <a:t>dapat</a:t>
            </a:r>
            <a:r>
              <a:rPr lang="en-ID" sz="3200" dirty="0"/>
              <a:t> </a:t>
            </a:r>
            <a:r>
              <a:rPr lang="en-ID" sz="3200" dirty="0" err="1"/>
              <a:t>menentukan</a:t>
            </a:r>
            <a:r>
              <a:rPr lang="en-ID" sz="3200" dirty="0"/>
              <a:t> </a:t>
            </a:r>
            <a:r>
              <a:rPr lang="en-ID" sz="3200" dirty="0" err="1"/>
              <a:t>gaya</a:t>
            </a:r>
            <a:r>
              <a:rPr lang="en-ID" sz="3200" dirty="0"/>
              <a:t> </a:t>
            </a:r>
            <a:r>
              <a:rPr lang="en-ID" sz="3200" dirty="0" err="1"/>
              <a:t>kepemimpinan</a:t>
            </a:r>
            <a:r>
              <a:rPr lang="en-ID" sz="3200" dirty="0"/>
              <a:t> mana yang paling </a:t>
            </a:r>
            <a:r>
              <a:rPr lang="en-ID" sz="3200" dirty="0" err="1"/>
              <a:t>tepat</a:t>
            </a:r>
            <a:r>
              <a:rPr lang="en-ID" sz="3200" dirty="0"/>
              <a:t> </a:t>
            </a:r>
            <a:r>
              <a:rPr lang="en-ID" sz="3200" dirty="0" err="1"/>
              <a:t>atau</a:t>
            </a:r>
            <a:r>
              <a:rPr lang="en-ID" sz="3200" dirty="0"/>
              <a:t> </a:t>
            </a:r>
            <a:r>
              <a:rPr lang="en-ID" sz="3200" dirty="0" err="1"/>
              <a:t>efektif</a:t>
            </a:r>
            <a:r>
              <a:rPr lang="en-ID" sz="3200" dirty="0"/>
              <a:t> pada </a:t>
            </a:r>
            <a:r>
              <a:rPr lang="en-ID" sz="3200" dirty="0" err="1"/>
              <a:t>setiap</a:t>
            </a:r>
            <a:r>
              <a:rPr lang="en-ID" sz="3200" dirty="0"/>
              <a:t> </a:t>
            </a:r>
            <a:r>
              <a:rPr lang="en-ID" sz="3200" dirty="0" err="1"/>
              <a:t>keadaan</a:t>
            </a:r>
            <a:r>
              <a:rPr lang="en-ID" sz="3200" dirty="0"/>
              <a:t>. Salah </a:t>
            </a:r>
            <a:r>
              <a:rPr lang="en-ID" sz="3200" dirty="0" err="1"/>
              <a:t>satu</a:t>
            </a:r>
            <a:r>
              <a:rPr lang="en-ID" sz="3200" dirty="0"/>
              <a:t> </a:t>
            </a:r>
            <a:r>
              <a:rPr lang="en-ID" sz="3200" dirty="0" err="1"/>
              <a:t>penulis</a:t>
            </a:r>
            <a:r>
              <a:rPr lang="en-ID" sz="3200" dirty="0"/>
              <a:t> </a:t>
            </a:r>
            <a:r>
              <a:rPr lang="en-ID" sz="3200" dirty="0" err="1"/>
              <a:t>terkemuka</a:t>
            </a:r>
            <a:r>
              <a:rPr lang="en-ID" sz="3200" dirty="0"/>
              <a:t> </a:t>
            </a:r>
            <a:r>
              <a:rPr lang="en-ID" sz="3200" dirty="0" err="1"/>
              <a:t>dalam</a:t>
            </a:r>
            <a:r>
              <a:rPr lang="en-ID" sz="3200" dirty="0"/>
              <a:t> </a:t>
            </a:r>
            <a:r>
              <a:rPr lang="en-ID" sz="3200" dirty="0" err="1"/>
              <a:t>teori</a:t>
            </a:r>
            <a:r>
              <a:rPr lang="en-ID" sz="3200" dirty="0"/>
              <a:t> </a:t>
            </a:r>
            <a:r>
              <a:rPr lang="en-ID" sz="3200" dirty="0" err="1"/>
              <a:t>ini</a:t>
            </a:r>
            <a:r>
              <a:rPr lang="en-ID" sz="3200" dirty="0"/>
              <a:t> </a:t>
            </a:r>
            <a:r>
              <a:rPr lang="en-ID" sz="3200" dirty="0" err="1"/>
              <a:t>adalah</a:t>
            </a:r>
            <a:r>
              <a:rPr lang="en-ID" sz="3200" dirty="0"/>
              <a:t> Fred Fiedler (1967). </a:t>
            </a:r>
            <a:r>
              <a:rPr lang="en-ID" sz="3200" dirty="0" err="1"/>
              <a:t>Dalam</a:t>
            </a:r>
            <a:r>
              <a:rPr lang="en-ID" sz="3200" dirty="0"/>
              <a:t> </a:t>
            </a:r>
            <a:r>
              <a:rPr lang="en-ID" sz="3200" dirty="0" err="1"/>
              <a:t>teori</a:t>
            </a:r>
            <a:r>
              <a:rPr lang="en-ID" sz="3200" dirty="0"/>
              <a:t> </a:t>
            </a:r>
            <a:r>
              <a:rPr lang="en-ID" sz="3200" dirty="0" err="1"/>
              <a:t>kontigensinya</a:t>
            </a:r>
            <a:r>
              <a:rPr lang="en-ID" sz="3200" dirty="0"/>
              <a:t>, Fiedler </a:t>
            </a:r>
            <a:r>
              <a:rPr lang="en-ID" sz="3200" dirty="0" err="1"/>
              <a:t>memberi</a:t>
            </a:r>
            <a:r>
              <a:rPr lang="en-ID" sz="3200" dirty="0"/>
              <a:t> </a:t>
            </a:r>
            <a:r>
              <a:rPr lang="en-ID" sz="3200" dirty="0" err="1"/>
              <a:t>tekanan</a:t>
            </a:r>
            <a:r>
              <a:rPr lang="en-ID" sz="3200" dirty="0"/>
              <a:t> pada </a:t>
            </a:r>
            <a:r>
              <a:rPr lang="en-ID" sz="3200" dirty="0" err="1"/>
              <a:t>efektivitas</a:t>
            </a:r>
            <a:r>
              <a:rPr lang="en-ID" sz="3200" dirty="0"/>
              <a:t> </a:t>
            </a:r>
            <a:r>
              <a:rPr lang="en-ID" sz="3200" dirty="0" err="1"/>
              <a:t>suatu</a:t>
            </a:r>
            <a:r>
              <a:rPr lang="en-ID" sz="3200" dirty="0"/>
              <a:t> </a:t>
            </a:r>
            <a:r>
              <a:rPr lang="en-ID" sz="3200" dirty="0" err="1"/>
              <a:t>kelompok</a:t>
            </a:r>
            <a:r>
              <a:rPr lang="en-ID" sz="3200" dirty="0"/>
              <a:t>, </a:t>
            </a:r>
            <a:r>
              <a:rPr lang="en-ID" sz="3200" dirty="0" err="1"/>
              <a:t>Dikatakan</a:t>
            </a:r>
            <a:r>
              <a:rPr lang="en-ID" sz="3200" dirty="0"/>
              <a:t> </a:t>
            </a:r>
            <a:r>
              <a:rPr lang="en-ID" sz="3200" dirty="0" err="1"/>
              <a:t>bahwa</a:t>
            </a:r>
            <a:r>
              <a:rPr lang="en-ID" sz="3200" dirty="0"/>
              <a:t> </a:t>
            </a:r>
            <a:r>
              <a:rPr lang="en-ID" sz="3200" dirty="0" err="1"/>
              <a:t>efektivitas</a:t>
            </a:r>
            <a:r>
              <a:rPr lang="en-ID" sz="3200" dirty="0"/>
              <a:t> </a:t>
            </a:r>
            <a:r>
              <a:rPr lang="en-ID" sz="3200" dirty="0" err="1"/>
              <a:t>suatu</a:t>
            </a:r>
            <a:r>
              <a:rPr lang="en-ID" sz="3200" dirty="0"/>
              <a:t> </a:t>
            </a:r>
            <a:r>
              <a:rPr lang="en-ID" sz="3200" dirty="0" err="1"/>
              <a:t>organisasi</a:t>
            </a:r>
            <a:r>
              <a:rPr lang="en-ID" sz="3200" dirty="0"/>
              <a:t> </a:t>
            </a:r>
            <a:r>
              <a:rPr lang="en-ID" sz="3200" dirty="0" err="1"/>
              <a:t>tergantung</a:t>
            </a:r>
            <a:r>
              <a:rPr lang="en-ID" sz="3200" dirty="0"/>
              <a:t> pada (is </a:t>
            </a:r>
            <a:r>
              <a:rPr lang="en-ID" sz="3200" dirty="0" err="1"/>
              <a:t>contigent</a:t>
            </a:r>
            <a:r>
              <a:rPr lang="en-ID" sz="3200" dirty="0"/>
              <a:t> upon) </a:t>
            </a:r>
            <a:r>
              <a:rPr lang="en-ID" sz="3200" dirty="0" err="1"/>
              <a:t>dua</a:t>
            </a:r>
            <a:r>
              <a:rPr lang="en-ID" sz="3200" dirty="0"/>
              <a:t> </a:t>
            </a:r>
            <a:r>
              <a:rPr lang="en-ID" sz="3200" dirty="0" err="1"/>
              <a:t>variabel</a:t>
            </a:r>
            <a:r>
              <a:rPr lang="en-ID" sz="3200" dirty="0"/>
              <a:t> yang </a:t>
            </a:r>
            <a:r>
              <a:rPr lang="en-ID" sz="3200" dirty="0" err="1"/>
              <a:t>saling</a:t>
            </a:r>
            <a:r>
              <a:rPr lang="en-ID" sz="3200" dirty="0"/>
              <a:t> </a:t>
            </a:r>
            <a:r>
              <a:rPr lang="en-ID" sz="3200" dirty="0" err="1"/>
              <a:t>berinteraksi</a:t>
            </a:r>
            <a:r>
              <a:rPr lang="en-ID" sz="3200" dirty="0"/>
              <a:t>, </a:t>
            </a:r>
            <a:r>
              <a:rPr lang="en-ID" sz="3200" dirty="0" err="1"/>
              <a:t>yaitu</a:t>
            </a:r>
            <a:r>
              <a:rPr lang="en-ID" sz="3200" dirty="0"/>
              <a:t> (1) </a:t>
            </a:r>
            <a:r>
              <a:rPr lang="en-ID" sz="3200" dirty="0" err="1"/>
              <a:t>sistem</a:t>
            </a:r>
            <a:r>
              <a:rPr lang="en-ID" sz="3200" dirty="0"/>
              <a:t> </a:t>
            </a:r>
            <a:r>
              <a:rPr lang="en-ID" sz="3200" dirty="0" err="1"/>
              <a:t>motivasi</a:t>
            </a:r>
            <a:r>
              <a:rPr lang="en-ID" sz="3200" dirty="0"/>
              <a:t> </a:t>
            </a:r>
            <a:r>
              <a:rPr lang="en-ID" sz="3200" dirty="0" err="1"/>
              <a:t>dari</a:t>
            </a:r>
            <a:r>
              <a:rPr lang="en-ID" sz="3200" dirty="0"/>
              <a:t> </a:t>
            </a:r>
            <a:r>
              <a:rPr lang="en-ID" sz="3200" dirty="0" err="1"/>
              <a:t>pemimpin</a:t>
            </a:r>
            <a:r>
              <a:rPr lang="en-ID" sz="3200" dirty="0"/>
              <a:t> dan (2) </a:t>
            </a:r>
            <a:r>
              <a:rPr lang="en-ID" sz="3200" dirty="0" err="1"/>
              <a:t>tingkat</a:t>
            </a:r>
            <a:r>
              <a:rPr lang="en-ID" sz="3200" dirty="0"/>
              <a:t> </a:t>
            </a:r>
            <a:r>
              <a:rPr lang="en-ID" sz="3200" dirty="0" err="1"/>
              <a:t>atau</a:t>
            </a:r>
            <a:r>
              <a:rPr lang="en-ID" sz="3200" dirty="0"/>
              <a:t> </a:t>
            </a:r>
            <a:r>
              <a:rPr lang="en-ID" sz="3200" dirty="0" err="1"/>
              <a:t>keadaan</a:t>
            </a:r>
            <a:r>
              <a:rPr lang="en-ID" sz="3200" dirty="0"/>
              <a:t> yang </a:t>
            </a:r>
            <a:r>
              <a:rPr lang="en-ID" sz="3200" dirty="0" err="1"/>
              <a:t>menyenangkan</a:t>
            </a:r>
            <a:r>
              <a:rPr lang="en-ID" sz="3200" dirty="0"/>
              <a:t> </a:t>
            </a:r>
            <a:r>
              <a:rPr lang="en-ID" sz="3200" dirty="0" err="1"/>
              <a:t>dari</a:t>
            </a:r>
            <a:r>
              <a:rPr lang="en-ID" sz="3200" dirty="0"/>
              <a:t> </a:t>
            </a:r>
            <a:r>
              <a:rPr lang="en-ID" sz="3200" dirty="0" err="1"/>
              <a:t>situasi</a:t>
            </a:r>
            <a:r>
              <a:rPr lang="en-ID" sz="3200" dirty="0"/>
              <a:t>.</a:t>
            </a:r>
            <a:endParaRPr lang="en-ID"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D" dirty="0" err="1"/>
              <a:t>Kepemimpinan</a:t>
            </a:r>
            <a:r>
              <a:rPr lang="en-ID" dirty="0"/>
              <a:t> </a:t>
            </a:r>
            <a:r>
              <a:rPr lang="en-ID" dirty="0" err="1"/>
              <a:t>Transaksional</a:t>
            </a:r>
            <a:r>
              <a:rPr lang="en-ID" dirty="0"/>
              <a:t> (Transactional Leadership)</a:t>
            </a:r>
            <a:endParaRPr lang="en-ID"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ID" dirty="0" err="1"/>
              <a:t>Kepemimpinan</a:t>
            </a:r>
            <a:r>
              <a:rPr lang="en-ID" dirty="0"/>
              <a:t> </a:t>
            </a:r>
            <a:r>
              <a:rPr lang="en-ID" dirty="0" err="1"/>
              <a:t>transaksional</a:t>
            </a:r>
            <a:r>
              <a:rPr lang="en-ID" dirty="0"/>
              <a:t> </a:t>
            </a:r>
            <a:r>
              <a:rPr lang="en-ID" dirty="0" err="1"/>
              <a:t>tidak</a:t>
            </a:r>
            <a:r>
              <a:rPr lang="en-ID" dirty="0"/>
              <a:t> </a:t>
            </a:r>
            <a:r>
              <a:rPr lang="en-ID" dirty="0" err="1"/>
              <a:t>terlepas</a:t>
            </a:r>
            <a:r>
              <a:rPr lang="en-ID" dirty="0"/>
              <a:t> </a:t>
            </a:r>
            <a:r>
              <a:rPr lang="en-ID" dirty="0" err="1"/>
              <a:t>dari</a:t>
            </a:r>
            <a:r>
              <a:rPr lang="en-ID" dirty="0"/>
              <a:t> </a:t>
            </a:r>
            <a:r>
              <a:rPr lang="en-ID" dirty="0" err="1"/>
              <a:t>pendapat</a:t>
            </a:r>
            <a:r>
              <a:rPr lang="en-ID" dirty="0"/>
              <a:t> Burn (1978), </a:t>
            </a:r>
            <a:r>
              <a:rPr lang="en-ID" dirty="0" err="1"/>
              <a:t>bahwa</a:t>
            </a:r>
            <a:r>
              <a:rPr lang="en-ID" dirty="0"/>
              <a:t> pada </a:t>
            </a:r>
            <a:r>
              <a:rPr lang="en-ID" dirty="0" err="1"/>
              <a:t>kepemimpinan</a:t>
            </a:r>
            <a:r>
              <a:rPr lang="en-ID" dirty="0"/>
              <a:t> </a:t>
            </a:r>
            <a:r>
              <a:rPr lang="en-ID" dirty="0" err="1"/>
              <a:t>transaksional</a:t>
            </a:r>
            <a:r>
              <a:rPr lang="en-ID" dirty="0"/>
              <a:t>, </a:t>
            </a:r>
            <a:r>
              <a:rPr lang="en-ID" dirty="0" err="1"/>
              <a:t>hubungan</a:t>
            </a:r>
            <a:r>
              <a:rPr lang="en-ID" dirty="0"/>
              <a:t> </a:t>
            </a:r>
            <a:r>
              <a:rPr lang="en-ID" dirty="0" err="1"/>
              <a:t>antara</a:t>
            </a:r>
            <a:r>
              <a:rPr lang="en-ID" dirty="0"/>
              <a:t> </a:t>
            </a:r>
            <a:r>
              <a:rPr lang="en-ID" dirty="0" err="1"/>
              <a:t>pemimpin</a:t>
            </a:r>
            <a:r>
              <a:rPr lang="en-ID" dirty="0"/>
              <a:t> </a:t>
            </a:r>
            <a:r>
              <a:rPr lang="en-ID" dirty="0" err="1"/>
              <a:t>dengan</a:t>
            </a:r>
            <a:r>
              <a:rPr lang="en-ID" dirty="0"/>
              <a:t> </a:t>
            </a:r>
            <a:r>
              <a:rPr lang="en-ID" dirty="0" err="1"/>
              <a:t>bawahan</a:t>
            </a:r>
            <a:r>
              <a:rPr lang="en-ID" dirty="0"/>
              <a:t> </a:t>
            </a:r>
            <a:r>
              <a:rPr lang="en-ID" dirty="0" err="1"/>
              <a:t>didasarka</a:t>
            </a:r>
            <a:r>
              <a:rPr lang="en-ID" dirty="0"/>
              <a:t> pada </a:t>
            </a:r>
            <a:r>
              <a:rPr lang="en-ID" dirty="0" err="1"/>
              <a:t>serangkaian</a:t>
            </a:r>
            <a:r>
              <a:rPr lang="en-ID" dirty="0"/>
              <a:t> </a:t>
            </a:r>
            <a:r>
              <a:rPr lang="en-ID" dirty="0" err="1"/>
              <a:t>aktivitas</a:t>
            </a:r>
            <a:r>
              <a:rPr lang="en-ID" dirty="0"/>
              <a:t> </a:t>
            </a:r>
            <a:r>
              <a:rPr lang="en-ID" dirty="0" err="1"/>
              <a:t>tawar</a:t>
            </a:r>
            <a:r>
              <a:rPr lang="en-ID" dirty="0"/>
              <a:t> - </a:t>
            </a:r>
            <a:r>
              <a:rPr lang="en-ID" dirty="0" err="1"/>
              <a:t>menawar</a:t>
            </a:r>
            <a:r>
              <a:rPr lang="en-ID" dirty="0"/>
              <a:t> </a:t>
            </a:r>
            <a:r>
              <a:rPr lang="en-ID" dirty="0" err="1"/>
              <a:t>antarkeduanya</a:t>
            </a:r>
            <a:r>
              <a:rPr lang="en-ID" dirty="0"/>
              <a:t>. </a:t>
            </a:r>
            <a:r>
              <a:rPr lang="en-ID" dirty="0" err="1"/>
              <a:t>Menurut</a:t>
            </a:r>
            <a:r>
              <a:rPr lang="en-ID" dirty="0"/>
              <a:t> </a:t>
            </a:r>
            <a:r>
              <a:rPr lang="en-ID" dirty="0" err="1"/>
              <a:t>Bycio</a:t>
            </a:r>
            <a:r>
              <a:rPr lang="en-ID" dirty="0"/>
              <a:t> </a:t>
            </a:r>
            <a:r>
              <a:rPr lang="en-ID" dirty="0" err="1"/>
              <a:t>dkk</a:t>
            </a:r>
            <a:r>
              <a:rPr lang="en-ID" dirty="0"/>
              <a:t>. (1995), </a:t>
            </a:r>
            <a:r>
              <a:rPr lang="en-ID" dirty="0" err="1"/>
              <a:t>kepemimpinan</a:t>
            </a:r>
            <a:r>
              <a:rPr lang="en-ID" dirty="0"/>
              <a:t> </a:t>
            </a:r>
            <a:r>
              <a:rPr lang="en-ID" dirty="0" err="1"/>
              <a:t>transaksional</a:t>
            </a:r>
            <a:r>
              <a:rPr lang="en-ID" dirty="0"/>
              <a:t> </a:t>
            </a:r>
            <a:r>
              <a:rPr lang="en-ID" dirty="0" err="1"/>
              <a:t>adalah</a:t>
            </a:r>
            <a:r>
              <a:rPr lang="en-ID" dirty="0"/>
              <a:t> </a:t>
            </a:r>
            <a:r>
              <a:rPr lang="en-ID" dirty="0" err="1"/>
              <a:t>gaya</a:t>
            </a:r>
            <a:r>
              <a:rPr lang="en-ID" dirty="0"/>
              <a:t> </a:t>
            </a:r>
            <a:r>
              <a:rPr lang="en-ID" dirty="0" err="1"/>
              <a:t>kepemimpinan</a:t>
            </a:r>
            <a:r>
              <a:rPr lang="en-ID" dirty="0"/>
              <a:t> di mana </a:t>
            </a:r>
            <a:r>
              <a:rPr lang="en-ID" dirty="0" err="1"/>
              <a:t>seorang</a:t>
            </a:r>
            <a:r>
              <a:rPr lang="en-ID" dirty="0"/>
              <a:t> </a:t>
            </a:r>
            <a:r>
              <a:rPr lang="en-ID" dirty="0" err="1"/>
              <a:t>pemimpin</a:t>
            </a:r>
            <a:r>
              <a:rPr lang="en-ID" dirty="0"/>
              <a:t> </a:t>
            </a:r>
            <a:r>
              <a:rPr lang="en-ID" dirty="0" err="1"/>
              <a:t>memfokuskan</a:t>
            </a:r>
            <a:r>
              <a:rPr lang="en-ID" dirty="0"/>
              <a:t> </a:t>
            </a:r>
            <a:r>
              <a:rPr lang="en-ID" dirty="0" err="1"/>
              <a:t>perhatiannya</a:t>
            </a:r>
            <a:r>
              <a:rPr lang="en-ID" dirty="0"/>
              <a:t> pada </a:t>
            </a:r>
            <a:r>
              <a:rPr lang="en-ID" dirty="0" err="1"/>
              <a:t>transaksi</a:t>
            </a:r>
            <a:r>
              <a:rPr lang="en-ID" dirty="0"/>
              <a:t> interpersonal </a:t>
            </a:r>
            <a:r>
              <a:rPr lang="en-ID" dirty="0" err="1"/>
              <a:t>antara</a:t>
            </a:r>
            <a:r>
              <a:rPr lang="en-ID" dirty="0"/>
              <a:t> </a:t>
            </a:r>
            <a:r>
              <a:rPr lang="en-ID" dirty="0" err="1"/>
              <a:t>pemimpin</a:t>
            </a:r>
            <a:r>
              <a:rPr lang="en-ID" dirty="0"/>
              <a:t> </a:t>
            </a:r>
            <a:r>
              <a:rPr lang="en-ID" dirty="0" err="1"/>
              <a:t>dengan</a:t>
            </a:r>
            <a:r>
              <a:rPr lang="en-ID" dirty="0"/>
              <a:t> </a:t>
            </a:r>
            <a:r>
              <a:rPr lang="en-ID" dirty="0" err="1"/>
              <a:t>karyawan</a:t>
            </a:r>
            <a:r>
              <a:rPr lang="en-ID" dirty="0"/>
              <a:t> yang </a:t>
            </a:r>
            <a:r>
              <a:rPr lang="en-ID" dirty="0" err="1"/>
              <a:t>melibatkan</a:t>
            </a:r>
            <a:r>
              <a:rPr lang="en-ID" dirty="0"/>
              <a:t> </a:t>
            </a:r>
            <a:r>
              <a:rPr lang="en-ID" dirty="0" err="1"/>
              <a:t>hubungan</a:t>
            </a:r>
            <a:r>
              <a:rPr lang="en-ID" dirty="0"/>
              <a:t> </a:t>
            </a:r>
            <a:r>
              <a:rPr lang="en-ID" dirty="0" err="1"/>
              <a:t>pertukaran</a:t>
            </a:r>
            <a:r>
              <a:rPr lang="en-ID" dirty="0"/>
              <a:t>. </a:t>
            </a:r>
            <a:r>
              <a:rPr lang="en-ID" dirty="0" err="1"/>
              <a:t>Pertukaran</a:t>
            </a:r>
            <a:r>
              <a:rPr lang="en-ID" dirty="0"/>
              <a:t> </a:t>
            </a:r>
            <a:r>
              <a:rPr lang="en-ID" dirty="0" err="1"/>
              <a:t>tersebut</a:t>
            </a:r>
            <a:r>
              <a:rPr lang="en-ID" dirty="0"/>
              <a:t> </a:t>
            </a:r>
            <a:r>
              <a:rPr lang="en-ID" dirty="0" err="1"/>
              <a:t>didasarkan</a:t>
            </a:r>
            <a:r>
              <a:rPr lang="en-ID" dirty="0"/>
              <a:t> pada </a:t>
            </a:r>
            <a:r>
              <a:rPr lang="en-ID" dirty="0" err="1"/>
              <a:t>kesepakatan</a:t>
            </a:r>
            <a:r>
              <a:rPr lang="en-ID" dirty="0"/>
              <a:t> </a:t>
            </a:r>
            <a:r>
              <a:rPr lang="en-ID" dirty="0" err="1"/>
              <a:t>mengenai</a:t>
            </a:r>
            <a:r>
              <a:rPr lang="en-ID" dirty="0"/>
              <a:t> </a:t>
            </a:r>
            <a:r>
              <a:rPr lang="en-ID" dirty="0" err="1"/>
              <a:t>klasifikasi</a:t>
            </a:r>
            <a:r>
              <a:rPr lang="en-ID" dirty="0"/>
              <a:t> </a:t>
            </a:r>
            <a:r>
              <a:rPr lang="en-ID" dirty="0" err="1"/>
              <a:t>sasaran</a:t>
            </a:r>
            <a:r>
              <a:rPr lang="en-ID" dirty="0"/>
              <a:t>, </a:t>
            </a:r>
            <a:r>
              <a:rPr lang="en-ID" dirty="0" err="1"/>
              <a:t>standar</a:t>
            </a:r>
            <a:r>
              <a:rPr lang="en-ID" dirty="0"/>
              <a:t> </a:t>
            </a:r>
            <a:r>
              <a:rPr lang="en-ID" dirty="0" err="1"/>
              <a:t>kerja</a:t>
            </a:r>
            <a:r>
              <a:rPr lang="en-ID" dirty="0"/>
              <a:t>, </a:t>
            </a:r>
            <a:r>
              <a:rPr lang="en-ID" dirty="0" err="1"/>
              <a:t>penugasan</a:t>
            </a:r>
            <a:r>
              <a:rPr lang="en-ID" dirty="0"/>
              <a:t> </a:t>
            </a:r>
            <a:r>
              <a:rPr lang="en-ID" dirty="0" err="1"/>
              <a:t>kerja</a:t>
            </a:r>
            <a:r>
              <a:rPr lang="en-ID" dirty="0"/>
              <a:t> dan </a:t>
            </a:r>
            <a:r>
              <a:rPr lang="en-ID" dirty="0" err="1"/>
              <a:t>penghargaan</a:t>
            </a:r>
            <a:r>
              <a:rPr lang="en-ID" dirty="0"/>
              <a:t>. </a:t>
            </a:r>
            <a:r>
              <a:rPr lang="en-ID" dirty="0" err="1"/>
              <a:t>Menurut</a:t>
            </a:r>
            <a:r>
              <a:rPr lang="en-ID" dirty="0"/>
              <a:t> Yukl (2010), </a:t>
            </a:r>
            <a:r>
              <a:rPr lang="en-ID" dirty="0" err="1"/>
              <a:t>kepemimpinan</a:t>
            </a:r>
            <a:r>
              <a:rPr lang="en-ID" dirty="0"/>
              <a:t> </a:t>
            </a:r>
            <a:r>
              <a:rPr lang="en-ID" dirty="0" err="1"/>
              <a:t>transaksional</a:t>
            </a:r>
            <a:r>
              <a:rPr lang="en-ID" dirty="0"/>
              <a:t> </a:t>
            </a:r>
            <a:r>
              <a:rPr lang="en-ID" dirty="0" err="1"/>
              <a:t>dapat</a:t>
            </a:r>
            <a:r>
              <a:rPr lang="en-ID" dirty="0"/>
              <a:t> </a:t>
            </a:r>
            <a:r>
              <a:rPr lang="en-ID" dirty="0" err="1"/>
              <a:t>melibatkan</a:t>
            </a:r>
            <a:r>
              <a:rPr lang="en-ID" dirty="0"/>
              <a:t> </a:t>
            </a:r>
            <a:r>
              <a:rPr lang="en-ID" dirty="0" err="1"/>
              <a:t>nilai-nilai</a:t>
            </a:r>
            <a:r>
              <a:rPr lang="en-ID" dirty="0"/>
              <a:t>, </a:t>
            </a:r>
            <a:r>
              <a:rPr lang="en-ID" dirty="0" err="1"/>
              <a:t>tetapi</a:t>
            </a:r>
            <a:r>
              <a:rPr lang="en-ID" dirty="0"/>
              <a:t> </a:t>
            </a:r>
            <a:r>
              <a:rPr lang="en-ID" dirty="0" err="1"/>
              <a:t>nilai</a:t>
            </a:r>
            <a:r>
              <a:rPr lang="en-ID" dirty="0"/>
              <a:t> </a:t>
            </a:r>
            <a:r>
              <a:rPr lang="en-ID" dirty="0" err="1"/>
              <a:t>tersebut</a:t>
            </a:r>
            <a:r>
              <a:rPr lang="en-ID" dirty="0"/>
              <a:t> </a:t>
            </a:r>
            <a:r>
              <a:rPr lang="en-ID" dirty="0" err="1"/>
              <a:t>relevan</a:t>
            </a:r>
            <a:r>
              <a:rPr lang="en-ID" dirty="0"/>
              <a:t> </a:t>
            </a:r>
            <a:r>
              <a:rPr lang="en-ID" dirty="0" err="1"/>
              <a:t>dengan</a:t>
            </a:r>
            <a:r>
              <a:rPr lang="en-ID" dirty="0"/>
              <a:t> proses </a:t>
            </a:r>
            <a:r>
              <a:rPr lang="en-ID" dirty="0" err="1"/>
              <a:t>pertukaran</a:t>
            </a:r>
            <a:r>
              <a:rPr lang="en-ID" dirty="0"/>
              <a:t> </a:t>
            </a:r>
            <a:r>
              <a:rPr lang="en-ID" dirty="0" err="1"/>
              <a:t>seperti</a:t>
            </a:r>
            <a:r>
              <a:rPr lang="en-ID" dirty="0"/>
              <a:t> </a:t>
            </a:r>
            <a:r>
              <a:rPr lang="en-ID" dirty="0" err="1"/>
              <a:t>kejujuran</a:t>
            </a:r>
            <a:r>
              <a:rPr lang="en-ID" dirty="0"/>
              <a:t>, </a:t>
            </a:r>
            <a:r>
              <a:rPr lang="en-ID" dirty="0" err="1"/>
              <a:t>tanggung</a:t>
            </a:r>
            <a:r>
              <a:rPr lang="en-ID" dirty="0"/>
              <a:t> </a:t>
            </a:r>
            <a:r>
              <a:rPr lang="en-ID" dirty="0" err="1"/>
              <a:t>jawab</a:t>
            </a:r>
            <a:r>
              <a:rPr lang="en-ID" dirty="0"/>
              <a:t>, dan </a:t>
            </a:r>
            <a:r>
              <a:rPr lang="en-ID" dirty="0" err="1"/>
              <a:t>timbal</a:t>
            </a:r>
            <a:r>
              <a:rPr lang="en-ID" dirty="0"/>
              <a:t> </a:t>
            </a:r>
            <a:r>
              <a:rPr lang="en-ID" dirty="0" err="1"/>
              <a:t>balik</a:t>
            </a:r>
            <a:r>
              <a:rPr lang="en-ID" dirty="0"/>
              <a:t>. </a:t>
            </a:r>
            <a:r>
              <a:rPr lang="en-ID" dirty="0" err="1"/>
              <a:t>Pemimpin</a:t>
            </a:r>
            <a:r>
              <a:rPr lang="en-ID" dirty="0"/>
              <a:t> </a:t>
            </a:r>
            <a:r>
              <a:rPr lang="en-ID" dirty="0" err="1"/>
              <a:t>transaksional</a:t>
            </a:r>
            <a:r>
              <a:rPr lang="en-ID" dirty="0"/>
              <a:t> </a:t>
            </a:r>
            <a:r>
              <a:rPr lang="en-ID" dirty="0" err="1"/>
              <a:t>membantu</a:t>
            </a:r>
            <a:r>
              <a:rPr lang="en-ID" dirty="0"/>
              <a:t> para </a:t>
            </a:r>
            <a:r>
              <a:rPr lang="en-ID" dirty="0" err="1"/>
              <a:t>pengikut</a:t>
            </a:r>
            <a:r>
              <a:rPr lang="en-ID" dirty="0"/>
              <a:t> </a:t>
            </a:r>
            <a:r>
              <a:rPr lang="en-ID" dirty="0" err="1"/>
              <a:t>mengidentifikasi</a:t>
            </a:r>
            <a:r>
              <a:rPr lang="en-ID" dirty="0"/>
              <a:t> </a:t>
            </a:r>
            <a:r>
              <a:rPr lang="en-ID" dirty="0" err="1"/>
              <a:t>apa</a:t>
            </a:r>
            <a:r>
              <a:rPr lang="en-ID" dirty="0"/>
              <a:t> yang </a:t>
            </a:r>
            <a:r>
              <a:rPr lang="en-ID" dirty="0" err="1"/>
              <a:t>harus</a:t>
            </a:r>
            <a:r>
              <a:rPr lang="en-ID" dirty="0"/>
              <a:t> </a:t>
            </a:r>
            <a:r>
              <a:rPr lang="en-ID" dirty="0" err="1"/>
              <a:t>dilakukan</a:t>
            </a:r>
            <a:r>
              <a:rPr lang="en-ID" dirty="0"/>
              <a:t>.</a:t>
            </a:r>
            <a:endParaRPr lang="en-ID"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33588"/>
          </a:xfrm>
        </p:spPr>
        <p:txBody>
          <a:bodyPr>
            <a:normAutofit/>
          </a:bodyPr>
          <a:lstStyle/>
          <a:p>
            <a:r>
              <a:rPr lang="en-ID" sz="3200" b="1" dirty="0" err="1"/>
              <a:t>Kepemimpinan</a:t>
            </a:r>
            <a:r>
              <a:rPr lang="en-ID" sz="3200" b="1" dirty="0"/>
              <a:t> </a:t>
            </a:r>
            <a:r>
              <a:rPr lang="en-ID" sz="3200" b="1" dirty="0" err="1"/>
              <a:t>Transformasional</a:t>
            </a:r>
            <a:r>
              <a:rPr lang="en-ID" sz="3200" b="1" dirty="0"/>
              <a:t> (Transformational Leadership</a:t>
            </a:r>
            <a:r>
              <a:rPr lang="en-ID" sz="3200" dirty="0"/>
              <a:t>)</a:t>
            </a:r>
            <a:endParaRPr lang="en-ID" sz="3200" dirty="0"/>
          </a:p>
        </p:txBody>
      </p:sp>
      <p:sp>
        <p:nvSpPr>
          <p:cNvPr id="3" name="Content Placeholder 2"/>
          <p:cNvSpPr>
            <a:spLocks noGrp="1"/>
          </p:cNvSpPr>
          <p:nvPr>
            <p:ph idx="1"/>
          </p:nvPr>
        </p:nvSpPr>
        <p:spPr>
          <a:xfrm>
            <a:off x="838200" y="1298714"/>
            <a:ext cx="10515600" cy="5380381"/>
          </a:xfrm>
        </p:spPr>
        <p:txBody>
          <a:bodyPr>
            <a:normAutofit lnSpcReduction="10000"/>
          </a:bodyPr>
          <a:lstStyle/>
          <a:p>
            <a:pPr marL="0" indent="0" algn="just">
              <a:buNone/>
            </a:pPr>
            <a:r>
              <a:rPr lang="en-ID" dirty="0" err="1"/>
              <a:t>Kepemimpinan</a:t>
            </a:r>
            <a:r>
              <a:rPr lang="en-ID" dirty="0"/>
              <a:t> </a:t>
            </a:r>
            <a:r>
              <a:rPr lang="en-ID" dirty="0" err="1"/>
              <a:t>Transformasional</a:t>
            </a:r>
            <a:r>
              <a:rPr lang="en-ID" dirty="0"/>
              <a:t> (Transformational Leadership) Salah </a:t>
            </a:r>
            <a:r>
              <a:rPr lang="en-ID" dirty="0" err="1"/>
              <a:t>satu</a:t>
            </a:r>
            <a:r>
              <a:rPr lang="en-ID" dirty="0"/>
              <a:t> </a:t>
            </a:r>
            <a:r>
              <a:rPr lang="en-ID" dirty="0" err="1"/>
              <a:t>konsep</a:t>
            </a:r>
            <a:r>
              <a:rPr lang="en-ID" dirty="0"/>
              <a:t> </a:t>
            </a:r>
            <a:r>
              <a:rPr lang="en-ID" dirty="0" err="1"/>
              <a:t>kepemimpinan</a:t>
            </a:r>
            <a:r>
              <a:rPr lang="en-ID" dirty="0"/>
              <a:t> yang </a:t>
            </a:r>
            <a:r>
              <a:rPr lang="en-ID" dirty="0" err="1"/>
              <a:t>relevan</a:t>
            </a:r>
            <a:r>
              <a:rPr lang="en-ID" dirty="0"/>
              <a:t> </a:t>
            </a:r>
            <a:r>
              <a:rPr lang="en-ID" dirty="0" err="1"/>
              <a:t>dengan</a:t>
            </a:r>
            <a:r>
              <a:rPr lang="en-ID" dirty="0"/>
              <a:t> </a:t>
            </a:r>
            <a:r>
              <a:rPr lang="en-ID" dirty="0" err="1"/>
              <a:t>situasi</a:t>
            </a:r>
            <a:r>
              <a:rPr lang="en-ID" dirty="0"/>
              <a:t> masa </a:t>
            </a:r>
            <a:r>
              <a:rPr lang="en-ID" dirty="0" err="1"/>
              <a:t>kini</a:t>
            </a:r>
            <a:r>
              <a:rPr lang="en-ID" dirty="0"/>
              <a:t> di mana </a:t>
            </a:r>
            <a:r>
              <a:rPr lang="en-ID" dirty="0" err="1"/>
              <a:t>perubahan</a:t>
            </a:r>
            <a:r>
              <a:rPr lang="en-ID" dirty="0"/>
              <a:t> </a:t>
            </a:r>
            <a:r>
              <a:rPr lang="en-ID" dirty="0" err="1"/>
              <a:t>terjadi</a:t>
            </a:r>
            <a:r>
              <a:rPr lang="en-ID" dirty="0"/>
              <a:t> </a:t>
            </a:r>
            <a:r>
              <a:rPr lang="en-ID" dirty="0" err="1"/>
              <a:t>sangat</a:t>
            </a:r>
            <a:r>
              <a:rPr lang="en-ID" dirty="0"/>
              <a:t> </a:t>
            </a:r>
            <a:r>
              <a:rPr lang="en-ID" dirty="0" err="1"/>
              <a:t>cepat</a:t>
            </a:r>
            <a:r>
              <a:rPr lang="en-ID" dirty="0"/>
              <a:t> dan </a:t>
            </a:r>
            <a:r>
              <a:rPr lang="en-ID" dirty="0" err="1"/>
              <a:t>menuntut</a:t>
            </a:r>
            <a:r>
              <a:rPr lang="en-ID" dirty="0"/>
              <a:t> </a:t>
            </a:r>
            <a:r>
              <a:rPr lang="en-ID" dirty="0" err="1"/>
              <a:t>setiap</a:t>
            </a:r>
            <a:r>
              <a:rPr lang="en-ID" dirty="0"/>
              <a:t> </a:t>
            </a:r>
            <a:r>
              <a:rPr lang="en-ID" dirty="0" err="1"/>
              <a:t>organisasi</a:t>
            </a:r>
            <a:r>
              <a:rPr lang="en-ID" dirty="0"/>
              <a:t> </a:t>
            </a:r>
            <a:r>
              <a:rPr lang="en-ID" dirty="0" err="1"/>
              <a:t>untuk</a:t>
            </a:r>
            <a:r>
              <a:rPr lang="en-ID" dirty="0"/>
              <a:t> </a:t>
            </a:r>
            <a:r>
              <a:rPr lang="en-ID" dirty="0" err="1"/>
              <a:t>dapat</a:t>
            </a:r>
            <a:r>
              <a:rPr lang="en-ID" dirty="0"/>
              <a:t> </a:t>
            </a:r>
            <a:r>
              <a:rPr lang="en-ID" dirty="0" err="1"/>
              <a:t>menyesuaikan</a:t>
            </a:r>
            <a:r>
              <a:rPr lang="en-ID" dirty="0"/>
              <a:t> </a:t>
            </a:r>
            <a:r>
              <a:rPr lang="en-ID" dirty="0" err="1"/>
              <a:t>diri</a:t>
            </a:r>
            <a:r>
              <a:rPr lang="en-ID" dirty="0"/>
              <a:t> </a:t>
            </a:r>
            <a:r>
              <a:rPr lang="en-ID" dirty="0" err="1"/>
              <a:t>adalah</a:t>
            </a:r>
            <a:r>
              <a:rPr lang="en-ID" dirty="0"/>
              <a:t> </a:t>
            </a:r>
            <a:r>
              <a:rPr lang="en-ID" dirty="0" err="1"/>
              <a:t>konsep</a:t>
            </a:r>
            <a:r>
              <a:rPr lang="en-ID" dirty="0"/>
              <a:t> </a:t>
            </a:r>
            <a:r>
              <a:rPr lang="en-ID" dirty="0" err="1"/>
              <a:t>kepemimpinan</a:t>
            </a:r>
            <a:r>
              <a:rPr lang="en-ID" dirty="0"/>
              <a:t> </a:t>
            </a:r>
            <a:r>
              <a:rPr lang="en-ID" dirty="0" err="1"/>
              <a:t>transformasional</a:t>
            </a:r>
            <a:r>
              <a:rPr lang="en-ID" dirty="0"/>
              <a:t>.  </a:t>
            </a:r>
            <a:r>
              <a:rPr lang="en-ID" dirty="0" err="1"/>
              <a:t>Konsep</a:t>
            </a:r>
            <a:r>
              <a:rPr lang="en-ID" dirty="0"/>
              <a:t> </a:t>
            </a:r>
            <a:r>
              <a:rPr lang="en-ID" dirty="0" err="1"/>
              <a:t>ini</a:t>
            </a:r>
            <a:r>
              <a:rPr lang="en-ID" dirty="0"/>
              <a:t> </a:t>
            </a:r>
            <a:r>
              <a:rPr lang="en-ID" dirty="0" err="1"/>
              <a:t>dikembangkan</a:t>
            </a:r>
            <a:r>
              <a:rPr lang="en-ID" dirty="0"/>
              <a:t> </a:t>
            </a:r>
            <a:r>
              <a:rPr lang="en-ID" dirty="0" err="1"/>
              <a:t>pertama</a:t>
            </a:r>
            <a:r>
              <a:rPr lang="en-ID" dirty="0"/>
              <a:t> kali oleh James McGregor Burns </a:t>
            </a:r>
            <a:r>
              <a:rPr lang="en-ID" dirty="0" err="1"/>
              <a:t>ditahun</a:t>
            </a:r>
            <a:r>
              <a:rPr lang="en-ID" dirty="0"/>
              <a:t> 1979 dan </a:t>
            </a:r>
            <a:r>
              <a:rPr lang="en-ID" dirty="0" err="1"/>
              <a:t>disempurnakan</a:t>
            </a:r>
            <a:r>
              <a:rPr lang="en-ID" dirty="0"/>
              <a:t> oleh Bernard </a:t>
            </a:r>
            <a:r>
              <a:rPr lang="en-ID" dirty="0" err="1"/>
              <a:t>M.Bass</a:t>
            </a:r>
            <a:r>
              <a:rPr lang="en-ID" dirty="0"/>
              <a:t> dan Bruce </a:t>
            </a:r>
            <a:r>
              <a:rPr lang="en-ID" dirty="0" err="1"/>
              <a:t>J.Avolio</a:t>
            </a:r>
            <a:r>
              <a:rPr lang="en-ID" dirty="0"/>
              <a:t> pada </a:t>
            </a:r>
            <a:r>
              <a:rPr lang="en-ID" dirty="0" err="1"/>
              <a:t>tahun</a:t>
            </a:r>
            <a:r>
              <a:rPr lang="en-ID" dirty="0"/>
              <a:t> 1985. Bernard Bass </a:t>
            </a:r>
            <a:r>
              <a:rPr lang="en-ID" dirty="0" err="1"/>
              <a:t>terinspirasi</a:t>
            </a:r>
            <a:r>
              <a:rPr lang="en-ID" dirty="0"/>
              <a:t> oleh </a:t>
            </a:r>
            <a:r>
              <a:rPr lang="en-ID" dirty="0" err="1"/>
              <a:t>buku</a:t>
            </a:r>
            <a:r>
              <a:rPr lang="en-ID" dirty="0"/>
              <a:t> </a:t>
            </a:r>
            <a:r>
              <a:rPr lang="en-ID" dirty="0" err="1"/>
              <a:t>karya</a:t>
            </a:r>
            <a:r>
              <a:rPr lang="en-ID" dirty="0"/>
              <a:t> Burns </a:t>
            </a:r>
            <a:r>
              <a:rPr lang="en-ID" dirty="0" err="1"/>
              <a:t>berjudul</a:t>
            </a:r>
            <a:r>
              <a:rPr lang="en-ID" dirty="0"/>
              <a:t> leadership di </a:t>
            </a:r>
            <a:r>
              <a:rPr lang="en-ID" dirty="0" err="1"/>
              <a:t>tahun</a:t>
            </a:r>
            <a:r>
              <a:rPr lang="en-ID" dirty="0"/>
              <a:t> 1979 yang </a:t>
            </a:r>
            <a:r>
              <a:rPr lang="en-ID" dirty="0" err="1"/>
              <a:t>memberikan</a:t>
            </a:r>
            <a:r>
              <a:rPr lang="en-ID" dirty="0"/>
              <a:t> </a:t>
            </a:r>
            <a:r>
              <a:rPr lang="en-ID" dirty="0" err="1"/>
              <a:t>argumentasi</a:t>
            </a:r>
            <a:r>
              <a:rPr lang="en-ID" dirty="0"/>
              <a:t> </a:t>
            </a:r>
            <a:r>
              <a:rPr lang="en-ID" dirty="0" err="1"/>
              <a:t>bahwa</a:t>
            </a:r>
            <a:r>
              <a:rPr lang="en-ID" dirty="0"/>
              <a:t> </a:t>
            </a:r>
            <a:r>
              <a:rPr lang="en-ID" dirty="0" err="1"/>
              <a:t>dibandingkan</a:t>
            </a:r>
            <a:r>
              <a:rPr lang="en-ID" dirty="0"/>
              <a:t> </a:t>
            </a:r>
            <a:r>
              <a:rPr lang="en-ID" dirty="0" err="1"/>
              <a:t>kesifatan</a:t>
            </a:r>
            <a:r>
              <a:rPr lang="en-ID" dirty="0"/>
              <a:t> (traits), </a:t>
            </a:r>
            <a:r>
              <a:rPr lang="en-ID" dirty="0" err="1"/>
              <a:t>perilaku</a:t>
            </a:r>
            <a:r>
              <a:rPr lang="en-ID" dirty="0"/>
              <a:t> (</a:t>
            </a:r>
            <a:r>
              <a:rPr lang="en-ID" dirty="0" err="1"/>
              <a:t>behavior</a:t>
            </a:r>
            <a:r>
              <a:rPr lang="en-ID" dirty="0"/>
              <a:t>), </a:t>
            </a:r>
            <a:r>
              <a:rPr lang="en-ID" dirty="0" err="1"/>
              <a:t>atau</a:t>
            </a:r>
            <a:r>
              <a:rPr lang="en-ID" dirty="0"/>
              <a:t> </a:t>
            </a:r>
            <a:r>
              <a:rPr lang="en-ID" dirty="0" err="1"/>
              <a:t>situasi</a:t>
            </a:r>
            <a:r>
              <a:rPr lang="en-ID" dirty="0"/>
              <a:t> (contingency) yang </a:t>
            </a:r>
            <a:r>
              <a:rPr lang="en-ID" dirty="0" err="1"/>
              <a:t>menjadi</a:t>
            </a:r>
            <a:r>
              <a:rPr lang="en-ID" dirty="0"/>
              <a:t> </a:t>
            </a:r>
            <a:r>
              <a:rPr lang="en-ID" dirty="0" err="1"/>
              <a:t>pembahasan</a:t>
            </a:r>
            <a:r>
              <a:rPr lang="en-ID" dirty="0"/>
              <a:t> </a:t>
            </a:r>
            <a:r>
              <a:rPr lang="en-ID" dirty="0" err="1"/>
              <a:t>umum</a:t>
            </a:r>
            <a:r>
              <a:rPr lang="en-ID" dirty="0"/>
              <a:t> </a:t>
            </a:r>
            <a:r>
              <a:rPr lang="en-ID" dirty="0" err="1"/>
              <a:t>mengenai</a:t>
            </a:r>
            <a:r>
              <a:rPr lang="en-ID" dirty="0"/>
              <a:t>  </a:t>
            </a:r>
            <a:r>
              <a:rPr lang="en-ID" dirty="0" err="1"/>
              <a:t>kepemimpinan</a:t>
            </a:r>
            <a:r>
              <a:rPr lang="en-ID" dirty="0"/>
              <a:t> pada </a:t>
            </a:r>
            <a:r>
              <a:rPr lang="en-ID" dirty="0" err="1"/>
              <a:t>periode</a:t>
            </a:r>
            <a:r>
              <a:rPr lang="en-ID" dirty="0"/>
              <a:t> – </a:t>
            </a:r>
            <a:r>
              <a:rPr lang="en-ID" dirty="0" err="1"/>
              <a:t>periode</a:t>
            </a:r>
            <a:r>
              <a:rPr lang="en-ID" dirty="0"/>
              <a:t> </a:t>
            </a:r>
            <a:r>
              <a:rPr lang="en-ID" dirty="0" err="1"/>
              <a:t>sebelumnya</a:t>
            </a:r>
            <a:r>
              <a:rPr lang="en-ID" dirty="0"/>
              <a:t> </a:t>
            </a:r>
            <a:r>
              <a:rPr lang="en-ID" dirty="0" err="1"/>
              <a:t>hal</a:t>
            </a:r>
            <a:r>
              <a:rPr lang="en-ID" dirty="0"/>
              <a:t> yang paling </a:t>
            </a:r>
            <a:r>
              <a:rPr lang="en-ID" dirty="0" err="1"/>
              <a:t>mendasar</a:t>
            </a:r>
            <a:r>
              <a:rPr lang="en-ID" dirty="0"/>
              <a:t> </a:t>
            </a:r>
            <a:r>
              <a:rPr lang="en-ID" dirty="0" err="1"/>
              <a:t>dari</a:t>
            </a:r>
            <a:r>
              <a:rPr lang="en-ID" dirty="0"/>
              <a:t> </a:t>
            </a:r>
            <a:r>
              <a:rPr lang="en-ID" dirty="0" err="1"/>
              <a:t>kepemimpinan</a:t>
            </a:r>
            <a:r>
              <a:rPr lang="en-ID" dirty="0"/>
              <a:t> </a:t>
            </a:r>
            <a:r>
              <a:rPr lang="en-ID" dirty="0" err="1"/>
              <a:t>adalah</a:t>
            </a:r>
            <a:r>
              <a:rPr lang="en-ID" dirty="0"/>
              <a:t> </a:t>
            </a:r>
            <a:r>
              <a:rPr lang="en-ID" dirty="0" err="1"/>
              <a:t>mengenai</a:t>
            </a:r>
            <a:r>
              <a:rPr lang="en-ID" dirty="0"/>
              <a:t> </a:t>
            </a:r>
            <a:r>
              <a:rPr lang="en-ID" dirty="0" err="1"/>
              <a:t>pertukaran</a:t>
            </a:r>
            <a:r>
              <a:rPr lang="en-ID" dirty="0"/>
              <a:t> (exchange) </a:t>
            </a:r>
            <a:r>
              <a:rPr lang="en-ID" dirty="0" err="1"/>
              <a:t>antara</a:t>
            </a:r>
            <a:r>
              <a:rPr lang="en-ID" dirty="0"/>
              <a:t> </a:t>
            </a:r>
            <a:r>
              <a:rPr lang="en-ID" dirty="0" err="1"/>
              <a:t>pemimpin</a:t>
            </a:r>
            <a:r>
              <a:rPr lang="en-ID" dirty="0"/>
              <a:t> dan </a:t>
            </a:r>
            <a:r>
              <a:rPr lang="en-ID" dirty="0" err="1"/>
              <a:t>pengikutnya</a:t>
            </a:r>
            <a:r>
              <a:rPr lang="en-ID" dirty="0"/>
              <a:t> </a:t>
            </a:r>
            <a:r>
              <a:rPr lang="en-ID" dirty="0" err="1"/>
              <a:t>untuk</a:t>
            </a:r>
            <a:r>
              <a:rPr lang="en-ID" dirty="0"/>
              <a:t> </a:t>
            </a:r>
            <a:r>
              <a:rPr lang="en-ID" dirty="0" err="1"/>
              <a:t>mendapatkan</a:t>
            </a:r>
            <a:r>
              <a:rPr lang="en-ID" dirty="0"/>
              <a:t> </a:t>
            </a:r>
            <a:r>
              <a:rPr lang="en-ID" dirty="0" err="1"/>
              <a:t>apa</a:t>
            </a:r>
            <a:r>
              <a:rPr lang="en-ID" dirty="0"/>
              <a:t> yang </a:t>
            </a:r>
            <a:r>
              <a:rPr lang="en-ID" dirty="0" err="1"/>
              <a:t>diinginkan</a:t>
            </a:r>
            <a:r>
              <a:rPr lang="en-ID" dirty="0"/>
              <a:t> dan </a:t>
            </a:r>
            <a:r>
              <a:rPr lang="en-ID" dirty="0" err="1"/>
              <a:t>dibutuhkan</a:t>
            </a:r>
            <a:r>
              <a:rPr lang="en-ID" dirty="0"/>
              <a:t> </a:t>
            </a:r>
            <a:r>
              <a:rPr lang="en-ID" dirty="0" err="1"/>
              <a:t>masing</a:t>
            </a:r>
            <a:r>
              <a:rPr lang="en-ID" dirty="0"/>
              <a:t> - </a:t>
            </a:r>
            <a:r>
              <a:rPr lang="en-ID" dirty="0" err="1"/>
              <a:t>masing</a:t>
            </a:r>
            <a:r>
              <a:rPr lang="en-ID" dirty="0"/>
              <a:t>. </a:t>
            </a:r>
            <a:endParaRPr lang="en-ID"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5531"/>
            <a:ext cx="10515600" cy="1505158"/>
          </a:xfrm>
        </p:spPr>
        <p:txBody>
          <a:bodyPr>
            <a:noAutofit/>
          </a:bodyPr>
          <a:lstStyle/>
          <a:p>
            <a:pPr algn="just"/>
            <a:r>
              <a:rPr lang="en-ID" sz="2800" b="1" dirty="0"/>
              <a:t>Skala t3</a:t>
            </a:r>
            <a:r>
              <a:rPr lang="en-ID" sz="2800" dirty="0"/>
              <a:t>,  </a:t>
            </a:r>
            <a:r>
              <a:rPr lang="en-ID" sz="2800" dirty="0" err="1"/>
              <a:t>konsepsi</a:t>
            </a:r>
            <a:r>
              <a:rPr lang="en-ID" sz="2800" dirty="0"/>
              <a:t> </a:t>
            </a:r>
            <a:r>
              <a:rPr lang="en-ID" sz="2800" dirty="0" err="1"/>
              <a:t>kepemimpinan</a:t>
            </a:r>
            <a:r>
              <a:rPr lang="en-ID" sz="2800" dirty="0"/>
              <a:t> </a:t>
            </a:r>
            <a:r>
              <a:rPr lang="en-ID" sz="2800" dirty="0" err="1"/>
              <a:t>ini</a:t>
            </a:r>
            <a:r>
              <a:rPr lang="en-ID" sz="2800" dirty="0"/>
              <a:t> </a:t>
            </a:r>
            <a:r>
              <a:rPr lang="en-ID" sz="2800" dirty="0" err="1"/>
              <a:t>dikembangkan</a:t>
            </a:r>
            <a:r>
              <a:rPr lang="en-ID" sz="2800" dirty="0"/>
              <a:t> </a:t>
            </a:r>
            <a:r>
              <a:rPr lang="en-ID" sz="2800" dirty="0" err="1"/>
              <a:t>dalam</a:t>
            </a:r>
            <a:r>
              <a:rPr lang="en-ID" sz="2800" dirty="0"/>
              <a:t> </a:t>
            </a:r>
            <a:r>
              <a:rPr lang="en-ID" sz="2800" dirty="0" err="1"/>
              <a:t>berbagai</a:t>
            </a:r>
            <a:r>
              <a:rPr lang="en-ID" sz="2800" dirty="0"/>
              <a:t> </a:t>
            </a:r>
            <a:r>
              <a:rPr lang="en-ID" sz="2800" dirty="0" err="1"/>
              <a:t>macam</a:t>
            </a:r>
            <a:r>
              <a:rPr lang="en-ID" sz="2800" dirty="0"/>
              <a:t> </a:t>
            </a:r>
            <a:r>
              <a:rPr lang="en-ID" sz="2800" dirty="0" err="1"/>
              <a:t>bentuk</a:t>
            </a:r>
            <a:r>
              <a:rPr lang="en-ID" sz="2800" dirty="0"/>
              <a:t> </a:t>
            </a:r>
            <a:r>
              <a:rPr lang="en-ID" sz="2800" dirty="0" err="1"/>
              <a:t>antara</a:t>
            </a:r>
            <a:r>
              <a:rPr lang="en-ID" sz="2800" dirty="0"/>
              <a:t> lain motto From Good to Great, High Commitment High Performance (HCHP), Great Work Plan (GWP), dan lain – lain  </a:t>
            </a:r>
            <a:r>
              <a:rPr lang="en-ID" sz="2800" dirty="0" err="1"/>
              <a:t>dilihat</a:t>
            </a:r>
            <a:r>
              <a:rPr lang="en-ID" sz="2800" dirty="0"/>
              <a:t> </a:t>
            </a:r>
            <a:r>
              <a:rPr lang="sv-SE" sz="2800" dirty="0"/>
              <a:t>Gambar. 1 ”Model Konsepsi Kepemimpinan”.</a:t>
            </a:r>
            <a:endParaRPr lang="en-ID" sz="2800" dirty="0"/>
          </a:p>
        </p:txBody>
      </p:sp>
      <p:pic>
        <p:nvPicPr>
          <p:cNvPr id="4" name="Content Placeholder 3"/>
          <p:cNvPicPr>
            <a:picLocks noGrp="1" noChangeAspect="1"/>
          </p:cNvPicPr>
          <p:nvPr>
            <p:ph idx="1"/>
          </p:nvPr>
        </p:nvPicPr>
        <p:blipFill>
          <a:blip r:embed="rId1"/>
          <a:stretch>
            <a:fillRect/>
          </a:stretch>
        </p:blipFill>
        <p:spPr>
          <a:xfrm>
            <a:off x="838200" y="1868557"/>
            <a:ext cx="10515600" cy="4784034"/>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dirty="0" err="1"/>
              <a:t>Pendekatan</a:t>
            </a:r>
            <a:r>
              <a:rPr lang="en-ID" dirty="0"/>
              <a:t> </a:t>
            </a:r>
            <a:r>
              <a:rPr lang="en-ID" dirty="0" err="1"/>
              <a:t>kepemimpinan</a:t>
            </a:r>
            <a:r>
              <a:rPr lang="en-ID" dirty="0"/>
              <a:t>  </a:t>
            </a:r>
            <a:r>
              <a:rPr lang="en-ID" dirty="0" err="1"/>
              <a:t>digambarkan</a:t>
            </a:r>
            <a:r>
              <a:rPr lang="en-ID" dirty="0"/>
              <a:t>  </a:t>
            </a:r>
            <a:r>
              <a:rPr lang="en-ID" dirty="0" err="1"/>
              <a:t>berikut</a:t>
            </a:r>
            <a:r>
              <a:rPr lang="en-ID" dirty="0"/>
              <a:t>:</a:t>
            </a:r>
            <a:endParaRPr lang="en-ID" dirty="0"/>
          </a:p>
        </p:txBody>
      </p:sp>
      <p:pic>
        <p:nvPicPr>
          <p:cNvPr id="4" name="Content Placeholder 3"/>
          <p:cNvPicPr>
            <a:picLocks noGrp="1" noChangeAspect="1"/>
          </p:cNvPicPr>
          <p:nvPr>
            <p:ph idx="1"/>
          </p:nvPr>
        </p:nvPicPr>
        <p:blipFill>
          <a:blip r:embed="rId1"/>
          <a:stretch>
            <a:fillRect/>
          </a:stretch>
        </p:blipFill>
        <p:spPr>
          <a:xfrm>
            <a:off x="838199" y="2058193"/>
            <a:ext cx="10515599" cy="4434681"/>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5530"/>
            <a:ext cx="10515600" cy="755374"/>
          </a:xfrm>
        </p:spPr>
        <p:txBody>
          <a:bodyPr>
            <a:noAutofit/>
          </a:bodyPr>
          <a:lstStyle/>
          <a:p>
            <a:pPr algn="just"/>
            <a:r>
              <a:rPr lang="en-ID" sz="2800" b="1" dirty="0">
                <a:solidFill>
                  <a:srgbClr val="C00000"/>
                </a:solidFill>
              </a:rPr>
              <a:t>PENDEKATAN DALAM KEPEMIMPINAN INI DIGAMBARKAN SEBAGAI BERIKUT:</a:t>
            </a:r>
            <a:endParaRPr lang="en-ID" sz="2800" b="1" dirty="0">
              <a:solidFill>
                <a:srgbClr val="C00000"/>
              </a:solidFill>
            </a:endParaRPr>
          </a:p>
        </p:txBody>
      </p:sp>
      <p:sp>
        <p:nvSpPr>
          <p:cNvPr id="3" name="Content Placeholder 2"/>
          <p:cNvSpPr>
            <a:spLocks noGrp="1"/>
          </p:cNvSpPr>
          <p:nvPr>
            <p:ph idx="1"/>
          </p:nvPr>
        </p:nvSpPr>
        <p:spPr>
          <a:xfrm>
            <a:off x="838200" y="1086678"/>
            <a:ext cx="10515600" cy="5090285"/>
          </a:xfrm>
        </p:spPr>
        <p:txBody>
          <a:bodyPr>
            <a:normAutofit fontScale="92500" lnSpcReduction="20000"/>
          </a:bodyPr>
          <a:lstStyle/>
          <a:p>
            <a:pPr marL="514350" indent="-514350" algn="just">
              <a:buFont typeface="+mj-lt"/>
              <a:buAutoNum type="arabicPeriod"/>
            </a:pPr>
            <a:r>
              <a:rPr lang="en-ID" sz="2700" dirty="0" err="1"/>
              <a:t>Hubungan</a:t>
            </a:r>
            <a:r>
              <a:rPr lang="en-ID" sz="2700" dirty="0"/>
              <a:t>/</a:t>
            </a:r>
            <a:r>
              <a:rPr lang="en-ID" sz="2700" dirty="0" err="1"/>
              <a:t>kewajiban</a:t>
            </a:r>
            <a:r>
              <a:rPr lang="en-ID" sz="2700" dirty="0"/>
              <a:t> </a:t>
            </a:r>
            <a:r>
              <a:rPr lang="en-ID" sz="2700" dirty="0" err="1"/>
              <a:t>pemimpin</a:t>
            </a:r>
            <a:r>
              <a:rPr lang="en-ID" sz="2700" dirty="0"/>
              <a:t> </a:t>
            </a:r>
            <a:r>
              <a:rPr lang="en-ID" sz="2700" dirty="0" err="1"/>
              <a:t>terhadap</a:t>
            </a:r>
            <a:r>
              <a:rPr lang="en-ID" sz="2700" dirty="0"/>
              <a:t> </a:t>
            </a:r>
            <a:r>
              <a:rPr lang="en-ID" sz="2700" dirty="0" err="1"/>
              <a:t>pengikutnya</a:t>
            </a:r>
            <a:r>
              <a:rPr lang="en-ID" sz="2700" dirty="0"/>
              <a:t> (formal) </a:t>
            </a:r>
            <a:endParaRPr lang="en-ID" sz="2700" dirty="0"/>
          </a:p>
          <a:p>
            <a:pPr marL="514350" indent="-514350" algn="just">
              <a:buFont typeface="+mj-lt"/>
              <a:buAutoNum type="arabicPeriod"/>
            </a:pPr>
            <a:r>
              <a:rPr lang="en-ID" sz="2700" dirty="0" err="1"/>
              <a:t>Hubungan</a:t>
            </a:r>
            <a:r>
              <a:rPr lang="en-ID" sz="2700" dirty="0"/>
              <a:t> </a:t>
            </a:r>
            <a:r>
              <a:rPr lang="en-ID" sz="2700" dirty="0" err="1"/>
              <a:t>tidak</a:t>
            </a:r>
            <a:r>
              <a:rPr lang="en-ID" sz="2700" dirty="0"/>
              <a:t> formal (</a:t>
            </a:r>
            <a:r>
              <a:rPr lang="en-ID" sz="2700" dirty="0" err="1"/>
              <a:t>diluar</a:t>
            </a:r>
            <a:r>
              <a:rPr lang="en-ID" sz="2700" dirty="0"/>
              <a:t> </a:t>
            </a:r>
            <a:r>
              <a:rPr lang="en-ID" sz="2700" dirty="0" err="1"/>
              <a:t>hirarki</a:t>
            </a:r>
            <a:r>
              <a:rPr lang="en-ID" sz="2700" dirty="0"/>
              <a:t>) </a:t>
            </a:r>
            <a:r>
              <a:rPr lang="en-ID" sz="2700" dirty="0" err="1"/>
              <a:t>dengan</a:t>
            </a:r>
            <a:r>
              <a:rPr lang="en-ID" sz="2700" dirty="0"/>
              <a:t> </a:t>
            </a:r>
            <a:r>
              <a:rPr lang="en-ID" sz="2700" dirty="0" err="1"/>
              <a:t>kolega</a:t>
            </a:r>
            <a:r>
              <a:rPr lang="en-ID" sz="2700" dirty="0"/>
              <a:t> dan </a:t>
            </a:r>
            <a:r>
              <a:rPr lang="en-ID" sz="2700" dirty="0" err="1"/>
              <a:t>pengikut</a:t>
            </a:r>
            <a:r>
              <a:rPr lang="en-ID" sz="2700" dirty="0"/>
              <a:t> </a:t>
            </a:r>
            <a:endParaRPr lang="en-ID" sz="2700" dirty="0"/>
          </a:p>
          <a:p>
            <a:pPr marL="514350" indent="-514350" algn="just">
              <a:buFont typeface="+mj-lt"/>
              <a:buAutoNum type="arabicPeriod"/>
            </a:pPr>
            <a:r>
              <a:rPr lang="en-ID" sz="2700" dirty="0" err="1"/>
              <a:t>Memperhatikan</a:t>
            </a:r>
            <a:r>
              <a:rPr lang="en-ID" sz="2700" dirty="0"/>
              <a:t> </a:t>
            </a:r>
            <a:r>
              <a:rPr lang="en-ID" sz="2700" dirty="0" err="1"/>
              <a:t>motivasi</a:t>
            </a:r>
            <a:r>
              <a:rPr lang="en-ID" sz="2700" dirty="0"/>
              <a:t> </a:t>
            </a:r>
            <a:r>
              <a:rPr lang="en-ID" sz="2700" dirty="0" err="1"/>
              <a:t>kinerja</a:t>
            </a:r>
            <a:r>
              <a:rPr lang="en-ID" sz="2700" dirty="0"/>
              <a:t> dan </a:t>
            </a:r>
            <a:r>
              <a:rPr lang="en-ID" sz="2700" dirty="0" err="1"/>
              <a:t>kepuasan</a:t>
            </a:r>
            <a:r>
              <a:rPr lang="en-ID" sz="2700" dirty="0"/>
              <a:t> </a:t>
            </a:r>
            <a:r>
              <a:rPr lang="en-ID" sz="2700" dirty="0" err="1"/>
              <a:t>pengikut</a:t>
            </a:r>
            <a:r>
              <a:rPr lang="en-ID" sz="2700" dirty="0"/>
              <a:t> </a:t>
            </a:r>
            <a:endParaRPr lang="en-ID" sz="2700" dirty="0"/>
          </a:p>
          <a:p>
            <a:pPr marL="0" indent="0" algn="just">
              <a:buNone/>
            </a:pPr>
            <a:r>
              <a:rPr lang="en-ID" sz="2700" dirty="0" err="1"/>
              <a:t>Teori</a:t>
            </a:r>
            <a:r>
              <a:rPr lang="en-ID" sz="2700" dirty="0"/>
              <a:t> - </a:t>
            </a:r>
            <a:r>
              <a:rPr lang="en-ID" sz="2700" dirty="0" err="1"/>
              <a:t>teori</a:t>
            </a:r>
            <a:r>
              <a:rPr lang="en-ID" sz="2700" dirty="0"/>
              <a:t> model </a:t>
            </a:r>
            <a:r>
              <a:rPr lang="en-ID" sz="2700" dirty="0" err="1"/>
              <a:t>kepemimpinan</a:t>
            </a:r>
            <a:r>
              <a:rPr lang="en-ID" sz="2700" dirty="0"/>
              <a:t> </a:t>
            </a:r>
            <a:r>
              <a:rPr lang="en-ID" sz="2700" dirty="0" err="1"/>
              <a:t>berdasarkan</a:t>
            </a:r>
            <a:r>
              <a:rPr lang="en-ID" sz="2700" dirty="0"/>
              <a:t> </a:t>
            </a:r>
            <a:r>
              <a:rPr lang="en-ID" sz="2700" dirty="0" err="1"/>
              <a:t>pendekatan</a:t>
            </a:r>
            <a:r>
              <a:rPr lang="en-ID" sz="2700" dirty="0"/>
              <a:t> leader focus </a:t>
            </a:r>
            <a:r>
              <a:rPr lang="en-ID" sz="2700" dirty="0" err="1"/>
              <a:t>mencakup</a:t>
            </a:r>
            <a:r>
              <a:rPr lang="en-ID" sz="2700" dirty="0"/>
              <a:t> </a:t>
            </a:r>
            <a:r>
              <a:rPr lang="en-ID" sz="2700" dirty="0" err="1"/>
              <a:t>tiga</a:t>
            </a:r>
            <a:r>
              <a:rPr lang="en-ID" sz="2700" dirty="0"/>
              <a:t> </a:t>
            </a:r>
            <a:r>
              <a:rPr lang="en-ID" sz="2700" dirty="0" err="1"/>
              <a:t>teori</a:t>
            </a:r>
            <a:r>
              <a:rPr lang="en-ID" sz="2700" dirty="0"/>
              <a:t>, </a:t>
            </a:r>
            <a:r>
              <a:rPr lang="en-ID" sz="2700" dirty="0" err="1"/>
              <a:t>yaitu</a:t>
            </a:r>
            <a:r>
              <a:rPr lang="en-ID" sz="2700" dirty="0"/>
              <a:t>:</a:t>
            </a:r>
            <a:endParaRPr lang="en-ID" sz="2700" dirty="0"/>
          </a:p>
          <a:p>
            <a:pPr marL="514350" indent="-514350" algn="just">
              <a:buFont typeface="+mj-lt"/>
              <a:buAutoNum type="arabicPeriod"/>
            </a:pPr>
            <a:r>
              <a:rPr lang="en-ID" sz="2700" dirty="0" err="1"/>
              <a:t>Traitstheory</a:t>
            </a:r>
            <a:r>
              <a:rPr lang="en-ID" sz="2700" dirty="0"/>
              <a:t> (</a:t>
            </a:r>
            <a:r>
              <a:rPr lang="en-ID" sz="2700" dirty="0" err="1"/>
              <a:t>sifat</a:t>
            </a:r>
            <a:r>
              <a:rPr lang="en-ID" sz="2700" dirty="0"/>
              <a:t> </a:t>
            </a:r>
            <a:r>
              <a:rPr lang="en-ID" sz="2700" dirty="0" err="1"/>
              <a:t>karakter</a:t>
            </a:r>
            <a:r>
              <a:rPr lang="en-ID" sz="2700" dirty="0"/>
              <a:t> </a:t>
            </a:r>
            <a:r>
              <a:rPr lang="en-ID" sz="2700" dirty="0" err="1"/>
              <a:t>pemimpin</a:t>
            </a:r>
            <a:r>
              <a:rPr lang="en-ID" sz="2700" dirty="0"/>
              <a:t>)</a:t>
            </a:r>
            <a:endParaRPr lang="en-ID" sz="2700" dirty="0"/>
          </a:p>
          <a:p>
            <a:pPr marL="514350" indent="-514350" algn="just">
              <a:buFont typeface="+mj-lt"/>
              <a:buAutoNum type="arabicPeriod"/>
            </a:pPr>
            <a:r>
              <a:rPr lang="en-ID" sz="2700" dirty="0" err="1"/>
              <a:t>Behavioral</a:t>
            </a:r>
            <a:r>
              <a:rPr lang="en-ID" sz="2700" dirty="0"/>
              <a:t> theory (</a:t>
            </a:r>
            <a:r>
              <a:rPr lang="en-ID" sz="2700" dirty="0" err="1"/>
              <a:t>perilaku</a:t>
            </a:r>
            <a:r>
              <a:rPr lang="en-ID" sz="2700" dirty="0"/>
              <a:t> </a:t>
            </a:r>
            <a:r>
              <a:rPr lang="en-ID" sz="2700" dirty="0" err="1"/>
              <a:t>pemimpin</a:t>
            </a:r>
            <a:r>
              <a:rPr lang="en-ID" sz="2700" dirty="0"/>
              <a:t>)</a:t>
            </a:r>
            <a:endParaRPr lang="en-ID" sz="2700" dirty="0"/>
          </a:p>
          <a:p>
            <a:pPr marL="514350" indent="-514350" algn="just">
              <a:buFont typeface="+mj-lt"/>
              <a:buAutoNum type="arabicPeriod"/>
            </a:pPr>
            <a:r>
              <a:rPr lang="en-ID" sz="2700" dirty="0"/>
              <a:t>Situational theory (</a:t>
            </a:r>
            <a:r>
              <a:rPr lang="en-ID" sz="2700" dirty="0" err="1"/>
              <a:t>situasi</a:t>
            </a:r>
            <a:r>
              <a:rPr lang="en-ID" sz="2700" dirty="0"/>
              <a:t> yang </a:t>
            </a:r>
            <a:r>
              <a:rPr lang="en-ID" sz="2700" dirty="0" err="1"/>
              <a:t>dihadapi</a:t>
            </a:r>
            <a:r>
              <a:rPr lang="en-ID" sz="2700" dirty="0"/>
              <a:t>)</a:t>
            </a:r>
            <a:endParaRPr lang="en-ID" sz="2700" dirty="0"/>
          </a:p>
          <a:p>
            <a:pPr marL="0" indent="0" algn="just">
              <a:buNone/>
            </a:pPr>
            <a:r>
              <a:rPr lang="en-ID" b="1" dirty="0"/>
              <a:t>KINERJA KEUANGAN BUMN :</a:t>
            </a:r>
            <a:endParaRPr lang="en-ID" b="1" dirty="0"/>
          </a:p>
          <a:p>
            <a:pPr marL="0" indent="0" algn="just">
              <a:buNone/>
            </a:pPr>
            <a:r>
              <a:rPr lang="en-ID" dirty="0" err="1"/>
              <a:t>Kinerja</a:t>
            </a:r>
            <a:r>
              <a:rPr lang="en-ID" dirty="0"/>
              <a:t> </a:t>
            </a:r>
            <a:r>
              <a:rPr lang="en-ID" dirty="0" err="1"/>
              <a:t>Keuangan</a:t>
            </a:r>
            <a:r>
              <a:rPr lang="en-ID" dirty="0"/>
              <a:t> yang </a:t>
            </a:r>
            <a:r>
              <a:rPr lang="en-ID" dirty="0" err="1"/>
              <a:t>dimaksudkan</a:t>
            </a:r>
            <a:r>
              <a:rPr lang="en-ID" dirty="0"/>
              <a:t> pada BUMN </a:t>
            </a:r>
            <a:r>
              <a:rPr lang="en-ID" dirty="0" err="1"/>
              <a:t>adalah</a:t>
            </a:r>
            <a:r>
              <a:rPr lang="en-ID" dirty="0"/>
              <a:t> </a:t>
            </a:r>
            <a:r>
              <a:rPr lang="en-ID" dirty="0" err="1"/>
              <a:t>Laba</a:t>
            </a:r>
            <a:r>
              <a:rPr lang="en-ID" dirty="0"/>
              <a:t> </a:t>
            </a:r>
            <a:r>
              <a:rPr lang="en-ID" dirty="0" err="1"/>
              <a:t>Bersih</a:t>
            </a:r>
            <a:r>
              <a:rPr lang="en-ID" dirty="0"/>
              <a:t> Perusahaan. </a:t>
            </a:r>
            <a:r>
              <a:rPr lang="en-ID" dirty="0" err="1"/>
              <a:t>Laba</a:t>
            </a:r>
            <a:r>
              <a:rPr lang="en-ID" dirty="0"/>
              <a:t> </a:t>
            </a:r>
            <a:r>
              <a:rPr lang="en-ID" dirty="0" err="1"/>
              <a:t>Bersih</a:t>
            </a:r>
            <a:r>
              <a:rPr lang="en-ID" dirty="0"/>
              <a:t> </a:t>
            </a:r>
            <a:r>
              <a:rPr lang="en-ID" dirty="0" err="1"/>
              <a:t>adalah</a:t>
            </a:r>
            <a:r>
              <a:rPr lang="en-ID" dirty="0"/>
              <a:t> </a:t>
            </a:r>
            <a:r>
              <a:rPr lang="en-ID" dirty="0" err="1"/>
              <a:t>hasil</a:t>
            </a:r>
            <a:r>
              <a:rPr lang="en-ID" dirty="0"/>
              <a:t> </a:t>
            </a:r>
            <a:r>
              <a:rPr lang="en-ID" dirty="0" err="1"/>
              <a:t>Penjualan</a:t>
            </a:r>
            <a:r>
              <a:rPr lang="en-ID" dirty="0"/>
              <a:t> </a:t>
            </a:r>
            <a:r>
              <a:rPr lang="en-ID" dirty="0" err="1"/>
              <a:t>dikurangi</a:t>
            </a:r>
            <a:r>
              <a:rPr lang="en-ID" dirty="0"/>
              <a:t> </a:t>
            </a:r>
            <a:r>
              <a:rPr lang="en-ID" dirty="0" err="1"/>
              <a:t>dengan</a:t>
            </a:r>
            <a:r>
              <a:rPr lang="en-ID" dirty="0"/>
              <a:t> </a:t>
            </a:r>
            <a:r>
              <a:rPr lang="en-ID" dirty="0" err="1"/>
              <a:t>Harga</a:t>
            </a:r>
            <a:r>
              <a:rPr lang="en-ID" dirty="0"/>
              <a:t> </a:t>
            </a:r>
            <a:r>
              <a:rPr lang="en-ID" dirty="0" err="1"/>
              <a:t>Pokok</a:t>
            </a:r>
            <a:r>
              <a:rPr lang="en-ID" dirty="0"/>
              <a:t> </a:t>
            </a:r>
            <a:r>
              <a:rPr lang="en-ID" dirty="0" err="1"/>
              <a:t>Penjualan</a:t>
            </a:r>
            <a:r>
              <a:rPr lang="en-ID" dirty="0"/>
              <a:t>, Beban </a:t>
            </a:r>
            <a:r>
              <a:rPr lang="en-ID" dirty="0" err="1"/>
              <a:t>Operasional</a:t>
            </a:r>
            <a:r>
              <a:rPr lang="en-ID" dirty="0"/>
              <a:t>, dan </a:t>
            </a:r>
            <a:r>
              <a:rPr lang="en-ID" dirty="0" err="1"/>
              <a:t>Pajak</a:t>
            </a:r>
            <a:r>
              <a:rPr lang="en-ID" dirty="0"/>
              <a:t> </a:t>
            </a:r>
            <a:r>
              <a:rPr lang="en-ID" dirty="0" err="1"/>
              <a:t>Pendapatan</a:t>
            </a:r>
            <a:r>
              <a:rPr lang="en-ID" dirty="0"/>
              <a:t>.  </a:t>
            </a:r>
            <a:r>
              <a:rPr lang="en-ID" dirty="0" err="1"/>
              <a:t>Sehingga</a:t>
            </a:r>
            <a:r>
              <a:rPr lang="en-ID" dirty="0"/>
              <a:t> yang </a:t>
            </a:r>
            <a:r>
              <a:rPr lang="en-ID" dirty="0" err="1"/>
              <a:t>dimaksud</a:t>
            </a:r>
            <a:r>
              <a:rPr lang="en-ID" dirty="0"/>
              <a:t> </a:t>
            </a:r>
            <a:r>
              <a:rPr lang="en-ID" dirty="0" err="1"/>
              <a:t>Kinerja</a:t>
            </a:r>
            <a:r>
              <a:rPr lang="en-ID" dirty="0"/>
              <a:t> </a:t>
            </a:r>
            <a:r>
              <a:rPr lang="en-ID" dirty="0" err="1"/>
              <a:t>Keuangan</a:t>
            </a:r>
            <a:r>
              <a:rPr lang="en-ID" dirty="0"/>
              <a:t> BUMN </a:t>
            </a:r>
            <a:r>
              <a:rPr lang="en-ID" dirty="0" err="1"/>
              <a:t>adalah</a:t>
            </a:r>
            <a:r>
              <a:rPr lang="en-ID" dirty="0"/>
              <a:t> </a:t>
            </a:r>
            <a:r>
              <a:rPr lang="en-ID" dirty="0" err="1"/>
              <a:t>Laba</a:t>
            </a:r>
            <a:r>
              <a:rPr lang="en-ID" dirty="0"/>
              <a:t> </a:t>
            </a:r>
            <a:r>
              <a:rPr lang="en-ID" dirty="0" err="1"/>
              <a:t>Bersih</a:t>
            </a:r>
            <a:r>
              <a:rPr lang="en-ID" dirty="0"/>
              <a:t> Perusahaan BUMN pada </a:t>
            </a:r>
            <a:r>
              <a:rPr lang="en-ID" dirty="0" err="1"/>
              <a:t>tahun</a:t>
            </a:r>
            <a:r>
              <a:rPr lang="en-ID" dirty="0"/>
              <a:t> </a:t>
            </a:r>
            <a:r>
              <a:rPr lang="en-ID" dirty="0" err="1"/>
              <a:t>buku</a:t>
            </a:r>
            <a:r>
              <a:rPr lang="en-ID" dirty="0"/>
              <a:t> </a:t>
            </a:r>
            <a:endParaRPr lang="en-ID"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636104" y="2281393"/>
            <a:ext cx="10151166" cy="147285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spAutoFit/>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en-US" sz="5400" b="0" i="0" u="none" strike="noStrike" cap="none" normalizeH="0" baseline="0" dirty="0">
                <a:ln>
                  <a:noFill/>
                </a:ln>
                <a:solidFill>
                  <a:srgbClr val="1F1F1F"/>
                </a:solidFill>
                <a:effectLst/>
                <a:latin typeface="inherit"/>
              </a:rPr>
              <a:t>Thank you for your attention from </a:t>
            </a:r>
            <a:r>
              <a:rPr kumimoji="0" lang="en-US" altLang="en-US" sz="4400" b="0" i="0" u="none" strike="noStrike" cap="none" normalizeH="0" baseline="0" dirty="0">
                <a:ln>
                  <a:noFill/>
                </a:ln>
                <a:solidFill>
                  <a:srgbClr val="1F1F1F"/>
                </a:solidFill>
                <a:effectLst/>
                <a:latin typeface="inherit"/>
              </a:rPr>
              <a:t>handsome and beautiful students</a:t>
            </a:r>
            <a:r>
              <a:rPr kumimoji="0" lang="en-US" altLang="en-US" sz="4400" b="0" i="0" u="none" strike="noStrike" cap="none" normalizeH="0" baseline="0" dirty="0">
                <a:ln>
                  <a:noFill/>
                </a:ln>
                <a:solidFill>
                  <a:schemeClr val="tx1"/>
                </a:solidFill>
                <a:effectLst/>
              </a:rPr>
              <a:t> </a:t>
            </a:r>
            <a:endParaRPr kumimoji="0" lang="en-US" altLang="en-US" sz="4400" b="0" i="0" u="none" strike="noStrike" cap="none" normalizeH="0" baseline="0" dirty="0">
              <a:ln>
                <a:noFill/>
              </a:ln>
              <a:solidFill>
                <a:schemeClr val="tx1"/>
              </a:solidFill>
              <a:effectLst/>
              <a:latin typeface="Arial" panose="020B060402020209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err="1"/>
              <a:t>Pertemuan</a:t>
            </a:r>
            <a:r>
              <a:rPr lang="en-US" dirty="0"/>
              <a:t> 2:</a:t>
            </a:r>
            <a:br>
              <a:rPr lang="en-US" dirty="0"/>
            </a:br>
            <a:r>
              <a:rPr lang="en-ID" dirty="0"/>
              <a:t>MANAJEMEN &amp; KEPEMIMPINAN</a:t>
            </a:r>
            <a:br>
              <a:rPr lang="en-US" dirty="0"/>
            </a:br>
            <a:endParaRPr lang="en-ID" dirty="0"/>
          </a:p>
        </p:txBody>
      </p:sp>
      <p:sp>
        <p:nvSpPr>
          <p:cNvPr id="3" name="Content Placeholder 2"/>
          <p:cNvSpPr>
            <a:spLocks noGrp="1"/>
          </p:cNvSpPr>
          <p:nvPr>
            <p:ph idx="1"/>
          </p:nvPr>
        </p:nvSpPr>
        <p:spPr/>
        <p:txBody>
          <a:bodyPr/>
          <a:lstStyle/>
          <a:p>
            <a:pPr algn="just"/>
            <a:r>
              <a:rPr lang="en-ID" b="1" dirty="0" err="1"/>
              <a:t>Konsep</a:t>
            </a:r>
            <a:r>
              <a:rPr lang="en-ID" b="1" dirty="0"/>
              <a:t> </a:t>
            </a:r>
            <a:r>
              <a:rPr lang="en-ID" b="1" dirty="0" err="1"/>
              <a:t>Manajemen</a:t>
            </a:r>
            <a:r>
              <a:rPr lang="en-ID" b="1" dirty="0"/>
              <a:t> Modern </a:t>
            </a:r>
            <a:r>
              <a:rPr lang="en-ID" b="1" dirty="0" err="1"/>
              <a:t>pertama</a:t>
            </a:r>
            <a:r>
              <a:rPr lang="en-ID" b="1" dirty="0"/>
              <a:t> kali </a:t>
            </a:r>
            <a:r>
              <a:rPr lang="en-ID" b="1" dirty="0" err="1"/>
              <a:t>diungkapkan</a:t>
            </a:r>
            <a:r>
              <a:rPr lang="en-ID" b="1" dirty="0"/>
              <a:t> oleh </a:t>
            </a:r>
            <a:r>
              <a:rPr lang="en-ID" b="1" i="1" dirty="0"/>
              <a:t>Henry Fayol </a:t>
            </a:r>
            <a:r>
              <a:rPr lang="en-ID" dirty="0"/>
              <a:t>(1841-1925), </a:t>
            </a:r>
            <a:r>
              <a:rPr lang="en-ID" dirty="0" err="1"/>
              <a:t>yaitu</a:t>
            </a:r>
            <a:r>
              <a:rPr lang="en-ID" dirty="0"/>
              <a:t>  </a:t>
            </a:r>
            <a:r>
              <a:rPr lang="en-ID" dirty="0" err="1"/>
              <a:t>dengan</a:t>
            </a:r>
            <a:r>
              <a:rPr lang="en-ID" dirty="0"/>
              <a:t> </a:t>
            </a:r>
            <a:r>
              <a:rPr lang="en-ID" dirty="0" err="1"/>
              <a:t>konsep</a:t>
            </a:r>
            <a:r>
              <a:rPr lang="en-ID" dirty="0"/>
              <a:t>: </a:t>
            </a:r>
            <a:r>
              <a:rPr lang="en-ID" b="1" i="1" dirty="0"/>
              <a:t>forecasting, organizing, commanding, coordinating dan controlling (</a:t>
            </a:r>
            <a:r>
              <a:rPr lang="en-ID" dirty="0"/>
              <a:t>Yasin, 2013). </a:t>
            </a:r>
            <a:endParaRPr lang="en-ID" dirty="0"/>
          </a:p>
          <a:p>
            <a:pPr algn="just"/>
            <a:r>
              <a:rPr lang="en-ID" dirty="0" err="1"/>
              <a:t>Konsep</a:t>
            </a:r>
            <a:r>
              <a:rPr lang="en-ID" dirty="0"/>
              <a:t> </a:t>
            </a:r>
            <a:r>
              <a:rPr lang="en-ID" dirty="0" err="1"/>
              <a:t>manajemen</a:t>
            </a:r>
            <a:r>
              <a:rPr lang="en-ID" dirty="0"/>
              <a:t> modern </a:t>
            </a:r>
            <a:r>
              <a:rPr lang="en-ID" dirty="0" err="1"/>
              <a:t>selanjutnay</a:t>
            </a:r>
            <a:r>
              <a:rPr lang="en-ID" dirty="0"/>
              <a:t> </a:t>
            </a:r>
            <a:r>
              <a:rPr lang="en-ID" b="1" i="1" dirty="0"/>
              <a:t>Mary Parker Follet (</a:t>
            </a:r>
            <a:r>
              <a:rPr lang="en-ID" dirty="0"/>
              <a:t>1868-1933) </a:t>
            </a:r>
            <a:r>
              <a:rPr lang="en-ID" dirty="0" err="1"/>
              <a:t>menyatakan</a:t>
            </a:r>
            <a:r>
              <a:rPr lang="en-ID" dirty="0"/>
              <a:t> </a:t>
            </a:r>
            <a:r>
              <a:rPr lang="en-ID" dirty="0" err="1"/>
              <a:t>bahwa</a:t>
            </a:r>
            <a:r>
              <a:rPr lang="en-ID" dirty="0"/>
              <a:t> </a:t>
            </a:r>
            <a:r>
              <a:rPr lang="en-ID" dirty="0" err="1"/>
              <a:t>manajemen</a:t>
            </a:r>
            <a:r>
              <a:rPr lang="en-ID" dirty="0"/>
              <a:t> </a:t>
            </a:r>
            <a:r>
              <a:rPr lang="en-ID" dirty="0" err="1"/>
              <a:t>sebagai</a:t>
            </a:r>
            <a:r>
              <a:rPr lang="en-ID" dirty="0"/>
              <a:t> </a:t>
            </a:r>
            <a:r>
              <a:rPr lang="en-ID" b="1" i="1" dirty="0"/>
              <a:t>“the art of getting things done through people.</a:t>
            </a:r>
            <a:endParaRPr lang="en-ID" b="1"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1790"/>
            <a:ext cx="10515600" cy="6135757"/>
          </a:xfrm>
        </p:spPr>
        <p:txBody>
          <a:bodyPr>
            <a:normAutofit lnSpcReduction="10000"/>
          </a:bodyPr>
          <a:lstStyle/>
          <a:p>
            <a:pPr marL="0" indent="0" algn="just">
              <a:buNone/>
            </a:pPr>
            <a:r>
              <a:rPr lang="en-ID" sz="2600" dirty="0" err="1"/>
              <a:t>Pandangan-pandangan</a:t>
            </a:r>
            <a:r>
              <a:rPr lang="en-ID" sz="2600" dirty="0"/>
              <a:t> </a:t>
            </a:r>
            <a:r>
              <a:rPr lang="en-ID" sz="2600" dirty="0" err="1"/>
              <a:t>terkait</a:t>
            </a:r>
            <a:r>
              <a:rPr lang="en-ID" sz="2600" dirty="0"/>
              <a:t> </a:t>
            </a:r>
            <a:r>
              <a:rPr lang="en-ID" sz="2600" dirty="0" err="1"/>
              <a:t>dengan</a:t>
            </a:r>
            <a:r>
              <a:rPr lang="en-ID" sz="2600" dirty="0"/>
              <a:t> </a:t>
            </a:r>
            <a:r>
              <a:rPr lang="en-ID" sz="2600" dirty="0" err="1"/>
              <a:t>manajemen</a:t>
            </a:r>
            <a:r>
              <a:rPr lang="en-ID" sz="2600" dirty="0"/>
              <a:t> </a:t>
            </a:r>
            <a:r>
              <a:rPr lang="en-ID" sz="2600" dirty="0" err="1"/>
              <a:t>adalah</a:t>
            </a:r>
            <a:r>
              <a:rPr lang="en-ID" sz="2600" dirty="0"/>
              <a:t> </a:t>
            </a:r>
            <a:r>
              <a:rPr lang="en-ID" sz="2600" dirty="0" err="1"/>
              <a:t>sebagai</a:t>
            </a:r>
            <a:r>
              <a:rPr lang="en-ID" sz="2600" dirty="0"/>
              <a:t> </a:t>
            </a:r>
            <a:r>
              <a:rPr lang="en-ID" sz="2600" dirty="0" err="1"/>
              <a:t>berikut</a:t>
            </a:r>
            <a:r>
              <a:rPr lang="en-ID" sz="2600" dirty="0"/>
              <a:t>: </a:t>
            </a:r>
            <a:endParaRPr lang="en-ID" sz="2600" dirty="0"/>
          </a:p>
          <a:p>
            <a:pPr marL="514350" indent="-514350" algn="just">
              <a:buFont typeface="+mj-lt"/>
              <a:buAutoNum type="arabicPeriod"/>
            </a:pPr>
            <a:r>
              <a:rPr lang="en-ID" sz="2600" dirty="0"/>
              <a:t>Management consist in guiding human and physical resources into dynamic, hard-hitting organization unit that attains its objectives to satisfaction of those served and with a high</a:t>
            </a:r>
            <a:endParaRPr lang="en-ID" sz="2600" dirty="0"/>
          </a:p>
          <a:p>
            <a:pPr marL="514350" indent="-514350" algn="just">
              <a:buFont typeface="+mj-lt"/>
              <a:buAutoNum type="arabicPeriod"/>
            </a:pPr>
            <a:r>
              <a:rPr lang="en-US" sz="2600" dirty="0"/>
              <a:t>Management is the coordination of all resources through the process of planning, organizing, directing and controlling I order to attain stated objectives (Henry L. Sisk) </a:t>
            </a:r>
            <a:endParaRPr lang="en-US" sz="2600" dirty="0"/>
          </a:p>
          <a:p>
            <a:pPr marL="514350" indent="-514350" algn="just">
              <a:buFont typeface="+mj-lt"/>
              <a:buAutoNum type="arabicPeriod"/>
            </a:pPr>
            <a:r>
              <a:rPr lang="en-US" sz="2600" dirty="0"/>
              <a:t>Management is the function of executive leadership anywhere (Ralph C. Davis) </a:t>
            </a:r>
            <a:endParaRPr lang="en-US" sz="2600" dirty="0"/>
          </a:p>
          <a:p>
            <a:pPr marL="514350" indent="-514350" algn="just">
              <a:buFont typeface="+mj-lt"/>
              <a:buAutoNum type="arabicPeriod"/>
            </a:pPr>
            <a:r>
              <a:rPr lang="en-US" sz="2600" dirty="0"/>
              <a:t>Management is guiding human and physical resources into dynamic organizational units which attain their objective to the satisfaction of those served and with a high degree of morale and sense of attainment on the part of those rendering service (American Management Association) </a:t>
            </a:r>
            <a:endParaRPr lang="en-US" sz="2600" dirty="0"/>
          </a:p>
          <a:p>
            <a:pPr marL="514350" indent="-514350" algn="just">
              <a:buFont typeface="+mj-lt"/>
              <a:buAutoNum type="arabicPeriod"/>
            </a:pPr>
            <a:r>
              <a:rPr lang="en-US" sz="2600" dirty="0"/>
              <a:t>Management is multipurpose organ that manage a business and manages manager and manager workers and work (Peter Drucker). </a:t>
            </a:r>
            <a:endParaRPr lang="en-ID" sz="2600" dirty="0"/>
          </a:p>
          <a:p>
            <a:pPr algn="just"/>
            <a:endParaRPr lang="en-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41605"/>
            <a:ext cx="9144000" cy="808786"/>
          </a:xfrm>
        </p:spPr>
        <p:txBody>
          <a:bodyPr>
            <a:normAutofit/>
          </a:bodyPr>
          <a:lstStyle/>
          <a:p>
            <a:pPr algn="just"/>
            <a:r>
              <a:rPr lang="en-ID" sz="4000" dirty="0"/>
              <a:t>MENURUT PARA AHLI ANTARA LAIN :</a:t>
            </a:r>
            <a:endParaRPr lang="en-ID" sz="4000" dirty="0"/>
          </a:p>
        </p:txBody>
      </p:sp>
      <p:sp>
        <p:nvSpPr>
          <p:cNvPr id="3" name="Subtitle 2"/>
          <p:cNvSpPr>
            <a:spLocks noGrp="1"/>
          </p:cNvSpPr>
          <p:nvPr>
            <p:ph type="subTitle" idx="1"/>
          </p:nvPr>
        </p:nvSpPr>
        <p:spPr>
          <a:xfrm>
            <a:off x="1524000" y="1350391"/>
            <a:ext cx="9144000" cy="5249192"/>
          </a:xfrm>
        </p:spPr>
        <p:txBody>
          <a:bodyPr>
            <a:normAutofit/>
          </a:bodyPr>
          <a:lstStyle/>
          <a:p>
            <a:pPr algn="just"/>
            <a:r>
              <a:rPr lang="en-ID" sz="2800" b="1" dirty="0"/>
              <a:t>Mary Parker Follet,</a:t>
            </a:r>
            <a:r>
              <a:rPr lang="en-ID" sz="2800" dirty="0"/>
              <a:t> </a:t>
            </a:r>
            <a:r>
              <a:rPr lang="en-ID" sz="2800" dirty="0" err="1"/>
              <a:t>manajemen</a:t>
            </a:r>
            <a:r>
              <a:rPr lang="en-ID" sz="2800" dirty="0"/>
              <a:t> </a:t>
            </a:r>
            <a:r>
              <a:rPr lang="en-ID" sz="2800" dirty="0" err="1"/>
              <a:t>sebagai</a:t>
            </a:r>
            <a:r>
              <a:rPr lang="en-ID" sz="2800" dirty="0"/>
              <a:t> </a:t>
            </a:r>
            <a:r>
              <a:rPr lang="en-ID" sz="2800" dirty="0" err="1"/>
              <a:t>seni</a:t>
            </a:r>
            <a:r>
              <a:rPr lang="en-ID" sz="2800" dirty="0"/>
              <a:t> </a:t>
            </a:r>
            <a:r>
              <a:rPr lang="en-ID" sz="2800" dirty="0" err="1"/>
              <a:t>menyelesaikan</a:t>
            </a:r>
            <a:r>
              <a:rPr lang="en-ID" sz="2800" dirty="0"/>
              <a:t> </a:t>
            </a:r>
            <a:r>
              <a:rPr lang="en-ID" sz="2800" dirty="0" err="1"/>
              <a:t>pekerjaan</a:t>
            </a:r>
            <a:r>
              <a:rPr lang="en-ID" sz="2800" dirty="0"/>
              <a:t> </a:t>
            </a:r>
            <a:r>
              <a:rPr lang="en-ID" sz="2800" dirty="0" err="1"/>
              <a:t>melalui</a:t>
            </a:r>
            <a:r>
              <a:rPr lang="en-ID" sz="2800" dirty="0"/>
              <a:t> orang lain. Hal </a:t>
            </a:r>
            <a:r>
              <a:rPr lang="en-ID" sz="2800" dirty="0" err="1"/>
              <a:t>ini</a:t>
            </a:r>
            <a:r>
              <a:rPr lang="en-ID" sz="2800" dirty="0"/>
              <a:t> </a:t>
            </a:r>
            <a:r>
              <a:rPr lang="en-ID" sz="2800" dirty="0" err="1"/>
              <a:t>berarti</a:t>
            </a:r>
            <a:r>
              <a:rPr lang="en-ID" sz="2800" dirty="0"/>
              <a:t> </a:t>
            </a:r>
            <a:r>
              <a:rPr lang="en-ID" sz="2800" dirty="0" err="1"/>
              <a:t>bahwa</a:t>
            </a:r>
            <a:r>
              <a:rPr lang="en-ID" sz="2800" dirty="0"/>
              <a:t> </a:t>
            </a:r>
            <a:r>
              <a:rPr lang="en-ID" sz="2800" dirty="0" err="1"/>
              <a:t>seorang</a:t>
            </a:r>
            <a:r>
              <a:rPr lang="en-ID" sz="2800" dirty="0"/>
              <a:t> </a:t>
            </a:r>
            <a:r>
              <a:rPr lang="en-ID" sz="2800" dirty="0" err="1"/>
              <a:t>manajer</a:t>
            </a:r>
            <a:r>
              <a:rPr lang="en-ID" sz="2800" dirty="0"/>
              <a:t> </a:t>
            </a:r>
            <a:r>
              <a:rPr lang="en-ID" sz="2800" dirty="0" err="1"/>
              <a:t>bertugas</a:t>
            </a:r>
            <a:r>
              <a:rPr lang="en-ID" sz="2800" dirty="0"/>
              <a:t> </a:t>
            </a:r>
            <a:r>
              <a:rPr lang="en-ID" sz="2800" dirty="0" err="1"/>
              <a:t>mengatur</a:t>
            </a:r>
            <a:r>
              <a:rPr lang="en-ID" sz="2800" dirty="0"/>
              <a:t> dan </a:t>
            </a:r>
            <a:r>
              <a:rPr lang="en-ID" sz="2800" dirty="0" err="1"/>
              <a:t>mengarahkan</a:t>
            </a:r>
            <a:r>
              <a:rPr lang="en-ID" sz="2800" dirty="0"/>
              <a:t> orang lain </a:t>
            </a:r>
            <a:r>
              <a:rPr lang="en-ID" sz="2800" dirty="0" err="1"/>
              <a:t>untuk</a:t>
            </a:r>
            <a:r>
              <a:rPr lang="en-ID" sz="2800" dirty="0"/>
              <a:t> </a:t>
            </a:r>
            <a:r>
              <a:rPr lang="en-ID" sz="2800" dirty="0" err="1"/>
              <a:t>mencapai</a:t>
            </a:r>
            <a:r>
              <a:rPr lang="en-ID" sz="2800" dirty="0"/>
              <a:t> </a:t>
            </a:r>
            <a:r>
              <a:rPr lang="en-ID" sz="2800" dirty="0" err="1"/>
              <a:t>tujuan</a:t>
            </a:r>
            <a:r>
              <a:rPr lang="en-ID" sz="2800" dirty="0"/>
              <a:t> </a:t>
            </a:r>
            <a:r>
              <a:rPr lang="en-ID" sz="2800" dirty="0" err="1"/>
              <a:t>organisasi</a:t>
            </a:r>
            <a:r>
              <a:rPr lang="en-ID" sz="2800" dirty="0"/>
              <a:t>. </a:t>
            </a:r>
            <a:endParaRPr lang="en-ID" sz="2800" dirty="0"/>
          </a:p>
          <a:p>
            <a:pPr algn="just"/>
            <a:r>
              <a:rPr lang="en-ID" sz="2800" b="1" dirty="0"/>
              <a:t>Ricky W. Griffin</a:t>
            </a:r>
            <a:r>
              <a:rPr lang="en-ID" sz="2800" dirty="0"/>
              <a:t> </a:t>
            </a:r>
            <a:r>
              <a:rPr lang="en-ID" sz="2800" dirty="0" err="1"/>
              <a:t>manajemen</a:t>
            </a:r>
            <a:r>
              <a:rPr lang="en-ID" sz="2800" dirty="0"/>
              <a:t> </a:t>
            </a:r>
            <a:r>
              <a:rPr lang="en-ID" sz="2800" dirty="0" err="1"/>
              <a:t>sebagai</a:t>
            </a:r>
            <a:r>
              <a:rPr lang="en-ID" sz="2800" dirty="0"/>
              <a:t> </a:t>
            </a:r>
            <a:r>
              <a:rPr lang="en-ID" sz="2800" dirty="0" err="1"/>
              <a:t>sebuah</a:t>
            </a:r>
            <a:r>
              <a:rPr lang="en-ID" sz="2800" dirty="0"/>
              <a:t> proses </a:t>
            </a:r>
            <a:r>
              <a:rPr lang="en-ID" sz="2800" dirty="0" err="1"/>
              <a:t>perencanaan</a:t>
            </a:r>
            <a:r>
              <a:rPr lang="en-ID" sz="2800" dirty="0"/>
              <a:t>, </a:t>
            </a:r>
            <a:r>
              <a:rPr lang="en-ID" sz="2800" dirty="0" err="1"/>
              <a:t>pengorganisasian</a:t>
            </a:r>
            <a:r>
              <a:rPr lang="en-ID" sz="2800" dirty="0"/>
              <a:t>, </a:t>
            </a:r>
            <a:r>
              <a:rPr lang="en-ID" sz="2800" dirty="0" err="1"/>
              <a:t>pengkoordinasian</a:t>
            </a:r>
            <a:r>
              <a:rPr lang="en-ID" sz="2800" dirty="0"/>
              <a:t>, dan </a:t>
            </a:r>
            <a:r>
              <a:rPr lang="en-ID" sz="2800" dirty="0" err="1"/>
              <a:t>pengontrolan</a:t>
            </a:r>
            <a:r>
              <a:rPr lang="en-ID" sz="2800" dirty="0"/>
              <a:t> </a:t>
            </a:r>
            <a:r>
              <a:rPr lang="en-ID" sz="2800" dirty="0" err="1"/>
              <a:t>sumber</a:t>
            </a:r>
            <a:r>
              <a:rPr lang="en-ID" sz="2800" dirty="0"/>
              <a:t> </a:t>
            </a:r>
            <a:r>
              <a:rPr lang="en-ID" sz="2800" dirty="0" err="1"/>
              <a:t>daya</a:t>
            </a:r>
            <a:r>
              <a:rPr lang="en-ID" sz="2800" dirty="0"/>
              <a:t> </a:t>
            </a:r>
            <a:r>
              <a:rPr lang="en-ID" sz="2800" dirty="0" err="1"/>
              <a:t>untuk</a:t>
            </a:r>
            <a:r>
              <a:rPr lang="en-ID" sz="2800" dirty="0"/>
              <a:t> </a:t>
            </a:r>
            <a:r>
              <a:rPr lang="en-ID" sz="2800" dirty="0" err="1"/>
              <a:t>mencapai</a:t>
            </a:r>
            <a:r>
              <a:rPr lang="en-ID" sz="2800" dirty="0"/>
              <a:t> </a:t>
            </a:r>
            <a:r>
              <a:rPr lang="en-ID" sz="2800" dirty="0" err="1"/>
              <a:t>sasaran</a:t>
            </a:r>
            <a:r>
              <a:rPr lang="en-ID" sz="2800" dirty="0"/>
              <a:t> (goals) </a:t>
            </a:r>
            <a:r>
              <a:rPr lang="en-ID" sz="2800" dirty="0" err="1"/>
              <a:t>secara</a:t>
            </a:r>
            <a:r>
              <a:rPr lang="en-ID" sz="2800" dirty="0"/>
              <a:t> </a:t>
            </a:r>
            <a:r>
              <a:rPr lang="en-ID" sz="2800" dirty="0" err="1"/>
              <a:t>efektif</a:t>
            </a:r>
            <a:r>
              <a:rPr lang="en-ID" sz="2800" dirty="0"/>
              <a:t> dan </a:t>
            </a:r>
            <a:r>
              <a:rPr lang="en-ID" sz="2800" dirty="0" err="1"/>
              <a:t>efesien</a:t>
            </a:r>
            <a:r>
              <a:rPr lang="en-ID" sz="2800" dirty="0"/>
              <a:t>. </a:t>
            </a:r>
            <a:endParaRPr lang="en-ID" sz="2800" dirty="0"/>
          </a:p>
          <a:p>
            <a:pPr algn="just"/>
            <a:r>
              <a:rPr lang="en-ID" sz="2800" b="1" dirty="0" err="1"/>
              <a:t>Efekti</a:t>
            </a:r>
            <a:r>
              <a:rPr lang="en-ID" sz="2800" dirty="0" err="1"/>
              <a:t>f</a:t>
            </a:r>
            <a:r>
              <a:rPr lang="en-ID" sz="2800" dirty="0"/>
              <a:t> </a:t>
            </a:r>
            <a:r>
              <a:rPr lang="en-ID" sz="2800" dirty="0" err="1"/>
              <a:t>berarti</a:t>
            </a:r>
            <a:r>
              <a:rPr lang="en-ID" sz="2800" dirty="0"/>
              <a:t> </a:t>
            </a:r>
            <a:r>
              <a:rPr lang="en-ID" sz="2800" dirty="0" err="1"/>
              <a:t>bahwa</a:t>
            </a:r>
            <a:r>
              <a:rPr lang="en-ID" sz="2800" dirty="0"/>
              <a:t> </a:t>
            </a:r>
            <a:r>
              <a:rPr lang="en-ID" sz="2800" dirty="0" err="1"/>
              <a:t>tujuan</a:t>
            </a:r>
            <a:r>
              <a:rPr lang="en-ID" sz="2800" dirty="0"/>
              <a:t> </a:t>
            </a:r>
            <a:r>
              <a:rPr lang="en-ID" sz="2800" dirty="0" err="1"/>
              <a:t>dapat</a:t>
            </a:r>
            <a:r>
              <a:rPr lang="en-ID" sz="2800" dirty="0"/>
              <a:t> </a:t>
            </a:r>
            <a:r>
              <a:rPr lang="en-ID" sz="2800" dirty="0" err="1"/>
              <a:t>dicapai</a:t>
            </a:r>
            <a:r>
              <a:rPr lang="en-ID" sz="2800" dirty="0"/>
              <a:t> </a:t>
            </a:r>
            <a:r>
              <a:rPr lang="en-ID" sz="2800" dirty="0" err="1"/>
              <a:t>sesuai</a:t>
            </a:r>
            <a:r>
              <a:rPr lang="en-ID" sz="2800" dirty="0"/>
              <a:t> </a:t>
            </a:r>
            <a:r>
              <a:rPr lang="en-ID" sz="2800" dirty="0" err="1"/>
              <a:t>dengan</a:t>
            </a:r>
            <a:r>
              <a:rPr lang="en-ID" sz="2800" dirty="0"/>
              <a:t> </a:t>
            </a:r>
            <a:r>
              <a:rPr lang="en-ID" sz="2800" dirty="0" err="1"/>
              <a:t>perencanaan</a:t>
            </a:r>
            <a:r>
              <a:rPr lang="en-ID" sz="2800" dirty="0"/>
              <a:t>, </a:t>
            </a:r>
            <a:r>
              <a:rPr lang="en-ID" sz="2800" dirty="0" err="1"/>
              <a:t>sementara</a:t>
            </a:r>
            <a:r>
              <a:rPr lang="en-ID" sz="2800" dirty="0"/>
              <a:t> </a:t>
            </a:r>
            <a:r>
              <a:rPr lang="en-ID" sz="2800" dirty="0" err="1"/>
              <a:t>efisien</a:t>
            </a:r>
            <a:r>
              <a:rPr lang="en-ID" sz="2800" dirty="0"/>
              <a:t> </a:t>
            </a:r>
            <a:r>
              <a:rPr lang="en-ID" sz="2800" dirty="0" err="1"/>
              <a:t>berarti</a:t>
            </a:r>
            <a:r>
              <a:rPr lang="en-ID" sz="2800" dirty="0"/>
              <a:t> </a:t>
            </a:r>
            <a:r>
              <a:rPr lang="en-ID" sz="2800" dirty="0" err="1"/>
              <a:t>bahwa</a:t>
            </a:r>
            <a:r>
              <a:rPr lang="en-ID" sz="2800" dirty="0"/>
              <a:t> </a:t>
            </a:r>
            <a:r>
              <a:rPr lang="en-ID" sz="2800" dirty="0" err="1"/>
              <a:t>tugas</a:t>
            </a:r>
            <a:r>
              <a:rPr lang="en-ID" sz="2800" dirty="0"/>
              <a:t> yang </a:t>
            </a:r>
            <a:r>
              <a:rPr lang="en-ID" sz="2800" dirty="0" err="1"/>
              <a:t>ada</a:t>
            </a:r>
            <a:r>
              <a:rPr lang="en-ID" sz="2800" dirty="0"/>
              <a:t> </a:t>
            </a:r>
            <a:r>
              <a:rPr lang="en-ID" sz="2800" dirty="0" err="1"/>
              <a:t>dilaksanakan</a:t>
            </a:r>
            <a:r>
              <a:rPr lang="en-ID" sz="2800" dirty="0"/>
              <a:t> </a:t>
            </a:r>
            <a:r>
              <a:rPr lang="en-ID" sz="2800" dirty="0" err="1"/>
              <a:t>secara</a:t>
            </a:r>
            <a:r>
              <a:rPr lang="en-ID" sz="2800" dirty="0"/>
              <a:t> </a:t>
            </a:r>
            <a:r>
              <a:rPr lang="en-ID" sz="2800" dirty="0" err="1"/>
              <a:t>benar</a:t>
            </a:r>
            <a:r>
              <a:rPr lang="en-ID" sz="2800" dirty="0"/>
              <a:t>, </a:t>
            </a:r>
            <a:r>
              <a:rPr lang="en-ID" sz="2800" dirty="0" err="1"/>
              <a:t>terorganisir</a:t>
            </a:r>
            <a:r>
              <a:rPr lang="en-ID" sz="2800" dirty="0"/>
              <a:t>, dan </a:t>
            </a:r>
            <a:r>
              <a:rPr lang="en-ID" sz="2800" dirty="0" err="1"/>
              <a:t>sesuai</a:t>
            </a:r>
            <a:r>
              <a:rPr lang="en-ID" sz="2800" dirty="0"/>
              <a:t> </a:t>
            </a:r>
            <a:r>
              <a:rPr lang="en-ID" sz="2800" dirty="0" err="1"/>
              <a:t>dengan</a:t>
            </a:r>
            <a:r>
              <a:rPr lang="en-ID" sz="2800" dirty="0"/>
              <a:t> </a:t>
            </a:r>
            <a:r>
              <a:rPr lang="en-ID" sz="2800" dirty="0" err="1"/>
              <a:t>jadwal</a:t>
            </a:r>
            <a:r>
              <a:rPr lang="en-ID" sz="2800" dirty="0"/>
              <a:t>.</a:t>
            </a:r>
            <a:endParaRPr lang="en-ID"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D"/>
          </a:p>
        </p:txBody>
      </p:sp>
      <p:sp>
        <p:nvSpPr>
          <p:cNvPr id="3" name="Content Placeholder 2"/>
          <p:cNvSpPr>
            <a:spLocks noGrp="1"/>
          </p:cNvSpPr>
          <p:nvPr>
            <p:ph idx="1"/>
          </p:nvPr>
        </p:nvSpPr>
        <p:spPr/>
        <p:txBody>
          <a:bodyPr/>
          <a:lstStyle/>
          <a:p>
            <a:pPr algn="just"/>
            <a:r>
              <a:rPr lang="en-ID" b="1" dirty="0"/>
              <a:t>Lawrence A. </a:t>
            </a:r>
            <a:r>
              <a:rPr lang="en-ID" b="1" dirty="0" err="1"/>
              <a:t>Appley</a:t>
            </a:r>
            <a:r>
              <a:rPr lang="en-ID" b="1" dirty="0"/>
              <a:t> </a:t>
            </a:r>
            <a:r>
              <a:rPr lang="en-ID" dirty="0" err="1"/>
              <a:t>berpendapat</a:t>
            </a:r>
            <a:r>
              <a:rPr lang="en-ID" dirty="0"/>
              <a:t> </a:t>
            </a:r>
            <a:r>
              <a:rPr lang="en-ID" dirty="0" err="1"/>
              <a:t>bahwa</a:t>
            </a:r>
            <a:r>
              <a:rPr lang="en-ID" dirty="0"/>
              <a:t> </a:t>
            </a:r>
            <a:r>
              <a:rPr lang="en-ID" dirty="0" err="1"/>
              <a:t>pengertian</a:t>
            </a:r>
            <a:r>
              <a:rPr lang="en-ID" dirty="0"/>
              <a:t> </a:t>
            </a:r>
            <a:r>
              <a:rPr lang="en-ID" dirty="0" err="1"/>
              <a:t>manajemen</a:t>
            </a:r>
            <a:r>
              <a:rPr lang="en-ID" dirty="0"/>
              <a:t> </a:t>
            </a:r>
            <a:r>
              <a:rPr lang="en-ID" dirty="0" err="1"/>
              <a:t>merupakan</a:t>
            </a:r>
            <a:r>
              <a:rPr lang="en-ID" dirty="0"/>
              <a:t> </a:t>
            </a:r>
            <a:r>
              <a:rPr lang="en-ID" dirty="0" err="1"/>
              <a:t>keahlian</a:t>
            </a:r>
            <a:r>
              <a:rPr lang="en-ID" dirty="0"/>
              <a:t> </a:t>
            </a:r>
            <a:r>
              <a:rPr lang="en-ID" dirty="0" err="1"/>
              <a:t>untuk</a:t>
            </a:r>
            <a:r>
              <a:rPr lang="en-ID" dirty="0"/>
              <a:t> </a:t>
            </a:r>
            <a:r>
              <a:rPr lang="en-ID" dirty="0" err="1"/>
              <a:t>menggerakan</a:t>
            </a:r>
            <a:r>
              <a:rPr lang="en-ID" dirty="0"/>
              <a:t> orang agar </a:t>
            </a:r>
            <a:r>
              <a:rPr lang="en-ID" dirty="0" err="1"/>
              <a:t>melakukan</a:t>
            </a:r>
            <a:r>
              <a:rPr lang="en-ID" dirty="0"/>
              <a:t> </a:t>
            </a:r>
            <a:r>
              <a:rPr lang="en-ID" dirty="0" err="1"/>
              <a:t>sesuatu</a:t>
            </a:r>
            <a:r>
              <a:rPr lang="en-ID" dirty="0"/>
              <a:t>. </a:t>
            </a:r>
            <a:endParaRPr lang="en-ID" dirty="0"/>
          </a:p>
          <a:p>
            <a:pPr algn="just"/>
            <a:r>
              <a:rPr lang="en-ID" b="1" dirty="0"/>
              <a:t>George R. Terry, </a:t>
            </a:r>
            <a:r>
              <a:rPr lang="en-ID" dirty="0" err="1"/>
              <a:t>mengatakan</a:t>
            </a:r>
            <a:r>
              <a:rPr lang="en-ID" dirty="0"/>
              <a:t> </a:t>
            </a:r>
            <a:r>
              <a:rPr lang="en-ID" dirty="0" err="1"/>
              <a:t>bahwa</a:t>
            </a:r>
            <a:r>
              <a:rPr lang="en-ID" dirty="0"/>
              <a:t> </a:t>
            </a:r>
            <a:r>
              <a:rPr lang="en-ID" dirty="0" err="1"/>
              <a:t>manajemen</a:t>
            </a:r>
            <a:r>
              <a:rPr lang="en-ID" dirty="0"/>
              <a:t> </a:t>
            </a:r>
            <a:r>
              <a:rPr lang="en-ID" dirty="0" err="1"/>
              <a:t>merupakan</a:t>
            </a:r>
            <a:r>
              <a:rPr lang="en-ID" dirty="0"/>
              <a:t> proses yang </a:t>
            </a:r>
            <a:r>
              <a:rPr lang="en-ID" dirty="0" err="1"/>
              <a:t>khas</a:t>
            </a:r>
            <a:r>
              <a:rPr lang="en-ID" dirty="0"/>
              <a:t> yang </a:t>
            </a:r>
            <a:r>
              <a:rPr lang="en-ID" dirty="0" err="1"/>
              <a:t>terdiri</a:t>
            </a:r>
            <a:r>
              <a:rPr lang="en-ID" dirty="0"/>
              <a:t> </a:t>
            </a:r>
            <a:r>
              <a:rPr lang="en-ID" dirty="0" err="1"/>
              <a:t>dari</a:t>
            </a:r>
            <a:r>
              <a:rPr lang="en-ID" dirty="0"/>
              <a:t> </a:t>
            </a:r>
            <a:r>
              <a:rPr lang="en-ID" dirty="0" err="1"/>
              <a:t>tindakan-tindakan</a:t>
            </a:r>
            <a:r>
              <a:rPr lang="en-ID" dirty="0"/>
              <a:t>: </a:t>
            </a:r>
            <a:r>
              <a:rPr lang="en-ID" dirty="0" err="1"/>
              <a:t>perencanaan</a:t>
            </a:r>
            <a:r>
              <a:rPr lang="en-ID" dirty="0"/>
              <a:t>, </a:t>
            </a:r>
            <a:r>
              <a:rPr lang="en-ID" dirty="0" err="1"/>
              <a:t>pengorganisasian</a:t>
            </a:r>
            <a:r>
              <a:rPr lang="en-ID" dirty="0"/>
              <a:t>, </a:t>
            </a:r>
            <a:r>
              <a:rPr lang="en-ID" dirty="0" err="1"/>
              <a:t>menggerakan</a:t>
            </a:r>
            <a:r>
              <a:rPr lang="en-ID" dirty="0"/>
              <a:t> dan </a:t>
            </a:r>
            <a:r>
              <a:rPr lang="en-ID" dirty="0" err="1"/>
              <a:t>pengawasan</a:t>
            </a:r>
            <a:r>
              <a:rPr lang="en-ID" dirty="0"/>
              <a:t> yang </a:t>
            </a:r>
            <a:r>
              <a:rPr lang="en-ID" dirty="0" err="1"/>
              <a:t>dilakukan</a:t>
            </a:r>
            <a:r>
              <a:rPr lang="en-ID" dirty="0"/>
              <a:t> </a:t>
            </a:r>
            <a:r>
              <a:rPr lang="en-ID" dirty="0" err="1"/>
              <a:t>untuk</a:t>
            </a:r>
            <a:r>
              <a:rPr lang="en-ID" dirty="0"/>
              <a:t> </a:t>
            </a:r>
            <a:r>
              <a:rPr lang="en-ID" dirty="0" err="1"/>
              <a:t>menentukan</a:t>
            </a:r>
            <a:r>
              <a:rPr lang="en-ID" dirty="0"/>
              <a:t> </a:t>
            </a:r>
            <a:r>
              <a:rPr lang="en-ID" dirty="0" err="1"/>
              <a:t>serta</a:t>
            </a:r>
            <a:r>
              <a:rPr lang="en-ID" dirty="0"/>
              <a:t> </a:t>
            </a:r>
            <a:r>
              <a:rPr lang="en-ID" dirty="0" err="1"/>
              <a:t>mencapai</a:t>
            </a:r>
            <a:r>
              <a:rPr lang="en-ID" dirty="0"/>
              <a:t> </a:t>
            </a:r>
            <a:r>
              <a:rPr lang="en-ID" dirty="0" err="1"/>
              <a:t>sasaran-sasaran</a:t>
            </a:r>
            <a:r>
              <a:rPr lang="en-ID" dirty="0"/>
              <a:t> yang </a:t>
            </a:r>
            <a:r>
              <a:rPr lang="en-ID" dirty="0" err="1"/>
              <a:t>telah</a:t>
            </a:r>
            <a:r>
              <a:rPr lang="en-ID" dirty="0"/>
              <a:t> </a:t>
            </a:r>
            <a:r>
              <a:rPr lang="en-ID" dirty="0" err="1"/>
              <a:t>ditetapkan</a:t>
            </a:r>
            <a:r>
              <a:rPr lang="en-ID" dirty="0"/>
              <a:t> </a:t>
            </a:r>
            <a:r>
              <a:rPr lang="en-ID" dirty="0" err="1"/>
              <a:t>melalui</a:t>
            </a:r>
            <a:r>
              <a:rPr lang="en-ID" dirty="0"/>
              <a:t> </a:t>
            </a:r>
            <a:r>
              <a:rPr lang="en-ID" dirty="0" err="1"/>
              <a:t>pemanfaatan</a:t>
            </a:r>
            <a:r>
              <a:rPr lang="en-ID" dirty="0"/>
              <a:t> </a:t>
            </a:r>
            <a:r>
              <a:rPr lang="en-ID" dirty="0" err="1"/>
              <a:t>sumber</a:t>
            </a:r>
            <a:r>
              <a:rPr lang="en-ID" dirty="0"/>
              <a:t> </a:t>
            </a:r>
            <a:r>
              <a:rPr lang="en-ID" dirty="0" err="1"/>
              <a:t>daya</a:t>
            </a:r>
            <a:r>
              <a:rPr lang="en-ID" dirty="0"/>
              <a:t> </a:t>
            </a:r>
            <a:r>
              <a:rPr lang="en-ID" dirty="0" err="1"/>
              <a:t>manusia</a:t>
            </a:r>
            <a:r>
              <a:rPr lang="en-ID" dirty="0"/>
              <a:t> </a:t>
            </a:r>
            <a:r>
              <a:rPr lang="en-ID" dirty="0" err="1"/>
              <a:t>serta</a:t>
            </a:r>
            <a:r>
              <a:rPr lang="en-ID" dirty="0"/>
              <a:t> </a:t>
            </a:r>
            <a:r>
              <a:rPr lang="en-ID" dirty="0" err="1"/>
              <a:t>sumber-sumber</a:t>
            </a:r>
            <a:r>
              <a:rPr lang="en-ID" dirty="0"/>
              <a:t> lain. </a:t>
            </a:r>
            <a:endParaRPr lang="en-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D" dirty="0"/>
          </a:p>
        </p:txBody>
      </p:sp>
      <p:sp>
        <p:nvSpPr>
          <p:cNvPr id="3" name="Content Placeholder 2"/>
          <p:cNvSpPr>
            <a:spLocks noGrp="1"/>
          </p:cNvSpPr>
          <p:nvPr>
            <p:ph idx="1"/>
          </p:nvPr>
        </p:nvSpPr>
        <p:spPr/>
        <p:txBody>
          <a:bodyPr/>
          <a:lstStyle/>
          <a:p>
            <a:pPr algn="just"/>
            <a:r>
              <a:rPr lang="en-ID" dirty="0"/>
              <a:t> Kesimpulan </a:t>
            </a:r>
            <a:r>
              <a:rPr lang="en-ID" dirty="0" err="1"/>
              <a:t>manajemen</a:t>
            </a:r>
            <a:r>
              <a:rPr lang="en-ID" dirty="0"/>
              <a:t> </a:t>
            </a:r>
            <a:r>
              <a:rPr lang="en-ID" dirty="0" err="1"/>
              <a:t>adalah</a:t>
            </a:r>
            <a:r>
              <a:rPr lang="en-ID" dirty="0"/>
              <a:t> </a:t>
            </a:r>
            <a:r>
              <a:rPr lang="en-ID" dirty="0" err="1"/>
              <a:t>seni</a:t>
            </a:r>
            <a:r>
              <a:rPr lang="en-ID" dirty="0"/>
              <a:t> </a:t>
            </a:r>
            <a:r>
              <a:rPr lang="en-ID" dirty="0" err="1"/>
              <a:t>dalam</a:t>
            </a:r>
            <a:r>
              <a:rPr lang="en-ID" dirty="0"/>
              <a:t> </a:t>
            </a:r>
            <a:r>
              <a:rPr lang="en-ID" dirty="0" err="1"/>
              <a:t>mengatur</a:t>
            </a:r>
            <a:r>
              <a:rPr lang="en-ID" dirty="0"/>
              <a:t> </a:t>
            </a:r>
            <a:r>
              <a:rPr lang="en-ID" dirty="0" err="1"/>
              <a:t>sistem</a:t>
            </a:r>
            <a:r>
              <a:rPr lang="en-ID" dirty="0"/>
              <a:t> </a:t>
            </a:r>
            <a:r>
              <a:rPr lang="en-ID" dirty="0" err="1"/>
              <a:t>baik</a:t>
            </a:r>
            <a:r>
              <a:rPr lang="en-ID" dirty="0"/>
              <a:t> orang dan </a:t>
            </a:r>
            <a:r>
              <a:rPr lang="en-ID" dirty="0" err="1"/>
              <a:t>perangkat</a:t>
            </a:r>
            <a:r>
              <a:rPr lang="en-ID" dirty="0"/>
              <a:t> lain agar </a:t>
            </a:r>
            <a:r>
              <a:rPr lang="en-ID" dirty="0" err="1"/>
              <a:t>dapat</a:t>
            </a:r>
            <a:r>
              <a:rPr lang="en-ID" dirty="0"/>
              <a:t> </a:t>
            </a:r>
            <a:r>
              <a:rPr lang="en-ID" dirty="0" err="1"/>
              <a:t>berjalan</a:t>
            </a:r>
            <a:r>
              <a:rPr lang="en-ID" dirty="0"/>
              <a:t> dan </a:t>
            </a:r>
            <a:r>
              <a:rPr lang="en-ID" dirty="0" err="1"/>
              <a:t>bekerja</a:t>
            </a:r>
            <a:r>
              <a:rPr lang="en-ID" dirty="0"/>
              <a:t> </a:t>
            </a:r>
            <a:r>
              <a:rPr lang="en-ID" dirty="0" err="1"/>
              <a:t>sesuai</a:t>
            </a:r>
            <a:r>
              <a:rPr lang="en-ID" dirty="0"/>
              <a:t> </a:t>
            </a:r>
            <a:r>
              <a:rPr lang="en-ID" dirty="0" err="1"/>
              <a:t>dengan</a:t>
            </a:r>
            <a:r>
              <a:rPr lang="en-ID" dirty="0"/>
              <a:t> </a:t>
            </a:r>
            <a:r>
              <a:rPr lang="en-ID" dirty="0" err="1"/>
              <a:t>ketentuan</a:t>
            </a:r>
            <a:r>
              <a:rPr lang="en-ID" dirty="0"/>
              <a:t> dan </a:t>
            </a:r>
            <a:r>
              <a:rPr lang="en-ID" dirty="0" err="1"/>
              <a:t>tujuan</a:t>
            </a:r>
            <a:r>
              <a:rPr lang="en-ID" dirty="0"/>
              <a:t> </a:t>
            </a:r>
            <a:r>
              <a:rPr lang="en-ID" dirty="0" err="1"/>
              <a:t>entitas</a:t>
            </a:r>
            <a:r>
              <a:rPr lang="en-ID" dirty="0"/>
              <a:t> yang </a:t>
            </a:r>
            <a:r>
              <a:rPr lang="en-ID" dirty="0" err="1"/>
              <a:t>terdiri</a:t>
            </a:r>
            <a:r>
              <a:rPr lang="en-ID" dirty="0"/>
              <a:t> </a:t>
            </a:r>
            <a:r>
              <a:rPr lang="en-ID" dirty="0" err="1"/>
              <a:t>dari</a:t>
            </a:r>
            <a:r>
              <a:rPr lang="en-ID" dirty="0"/>
              <a:t> </a:t>
            </a:r>
            <a:r>
              <a:rPr lang="en-ID" dirty="0" err="1"/>
              <a:t>berbagai</a:t>
            </a:r>
            <a:r>
              <a:rPr lang="en-ID" dirty="0"/>
              <a:t> </a:t>
            </a:r>
            <a:r>
              <a:rPr lang="en-ID" dirty="0" err="1"/>
              <a:t>aktivitas</a:t>
            </a:r>
            <a:r>
              <a:rPr lang="en-ID" dirty="0"/>
              <a:t> </a:t>
            </a:r>
            <a:r>
              <a:rPr lang="en-ID" dirty="0" err="1"/>
              <a:t>sebagaimana</a:t>
            </a:r>
            <a:r>
              <a:rPr lang="en-ID" dirty="0"/>
              <a:t> </a:t>
            </a:r>
            <a:r>
              <a:rPr lang="en-ID" dirty="0" err="1"/>
              <a:t>disebutkan</a:t>
            </a:r>
            <a:r>
              <a:rPr lang="en-ID" dirty="0"/>
              <a:t> oleh George Terry. </a:t>
            </a:r>
            <a:endParaRPr lang="en-ID" dirty="0"/>
          </a:p>
          <a:p>
            <a:pPr algn="just"/>
            <a:r>
              <a:rPr lang="en-ID" b="1" dirty="0" err="1"/>
              <a:t>Manajemen</a:t>
            </a:r>
            <a:r>
              <a:rPr lang="en-ID" b="1" dirty="0"/>
              <a:t> </a:t>
            </a:r>
            <a:r>
              <a:rPr lang="en-ID" b="1" dirty="0" err="1"/>
              <a:t>dalam</a:t>
            </a:r>
            <a:r>
              <a:rPr lang="en-ID" b="1" dirty="0"/>
              <a:t> dunia </a:t>
            </a:r>
            <a:r>
              <a:rPr lang="en-ID" b="1" dirty="0" err="1"/>
              <a:t>ekonomi</a:t>
            </a:r>
            <a:r>
              <a:rPr lang="en-ID" b="1" dirty="0"/>
              <a:t> </a:t>
            </a:r>
            <a:r>
              <a:rPr lang="en-ID" dirty="0" err="1"/>
              <a:t>adalah</a:t>
            </a:r>
            <a:r>
              <a:rPr lang="en-ID" dirty="0"/>
              <a:t> </a:t>
            </a:r>
            <a:r>
              <a:rPr lang="en-ID" dirty="0" err="1"/>
              <a:t>Suatu</a:t>
            </a:r>
            <a:r>
              <a:rPr lang="en-ID" dirty="0"/>
              <a:t> </a:t>
            </a:r>
            <a:r>
              <a:rPr lang="en-ID" dirty="0" err="1"/>
              <a:t>keadaan</a:t>
            </a:r>
            <a:r>
              <a:rPr lang="en-ID" dirty="0"/>
              <a:t> </a:t>
            </a:r>
            <a:r>
              <a:rPr lang="en-ID" dirty="0" err="1"/>
              <a:t>terdiri</a:t>
            </a:r>
            <a:r>
              <a:rPr lang="en-ID" dirty="0"/>
              <a:t> </a:t>
            </a:r>
            <a:r>
              <a:rPr lang="en-ID" dirty="0" err="1"/>
              <a:t>dari</a:t>
            </a:r>
            <a:r>
              <a:rPr lang="en-ID" dirty="0"/>
              <a:t> proses yang </a:t>
            </a:r>
            <a:r>
              <a:rPr lang="en-ID" dirty="0" err="1"/>
              <a:t>mengarah</a:t>
            </a:r>
            <a:r>
              <a:rPr lang="en-ID" dirty="0"/>
              <a:t> </a:t>
            </a:r>
            <a:r>
              <a:rPr lang="en-ID" dirty="0" err="1"/>
              <a:t>kepada</a:t>
            </a:r>
            <a:r>
              <a:rPr lang="en-ID" dirty="0"/>
              <a:t> </a:t>
            </a:r>
            <a:r>
              <a:rPr lang="en-ID" dirty="0" err="1"/>
              <a:t>perencanaan</a:t>
            </a:r>
            <a:r>
              <a:rPr lang="en-ID" dirty="0"/>
              <a:t>, </a:t>
            </a:r>
            <a:r>
              <a:rPr lang="en-ID" dirty="0" err="1"/>
              <a:t>pengorganisasian</a:t>
            </a:r>
            <a:r>
              <a:rPr lang="en-ID" dirty="0"/>
              <a:t>, </a:t>
            </a:r>
            <a:r>
              <a:rPr lang="en-ID" dirty="0" err="1"/>
              <a:t>kepemimpinan</a:t>
            </a:r>
            <a:r>
              <a:rPr lang="en-ID" dirty="0"/>
              <a:t>, dan </a:t>
            </a:r>
            <a:r>
              <a:rPr lang="en-ID" dirty="0" err="1"/>
              <a:t>pengendalian</a:t>
            </a:r>
            <a:r>
              <a:rPr lang="en-ID" dirty="0"/>
              <a:t>, yang mana </a:t>
            </a:r>
            <a:r>
              <a:rPr lang="en-ID" dirty="0" err="1"/>
              <a:t>keempat</a:t>
            </a:r>
            <a:r>
              <a:rPr lang="en-ID" dirty="0"/>
              <a:t> proses </a:t>
            </a:r>
            <a:r>
              <a:rPr lang="en-ID" dirty="0" err="1"/>
              <a:t>tersebut</a:t>
            </a:r>
            <a:r>
              <a:rPr lang="en-ID" dirty="0"/>
              <a:t> </a:t>
            </a:r>
            <a:r>
              <a:rPr lang="en-ID" dirty="0" err="1"/>
              <a:t>saling</a:t>
            </a:r>
            <a:r>
              <a:rPr lang="en-ID" dirty="0"/>
              <a:t> </a:t>
            </a:r>
            <a:r>
              <a:rPr lang="en-ID" dirty="0" err="1"/>
              <a:t>mempunyai</a:t>
            </a:r>
            <a:r>
              <a:rPr lang="en-ID" dirty="0"/>
              <a:t> </a:t>
            </a:r>
            <a:r>
              <a:rPr lang="en-ID" dirty="0" err="1"/>
              <a:t>fungsi</a:t>
            </a:r>
            <a:r>
              <a:rPr lang="en-ID" dirty="0"/>
              <a:t> </a:t>
            </a:r>
            <a:r>
              <a:rPr lang="en-ID" dirty="0" err="1"/>
              <a:t>masing-masing</a:t>
            </a:r>
            <a:r>
              <a:rPr lang="en-ID" dirty="0"/>
              <a:t> </a:t>
            </a:r>
            <a:r>
              <a:rPr lang="en-ID" dirty="0" err="1"/>
              <a:t>untuk</a:t>
            </a:r>
            <a:r>
              <a:rPr lang="en-ID" dirty="0"/>
              <a:t> </a:t>
            </a:r>
            <a:r>
              <a:rPr lang="en-ID" dirty="0" err="1"/>
              <a:t>mencapai</a:t>
            </a:r>
            <a:r>
              <a:rPr lang="en-ID" dirty="0"/>
              <a:t> </a:t>
            </a:r>
            <a:r>
              <a:rPr lang="en-ID" dirty="0" err="1"/>
              <a:t>suatu</a:t>
            </a:r>
            <a:r>
              <a:rPr lang="en-ID" dirty="0"/>
              <a:t> </a:t>
            </a:r>
            <a:r>
              <a:rPr lang="en-ID" dirty="0" err="1"/>
              <a:t>tujuan</a:t>
            </a:r>
            <a:r>
              <a:rPr lang="en-ID" dirty="0"/>
              <a:t> </a:t>
            </a:r>
            <a:r>
              <a:rPr lang="en-ID" dirty="0" err="1"/>
              <a:t>organisasi</a:t>
            </a:r>
            <a:r>
              <a:rPr lang="en-ID" dirty="0"/>
              <a:t>, </a:t>
            </a:r>
            <a:r>
              <a:rPr lang="en-ID" dirty="0" err="1"/>
              <a:t>yaitu</a:t>
            </a:r>
            <a:r>
              <a:rPr lang="en-ID" dirty="0"/>
              <a:t> </a:t>
            </a:r>
            <a:r>
              <a:rPr lang="en-ID" dirty="0" err="1"/>
              <a:t>pengambilan</a:t>
            </a:r>
            <a:r>
              <a:rPr lang="en-ID" dirty="0"/>
              <a:t> </a:t>
            </a:r>
            <a:r>
              <a:rPr lang="en-ID" dirty="0" err="1"/>
              <a:t>keputusan</a:t>
            </a:r>
            <a:r>
              <a:rPr lang="en-ID" dirty="0"/>
              <a:t>. </a:t>
            </a:r>
            <a:endParaRPr lang="en-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D" b="1" i="1" dirty="0"/>
              <a:t>George R. Terry and Koontz</a:t>
            </a:r>
            <a:endParaRPr lang="en-ID" b="1" i="1" dirty="0"/>
          </a:p>
        </p:txBody>
      </p:sp>
      <p:sp>
        <p:nvSpPr>
          <p:cNvPr id="3" name="Content Placeholder 2"/>
          <p:cNvSpPr>
            <a:spLocks noGrp="1"/>
          </p:cNvSpPr>
          <p:nvPr>
            <p:ph idx="1"/>
          </p:nvPr>
        </p:nvSpPr>
        <p:spPr>
          <a:xfrm>
            <a:off x="838200" y="1825625"/>
            <a:ext cx="10515600" cy="4667250"/>
          </a:xfrm>
        </p:spPr>
        <p:txBody>
          <a:bodyPr>
            <a:normAutofit fontScale="92500"/>
          </a:bodyPr>
          <a:lstStyle/>
          <a:p>
            <a:pPr algn="just"/>
            <a:r>
              <a:rPr lang="en-ID" b="1" dirty="0"/>
              <a:t>George R. Terry </a:t>
            </a:r>
            <a:r>
              <a:rPr lang="en-ID" dirty="0" err="1"/>
              <a:t>mengatakan</a:t>
            </a:r>
            <a:r>
              <a:rPr lang="en-ID" dirty="0"/>
              <a:t> </a:t>
            </a:r>
            <a:r>
              <a:rPr lang="en-ID" dirty="0" err="1"/>
              <a:t>bahwa</a:t>
            </a:r>
            <a:r>
              <a:rPr lang="en-ID" dirty="0"/>
              <a:t> </a:t>
            </a:r>
            <a:r>
              <a:rPr lang="en-ID" dirty="0" err="1"/>
              <a:t>definisi</a:t>
            </a:r>
            <a:r>
              <a:rPr lang="en-ID" dirty="0"/>
              <a:t> </a:t>
            </a:r>
            <a:r>
              <a:rPr lang="en-ID" dirty="0" err="1"/>
              <a:t>Manajemen</a:t>
            </a:r>
            <a:r>
              <a:rPr lang="en-ID" dirty="0"/>
              <a:t> </a:t>
            </a:r>
            <a:r>
              <a:rPr lang="en-ID" dirty="0" err="1"/>
              <a:t>merupakan</a:t>
            </a:r>
            <a:r>
              <a:rPr lang="en-ID" dirty="0"/>
              <a:t> </a:t>
            </a:r>
            <a:r>
              <a:rPr lang="en-ID" dirty="0" err="1"/>
              <a:t>ilmu</a:t>
            </a:r>
            <a:r>
              <a:rPr lang="en-ID" dirty="0"/>
              <a:t> </a:t>
            </a:r>
            <a:r>
              <a:rPr lang="en-ID" dirty="0" err="1"/>
              <a:t>sekaligus</a:t>
            </a:r>
            <a:r>
              <a:rPr lang="en-ID" dirty="0"/>
              <a:t> </a:t>
            </a:r>
            <a:r>
              <a:rPr lang="en-ID" dirty="0" err="1"/>
              <a:t>seni</a:t>
            </a:r>
            <a:r>
              <a:rPr lang="en-ID" dirty="0"/>
              <a:t>, </a:t>
            </a:r>
            <a:r>
              <a:rPr lang="en-ID" dirty="0" err="1"/>
              <a:t>manajemen</a:t>
            </a:r>
            <a:r>
              <a:rPr lang="en-ID" dirty="0"/>
              <a:t> </a:t>
            </a:r>
            <a:r>
              <a:rPr lang="en-ID" dirty="0" err="1"/>
              <a:t>adalah</a:t>
            </a:r>
            <a:r>
              <a:rPr lang="en-ID" dirty="0"/>
              <a:t> </a:t>
            </a:r>
            <a:r>
              <a:rPr lang="en-ID" dirty="0" err="1"/>
              <a:t>wadah</a:t>
            </a:r>
            <a:r>
              <a:rPr lang="en-ID" dirty="0"/>
              <a:t> </a:t>
            </a:r>
            <a:r>
              <a:rPr lang="en-ID" dirty="0" err="1"/>
              <a:t>didalam</a:t>
            </a:r>
            <a:r>
              <a:rPr lang="en-ID" dirty="0"/>
              <a:t> </a:t>
            </a:r>
            <a:r>
              <a:rPr lang="en-ID" dirty="0" err="1"/>
              <a:t>ilmu</a:t>
            </a:r>
            <a:r>
              <a:rPr lang="en-ID" dirty="0"/>
              <a:t> </a:t>
            </a:r>
            <a:r>
              <a:rPr lang="en-ID" dirty="0" err="1"/>
              <a:t>pengetahuan</a:t>
            </a:r>
            <a:r>
              <a:rPr lang="en-ID" dirty="0"/>
              <a:t>, </a:t>
            </a:r>
            <a:r>
              <a:rPr lang="en-ID" dirty="0" err="1"/>
              <a:t>sehingga</a:t>
            </a:r>
            <a:r>
              <a:rPr lang="en-ID" dirty="0"/>
              <a:t> </a:t>
            </a:r>
            <a:r>
              <a:rPr lang="en-ID" dirty="0" err="1"/>
              <a:t>manajemen</a:t>
            </a:r>
            <a:r>
              <a:rPr lang="en-ID" dirty="0"/>
              <a:t> </a:t>
            </a:r>
            <a:r>
              <a:rPr lang="en-ID" dirty="0" err="1"/>
              <a:t>bisa</a:t>
            </a:r>
            <a:r>
              <a:rPr lang="en-ID" dirty="0"/>
              <a:t> </a:t>
            </a:r>
            <a:r>
              <a:rPr lang="en-ID" dirty="0" err="1"/>
              <a:t>dibuktikan</a:t>
            </a:r>
            <a:r>
              <a:rPr lang="en-ID" dirty="0"/>
              <a:t> </a:t>
            </a:r>
            <a:r>
              <a:rPr lang="en-ID" dirty="0" err="1"/>
              <a:t>secara</a:t>
            </a:r>
            <a:r>
              <a:rPr lang="en-ID" dirty="0"/>
              <a:t> </a:t>
            </a:r>
            <a:r>
              <a:rPr lang="en-ID" dirty="0" err="1"/>
              <a:t>umum</a:t>
            </a:r>
            <a:r>
              <a:rPr lang="en-ID" dirty="0"/>
              <a:t> </a:t>
            </a:r>
            <a:r>
              <a:rPr lang="en-ID" dirty="0" err="1"/>
              <a:t>kebenarannya</a:t>
            </a:r>
            <a:r>
              <a:rPr lang="en-ID" dirty="0"/>
              <a:t>. </a:t>
            </a:r>
            <a:endParaRPr lang="en-ID" dirty="0"/>
          </a:p>
          <a:p>
            <a:pPr algn="just"/>
            <a:r>
              <a:rPr lang="en-ID" b="1" dirty="0"/>
              <a:t>Koontz </a:t>
            </a:r>
            <a:r>
              <a:rPr lang="en-ID" dirty="0" err="1"/>
              <a:t>menyatakan</a:t>
            </a:r>
            <a:r>
              <a:rPr lang="en-ID" dirty="0"/>
              <a:t> </a:t>
            </a:r>
            <a:r>
              <a:rPr lang="en-ID" dirty="0" err="1"/>
              <a:t>bahwa</a:t>
            </a:r>
            <a:r>
              <a:rPr lang="en-ID" dirty="0"/>
              <a:t> </a:t>
            </a:r>
            <a:r>
              <a:rPr lang="en-ID" dirty="0" err="1"/>
              <a:t>manajemen</a:t>
            </a:r>
            <a:r>
              <a:rPr lang="en-ID" dirty="0"/>
              <a:t> </a:t>
            </a:r>
            <a:r>
              <a:rPr lang="en-ID" dirty="0" err="1"/>
              <a:t>adalah</a:t>
            </a:r>
            <a:r>
              <a:rPr lang="en-ID" dirty="0"/>
              <a:t> </a:t>
            </a:r>
            <a:r>
              <a:rPr lang="en-ID" dirty="0" err="1"/>
              <a:t>suatu</a:t>
            </a:r>
            <a:r>
              <a:rPr lang="en-ID" dirty="0"/>
              <a:t> </a:t>
            </a:r>
            <a:r>
              <a:rPr lang="en-ID" dirty="0" err="1"/>
              <a:t>seni</a:t>
            </a:r>
            <a:r>
              <a:rPr lang="en-ID" dirty="0"/>
              <a:t> yang </a:t>
            </a:r>
            <a:r>
              <a:rPr lang="en-ID" dirty="0" err="1"/>
              <a:t>produktif</a:t>
            </a:r>
            <a:r>
              <a:rPr lang="en-ID" dirty="0"/>
              <a:t> yang </a:t>
            </a:r>
            <a:r>
              <a:rPr lang="en-ID" dirty="0" err="1"/>
              <a:t>didasarkan</a:t>
            </a:r>
            <a:r>
              <a:rPr lang="en-ID" dirty="0"/>
              <a:t> pada </a:t>
            </a:r>
            <a:r>
              <a:rPr lang="en-ID" dirty="0" err="1"/>
              <a:t>suatu</a:t>
            </a:r>
            <a:r>
              <a:rPr lang="en-ID" dirty="0"/>
              <a:t> </a:t>
            </a:r>
            <a:r>
              <a:rPr lang="en-ID" dirty="0" err="1"/>
              <a:t>pemahaman</a:t>
            </a:r>
            <a:r>
              <a:rPr lang="en-ID" dirty="0"/>
              <a:t> </a:t>
            </a:r>
            <a:r>
              <a:rPr lang="en-ID" dirty="0" err="1"/>
              <a:t>ilmu</a:t>
            </a:r>
            <a:r>
              <a:rPr lang="en-ID" dirty="0"/>
              <a:t>. Koontz juga </a:t>
            </a:r>
            <a:r>
              <a:rPr lang="en-ID" dirty="0" err="1"/>
              <a:t>menambahkan</a:t>
            </a:r>
            <a:r>
              <a:rPr lang="en-ID" dirty="0"/>
              <a:t>, </a:t>
            </a:r>
            <a:r>
              <a:rPr lang="en-ID" dirty="0" err="1"/>
              <a:t>ilmu</a:t>
            </a:r>
            <a:r>
              <a:rPr lang="en-ID" dirty="0"/>
              <a:t> dan </a:t>
            </a:r>
            <a:r>
              <a:rPr lang="en-ID" dirty="0" err="1"/>
              <a:t>seni</a:t>
            </a:r>
            <a:r>
              <a:rPr lang="en-ID" dirty="0"/>
              <a:t> </a:t>
            </a:r>
            <a:r>
              <a:rPr lang="en-ID" dirty="0" err="1"/>
              <a:t>tidaklah</a:t>
            </a:r>
            <a:r>
              <a:rPr lang="en-ID" dirty="0"/>
              <a:t> </a:t>
            </a:r>
            <a:r>
              <a:rPr lang="en-ID" dirty="0" err="1"/>
              <a:t>bertentangan</a:t>
            </a:r>
            <a:r>
              <a:rPr lang="en-ID" dirty="0"/>
              <a:t>, </a:t>
            </a:r>
            <a:r>
              <a:rPr lang="en-ID" dirty="0" err="1"/>
              <a:t>namun</a:t>
            </a:r>
            <a:r>
              <a:rPr lang="en-ID" dirty="0"/>
              <a:t> </a:t>
            </a:r>
            <a:r>
              <a:rPr lang="en-ID" dirty="0" err="1"/>
              <a:t>masing</a:t>
            </a:r>
            <a:r>
              <a:rPr lang="en-ID" dirty="0"/>
              <a:t> </a:t>
            </a:r>
            <a:r>
              <a:rPr lang="en-ID" dirty="0" err="1"/>
              <a:t>masing</a:t>
            </a:r>
            <a:r>
              <a:rPr lang="en-ID" dirty="0"/>
              <a:t> </a:t>
            </a:r>
            <a:r>
              <a:rPr lang="en-ID" dirty="0" err="1"/>
              <a:t>saling</a:t>
            </a:r>
            <a:r>
              <a:rPr lang="en-ID" dirty="0"/>
              <a:t> </a:t>
            </a:r>
            <a:r>
              <a:rPr lang="en-ID" dirty="0" err="1"/>
              <a:t>melengkapi</a:t>
            </a:r>
            <a:r>
              <a:rPr lang="en-ID" dirty="0"/>
              <a:t>.</a:t>
            </a:r>
            <a:endParaRPr lang="en-ID" dirty="0"/>
          </a:p>
          <a:p>
            <a:pPr algn="just"/>
            <a:r>
              <a:rPr lang="en-ID" dirty="0"/>
              <a:t> </a:t>
            </a:r>
            <a:r>
              <a:rPr lang="en-ID" b="1" dirty="0"/>
              <a:t>James </a:t>
            </a:r>
            <a:r>
              <a:rPr lang="en-ID" b="1" dirty="0" err="1"/>
              <a:t>A.F.Stoner</a:t>
            </a:r>
            <a:r>
              <a:rPr lang="en-ID" b="1" dirty="0"/>
              <a:t> </a:t>
            </a:r>
            <a:r>
              <a:rPr lang="en-ID" dirty="0" err="1"/>
              <a:t>Manajemen</a:t>
            </a:r>
            <a:r>
              <a:rPr lang="en-ID" dirty="0"/>
              <a:t> </a:t>
            </a:r>
            <a:r>
              <a:rPr lang="en-ID" dirty="0" err="1"/>
              <a:t>adalah</a:t>
            </a:r>
            <a:r>
              <a:rPr lang="en-ID" dirty="0"/>
              <a:t> </a:t>
            </a:r>
            <a:r>
              <a:rPr lang="en-ID" dirty="0" err="1"/>
              <a:t>suatu</a:t>
            </a:r>
            <a:r>
              <a:rPr lang="en-ID" dirty="0"/>
              <a:t> proses </a:t>
            </a:r>
            <a:r>
              <a:rPr lang="en-ID" dirty="0" err="1"/>
              <a:t>perencaan</a:t>
            </a:r>
            <a:r>
              <a:rPr lang="en-ID" dirty="0"/>
              <a:t>, </a:t>
            </a:r>
            <a:r>
              <a:rPr lang="en-ID" dirty="0" err="1"/>
              <a:t>pengorganisasian</a:t>
            </a:r>
            <a:r>
              <a:rPr lang="en-ID" dirty="0"/>
              <a:t>, leadership, </a:t>
            </a:r>
            <a:r>
              <a:rPr lang="en-ID" dirty="0" err="1"/>
              <a:t>serta</a:t>
            </a:r>
            <a:r>
              <a:rPr lang="en-ID" dirty="0"/>
              <a:t> </a:t>
            </a:r>
            <a:r>
              <a:rPr lang="en-ID" dirty="0" err="1"/>
              <a:t>pengendalian</a:t>
            </a:r>
            <a:r>
              <a:rPr lang="en-ID" dirty="0"/>
              <a:t> </a:t>
            </a:r>
            <a:r>
              <a:rPr lang="en-ID" dirty="0" err="1"/>
              <a:t>upaya</a:t>
            </a:r>
            <a:r>
              <a:rPr lang="en-ID" dirty="0"/>
              <a:t> </a:t>
            </a:r>
            <a:r>
              <a:rPr lang="en-ID" dirty="0" err="1"/>
              <a:t>dari</a:t>
            </a:r>
            <a:r>
              <a:rPr lang="en-ID" dirty="0"/>
              <a:t> </a:t>
            </a:r>
            <a:r>
              <a:rPr lang="en-ID" dirty="0" err="1"/>
              <a:t>anggota</a:t>
            </a:r>
            <a:r>
              <a:rPr lang="en-ID" dirty="0"/>
              <a:t> </a:t>
            </a:r>
            <a:r>
              <a:rPr lang="en-ID" dirty="0" err="1"/>
              <a:t>organisasi</a:t>
            </a:r>
            <a:r>
              <a:rPr lang="en-ID" dirty="0"/>
              <a:t> </a:t>
            </a:r>
            <a:r>
              <a:rPr lang="en-ID" dirty="0" err="1"/>
              <a:t>tersebut</a:t>
            </a:r>
            <a:r>
              <a:rPr lang="en-ID" dirty="0"/>
              <a:t> </a:t>
            </a:r>
            <a:r>
              <a:rPr lang="en-ID" dirty="0" err="1"/>
              <a:t>serta</a:t>
            </a:r>
            <a:r>
              <a:rPr lang="en-ID" dirty="0"/>
              <a:t> </a:t>
            </a:r>
            <a:r>
              <a:rPr lang="en-ID" dirty="0" err="1"/>
              <a:t>penggunaan</a:t>
            </a:r>
            <a:r>
              <a:rPr lang="en-ID" dirty="0"/>
              <a:t> </a:t>
            </a:r>
            <a:r>
              <a:rPr lang="en-ID" dirty="0" err="1"/>
              <a:t>Sumber</a:t>
            </a:r>
            <a:r>
              <a:rPr lang="en-ID" dirty="0"/>
              <a:t> </a:t>
            </a:r>
            <a:r>
              <a:rPr lang="en-ID" dirty="0" err="1"/>
              <a:t>daya</a:t>
            </a:r>
            <a:r>
              <a:rPr lang="en-ID" dirty="0"/>
              <a:t> yang </a:t>
            </a:r>
            <a:r>
              <a:rPr lang="en-ID" dirty="0" err="1"/>
              <a:t>tersedia</a:t>
            </a:r>
            <a:r>
              <a:rPr lang="en-ID" dirty="0"/>
              <a:t> di </a:t>
            </a:r>
            <a:r>
              <a:rPr lang="en-ID" dirty="0" err="1"/>
              <a:t>organisasi</a:t>
            </a:r>
            <a:r>
              <a:rPr lang="en-ID" dirty="0"/>
              <a:t> </a:t>
            </a:r>
            <a:r>
              <a:rPr lang="en-ID" dirty="0" err="1"/>
              <a:t>tersebut</a:t>
            </a:r>
            <a:r>
              <a:rPr lang="en-ID" dirty="0"/>
              <a:t> </a:t>
            </a:r>
            <a:r>
              <a:rPr lang="en-ID" dirty="0" err="1"/>
              <a:t>guna</a:t>
            </a:r>
            <a:r>
              <a:rPr lang="en-ID" dirty="0"/>
              <a:t> </a:t>
            </a:r>
            <a:r>
              <a:rPr lang="en-ID" dirty="0" err="1"/>
              <a:t>mencapai</a:t>
            </a:r>
            <a:r>
              <a:rPr lang="en-ID" dirty="0"/>
              <a:t> </a:t>
            </a:r>
            <a:r>
              <a:rPr lang="en-ID" dirty="0" err="1"/>
              <a:t>suatu</a:t>
            </a:r>
            <a:r>
              <a:rPr lang="en-ID" dirty="0"/>
              <a:t> </a:t>
            </a:r>
            <a:r>
              <a:rPr lang="en-ID" dirty="0" err="1"/>
              <a:t>tujuan</a:t>
            </a:r>
            <a:r>
              <a:rPr lang="en-ID" dirty="0"/>
              <a:t> yang </a:t>
            </a:r>
            <a:r>
              <a:rPr lang="en-ID" dirty="0" err="1"/>
              <a:t>telah</a:t>
            </a:r>
            <a:r>
              <a:rPr lang="en-ID" dirty="0"/>
              <a:t> </a:t>
            </a:r>
            <a:r>
              <a:rPr lang="en-ID" dirty="0" err="1"/>
              <a:t>ditetapkan</a:t>
            </a:r>
            <a:r>
              <a:rPr lang="en-ID" dirty="0"/>
              <a:t> </a:t>
            </a:r>
            <a:r>
              <a:rPr lang="en-ID" dirty="0" err="1"/>
              <a:t>organisasi</a:t>
            </a:r>
            <a:r>
              <a:rPr lang="en-ID" dirty="0"/>
              <a:t> </a:t>
            </a:r>
            <a:r>
              <a:rPr lang="en-ID" dirty="0" err="1"/>
              <a:t>sebelumnya</a:t>
            </a:r>
            <a:r>
              <a:rPr lang="en-ID" dirty="0"/>
              <a:t>. </a:t>
            </a:r>
            <a:endParaRPr lang="en-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dirty="0">
                <a:solidFill>
                  <a:srgbClr val="0070C0"/>
                </a:solidFill>
              </a:rPr>
              <a:t>KEPEMIMPINAN (LEADERSHIP)</a:t>
            </a:r>
            <a:endParaRPr lang="en-ID" dirty="0">
              <a:solidFill>
                <a:srgbClr val="0070C0"/>
              </a:solidFill>
            </a:endParaRPr>
          </a:p>
        </p:txBody>
      </p:sp>
      <p:sp>
        <p:nvSpPr>
          <p:cNvPr id="3" name="Content Placeholder 2"/>
          <p:cNvSpPr>
            <a:spLocks noGrp="1"/>
          </p:cNvSpPr>
          <p:nvPr>
            <p:ph idx="1"/>
          </p:nvPr>
        </p:nvSpPr>
        <p:spPr>
          <a:xfrm>
            <a:off x="944217" y="1758399"/>
            <a:ext cx="10515600" cy="4351338"/>
          </a:xfrm>
        </p:spPr>
        <p:txBody>
          <a:bodyPr>
            <a:normAutofit fontScale="85000" lnSpcReduction="10000"/>
          </a:bodyPr>
          <a:lstStyle/>
          <a:p>
            <a:pPr marL="0" indent="0" algn="just">
              <a:buNone/>
            </a:pPr>
            <a:r>
              <a:rPr lang="en-ID" dirty="0" err="1"/>
              <a:t>Kepimpinan</a:t>
            </a:r>
            <a:r>
              <a:rPr lang="en-ID" dirty="0"/>
              <a:t> </a:t>
            </a:r>
            <a:r>
              <a:rPr lang="en-ID" dirty="0" err="1"/>
              <a:t>merupakan</a:t>
            </a:r>
            <a:r>
              <a:rPr lang="en-ID" dirty="0"/>
              <a:t> </a:t>
            </a:r>
            <a:r>
              <a:rPr lang="en-ID" dirty="0" err="1"/>
              <a:t>suatu</a:t>
            </a:r>
            <a:r>
              <a:rPr lang="en-ID" dirty="0"/>
              <a:t> </a:t>
            </a:r>
            <a:r>
              <a:rPr lang="en-ID" dirty="0" err="1"/>
              <a:t>konsep</a:t>
            </a:r>
            <a:r>
              <a:rPr lang="en-ID" dirty="0"/>
              <a:t> yang </a:t>
            </a:r>
            <a:r>
              <a:rPr lang="en-ID" dirty="0" err="1"/>
              <a:t>terus</a:t>
            </a:r>
            <a:r>
              <a:rPr lang="en-ID" dirty="0"/>
              <a:t> </a:t>
            </a:r>
            <a:r>
              <a:rPr lang="en-ID" dirty="0" err="1"/>
              <a:t>mengalami</a:t>
            </a:r>
            <a:r>
              <a:rPr lang="en-ID" dirty="0"/>
              <a:t> </a:t>
            </a:r>
            <a:r>
              <a:rPr lang="en-ID" dirty="0" err="1"/>
              <a:t>pengembangan</a:t>
            </a:r>
            <a:r>
              <a:rPr lang="en-ID" dirty="0"/>
              <a:t> </a:t>
            </a:r>
            <a:r>
              <a:rPr lang="en-ID" dirty="0" err="1"/>
              <a:t>dari</a:t>
            </a:r>
            <a:r>
              <a:rPr lang="en-ID" dirty="0"/>
              <a:t> </a:t>
            </a:r>
            <a:r>
              <a:rPr lang="en-ID" dirty="0" err="1"/>
              <a:t>waktu</a:t>
            </a:r>
            <a:r>
              <a:rPr lang="en-ID" dirty="0"/>
              <a:t> </a:t>
            </a:r>
            <a:r>
              <a:rPr lang="en-ID" dirty="0" err="1"/>
              <a:t>ke</a:t>
            </a:r>
            <a:r>
              <a:rPr lang="en-ID" dirty="0"/>
              <a:t> </a:t>
            </a:r>
            <a:r>
              <a:rPr lang="en-ID" dirty="0" err="1"/>
              <a:t>waktu</a:t>
            </a:r>
            <a:r>
              <a:rPr lang="en-ID" dirty="0"/>
              <a:t> dan </a:t>
            </a:r>
            <a:r>
              <a:rPr lang="en-ID" dirty="0" err="1"/>
              <a:t>telah</a:t>
            </a:r>
            <a:r>
              <a:rPr lang="en-ID" dirty="0"/>
              <a:t> </a:t>
            </a:r>
            <a:r>
              <a:rPr lang="en-ID" dirty="0" err="1"/>
              <a:t>didefinisikan</a:t>
            </a:r>
            <a:r>
              <a:rPr lang="en-ID" dirty="0"/>
              <a:t> </a:t>
            </a:r>
            <a:r>
              <a:rPr lang="en-ID" dirty="0" err="1"/>
              <a:t>dengan</a:t>
            </a:r>
            <a:r>
              <a:rPr lang="en-ID" dirty="0"/>
              <a:t> </a:t>
            </a:r>
            <a:r>
              <a:rPr lang="en-ID" dirty="0" err="1"/>
              <a:t>berbagai</a:t>
            </a:r>
            <a:r>
              <a:rPr lang="en-ID" dirty="0"/>
              <a:t> </a:t>
            </a:r>
            <a:r>
              <a:rPr lang="en-ID" dirty="0" err="1"/>
              <a:t>cara</a:t>
            </a:r>
            <a:r>
              <a:rPr lang="en-ID" dirty="0"/>
              <a:t> </a:t>
            </a:r>
            <a:r>
              <a:rPr lang="en-ID" dirty="0" err="1"/>
              <a:t>berbeda</a:t>
            </a:r>
            <a:r>
              <a:rPr lang="en-ID" dirty="0"/>
              <a:t> oleh </a:t>
            </a:r>
            <a:r>
              <a:rPr lang="en-ID" dirty="0" err="1"/>
              <a:t>berbagai</a:t>
            </a:r>
            <a:r>
              <a:rPr lang="en-ID" dirty="0"/>
              <a:t> </a:t>
            </a:r>
            <a:r>
              <a:rPr lang="en-ID" dirty="0" err="1"/>
              <a:t>ahli</a:t>
            </a:r>
            <a:r>
              <a:rPr lang="en-ID" dirty="0"/>
              <a:t> </a:t>
            </a:r>
            <a:r>
              <a:rPr lang="en-ID" dirty="0" err="1"/>
              <a:t>bergantung</a:t>
            </a:r>
            <a:r>
              <a:rPr lang="en-ID" dirty="0"/>
              <a:t> </a:t>
            </a:r>
            <a:r>
              <a:rPr lang="en-ID" dirty="0" err="1"/>
              <a:t>dari</a:t>
            </a:r>
            <a:r>
              <a:rPr lang="en-ID" dirty="0"/>
              <a:t> </a:t>
            </a:r>
            <a:r>
              <a:rPr lang="en-ID" dirty="0" err="1"/>
              <a:t>perspektif</a:t>
            </a:r>
            <a:r>
              <a:rPr lang="en-ID" dirty="0"/>
              <a:t> </a:t>
            </a:r>
            <a:r>
              <a:rPr lang="en-ID" dirty="0" err="1"/>
              <a:t>analisis</a:t>
            </a:r>
            <a:r>
              <a:rPr lang="en-ID" dirty="0"/>
              <a:t> </a:t>
            </a:r>
            <a:r>
              <a:rPr lang="en-ID" dirty="0" err="1"/>
              <a:t>masing</a:t>
            </a:r>
            <a:r>
              <a:rPr lang="en-ID" dirty="0"/>
              <a:t> – </a:t>
            </a:r>
            <a:r>
              <a:rPr lang="en-ID" dirty="0" err="1"/>
              <a:t>masing</a:t>
            </a:r>
            <a:r>
              <a:rPr lang="en-ID" dirty="0"/>
              <a:t>. </a:t>
            </a:r>
            <a:endParaRPr lang="en-ID" dirty="0"/>
          </a:p>
          <a:p>
            <a:pPr marL="0" indent="0" algn="just">
              <a:buNone/>
            </a:pPr>
            <a:r>
              <a:rPr lang="en-ID" b="1" dirty="0"/>
              <a:t>B. </a:t>
            </a:r>
            <a:r>
              <a:rPr lang="en-ID" b="1" dirty="0" err="1"/>
              <a:t>Hiriyappa</a:t>
            </a:r>
            <a:r>
              <a:rPr lang="en-ID" b="1" dirty="0"/>
              <a:t> </a:t>
            </a:r>
            <a:r>
              <a:rPr lang="en-ID" dirty="0" err="1"/>
              <a:t>kepemimpinan</a:t>
            </a:r>
            <a:r>
              <a:rPr lang="en-ID" dirty="0"/>
              <a:t> (leadership):</a:t>
            </a:r>
            <a:endParaRPr lang="en-ID" dirty="0"/>
          </a:p>
          <a:p>
            <a:pPr algn="just"/>
            <a:r>
              <a:rPr lang="en-US" dirty="0"/>
              <a:t> Leadership is not making friends and influencing people </a:t>
            </a:r>
            <a:r>
              <a:rPr lang="en-US" dirty="0" err="1"/>
              <a:t>i.e</a:t>
            </a:r>
            <a:r>
              <a:rPr lang="en-US" dirty="0"/>
              <a:t> salesman. Leadership is the lifting of man’s vision to higher sights, the raising of man’s performance to higher standards, the building of man’s performance to higher standards, the building of man’s personality beyond its normal limitations. (Peter Drucker) </a:t>
            </a:r>
            <a:endParaRPr lang="en-US" dirty="0"/>
          </a:p>
          <a:p>
            <a:pPr algn="just"/>
            <a:r>
              <a:rPr lang="en-US" dirty="0"/>
              <a:t> It is ability to secure desirable actions from a group of followers </a:t>
            </a:r>
            <a:r>
              <a:rPr lang="en-US" dirty="0" err="1"/>
              <a:t>vouluntarily</a:t>
            </a:r>
            <a:r>
              <a:rPr lang="en-US" dirty="0"/>
              <a:t>, without the use of coercion. (Alford dan Beatty) </a:t>
            </a:r>
            <a:endParaRPr lang="en-US" dirty="0"/>
          </a:p>
          <a:p>
            <a:pPr algn="just"/>
            <a:r>
              <a:rPr lang="en-US" dirty="0"/>
              <a:t> It (leadership) refers to the quality of the behavior of the individual whereby the guide people on their activities in organized efforts. (Chester, </a:t>
            </a:r>
            <a:r>
              <a:rPr lang="en-US" dirty="0" err="1"/>
              <a:t>I.Barnard</a:t>
            </a:r>
            <a:r>
              <a:rPr lang="en-US" dirty="0"/>
              <a:t>)</a:t>
            </a:r>
            <a:endParaRPr lang="en-ID"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14530</Words>
  <Application>WPS Presentation</Application>
  <PresentationFormat>Widescreen</PresentationFormat>
  <Paragraphs>121</Paragraphs>
  <Slides>27</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27</vt:i4>
      </vt:variant>
    </vt:vector>
  </HeadingPairs>
  <TitlesOfParts>
    <vt:vector size="39" baseType="lpstr">
      <vt:lpstr>Arial</vt:lpstr>
      <vt:lpstr>SimSun</vt:lpstr>
      <vt:lpstr>Wingdings</vt:lpstr>
      <vt:lpstr>Calibri Light</vt:lpstr>
      <vt:lpstr>Helvetica Neue</vt:lpstr>
      <vt:lpstr>Calibri</vt:lpstr>
      <vt:lpstr>Microsoft YaHei</vt:lpstr>
      <vt:lpstr>汉仪旗黑</vt:lpstr>
      <vt:lpstr>Arial Unicode MS</vt:lpstr>
      <vt:lpstr>inherit</vt:lpstr>
      <vt:lpstr>Thonburi</vt:lpstr>
      <vt:lpstr>Office Theme</vt:lpstr>
      <vt:lpstr>MANAJEMEN DAN KEPEMIMPINAN </vt:lpstr>
      <vt:lpstr>PowerPoint 演示文稿</vt:lpstr>
      <vt:lpstr> Pertemuan 2: MANAJEMEN &amp; KEPEMIMPINAN </vt:lpstr>
      <vt:lpstr>PowerPoint 演示文稿</vt:lpstr>
      <vt:lpstr>MENURUT PARA AHLI ANTARA LAIN :</vt:lpstr>
      <vt:lpstr>PowerPoint 演示文稿</vt:lpstr>
      <vt:lpstr>PowerPoint 演示文稿</vt:lpstr>
      <vt:lpstr>George R. Terry and Koontz</vt:lpstr>
      <vt:lpstr>KEPEMIMPINAN (LEADERSHIP)</vt:lpstr>
      <vt:lpstr>PowerPoint 演示文稿</vt:lpstr>
      <vt:lpstr>Perbedaan Fungsi manajemen dan leadership  masing –masing focus yang berbeda (Kotter):</vt:lpstr>
      <vt:lpstr>PowerPoint 演示文稿</vt:lpstr>
      <vt:lpstr>Teori Kepemimpinan</vt:lpstr>
      <vt:lpstr>Gosling, Maturano, dan Denisson (2003), teori tentang kepemimpinan mengalami perkembangan yang evolutif dari mulai teori “Great Man” sampai teori kepemimpinan trasformatif Evolusi Perkembangan Dimaksud Adalah :</vt:lpstr>
      <vt:lpstr>PowerPoint 演示文稿</vt:lpstr>
      <vt:lpstr>PowerPoint 演示文稿</vt:lpstr>
      <vt:lpstr>Teori Orang Besar (Great Man Theory)</vt:lpstr>
      <vt:lpstr>Teori Sifat Pemimpin (Traits Theory)</vt:lpstr>
      <vt:lpstr>Teori Perilaku Pemimpin (Behaviourist Theory)</vt:lpstr>
      <vt:lpstr>Kepemimpinan Situasional (Situasional Leadership)</vt:lpstr>
      <vt:lpstr>Kepemimpinan Kontigensi (Contigency leadership</vt:lpstr>
      <vt:lpstr>Kepemimpinan Transaksional (Transactional Leadership)</vt:lpstr>
      <vt:lpstr>Kepemimpinan Transformasional (Transformational Leadership)</vt:lpstr>
      <vt:lpstr>Skala t3,  konsepsi kepemimpinan ini dikembangkan dalam berbagai macam bentuk antara lain motto From Good to Great, High Commitment High Performance (HCHP), Great Work Plan (GWP), dan lain – lain  dilihat Gambar. 1 ”Model Konsepsi Kepemimpinan”.</vt:lpstr>
      <vt:lpstr>Pendekatan kepemimpinan  digambarkan  berikut:</vt:lpstr>
      <vt:lpstr>PENDEKATAN DALAM KEPEMIMPINAN INI DIGAMBARKAN SEBAGAI BERIKUT:</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mac</cp:lastModifiedBy>
  <cp:revision>20</cp:revision>
  <dcterms:created xsi:type="dcterms:W3CDTF">2024-12-21T08:31:24Z</dcterms:created>
  <dcterms:modified xsi:type="dcterms:W3CDTF">2024-12-21T08:31:24Z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0B2C1CEB2A44F1D7DC7C666729CFD833_43</vt:lpwstr>
  </property>
  <property fmtid="{D5CDD505-2E9C-101B-9397-08002B2CF9AE}" pid="3" name="KSOProductBuildVer">
    <vt:lpwstr>1033-6.10.1.8197</vt:lpwstr>
  </property>
</Properties>
</file>