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7" r:id="rId5"/>
    <p:sldId id="258" r:id="rId6"/>
    <p:sldId id="273" r:id="rId7"/>
    <p:sldId id="260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61" r:id="rId16"/>
    <p:sldId id="262" r:id="rId17"/>
    <p:sldId id="263" r:id="rId18"/>
    <p:sldId id="264" r:id="rId19"/>
    <p:sldId id="26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0DE4-BC03-4205-8C5F-BF98020D1BEE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69A6-13FF-48C6-B81E-A5CD3174BD0E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0DE4-BC03-4205-8C5F-BF98020D1BEE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69A6-13FF-48C6-B81E-A5CD3174BD0E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0DE4-BC03-4205-8C5F-BF98020D1BEE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69A6-13FF-48C6-B81E-A5CD3174BD0E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0DE4-BC03-4205-8C5F-BF98020D1BEE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69A6-13FF-48C6-B81E-A5CD3174BD0E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0DE4-BC03-4205-8C5F-BF98020D1BEE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69A6-13FF-48C6-B81E-A5CD3174BD0E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0DE4-BC03-4205-8C5F-BF98020D1BEE}" type="datetimeFigureOut">
              <a:rPr lang="en-ID" smtClean="0"/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69A6-13FF-48C6-B81E-A5CD3174BD0E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0DE4-BC03-4205-8C5F-BF98020D1BEE}" type="datetimeFigureOut">
              <a:rPr lang="en-ID" smtClean="0"/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69A6-13FF-48C6-B81E-A5CD3174BD0E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0DE4-BC03-4205-8C5F-BF98020D1BEE}" type="datetimeFigureOut">
              <a:rPr lang="en-ID" smtClean="0"/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69A6-13FF-48C6-B81E-A5CD3174BD0E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0DE4-BC03-4205-8C5F-BF98020D1BEE}" type="datetimeFigureOut">
              <a:rPr lang="en-ID" smtClean="0"/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69A6-13FF-48C6-B81E-A5CD3174BD0E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0DE4-BC03-4205-8C5F-BF98020D1BEE}" type="datetimeFigureOut">
              <a:rPr lang="en-ID" smtClean="0"/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69A6-13FF-48C6-B81E-A5CD3174BD0E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0DE4-BC03-4205-8C5F-BF98020D1BEE}" type="datetimeFigureOut">
              <a:rPr lang="en-ID" smtClean="0"/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69A6-13FF-48C6-B81E-A5CD3174BD0E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40DE4-BC03-4205-8C5F-BF98020D1BEE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B69A6-13FF-48C6-B81E-A5CD3174BD0E}" type="slidenum">
              <a:rPr lang="en-ID" smtClean="0"/>
            </a:fld>
            <a:endParaRPr lang="en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1722" y="2279375"/>
            <a:ext cx="9316278" cy="15637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9113"/>
            <a:ext cx="10515600" cy="54878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ID" dirty="0"/>
              <a:t>FASE 1: </a:t>
            </a:r>
            <a:r>
              <a:rPr lang="en-US" dirty="0"/>
              <a:t>TAHAP PENCAIRAN </a:t>
            </a:r>
            <a:r>
              <a:rPr lang="en-US" i="1" dirty="0"/>
              <a:t>(UNFREEZING)</a:t>
            </a:r>
            <a:r>
              <a:rPr lang="en-ID" dirty="0"/>
              <a:t> – MENCIPTAKAN </a:t>
            </a:r>
            <a:endParaRPr lang="en-ID" dirty="0"/>
          </a:p>
          <a:p>
            <a:pPr marL="0" indent="0">
              <a:buNone/>
            </a:pPr>
            <a:r>
              <a:rPr lang="en-ID" dirty="0"/>
              <a:t>               MOMENTUM UNTUK PERUBAHAN </a:t>
            </a:r>
            <a:endParaRPr lang="en-ID" dirty="0"/>
          </a:p>
          <a:p>
            <a:pPr algn="just"/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bangun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realitas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, </a:t>
            </a:r>
            <a:r>
              <a:rPr lang="en-ID" dirty="0" err="1"/>
              <a:t>putus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masa </a:t>
            </a:r>
            <a:r>
              <a:rPr lang="en-ID" dirty="0" err="1"/>
              <a:t>lalu</a:t>
            </a:r>
            <a:r>
              <a:rPr lang="en-ID" dirty="0"/>
              <a:t>, dan </a:t>
            </a:r>
            <a:r>
              <a:rPr lang="en-ID" dirty="0" err="1"/>
              <a:t>mengakui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lama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sesuatu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lagi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diterima</a:t>
            </a:r>
            <a:r>
              <a:rPr lang="en-ID" dirty="0"/>
              <a:t>. Akan </a:t>
            </a:r>
            <a:r>
              <a:rPr lang="en-ID" dirty="0" err="1"/>
              <a:t>sangat</a:t>
            </a:r>
            <a:r>
              <a:rPr lang="en-ID" dirty="0"/>
              <a:t> </a:t>
            </a:r>
            <a:r>
              <a:rPr lang="en-ID" dirty="0" err="1"/>
              <a:t>sulit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menerima</a:t>
            </a:r>
            <a:r>
              <a:rPr lang="en-ID" dirty="0"/>
              <a:t> </a:t>
            </a:r>
            <a:r>
              <a:rPr lang="en-ID" dirty="0" err="1"/>
              <a:t>visi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masa </a:t>
            </a:r>
            <a:r>
              <a:rPr lang="en-ID" dirty="0" err="1"/>
              <a:t>depan</a:t>
            </a:r>
            <a:r>
              <a:rPr lang="en-ID" dirty="0"/>
              <a:t> </a:t>
            </a:r>
            <a:r>
              <a:rPr lang="en-ID" dirty="0" err="1"/>
              <a:t>sampai</a:t>
            </a:r>
            <a:r>
              <a:rPr lang="en-ID" dirty="0"/>
              <a:t>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memisahkan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struktur</a:t>
            </a:r>
            <a:r>
              <a:rPr lang="en-ID" dirty="0"/>
              <a:t> dan </a:t>
            </a:r>
            <a:r>
              <a:rPr lang="en-ID" dirty="0" err="1"/>
              <a:t>perilaku</a:t>
            </a:r>
            <a:r>
              <a:rPr lang="en-ID" dirty="0"/>
              <a:t> </a:t>
            </a:r>
            <a:r>
              <a:rPr lang="en-ID" dirty="0" err="1"/>
              <a:t>manajemen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lagi</a:t>
            </a:r>
            <a:r>
              <a:rPr lang="en-ID" dirty="0"/>
              <a:t> </a:t>
            </a:r>
            <a:r>
              <a:rPr lang="en-ID" dirty="0" err="1"/>
              <a:t>berfungsi</a:t>
            </a:r>
            <a:r>
              <a:rPr lang="en-ID" dirty="0"/>
              <a:t> dan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berusaha</a:t>
            </a:r>
            <a:r>
              <a:rPr lang="en-ID" dirty="0"/>
              <a:t> </a:t>
            </a:r>
            <a:r>
              <a:rPr lang="en-ID" dirty="0" err="1"/>
              <a:t>dilanggar</a:t>
            </a:r>
            <a:r>
              <a:rPr lang="en-ID" dirty="0"/>
              <a:t>.</a:t>
            </a:r>
            <a:endParaRPr lang="en-ID" dirty="0"/>
          </a:p>
          <a:p>
            <a:pPr lvl="0" algn="just"/>
            <a:r>
              <a:rPr lang="en-ID" dirty="0" err="1"/>
              <a:t>Perilaku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sikap</a:t>
            </a: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ditolak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definitif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lagi</a:t>
            </a:r>
            <a:r>
              <a:rPr lang="en-ID" dirty="0"/>
              <a:t> </a:t>
            </a:r>
            <a:r>
              <a:rPr lang="en-ID" dirty="0" err="1"/>
              <a:t>diperkuat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ditegaskan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jangka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.</a:t>
            </a:r>
            <a:endParaRPr lang="en-ID" dirty="0"/>
          </a:p>
          <a:p>
            <a:pPr lvl="0" algn="just"/>
            <a:r>
              <a:rPr lang="en-ID" dirty="0" err="1"/>
              <a:t>Penolakan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membangun</a:t>
            </a:r>
            <a:r>
              <a:rPr lang="en-ID" dirty="0"/>
              <a:t> rasa </a:t>
            </a:r>
            <a:r>
              <a:rPr lang="en-ID" dirty="0" err="1"/>
              <a:t>urgensi</a:t>
            </a:r>
            <a:r>
              <a:rPr lang="en-ID" dirty="0"/>
              <a:t> yang </a:t>
            </a:r>
            <a:r>
              <a:rPr lang="en-ID" dirty="0" err="1"/>
              <a:t>cukup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menghasilkan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.</a:t>
            </a:r>
            <a:endParaRPr lang="en-ID" dirty="0"/>
          </a:p>
          <a:p>
            <a:pPr lvl="0" algn="just"/>
            <a:r>
              <a:rPr lang="en-ID" dirty="0" err="1"/>
              <a:t>Ciptakan</a:t>
            </a:r>
            <a:r>
              <a:rPr lang="en-ID" dirty="0"/>
              <a:t> </a:t>
            </a:r>
            <a:r>
              <a:rPr lang="en-ID" dirty="0" err="1"/>
              <a:t>keamanan</a:t>
            </a:r>
            <a:r>
              <a:rPr lang="en-ID" dirty="0"/>
              <a:t> </a:t>
            </a:r>
            <a:r>
              <a:rPr lang="en-ID" dirty="0" err="1"/>
              <a:t>psikologis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mengurangi</a:t>
            </a:r>
            <a:r>
              <a:rPr lang="en-ID" dirty="0"/>
              <a:t> </a:t>
            </a:r>
            <a:r>
              <a:rPr lang="en-ID" dirty="0" err="1"/>
              <a:t>hambatan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berubah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mengurangi</a:t>
            </a:r>
            <a:r>
              <a:rPr lang="en-ID" dirty="0"/>
              <a:t> rasa </a:t>
            </a:r>
            <a:r>
              <a:rPr lang="en-ID" dirty="0" err="1"/>
              <a:t>takut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kegagalan</a:t>
            </a:r>
            <a:r>
              <a:rPr lang="en-ID" dirty="0"/>
              <a:t>.</a:t>
            </a:r>
            <a:endParaRPr lang="en-ID" dirty="0"/>
          </a:p>
          <a:p>
            <a:endParaRPr lang="en-ID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6592"/>
            <a:ext cx="10515600" cy="600323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ID" dirty="0"/>
              <a:t>FASE 2: </a:t>
            </a:r>
            <a:r>
              <a:rPr lang="en-US" dirty="0"/>
              <a:t>TAHAP PERUBAHAN (CHANGE) </a:t>
            </a:r>
            <a:r>
              <a:rPr lang="en-ID" dirty="0"/>
              <a:t>– MENUNJUKKAN ARAH PERUBAHANDAN </a:t>
            </a:r>
            <a:endParaRPr lang="en-ID" dirty="0"/>
          </a:p>
          <a:p>
            <a:pPr marL="0" indent="0">
              <a:buNone/>
            </a:pPr>
            <a:r>
              <a:rPr lang="en-ID" dirty="0"/>
              <a:t>              MENGIMPLEMENTASIKAN PERUBAHAN SEHINGGA ANGGO      </a:t>
            </a:r>
            <a:endParaRPr lang="en-ID" dirty="0"/>
          </a:p>
          <a:p>
            <a:pPr marL="0" indent="0">
              <a:buNone/>
            </a:pPr>
            <a:r>
              <a:rPr lang="en-ID" dirty="0"/>
              <a:t>               MENGEMBANGKA SIKAP DAN PERILAKU BARU</a:t>
            </a:r>
            <a:endParaRPr lang="en-ID" dirty="0"/>
          </a:p>
          <a:p>
            <a:pPr marL="0" indent="0" algn="just">
              <a:buNone/>
            </a:pP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menciptakan</a:t>
            </a:r>
            <a:r>
              <a:rPr lang="en-ID" dirty="0"/>
              <a:t> dan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visi</a:t>
            </a:r>
            <a:r>
              <a:rPr lang="en-ID" dirty="0"/>
              <a:t> masa </a:t>
            </a:r>
            <a:r>
              <a:rPr lang="en-ID" dirty="0" err="1"/>
              <a:t>depan</a:t>
            </a:r>
            <a:r>
              <a:rPr lang="en-ID" dirty="0"/>
              <a:t> dan </a:t>
            </a:r>
            <a:r>
              <a:rPr lang="en-ID" dirty="0" err="1"/>
              <a:t>mengintegrasikan</a:t>
            </a:r>
            <a:r>
              <a:rPr lang="en-ID" dirty="0"/>
              <a:t> </a:t>
            </a:r>
            <a:r>
              <a:rPr lang="en-ID" dirty="0" err="1"/>
              <a:t>langkah-langkah</a:t>
            </a:r>
            <a:r>
              <a:rPr lang="en-ID" dirty="0"/>
              <a:t> yang </a:t>
            </a:r>
            <a:r>
              <a:rPr lang="en-ID" dirty="0" err="1"/>
              <a:t>diperlukan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mencapai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. Salah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langkah</a:t>
            </a:r>
            <a:r>
              <a:rPr lang="en-ID" dirty="0"/>
              <a:t> </a:t>
            </a:r>
            <a:r>
              <a:rPr lang="en-ID" dirty="0" err="1"/>
              <a:t>pertama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mengatur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menyatukan</a:t>
            </a:r>
            <a:r>
              <a:rPr lang="en-ID" dirty="0"/>
              <a:t> </a:t>
            </a:r>
            <a:r>
              <a:rPr lang="en-ID" dirty="0" err="1"/>
              <a:t>seluruh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di </a:t>
            </a:r>
            <a:r>
              <a:rPr lang="en-ID" dirty="0" err="1"/>
              <a:t>bawah</a:t>
            </a:r>
            <a:r>
              <a:rPr lang="en-ID" dirty="0"/>
              <a:t> </a:t>
            </a:r>
            <a:r>
              <a:rPr lang="en-ID" dirty="0" err="1"/>
              <a:t>visi</a:t>
            </a:r>
            <a:r>
              <a:rPr lang="en-ID" dirty="0"/>
              <a:t> yang </a:t>
            </a:r>
            <a:r>
              <a:rPr lang="en-ID" dirty="0" err="1"/>
              <a:t>kohesif</a:t>
            </a:r>
            <a:r>
              <a:rPr lang="en-ID" dirty="0"/>
              <a:t>. </a:t>
            </a:r>
            <a:r>
              <a:rPr lang="en-ID" dirty="0" err="1"/>
              <a:t>Visi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mencakup</a:t>
            </a:r>
            <a:r>
              <a:rPr lang="en-ID" dirty="0"/>
              <a:t>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pernyataan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misi</a:t>
            </a:r>
            <a:r>
              <a:rPr lang="en-ID" dirty="0"/>
              <a:t>, </a:t>
            </a:r>
            <a:r>
              <a:rPr lang="en-ID" dirty="0" err="1"/>
              <a:t>filosofi</a:t>
            </a:r>
            <a:r>
              <a:rPr lang="en-ID" dirty="0"/>
              <a:t>, dan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strategisnya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juga </a:t>
            </a:r>
            <a:r>
              <a:rPr lang="en-ID" dirty="0" err="1"/>
              <a:t>dirancang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menguraikan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sangat</a:t>
            </a:r>
            <a:r>
              <a:rPr lang="en-ID" dirty="0"/>
              <a:t> </a:t>
            </a:r>
            <a:r>
              <a:rPr lang="en-ID" dirty="0" err="1"/>
              <a:t>jelas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idealnya</a:t>
            </a:r>
            <a:r>
              <a:rPr lang="en-ID" dirty="0"/>
              <a:t> di masa </a:t>
            </a:r>
            <a:r>
              <a:rPr lang="en-ID" dirty="0" err="1"/>
              <a:t>depan</a:t>
            </a:r>
            <a:r>
              <a:rPr lang="en-ID" dirty="0"/>
              <a:t>. 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disamakan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“</a:t>
            </a:r>
            <a:r>
              <a:rPr lang="en-ID" dirty="0" err="1"/>
              <a:t>impian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–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imajinasi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mendorong</a:t>
            </a:r>
            <a:r>
              <a:rPr lang="en-ID" dirty="0"/>
              <a:t> orang </a:t>
            </a:r>
            <a:r>
              <a:rPr lang="en-ID" dirty="0" err="1"/>
              <a:t>memikirkan</a:t>
            </a:r>
            <a:r>
              <a:rPr lang="en-ID" dirty="0"/>
              <a:t> </a:t>
            </a:r>
            <a:r>
              <a:rPr lang="en-ID" dirty="0" err="1"/>
              <a:t>kembali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mungkin</a:t>
            </a:r>
            <a:r>
              <a:rPr lang="en-ID" dirty="0"/>
              <a:t>”.</a:t>
            </a:r>
            <a:endParaRPr lang="en-ID" dirty="0"/>
          </a:p>
          <a:p>
            <a:pPr marL="514350" lvl="0" indent="-514350" algn="just">
              <a:buFont typeface="+mj-lt"/>
              <a:buAutoNum type="arabicPeriod"/>
            </a:pPr>
            <a:r>
              <a:rPr lang="en-ID" dirty="0" err="1"/>
              <a:t>Identifikasi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panutan</a:t>
            </a:r>
            <a:r>
              <a:rPr lang="en-ID" dirty="0"/>
              <a:t>. </a:t>
            </a:r>
            <a:r>
              <a:rPr lang="en-ID" dirty="0" err="1"/>
              <a:t>Artinya</a:t>
            </a:r>
            <a:r>
              <a:rPr lang="en-ID" dirty="0"/>
              <a:t>, </a:t>
            </a:r>
            <a:r>
              <a:rPr lang="en-ID" dirty="0" err="1"/>
              <a:t>cara</a:t>
            </a:r>
            <a:r>
              <a:rPr lang="en-ID" dirty="0"/>
              <a:t> paling </a:t>
            </a:r>
            <a:r>
              <a:rPr lang="en-ID" dirty="0" err="1"/>
              <a:t>efektif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mempelajari</a:t>
            </a:r>
            <a:r>
              <a:rPr lang="en-ID" dirty="0"/>
              <a:t> </a:t>
            </a:r>
            <a:r>
              <a:rPr lang="en-ID" dirty="0" err="1"/>
              <a:t>perspektif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membentuk</a:t>
            </a:r>
            <a:r>
              <a:rPr lang="en-ID" dirty="0"/>
              <a:t> </a:t>
            </a:r>
            <a:r>
              <a:rPr lang="en-ID" dirty="0" err="1"/>
              <a:t>sikap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melihat</a:t>
            </a:r>
            <a:r>
              <a:rPr lang="en-ID" dirty="0"/>
              <a:t> </a:t>
            </a:r>
            <a:r>
              <a:rPr lang="en-ID" dirty="0" err="1"/>
              <a:t>bagaimana</a:t>
            </a:r>
            <a:r>
              <a:rPr lang="en-ID" dirty="0"/>
              <a:t> orang lain </a:t>
            </a:r>
            <a:r>
              <a:rPr lang="en-ID" dirty="0" err="1"/>
              <a:t>melakukannya</a:t>
            </a:r>
            <a:r>
              <a:rPr lang="en-ID" dirty="0"/>
              <a:t> dan </a:t>
            </a:r>
            <a:r>
              <a:rPr lang="en-ID" dirty="0" err="1"/>
              <a:t>menggunakan</a:t>
            </a:r>
            <a:r>
              <a:rPr lang="en-ID" dirty="0"/>
              <a:t> orang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panutan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mengembangkan</a:t>
            </a:r>
            <a:r>
              <a:rPr lang="en-ID" dirty="0"/>
              <a:t> </a:t>
            </a:r>
            <a:r>
              <a:rPr lang="en-ID" dirty="0" err="1"/>
              <a:t>sikap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perilaku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.</a:t>
            </a:r>
            <a:endParaRPr lang="en-ID" dirty="0"/>
          </a:p>
          <a:p>
            <a:pPr marL="514350" lvl="0" indent="-514350" algn="just">
              <a:buFont typeface="+mj-lt"/>
              <a:buAutoNum type="arabicPeriod"/>
            </a:pPr>
            <a:r>
              <a:rPr lang="en-ID" dirty="0" err="1"/>
              <a:t>Memilih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realitas</a:t>
            </a:r>
            <a:r>
              <a:rPr lang="en-ID" dirty="0"/>
              <a:t> </a:t>
            </a:r>
            <a:r>
              <a:rPr lang="en-ID" dirty="0" err="1"/>
              <a:t>objektif</a:t>
            </a:r>
            <a:r>
              <a:rPr lang="en-ID" dirty="0"/>
              <a:t> dan </a:t>
            </a:r>
            <a:r>
              <a:rPr lang="en-ID" dirty="0" err="1"/>
              <a:t>menyaring</a:t>
            </a:r>
            <a:r>
              <a:rPr lang="en-ID" dirty="0"/>
              <a:t> </a:t>
            </a:r>
            <a:r>
              <a:rPr lang="en-ID" dirty="0" err="1"/>
              <a:t>kompleksitas</a:t>
            </a:r>
            <a:r>
              <a:rPr lang="en-ID" dirty="0"/>
              <a:t> </a:t>
            </a:r>
            <a:r>
              <a:rPr lang="en-ID" dirty="0" err="1"/>
              <a:t>lingkungan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menemukan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 </a:t>
            </a:r>
            <a:r>
              <a:rPr lang="en-ID" dirty="0" err="1"/>
              <a:t>seseorang</a:t>
            </a:r>
            <a:r>
              <a:rPr lang="en-ID" dirty="0"/>
              <a:t>.</a:t>
            </a:r>
            <a:endParaRPr lang="en-ID" dirty="0"/>
          </a:p>
          <a:p>
            <a:endParaRPr lang="en-ID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62609"/>
            <a:ext cx="10515600" cy="55143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D" dirty="0"/>
              <a:t>TAHAP 3: PEMBEKUAN ULANG/ </a:t>
            </a:r>
            <a:r>
              <a:rPr lang="en-US" dirty="0"/>
              <a:t>STABILISASI </a:t>
            </a:r>
            <a:r>
              <a:rPr lang="en-US" i="1" dirty="0"/>
              <a:t>(REFREEZING</a:t>
            </a:r>
            <a:r>
              <a:rPr lang="en-US" dirty="0"/>
              <a:t>)</a:t>
            </a:r>
            <a:r>
              <a:rPr lang="en-ID" dirty="0"/>
              <a:t> – MENSTABILKAN </a:t>
            </a:r>
            <a:endParaRPr lang="en-ID" dirty="0"/>
          </a:p>
          <a:p>
            <a:pPr marL="0" indent="0">
              <a:buNone/>
            </a:pPr>
            <a:r>
              <a:rPr lang="en-ID" dirty="0"/>
              <a:t>                  PERUBAHAN</a:t>
            </a:r>
            <a:endParaRPr lang="en-ID" dirty="0"/>
          </a:p>
          <a:p>
            <a:pPr marL="0" indent="0" algn="just">
              <a:buNone/>
            </a:pPr>
            <a:r>
              <a:rPr lang="en-ID" dirty="0"/>
              <a:t>Karena </a:t>
            </a:r>
            <a:r>
              <a:rPr lang="en-ID" dirty="0" err="1"/>
              <a:t>sikap</a:t>
            </a:r>
            <a:r>
              <a:rPr lang="en-ID" dirty="0"/>
              <a:t>, </a:t>
            </a:r>
            <a:r>
              <a:rPr lang="en-ID" dirty="0" err="1"/>
              <a:t>praktik</a:t>
            </a:r>
            <a:r>
              <a:rPr lang="en-ID" dirty="0"/>
              <a:t>, dan </a:t>
            </a:r>
            <a:r>
              <a:rPr lang="en-ID" dirty="0" err="1"/>
              <a:t>kebijakan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mengubah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,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“</a:t>
            </a:r>
            <a:r>
              <a:rPr lang="en-ID" dirty="0" err="1"/>
              <a:t>dibekukan</a:t>
            </a:r>
            <a:r>
              <a:rPr lang="en-ID" dirty="0"/>
              <a:t> </a:t>
            </a:r>
            <a:r>
              <a:rPr lang="en-ID" dirty="0" err="1"/>
              <a:t>kembali</a:t>
            </a:r>
            <a:r>
              <a:rPr lang="en-ID" dirty="0"/>
              <a:t>”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dipadatkan</a:t>
            </a:r>
            <a:r>
              <a:rPr lang="en-ID" dirty="0"/>
              <a:t>. Refreezing </a:t>
            </a:r>
            <a:r>
              <a:rPr lang="en-ID" dirty="0" err="1"/>
              <a:t>menstabilkan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keseimbangan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memastikan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mudah</a:t>
            </a:r>
            <a:r>
              <a:rPr lang="en-ID" dirty="0"/>
              <a:t> </a:t>
            </a:r>
            <a:r>
              <a:rPr lang="en-ID" dirty="0" err="1"/>
              <a:t>berubah</a:t>
            </a:r>
            <a:r>
              <a:rPr lang="en-ID" dirty="0"/>
              <a:t>, dan </a:t>
            </a:r>
            <a:r>
              <a:rPr lang="en-ID" dirty="0" err="1"/>
              <a:t>memperkuat</a:t>
            </a:r>
            <a:r>
              <a:rPr lang="en-ID" dirty="0"/>
              <a:t> </a:t>
            </a:r>
            <a:r>
              <a:rPr lang="en-ID" dirty="0" err="1"/>
              <a:t>perilaku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 yang </a:t>
            </a:r>
            <a:r>
              <a:rPr lang="en-ID" dirty="0" err="1"/>
              <a:t>mendukung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.</a:t>
            </a:r>
            <a:endParaRPr lang="en-ID" dirty="0"/>
          </a:p>
          <a:p>
            <a:pPr marL="514350" lvl="0" indent="-514350" algn="just">
              <a:buFont typeface="+mj-lt"/>
              <a:buAutoNum type="arabicPeriod"/>
            </a:pPr>
            <a:r>
              <a:rPr lang="en-ID" dirty="0" err="1"/>
              <a:t>Memberi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kesempatan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menguji</a:t>
            </a:r>
            <a:r>
              <a:rPr lang="en-ID" dirty="0"/>
              <a:t> </a:t>
            </a:r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sikap</a:t>
            </a:r>
            <a:r>
              <a:rPr lang="en-ID" dirty="0"/>
              <a:t> dan </a:t>
            </a:r>
            <a:r>
              <a:rPr lang="en-ID" dirty="0" err="1"/>
              <a:t>perilaku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situasi</a:t>
            </a:r>
            <a:r>
              <a:rPr lang="en-ID" dirty="0"/>
              <a:t> </a:t>
            </a:r>
            <a:r>
              <a:rPr lang="en-ID" dirty="0" err="1"/>
              <a:t>khusus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. </a:t>
            </a:r>
            <a:r>
              <a:rPr lang="en-ID" dirty="0" err="1"/>
              <a:t>Keikutsertaan</a:t>
            </a:r>
            <a:r>
              <a:rPr lang="en-ID" dirty="0"/>
              <a:t> </a:t>
            </a:r>
            <a:r>
              <a:rPr lang="en-ID" dirty="0" err="1"/>
              <a:t>awal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panutan</a:t>
            </a:r>
            <a:r>
              <a:rPr lang="en-ID" dirty="0"/>
              <a:t> </a:t>
            </a:r>
            <a:r>
              <a:rPr lang="en-ID" dirty="0" err="1"/>
              <a:t>mungkin</a:t>
            </a:r>
            <a:r>
              <a:rPr lang="en-ID" dirty="0"/>
              <a:t> minimal dan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dipertahankan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dorongan</a:t>
            </a:r>
            <a:r>
              <a:rPr lang="en-ID" dirty="0"/>
              <a:t>.</a:t>
            </a:r>
            <a:endParaRPr lang="en-ID" dirty="0"/>
          </a:p>
          <a:p>
            <a:pPr marL="514350" lvl="0" indent="-514350" algn="just">
              <a:buFont typeface="+mj-lt"/>
              <a:buAutoNum type="arabicPeriod"/>
            </a:pPr>
            <a:r>
              <a:rPr lang="en-ID" dirty="0"/>
              <a:t>Beri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kesempatan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menguji</a:t>
            </a:r>
            <a:r>
              <a:rPr lang="en-ID" dirty="0"/>
              <a:t> </a:t>
            </a:r>
            <a:r>
              <a:rPr lang="en-ID" dirty="0" err="1"/>
              <a:t>penerimaan</a:t>
            </a:r>
            <a:r>
              <a:rPr lang="en-ID" dirty="0"/>
              <a:t> dan </a:t>
            </a:r>
            <a:r>
              <a:rPr lang="en-ID" dirty="0" err="1"/>
              <a:t>penegasan</a:t>
            </a:r>
            <a:r>
              <a:rPr lang="en-ID" dirty="0"/>
              <a:t> </a:t>
            </a:r>
            <a:r>
              <a:rPr lang="en-ID" dirty="0" err="1"/>
              <a:t>sikap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 oleh orang lain yang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signifikan</a:t>
            </a:r>
            <a:r>
              <a:rPr lang="en-ID" dirty="0"/>
              <a:t> </a:t>
            </a:r>
            <a:r>
              <a:rPr lang="en-ID" dirty="0" err="1"/>
              <a:t>dengannya</a:t>
            </a:r>
            <a:r>
              <a:rPr lang="en-ID" dirty="0"/>
              <a:t>. </a:t>
            </a:r>
            <a:r>
              <a:rPr lang="en-ID" dirty="0" err="1"/>
              <a:t>Sikap</a:t>
            </a:r>
            <a:r>
              <a:rPr lang="en-ID" dirty="0"/>
              <a:t> dan </a:t>
            </a:r>
            <a:r>
              <a:rPr lang="en-ID" dirty="0" err="1"/>
              <a:t>perilaku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 </a:t>
            </a:r>
            <a:r>
              <a:rPr lang="en-ID" dirty="0" err="1"/>
              <a:t>individu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dipertahankan</a:t>
            </a:r>
            <a:r>
              <a:rPr lang="en-ID" dirty="0"/>
              <a:t> </a:t>
            </a:r>
            <a:r>
              <a:rPr lang="en-ID" dirty="0" err="1"/>
              <a:t>agak</a:t>
            </a:r>
            <a:r>
              <a:rPr lang="en-ID" dirty="0"/>
              <a:t> lama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kelompok</a:t>
            </a:r>
            <a:r>
              <a:rPr lang="en-ID" dirty="0"/>
              <a:t> </a:t>
            </a:r>
            <a:r>
              <a:rPr lang="en-ID" dirty="0" err="1"/>
              <a:t>saling</a:t>
            </a:r>
            <a:r>
              <a:rPr lang="en-ID" dirty="0"/>
              <a:t> </a:t>
            </a:r>
            <a:r>
              <a:rPr lang="en-ID" dirty="0" err="1"/>
              <a:t>memperkuat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sama</a:t>
            </a:r>
            <a:r>
              <a:rPr lang="en-ID" dirty="0"/>
              <a:t> lain.</a:t>
            </a:r>
            <a:endParaRPr lang="en-ID" dirty="0"/>
          </a:p>
          <a:p>
            <a:pPr algn="just"/>
            <a:endParaRPr lang="en-ID" dirty="0"/>
          </a:p>
          <a:p>
            <a:pPr algn="just"/>
            <a:endParaRPr lang="en-ID" dirty="0"/>
          </a:p>
          <a:p>
            <a:endParaRPr lang="en-ID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4887"/>
            <a:ext cx="10515600" cy="534207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ID" dirty="0"/>
              <a:t>TUJUAN MODEL PERUBAHAN LEWIN</a:t>
            </a:r>
            <a:endParaRPr lang="en-ID" dirty="0"/>
          </a:p>
          <a:p>
            <a:pPr marL="514350" indent="-514350" algn="just">
              <a:buFont typeface="+mj-lt"/>
              <a:buAutoNum type="arabicPeriod"/>
            </a:pP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pertumbuhan</a:t>
            </a:r>
            <a:r>
              <a:rPr lang="en-ID" dirty="0"/>
              <a:t> dan </a:t>
            </a:r>
            <a:r>
              <a:rPr lang="en-ID" dirty="0" err="1"/>
              <a:t>perubahan</a:t>
            </a:r>
            <a:r>
              <a:rPr lang="en-ID" dirty="0"/>
              <a:t> yang </a:t>
            </a:r>
            <a:r>
              <a:rPr lang="en-ID" dirty="0" err="1"/>
              <a:t>konstan</a:t>
            </a:r>
            <a:r>
              <a:rPr lang="en-ID" dirty="0"/>
              <a:t>,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pertumbuhan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, </a:t>
            </a:r>
            <a:r>
              <a:rPr lang="en-ID" dirty="0" err="1"/>
              <a:t>perubahan</a:t>
            </a:r>
            <a:r>
              <a:rPr lang="en-ID" dirty="0"/>
              <a:t> </a:t>
            </a:r>
            <a:r>
              <a:rPr lang="en-ID" dirty="0" err="1"/>
              <a:t>permintaan</a:t>
            </a:r>
            <a:r>
              <a:rPr lang="en-ID" dirty="0"/>
              <a:t> </a:t>
            </a:r>
            <a:r>
              <a:rPr lang="en-ID" dirty="0" err="1"/>
              <a:t>konsumen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kebijakan</a:t>
            </a:r>
            <a:r>
              <a:rPr lang="en-ID" dirty="0"/>
              <a:t> </a:t>
            </a:r>
            <a:r>
              <a:rPr lang="en-ID" dirty="0" err="1"/>
              <a:t>pemerintah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kemajuan</a:t>
            </a:r>
            <a:r>
              <a:rPr lang="en-ID" dirty="0"/>
              <a:t> </a:t>
            </a:r>
            <a:r>
              <a:rPr lang="en-ID" dirty="0" err="1"/>
              <a:t>teknologi</a:t>
            </a:r>
            <a:r>
              <a:rPr lang="en-ID" dirty="0"/>
              <a:t>. </a:t>
            </a:r>
            <a:endParaRPr lang="en-ID" dirty="0"/>
          </a:p>
          <a:p>
            <a:pPr marL="514350" indent="-514350" algn="just">
              <a:buFont typeface="+mj-lt"/>
              <a:buAutoNum type="arabicPeriod"/>
            </a:pPr>
            <a:r>
              <a:rPr lang="en-ID" dirty="0" err="1"/>
              <a:t>Teori</a:t>
            </a:r>
            <a:r>
              <a:rPr lang="en-ID" dirty="0"/>
              <a:t> </a:t>
            </a:r>
            <a:r>
              <a:rPr lang="en-ID" dirty="0" err="1"/>
              <a:t>manajemen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 Lewin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menjelaskan</a:t>
            </a:r>
            <a:r>
              <a:rPr lang="en-ID" dirty="0"/>
              <a:t> </a:t>
            </a:r>
            <a:r>
              <a:rPr lang="en-ID" dirty="0" err="1"/>
              <a:t>ketidakpastian</a:t>
            </a:r>
            <a:r>
              <a:rPr lang="en-ID" dirty="0"/>
              <a:t> dan </a:t>
            </a:r>
            <a:r>
              <a:rPr lang="en-ID" dirty="0" err="1"/>
              <a:t>penolakan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 yang </a:t>
            </a:r>
            <a:r>
              <a:rPr lang="en-ID" dirty="0" err="1"/>
              <a:t>mungkin</a:t>
            </a:r>
            <a:r>
              <a:rPr lang="en-ID" dirty="0"/>
              <a:t> </a:t>
            </a:r>
            <a:r>
              <a:rPr lang="en-ID" dirty="0" err="1"/>
              <a:t>dialami</a:t>
            </a:r>
            <a:r>
              <a:rPr lang="en-ID" dirty="0"/>
              <a:t> oleh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karyawan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. </a:t>
            </a:r>
            <a:endParaRPr lang="en-ID" dirty="0"/>
          </a:p>
          <a:p>
            <a:pPr marL="514350" indent="-514350" algn="just">
              <a:buFont typeface="+mj-lt"/>
              <a:buAutoNum type="arabicPeriod"/>
            </a:pP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kekurangan</a:t>
            </a:r>
            <a:r>
              <a:rPr lang="en-ID" dirty="0"/>
              <a:t>/</a:t>
            </a:r>
            <a:r>
              <a:rPr lang="en-ID" dirty="0" err="1"/>
              <a:t>kurangnya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</a:t>
            </a:r>
            <a:r>
              <a:rPr lang="en-ID" dirty="0" err="1"/>
              <a:t>sama</a:t>
            </a:r>
            <a:r>
              <a:rPr lang="en-ID" dirty="0"/>
              <a:t> di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karyawan</a:t>
            </a:r>
            <a:r>
              <a:rPr lang="en-ID" dirty="0"/>
              <a:t> dan </a:t>
            </a:r>
            <a:r>
              <a:rPr lang="en-ID" dirty="0" err="1"/>
              <a:t>ketidakpercayaan</a:t>
            </a:r>
            <a:r>
              <a:rPr lang="en-ID" dirty="0"/>
              <a:t> yang </a:t>
            </a:r>
            <a:r>
              <a:rPr lang="en-ID" dirty="0" err="1"/>
              <a:t>meluas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proses yang </a:t>
            </a:r>
            <a:r>
              <a:rPr lang="en-ID" dirty="0" err="1"/>
              <a:t>belum</a:t>
            </a:r>
            <a:r>
              <a:rPr lang="en-ID" dirty="0"/>
              <a:t> </a:t>
            </a:r>
            <a:r>
              <a:rPr lang="en-ID" dirty="0" err="1"/>
              <a:t>terbukti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hambatan</a:t>
            </a:r>
            <a:r>
              <a:rPr lang="en-ID" dirty="0"/>
              <a:t> </a:t>
            </a:r>
            <a:r>
              <a:rPr lang="en-ID" dirty="0" err="1"/>
              <a:t>umum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berubah</a:t>
            </a:r>
            <a:r>
              <a:rPr lang="en-ID" dirty="0"/>
              <a:t>. </a:t>
            </a:r>
            <a:endParaRPr lang="en-ID" dirty="0"/>
          </a:p>
          <a:p>
            <a:pPr marL="514350" indent="-514350" algn="just">
              <a:buFont typeface="+mj-lt"/>
              <a:buAutoNum type="arabicPeriod"/>
            </a:pPr>
            <a:r>
              <a:rPr lang="en-ID" dirty="0" err="1"/>
              <a:t>Menuju</a:t>
            </a:r>
            <a:r>
              <a:rPr lang="en-ID" dirty="0"/>
              <a:t> </a:t>
            </a:r>
            <a:r>
              <a:rPr lang="en-ID" dirty="0" err="1"/>
              <a:t>berhasilnya</a:t>
            </a:r>
            <a:r>
              <a:rPr lang="en-ID" dirty="0"/>
              <a:t> </a:t>
            </a:r>
            <a:r>
              <a:rPr lang="en-ID" dirty="0" err="1"/>
              <a:t>bentuk</a:t>
            </a:r>
            <a:r>
              <a:rPr lang="en-ID" dirty="0"/>
              <a:t>  </a:t>
            </a:r>
            <a:r>
              <a:rPr lang="en-ID" dirty="0" err="1"/>
              <a:t>bertransisi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keadaan</a:t>
            </a:r>
            <a:r>
              <a:rPr lang="en-ID" dirty="0"/>
              <a:t> “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”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keadaan</a:t>
            </a:r>
            <a:r>
              <a:rPr lang="en-ID" dirty="0"/>
              <a:t> “</a:t>
            </a:r>
            <a:r>
              <a:rPr lang="en-ID" dirty="0" err="1"/>
              <a:t>diharapkan</a:t>
            </a:r>
            <a:r>
              <a:rPr lang="en-ID" dirty="0"/>
              <a:t>”,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sangat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menerapkan</a:t>
            </a:r>
            <a:r>
              <a:rPr lang="en-ID" dirty="0"/>
              <a:t> </a:t>
            </a:r>
            <a:r>
              <a:rPr lang="en-ID" dirty="0" err="1"/>
              <a:t>metode</a:t>
            </a:r>
            <a:r>
              <a:rPr lang="en-ID" dirty="0"/>
              <a:t> </a:t>
            </a:r>
            <a:r>
              <a:rPr lang="en-ID" dirty="0" err="1"/>
              <a:t>manajemen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teori</a:t>
            </a:r>
            <a:r>
              <a:rPr lang="en-ID" dirty="0"/>
              <a:t> Kurt Lewin.`</a:t>
            </a:r>
            <a:endParaRPr lang="en-ID" dirty="0"/>
          </a:p>
          <a:p>
            <a:endParaRPr lang="en-ID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4318"/>
          </a:xfrm>
        </p:spPr>
        <p:txBody>
          <a:bodyPr/>
          <a:lstStyle/>
          <a:p>
            <a:r>
              <a:rPr lang="en-US" dirty="0"/>
              <a:t>PERUBAHAN</a:t>
            </a:r>
            <a:endParaRPr lang="en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1524000"/>
            <a:ext cx="10515600" cy="496887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 fontScale="90000"/>
          </a:bodyPr>
          <a:lstStyle/>
          <a:p>
            <a:r>
              <a:rPr lang="en-US" dirty="0"/>
              <a:t>PERUBAHAN MEMBUTUHKAN KEPEMIMPINAN</a:t>
            </a:r>
            <a:endParaRPr lang="en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1" y="1431235"/>
            <a:ext cx="10515600" cy="467801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6839"/>
          </a:xfrm>
        </p:spPr>
        <p:txBody>
          <a:bodyPr>
            <a:normAutofit fontScale="90000"/>
          </a:bodyPr>
          <a:lstStyle/>
          <a:p>
            <a:r>
              <a:rPr lang="en-US" dirty="0"/>
              <a:t>MENERAPKAN PERAN KEPEMIMPINAN UNTUK MANAJEMEN PERUBAHAN </a:t>
            </a:r>
            <a:endParaRPr lang="en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1550504"/>
            <a:ext cx="10515600" cy="466476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1066"/>
          </a:xfrm>
        </p:spPr>
        <p:txBody>
          <a:bodyPr>
            <a:normAutofit fontScale="90000"/>
          </a:bodyPr>
          <a:lstStyle/>
          <a:p>
            <a:r>
              <a:rPr lang="en-US" dirty="0"/>
              <a:t>KUALITAS KEPEMIMPINAN UNTUK PERUBAHAN </a:t>
            </a:r>
            <a:endParaRPr lang="en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1431235"/>
            <a:ext cx="10515600" cy="481053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58958" y="1126435"/>
            <a:ext cx="9515059" cy="49695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4000" dirty="0"/>
              <a:t>MATERI PEMBELAJARAN/POKOK BAHASAN</a:t>
            </a:r>
            <a:endParaRPr lang="en-US" sz="4000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0705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ID" dirty="0"/>
              <a:t>TEORI, KONSEP DAN MODEL KEPEMIMPINAN </a:t>
            </a:r>
            <a:endParaRPr lang="en-ID" dirty="0"/>
          </a:p>
          <a:p>
            <a:pPr marL="514350" indent="-514350">
              <a:buFont typeface="+mj-lt"/>
              <a:buAutoNum type="arabicPeriod"/>
            </a:pPr>
            <a:r>
              <a:rPr lang="en-ID" dirty="0"/>
              <a:t>KEPEMIMPINAN KONTINGENSIAL</a:t>
            </a:r>
            <a:endParaRPr lang="en-ID" dirty="0"/>
          </a:p>
          <a:p>
            <a:pPr marL="514350" indent="-514350">
              <a:buFont typeface="+mj-lt"/>
              <a:buAutoNum type="arabicPeriod"/>
            </a:pPr>
            <a:r>
              <a:rPr lang="en-ID" dirty="0"/>
              <a:t> TINJAUAN TEORITIK ATAS PENGAMBILAN KEPUTUSAN</a:t>
            </a:r>
            <a:endParaRPr lang="en-ID" dirty="0"/>
          </a:p>
          <a:p>
            <a:pPr marL="514350" indent="-514350">
              <a:buFont typeface="+mj-lt"/>
              <a:buAutoNum type="arabicPeriod"/>
            </a:pPr>
            <a:r>
              <a:rPr lang="en-ID" dirty="0"/>
              <a:t>INFORMASI DAN PENGAMBILAN KEPUTUSAN </a:t>
            </a:r>
            <a:endParaRPr lang="en-ID" dirty="0"/>
          </a:p>
          <a:p>
            <a:pPr marL="514350" indent="-514350">
              <a:buFont typeface="+mj-lt"/>
              <a:buAutoNum type="arabicPeriod"/>
            </a:pPr>
            <a:r>
              <a:rPr lang="en-ID" dirty="0"/>
              <a:t>KEPEMIMPINAN DALAM KONTEKS LINTAS BUDAYA </a:t>
            </a:r>
            <a:endParaRPr lang="en-ID" dirty="0"/>
          </a:p>
          <a:p>
            <a:pPr marL="514350" indent="-514350">
              <a:buFont typeface="+mj-lt"/>
              <a:buAutoNum type="arabicPeriod"/>
            </a:pPr>
            <a:r>
              <a:rPr lang="en-ID" dirty="0"/>
              <a:t>KEPEMIMPINAN, PENGAMBILAN KEPUTUSAN, DAN ANALISIS JARINGAN </a:t>
            </a:r>
            <a:endParaRPr lang="en-ID" dirty="0"/>
          </a:p>
          <a:p>
            <a:pPr marL="514350" indent="-514350">
              <a:buFont typeface="+mj-lt"/>
              <a:buAutoNum type="arabicPeriod"/>
            </a:pPr>
            <a:r>
              <a:rPr lang="en-ID" dirty="0"/>
              <a:t>KONTEKS KULTURAL DALAM PENGEMBANGAN SDM </a:t>
            </a:r>
            <a:endParaRPr lang="en-ID" dirty="0"/>
          </a:p>
          <a:p>
            <a:pPr marL="514350" indent="-514350">
              <a:buFont typeface="+mj-lt"/>
              <a:buAutoNum type="arabicPeriod"/>
            </a:pPr>
            <a:r>
              <a:rPr lang="en-ID" dirty="0"/>
              <a:t>KEPEMIMPINAN DAN BUDAYA ORGANISASI</a:t>
            </a:r>
            <a:endParaRPr lang="en-ID" dirty="0"/>
          </a:p>
          <a:p>
            <a:pPr marL="514350" indent="-514350">
              <a:buFont typeface="+mj-lt"/>
              <a:buAutoNum type="arabicPeriod"/>
            </a:pPr>
            <a:r>
              <a:rPr lang="en-ID" dirty="0"/>
              <a:t>KREATIVITAS DAN INOVASI </a:t>
            </a:r>
            <a:endParaRPr lang="en-ID" dirty="0"/>
          </a:p>
          <a:p>
            <a:pPr marL="514350" indent="-514350">
              <a:buFont typeface="+mj-lt"/>
              <a:buAutoNum type="arabicPeriod"/>
            </a:pPr>
            <a:r>
              <a:rPr lang="en-ID" dirty="0"/>
              <a:t>KEPEMIMPINAN DAN KERJASAMA TEAM</a:t>
            </a:r>
            <a:endParaRPr lang="en-ID" dirty="0"/>
          </a:p>
          <a:p>
            <a:pPr marL="514350" indent="-514350">
              <a:buFont typeface="+mj-lt"/>
              <a:buAutoNum type="arabicPeriod"/>
            </a:pPr>
            <a:r>
              <a:rPr lang="en-ID" dirty="0"/>
              <a:t>KEPEMIMPINAN DAN PERUBAHAN SOSIAL </a:t>
            </a:r>
            <a:endParaRPr lang="en-ID" dirty="0"/>
          </a:p>
          <a:p>
            <a:pPr marL="514350" indent="-514350">
              <a:buFont typeface="+mj-lt"/>
              <a:buAutoNum type="arabicPeriod"/>
            </a:pPr>
            <a:r>
              <a:rPr lang="en-ID" dirty="0"/>
              <a:t>KEPEMIMPINAN ETIS</a:t>
            </a:r>
            <a:endParaRPr lang="en-ID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0336"/>
          </a:xfrm>
        </p:spPr>
        <p:txBody>
          <a:bodyPr/>
          <a:lstStyle/>
          <a:p>
            <a:r>
              <a:rPr lang="en-US" dirty="0"/>
              <a:t>KEPEMIMPINAN</a:t>
            </a:r>
            <a:endParaRPr lang="en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1690688"/>
            <a:ext cx="10515600" cy="43920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0092"/>
          </a:xfrm>
        </p:spPr>
        <p:txBody>
          <a:bodyPr>
            <a:normAutofit/>
          </a:bodyPr>
          <a:lstStyle/>
          <a:p>
            <a:r>
              <a:rPr lang="en-US" sz="4000" dirty="0"/>
              <a:t>KEPEMIMPINAN</a:t>
            </a:r>
            <a:endParaRPr lang="en-US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1802296"/>
            <a:ext cx="10515600" cy="44262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365125"/>
            <a:ext cx="11022496" cy="61277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7084"/>
          </a:xfrm>
        </p:spPr>
        <p:txBody>
          <a:bodyPr/>
          <a:lstStyle/>
          <a:p>
            <a:r>
              <a:rPr lang="en-US" dirty="0"/>
              <a:t>PERUBAHAN</a:t>
            </a:r>
            <a:endParaRPr lang="en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1550504"/>
            <a:ext cx="10515599" cy="47310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1868556"/>
            <a:ext cx="10717696" cy="439972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06878" cy="1834736"/>
          </a:xfrm>
        </p:spPr>
        <p:txBody>
          <a:bodyPr>
            <a:normAutofit fontScale="90000"/>
          </a:bodyPr>
          <a:lstStyle/>
          <a:p>
            <a:br>
              <a:rPr lang="en-US" sz="4000" b="1" dirty="0"/>
            </a:br>
            <a:r>
              <a:rPr lang="en-US" sz="3600" b="1" dirty="0"/>
              <a:t>TAHAP PERUBAHAN DENAN LANGKAH-LANGKAH IMPLEMENTASI TERKAIT DENGAN KEBIJAKAN</a:t>
            </a:r>
            <a:br>
              <a:rPr lang="en-ID" sz="3600" dirty="0"/>
            </a:br>
            <a:endParaRPr lang="en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44417"/>
            <a:ext cx="8941904" cy="2703444"/>
          </a:xfrm>
        </p:spPr>
        <p:txBody>
          <a:bodyPr/>
          <a:lstStyle/>
          <a:p>
            <a:pPr lvl="0"/>
            <a:r>
              <a:rPr lang="en-US" dirty="0"/>
              <a:t>TAHAP PENCAIRAN </a:t>
            </a:r>
            <a:r>
              <a:rPr lang="en-US" i="1" dirty="0"/>
              <a:t>(UNFREEZING)</a:t>
            </a:r>
            <a:endParaRPr lang="en-ID" dirty="0"/>
          </a:p>
          <a:p>
            <a:pPr lvl="0"/>
            <a:r>
              <a:rPr lang="en-US" dirty="0"/>
              <a:t>TAHAP PERUBAHAN (CHANGE) </a:t>
            </a:r>
            <a:endParaRPr lang="en-ID" dirty="0"/>
          </a:p>
          <a:p>
            <a:pPr lvl="0"/>
            <a:r>
              <a:rPr lang="en-US" dirty="0"/>
              <a:t>TAHAP 3 – STABILISASI </a:t>
            </a:r>
            <a:r>
              <a:rPr lang="en-US" i="1" dirty="0"/>
              <a:t>(REFREEZING</a:t>
            </a:r>
            <a:r>
              <a:rPr lang="en-US" dirty="0"/>
              <a:t> ) </a:t>
            </a:r>
            <a:endParaRPr lang="en-ID" dirty="0"/>
          </a:p>
          <a:p>
            <a:endParaRPr lang="en-ID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b="1" dirty="0"/>
              <a:t>TIGA TAHAP PERUBAHAN LEWIN</a:t>
            </a:r>
            <a:br>
              <a:rPr lang="en-ID" dirty="0"/>
            </a:b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D" b="1" dirty="0"/>
              <a:t>Model </a:t>
            </a:r>
            <a:r>
              <a:rPr lang="en-ID" b="1" dirty="0" err="1"/>
              <a:t>perubahan</a:t>
            </a:r>
            <a:r>
              <a:rPr lang="en-ID" b="1" dirty="0"/>
              <a:t> 3 </a:t>
            </a:r>
            <a:r>
              <a:rPr lang="en-ID" b="1" dirty="0" err="1"/>
              <a:t>tahap</a:t>
            </a:r>
            <a:r>
              <a:rPr lang="en-ID" b="1" dirty="0"/>
              <a:t> </a:t>
            </a:r>
            <a:r>
              <a:rPr lang="en-ID" b="1" dirty="0" err="1"/>
              <a:t>menggambarkan</a:t>
            </a:r>
            <a:r>
              <a:rPr lang="en-ID" b="1" dirty="0"/>
              <a:t> </a:t>
            </a:r>
            <a:r>
              <a:rPr lang="en-ID" b="1" dirty="0" err="1"/>
              <a:t>keadaan</a:t>
            </a:r>
            <a:r>
              <a:rPr lang="en-ID" b="1" dirty="0"/>
              <a:t> </a:t>
            </a:r>
            <a:r>
              <a:rPr lang="en-ID" b="1" dirty="0" err="1"/>
              <a:t>saat</a:t>
            </a:r>
            <a:r>
              <a:rPr lang="en-ID" b="1" dirty="0"/>
              <a:t> </a:t>
            </a:r>
            <a:r>
              <a:rPr lang="en-ID" b="1" dirty="0" err="1"/>
              <a:t>ini</a:t>
            </a:r>
            <a:r>
              <a:rPr lang="en-ID" b="1" dirty="0"/>
              <a:t> </a:t>
            </a:r>
            <a:r>
              <a:rPr lang="en-ID" b="1" dirty="0" err="1"/>
              <a:t>sebagai</a:t>
            </a:r>
            <a:r>
              <a:rPr lang="en-ID" b="1" dirty="0"/>
              <a:t> status quo. </a:t>
            </a:r>
            <a:r>
              <a:rPr lang="en-ID" b="1" dirty="0" err="1"/>
              <a:t>Ini</a:t>
            </a:r>
            <a:r>
              <a:rPr lang="en-ID" b="1" dirty="0"/>
              <a:t> </a:t>
            </a:r>
            <a:r>
              <a:rPr lang="en-ID" b="1" dirty="0" err="1"/>
              <a:t>menyajikan</a:t>
            </a:r>
            <a:r>
              <a:rPr lang="en-ID" b="1" dirty="0"/>
              <a:t> proses </a:t>
            </a:r>
            <a:r>
              <a:rPr lang="en-ID" b="1" dirty="0" err="1"/>
              <a:t>perubahan</a:t>
            </a:r>
            <a:r>
              <a:rPr lang="en-ID" b="1" dirty="0"/>
              <a:t> dan </a:t>
            </a:r>
            <a:r>
              <a:rPr lang="en-ID" b="1" dirty="0" err="1"/>
              <a:t>kemudian</a:t>
            </a:r>
            <a:r>
              <a:rPr lang="en-ID" b="1" dirty="0"/>
              <a:t> </a:t>
            </a:r>
            <a:r>
              <a:rPr lang="en-ID" b="1" dirty="0" err="1"/>
              <a:t>dimulai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perubahan</a:t>
            </a:r>
            <a:r>
              <a:rPr lang="en-ID" b="1" dirty="0"/>
              <a:t> yang </a:t>
            </a:r>
            <a:r>
              <a:rPr lang="en-ID" b="1" dirty="0" err="1"/>
              <a:t>diusulkan</a:t>
            </a:r>
            <a:r>
              <a:rPr lang="en-ID" b="1" dirty="0"/>
              <a:t> dan </a:t>
            </a:r>
            <a:r>
              <a:rPr lang="en-ID" b="1" dirty="0" err="1"/>
              <a:t>kemudian</a:t>
            </a:r>
            <a:r>
              <a:rPr lang="en-ID" b="1" dirty="0"/>
              <a:t> </a:t>
            </a:r>
            <a:r>
              <a:rPr lang="en-ID" b="1" dirty="0" err="1"/>
              <a:t>berkembang</a:t>
            </a:r>
            <a:r>
              <a:rPr lang="en-ID" b="1" dirty="0"/>
              <a:t> </a:t>
            </a:r>
            <a:r>
              <a:rPr lang="en-ID" b="1" dirty="0" err="1"/>
              <a:t>ke</a:t>
            </a:r>
            <a:r>
              <a:rPr lang="en-ID" b="1" dirty="0"/>
              <a:t> </a:t>
            </a:r>
            <a:r>
              <a:rPr lang="en-ID" b="1" dirty="0" err="1"/>
              <a:t>keadaan</a:t>
            </a:r>
            <a:r>
              <a:rPr lang="en-ID" b="1" dirty="0"/>
              <a:t> masa </a:t>
            </a:r>
            <a:r>
              <a:rPr lang="en-ID" b="1" dirty="0" err="1"/>
              <a:t>depan</a:t>
            </a:r>
            <a:r>
              <a:rPr lang="en-ID" b="1" dirty="0"/>
              <a:t> yang </a:t>
            </a:r>
            <a:r>
              <a:rPr lang="en-ID" b="1" dirty="0" err="1"/>
              <a:t>diinginkan</a:t>
            </a:r>
            <a:r>
              <a:rPr lang="en-ID" b="1" dirty="0"/>
              <a:t>.</a:t>
            </a:r>
            <a:endParaRPr lang="en-ID" dirty="0"/>
          </a:p>
          <a:p>
            <a:pPr algn="just"/>
            <a:r>
              <a:rPr lang="en-ID" b="1" dirty="0" err="1"/>
              <a:t>Menurut</a:t>
            </a:r>
            <a:r>
              <a:rPr lang="en-ID" b="1" dirty="0"/>
              <a:t> Lewin, </a:t>
            </a:r>
            <a:r>
              <a:rPr lang="en-ID" b="1" dirty="0" err="1"/>
              <a:t>perubahan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organisasi</a:t>
            </a:r>
            <a:r>
              <a:rPr lang="en-ID" b="1" dirty="0"/>
              <a:t> </a:t>
            </a:r>
            <a:r>
              <a:rPr lang="en-ID" b="1" dirty="0" err="1"/>
              <a:t>dapat</a:t>
            </a:r>
            <a:r>
              <a:rPr lang="en-ID" b="1" dirty="0"/>
              <a:t> </a:t>
            </a:r>
            <a:r>
              <a:rPr lang="en-ID" b="1" dirty="0" err="1"/>
              <a:t>melalui</a:t>
            </a:r>
            <a:r>
              <a:rPr lang="en-ID" b="1" dirty="0"/>
              <a:t> </a:t>
            </a:r>
            <a:r>
              <a:rPr lang="en-ID" b="1" dirty="0" err="1"/>
              <a:t>tiga</a:t>
            </a:r>
            <a:r>
              <a:rPr lang="en-ID" b="1" dirty="0"/>
              <a:t> </a:t>
            </a:r>
            <a:r>
              <a:rPr lang="en-ID" b="1" dirty="0" err="1"/>
              <a:t>tahap</a:t>
            </a:r>
            <a:r>
              <a:rPr lang="en-ID" b="1" dirty="0"/>
              <a:t> </a:t>
            </a:r>
            <a:r>
              <a:rPr lang="en-ID" b="1" dirty="0" err="1"/>
              <a:t>dasar</a:t>
            </a:r>
            <a:r>
              <a:rPr lang="en-ID" b="1" dirty="0"/>
              <a:t>:</a:t>
            </a:r>
            <a:endParaRPr lang="en-ID" b="1" dirty="0"/>
          </a:p>
          <a:p>
            <a:pPr algn="just"/>
            <a:endParaRPr lang="en-ID" dirty="0"/>
          </a:p>
          <a:p>
            <a:endParaRPr lang="en-ID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4621</Words>
  <Application>WPS Presentation</Application>
  <PresentationFormat>Widescreen</PresentationFormat>
  <Paragraphs>75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Arial</vt:lpstr>
      <vt:lpstr>SimSun</vt:lpstr>
      <vt:lpstr>Wingdings</vt:lpstr>
      <vt:lpstr>Microsoft YaHei</vt:lpstr>
      <vt:lpstr>汉仪旗黑</vt:lpstr>
      <vt:lpstr>Arial Unicode MS</vt:lpstr>
      <vt:lpstr>Calibri Light</vt:lpstr>
      <vt:lpstr>Helvetica Neue</vt:lpstr>
      <vt:lpstr>Calibri</vt:lpstr>
      <vt:lpstr>Office Theme</vt:lpstr>
      <vt:lpstr>PowerPoint 演示文稿</vt:lpstr>
      <vt:lpstr>MATERI PEMBELAJARAN/POKOK BAHASAN</vt:lpstr>
      <vt:lpstr>KEPEMIMPINAN</vt:lpstr>
      <vt:lpstr>KEPEMIMPINAN</vt:lpstr>
      <vt:lpstr>PowerPoint 演示文稿</vt:lpstr>
      <vt:lpstr>PERUBAHAN</vt:lpstr>
      <vt:lpstr>PowerPoint 演示文稿</vt:lpstr>
      <vt:lpstr> TAHAP PERUBAHAN DENAN LANGKAH-LANGKAH IMPLEMENTASI TERKAIT DENGAN KEBIJAKAN </vt:lpstr>
      <vt:lpstr>TIGA TAHAP PERUBAHAN LEWIN </vt:lpstr>
      <vt:lpstr>PowerPoint 演示文稿</vt:lpstr>
      <vt:lpstr>PowerPoint 演示文稿</vt:lpstr>
      <vt:lpstr>PowerPoint 演示文稿</vt:lpstr>
      <vt:lpstr>PowerPoint 演示文稿</vt:lpstr>
      <vt:lpstr>PERUBAHAN</vt:lpstr>
      <vt:lpstr>PERUBAHAN MEMBUTUHKAN KEPEMIMPINAN</vt:lpstr>
      <vt:lpstr>MENERAPKAN PERAN KEPEMIMPINAN UNTUK MANAJEMEN PERUBAHAN </vt:lpstr>
      <vt:lpstr>KUALITAS KEPEMIMPINAN UNTUK PERUBAHAN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mac</cp:lastModifiedBy>
  <cp:revision>10</cp:revision>
  <dcterms:created xsi:type="dcterms:W3CDTF">2024-12-21T09:59:38Z</dcterms:created>
  <dcterms:modified xsi:type="dcterms:W3CDTF">2024-12-21T09:59:38Z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28D10567D053EDB4899166676F5C7952_43</vt:lpwstr>
  </property>
  <property fmtid="{D5CDD505-2E9C-101B-9397-08002B2CF9AE}" pid="3" name="KSOProductBuildVer">
    <vt:lpwstr>1033-6.10.1.8197</vt:lpwstr>
  </property>
</Properties>
</file>