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66" r:id="rId5"/>
    <p:sldId id="271" r:id="rId6"/>
    <p:sldId id="262" r:id="rId7"/>
    <p:sldId id="263" r:id="rId8"/>
    <p:sldId id="259" r:id="rId9"/>
    <p:sldId id="258" r:id="rId10"/>
    <p:sldId id="264" r:id="rId11"/>
    <p:sldId id="261" r:id="rId12"/>
    <p:sldId id="269" r:id="rId13"/>
    <p:sldId id="267" r:id="rId14"/>
    <p:sldId id="268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160" autoAdjust="0"/>
  </p:normalViewPr>
  <p:slideViewPr>
    <p:cSldViewPr snapToGrid="0">
      <p:cViewPr varScale="1">
        <p:scale>
          <a:sx n="66" d="100"/>
          <a:sy n="66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7C460-A8AE-43B8-B586-15D96BFBD4F4}" type="datetimeFigureOut">
              <a:rPr lang="en-ID" smtClean="0"/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FCB5F-B6B2-4063-865C-D83BCE2AF0B8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FCB5F-B6B2-4063-865C-D83BCE2AF0B8}" type="slidenum">
              <a:rPr lang="en-ID" smtClean="0"/>
            </a:fld>
            <a:endParaRPr lang="en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FCB5F-B6B2-4063-865C-D83BCE2AF0B8}" type="slidenum">
              <a:rPr lang="en-ID" smtClean="0"/>
            </a:fld>
            <a:endParaRPr lang="en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8FCB5F-B6B2-4063-865C-D83BCE2AF0B8}" type="slidenum">
              <a:rPr lang="en-ID" smtClean="0"/>
            </a:fld>
            <a:endParaRPr lang="en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536B9-5EFB-4004-9DAE-F6B9115F159E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E506FF-09C2-4CA9-ACDE-C0E1A93C70DD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86971" y="2859314"/>
            <a:ext cx="10392229" cy="957943"/>
          </a:xfrm>
        </p:spPr>
        <p:txBody>
          <a:bodyPr>
            <a:normAutofit fontScale="90000"/>
          </a:bodyPr>
          <a:lstStyle/>
          <a:p>
            <a:br>
              <a:rPr lang="en-ID" sz="3600" b="1" dirty="0"/>
            </a:br>
            <a:br>
              <a:rPr lang="en-ID" sz="3600" b="1" dirty="0"/>
            </a:br>
            <a:br>
              <a:rPr lang="en-ID" sz="3600" b="1" dirty="0"/>
            </a:br>
            <a:br>
              <a:rPr lang="en-ID" sz="3600" b="1" dirty="0"/>
            </a:br>
            <a:br>
              <a:rPr lang="en-ID" sz="3600" b="1" dirty="0"/>
            </a:br>
            <a:br>
              <a:rPr lang="en-ID" sz="3600" b="1" dirty="0"/>
            </a:br>
            <a:r>
              <a:rPr lang="en-ID" sz="3600" b="1" dirty="0">
                <a:solidFill>
                  <a:srgbClr val="0070C0"/>
                </a:solidFill>
              </a:rPr>
              <a:t>CARA BEKERJA SEMANGAT &amp; KEPEMIMPINAN YANG MELAYANI</a:t>
            </a:r>
            <a:br>
              <a:rPr lang="en-ID" sz="3600" b="1" dirty="0">
                <a:solidFill>
                  <a:srgbClr val="0070C0"/>
                </a:solidFill>
              </a:rPr>
            </a:br>
            <a:r>
              <a:rPr lang="en-ID" sz="3300" b="1" i="1" dirty="0">
                <a:solidFill>
                  <a:srgbClr val="0070C0"/>
                </a:solidFill>
              </a:rPr>
              <a:t>(WAY OF WORKING SPIRITS  AND SERVANT LEADERSHIP )</a:t>
            </a:r>
            <a:endParaRPr lang="en-ID" sz="33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2575559" y="182880"/>
            <a:ext cx="7613469" cy="746760"/>
          </a:xfrm>
          <a:solidFill>
            <a:schemeClr val="hlink"/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en-US" altLang="en-US" sz="3200" b="1" dirty="0"/>
              <a:t>KONSEP LEADERSHIP DALAM ORGANISASI</a:t>
            </a:r>
            <a:endParaRPr lang="en-GB" altLang="en-US" sz="3200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75560" y="1188720"/>
            <a:ext cx="3566160" cy="365760"/>
          </a:xfrm>
          <a:ln w="3175">
            <a:solidFill>
              <a:schemeClr val="tx1"/>
            </a:solidFill>
            <a:miter lim="800000"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1920" b="1" dirty="0"/>
              <a:t>TRADISIONAL</a:t>
            </a:r>
            <a:endParaRPr lang="en-GB" altLang="en-US" sz="1920" b="1" dirty="0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690360" y="1188720"/>
            <a:ext cx="3291840" cy="387798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1920" b="1" dirty="0"/>
              <a:t>MODERN/BARU</a:t>
            </a:r>
            <a:endParaRPr lang="en-GB" altLang="en-US" sz="1920" b="1" dirty="0"/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2575560" y="1828801"/>
            <a:ext cx="402336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9pPr>
          </a:lstStyle>
          <a:p>
            <a:pPr marL="171450" indent="-1714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200" dirty="0"/>
              <a:t> </a:t>
            </a:r>
            <a:r>
              <a:rPr lang="en-US" altLang="en-US" sz="1440" b="1" dirty="0" err="1"/>
              <a:t>Mantap</a:t>
            </a:r>
            <a:r>
              <a:rPr lang="en-US" altLang="en-US" sz="1440" b="1" dirty="0"/>
              <a:t>/Stabil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Tidak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Luwes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Berfokus</a:t>
            </a:r>
            <a:r>
              <a:rPr lang="en-US" altLang="en-US" sz="1440" b="1" dirty="0"/>
              <a:t> pada </a:t>
            </a:r>
            <a:r>
              <a:rPr lang="en-US" altLang="en-US" sz="1440" b="1" dirty="0" err="1"/>
              <a:t>kerja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Pekerjaan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berdasarkan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jabatan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Berorientasi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individu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Pekerjaan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tetap</a:t>
            </a:r>
            <a:r>
              <a:rPr lang="en-US" altLang="en-US" sz="1440" b="1" dirty="0"/>
              <a:t>/</a:t>
            </a:r>
            <a:r>
              <a:rPr lang="en-US" altLang="en-US" sz="1440" b="1" dirty="0" err="1"/>
              <a:t>permanen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Berorientasi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perintah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Manajer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membuat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keputusan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Berorientasi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peraturan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Gugus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kerja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relatif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seragam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/>
              <a:t>Hari </a:t>
            </a:r>
            <a:r>
              <a:rPr lang="en-US" altLang="en-US" sz="1440" b="1" dirty="0" err="1"/>
              <a:t>kerja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ditetapkan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Hubungan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bersifat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hierarki</a:t>
            </a:r>
            <a:endParaRPr lang="en-US" altLang="en-US" sz="144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40" b="1" dirty="0" err="1"/>
              <a:t>Bekerja</a:t>
            </a:r>
            <a:r>
              <a:rPr lang="en-US" altLang="en-US" sz="1440" b="1" dirty="0"/>
              <a:t> pd </a:t>
            </a:r>
            <a:r>
              <a:rPr lang="en-US" altLang="en-US" sz="1440" b="1" dirty="0" err="1"/>
              <a:t>fasilitas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organisasi</a:t>
            </a:r>
            <a:r>
              <a:rPr lang="en-US" altLang="en-US" sz="1440" b="1" dirty="0"/>
              <a:t> </a:t>
            </a:r>
            <a:r>
              <a:rPr lang="en-US" altLang="en-US" sz="1440" b="1" dirty="0" err="1"/>
              <a:t>selama</a:t>
            </a:r>
            <a:r>
              <a:rPr lang="en-US" altLang="en-US" sz="1440" b="1" dirty="0"/>
              <a:t> jam- jam </a:t>
            </a:r>
            <a:r>
              <a:rPr lang="en-US" altLang="en-US" sz="1440" b="1" dirty="0" err="1"/>
              <a:t>tertentu</a:t>
            </a:r>
            <a:endParaRPr lang="en-GB" altLang="en-US" sz="2880" b="1" dirty="0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6690359" y="1828800"/>
            <a:ext cx="3919583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anose="020B0804030504040204" pitchFamily="34" charset="0"/>
              </a:defRPr>
            </a:lvl9pPr>
          </a:lstStyle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Dinamis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Luwes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Berfokus</a:t>
            </a:r>
            <a:r>
              <a:rPr lang="en-US" altLang="en-US" sz="1400" b="1" dirty="0"/>
              <a:t> pada </a:t>
            </a:r>
            <a:r>
              <a:rPr lang="en-US" altLang="en-US" sz="1400" b="1" dirty="0" err="1"/>
              <a:t>keterampilan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Pekerjaan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yg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harus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diselesaikan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Berorientasi</a:t>
            </a:r>
            <a:r>
              <a:rPr lang="en-US" altLang="en-US" sz="1400" b="1" dirty="0"/>
              <a:t> pada </a:t>
            </a:r>
            <a:r>
              <a:rPr lang="en-US" altLang="en-US" sz="1400" b="1" dirty="0" err="1"/>
              <a:t>tim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Pekerjaan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sementara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Berorientasi</a:t>
            </a:r>
            <a:r>
              <a:rPr lang="en-US" altLang="en-US" sz="1400" b="1" dirty="0"/>
              <a:t> pada </a:t>
            </a:r>
            <a:r>
              <a:rPr lang="en-US" altLang="en-US" sz="1400" b="1" dirty="0" err="1"/>
              <a:t>keterlibatan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Pekerja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berpartisifasi</a:t>
            </a:r>
            <a:r>
              <a:rPr lang="en-US" altLang="en-US" sz="1400" b="1" dirty="0"/>
              <a:t> 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Berorientasi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pelanggan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Gugus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kerja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beragam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/>
              <a:t>Hari </a:t>
            </a:r>
            <a:r>
              <a:rPr lang="en-US" altLang="en-US" sz="1400" b="1" dirty="0" err="1"/>
              <a:t>kerja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tidak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dibatasi</a:t>
            </a:r>
            <a:r>
              <a:rPr lang="en-US" altLang="en-US" sz="1400" b="1" dirty="0"/>
              <a:t> </a:t>
            </a:r>
            <a:r>
              <a:rPr lang="en-US" altLang="en-US" sz="1400" b="1" dirty="0" err="1"/>
              <a:t>waktu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/>
              <a:t>Hub. </a:t>
            </a:r>
            <a:r>
              <a:rPr lang="en-US" altLang="en-US" sz="1400" b="1" dirty="0" err="1"/>
              <a:t>Bersifat</a:t>
            </a:r>
            <a:r>
              <a:rPr lang="en-US" altLang="en-US" sz="1400" b="1" dirty="0"/>
              <a:t> lateral &amp; </a:t>
            </a:r>
            <a:r>
              <a:rPr lang="en-US" altLang="en-US" sz="1400" b="1" dirty="0" err="1"/>
              <a:t>jaringan</a:t>
            </a:r>
            <a:endParaRPr lang="en-US" altLang="en-US" sz="1400" b="1" dirty="0"/>
          </a:p>
          <a:p>
            <a:pPr marL="285750" indent="-285750" algn="l" eaLnBrk="1" hangingPunct="1">
              <a:spcBef>
                <a:spcPct val="50000"/>
              </a:spcBef>
              <a:buFont typeface="Arial" panose="020B0604020202090204" pitchFamily="34" charset="0"/>
              <a:buChar char="•"/>
            </a:pPr>
            <a:r>
              <a:rPr lang="en-US" altLang="en-US" sz="1400" b="1" dirty="0" err="1"/>
              <a:t>Bekerja</a:t>
            </a:r>
            <a:r>
              <a:rPr lang="en-US" altLang="en-US" sz="1400" b="1" dirty="0"/>
              <a:t> di mana pun dan </a:t>
            </a:r>
            <a:r>
              <a:rPr lang="en-US" altLang="en-US" sz="1400" b="1" dirty="0" err="1"/>
              <a:t>kapan</a:t>
            </a:r>
            <a:r>
              <a:rPr lang="en-US" altLang="en-US" sz="1400" b="1" dirty="0"/>
              <a:t> pun</a:t>
            </a:r>
            <a:endParaRPr lang="en-GB" altLang="en-US" sz="1400" b="1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1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NEW TRADITIONAL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n-ID" sz="3600" b="1" dirty="0"/>
              <a:t>BAB 5 LEADERSHIP INFLUENCE, POWER, AND CONFLICT MANAGEMENT </a:t>
            </a:r>
            <a:r>
              <a:rPr lang="en-ID" sz="3600" dirty="0"/>
              <a:t>ANGGOTA TIM</a:t>
            </a:r>
            <a:endParaRPr lang="en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75543"/>
            <a:ext cx="10642600" cy="3730171"/>
          </a:xfrm>
        </p:spPr>
        <p:txBody>
          <a:bodyPr>
            <a:norm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kepemimpinan</a:t>
            </a:r>
            <a:r>
              <a:rPr lang="en-ID" dirty="0"/>
              <a:t>, </a:t>
            </a:r>
            <a:r>
              <a:rPr lang="en-ID" dirty="0" err="1"/>
              <a:t>pengaruh</a:t>
            </a:r>
            <a:r>
              <a:rPr lang="en-ID" dirty="0"/>
              <a:t>, dan </a:t>
            </a:r>
            <a:r>
              <a:rPr lang="en-ID" dirty="0" err="1"/>
              <a:t>kekuasaan</a:t>
            </a:r>
            <a:r>
              <a:rPr lang="en-ID" dirty="0"/>
              <a:t>?</a:t>
            </a:r>
            <a:endParaRPr lang="en-ID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dan </a:t>
            </a:r>
            <a:r>
              <a:rPr lang="en-ID" dirty="0" err="1"/>
              <a:t>pemangku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?</a:t>
            </a:r>
            <a:endParaRPr lang="en-ID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pemimpin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kekuasaan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?</a:t>
            </a:r>
            <a:endParaRPr lang="en-ID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strategi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konflik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?</a:t>
            </a:r>
            <a:endParaRPr lang="en-ID" dirty="0"/>
          </a:p>
          <a:p>
            <a:pPr marL="0" indent="0">
              <a:buNone/>
            </a:pPr>
            <a:r>
              <a:rPr lang="en-ID" sz="3200" b="1" dirty="0">
                <a:solidFill>
                  <a:srgbClr val="0070C0"/>
                </a:solidFill>
              </a:rPr>
              <a:t>(</a:t>
            </a:r>
            <a:r>
              <a:rPr lang="en-ID" sz="2600" b="1" dirty="0">
                <a:solidFill>
                  <a:srgbClr val="0070C0"/>
                </a:solidFill>
              </a:rPr>
              <a:t>PENGARUH KEPEMIMPINAN, KEKUASAAN, DAN MANAJEMEN KONFLIK)</a:t>
            </a:r>
            <a:endParaRPr lang="en-ID" sz="26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57943" y="1877637"/>
            <a:ext cx="10043887" cy="424731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9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Pemimpin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cenderung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menciptakan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hubungan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yang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kuat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dengan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anggota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tim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mengenal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mereka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sebagai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individu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terutama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gaya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kerja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mereka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, jam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kerja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yang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disukai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kekuatan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,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bidang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pengembangan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dan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komitmen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penting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di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luar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 </a:t>
            </a:r>
            <a:r>
              <a:rPr kumimoji="0" lang="en-US" altLang="en-US" sz="3600" b="0" i="0" u="none" strike="noStrike" cap="none" normalizeH="0" baseline="0" dirty="0" err="1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pekerjaan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  <a:cs typeface="Arial" panose="020B0604020202090204" pitchFamily="34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  <a:latin typeface="inherit"/>
              <a:cs typeface="Arial" panose="020B060402020209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en-US" altLang="en-US" sz="2400" dirty="0">
              <a:solidFill>
                <a:srgbClr val="1F1F1F"/>
              </a:solidFill>
              <a:latin typeface="inherit"/>
              <a:cs typeface="Arial" panose="020B060402020209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1F1F1F"/>
              </a:solidFill>
              <a:effectLst/>
              <a:cs typeface="Arial" panose="020B060402020209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cs typeface="Arial" panose="020B0604020202090204" pitchFamily="34" charset="0"/>
              </a:rPr>
            </a:b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737757"/>
            <a:ext cx="10163630" cy="580298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7457" rIns="0" bIns="-17457" numCol="1" anchor="ctr" anchorCtr="0" compatLnSpc="1">
            <a:spAutoFit/>
          </a:bodyPr>
          <a:lstStyle/>
          <a:p>
            <a:pPr lvl="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kumimoji="0" lang="en-US" altLang="en-US" sz="4000" b="0" i="1" u="none" strike="noStrike" cap="none" normalizeH="0" baseline="0" dirty="0">
                <a:ln>
                  <a:noFill/>
                </a:ln>
                <a:solidFill>
                  <a:srgbClr val="1F1F1F"/>
                </a:solidFill>
                <a:effectLst/>
                <a:latin typeface="inherit"/>
              </a:rPr>
              <a:t>Create Strong Relationships</a:t>
            </a:r>
            <a:r>
              <a:rPr kumimoji="0" lang="en-US" altLang="en-US" sz="4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en-US" altLang="en-US" sz="4000" i="1" dirty="0">
                <a:solidFill>
                  <a:srgbClr val="1F1F1F"/>
                </a:solidFill>
                <a:latin typeface="inherit"/>
              </a:rPr>
              <a:t>With Team Members</a:t>
            </a:r>
            <a:r>
              <a:rPr lang="en-US" altLang="en-US" sz="1800" i="1" dirty="0"/>
              <a:t> </a:t>
            </a:r>
            <a:endParaRPr kumimoji="0" lang="en-US" altLang="en-US" sz="4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9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19118"/>
          </a:xfrm>
        </p:spPr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1"/>
          <a:srcRect l="11611" t="24109" r="7411" b="28219"/>
          <a:stretch>
            <a:fillRect/>
          </a:stretch>
        </p:blipFill>
        <p:spPr>
          <a:xfrm>
            <a:off x="967410" y="1630016"/>
            <a:ext cx="10137912" cy="454549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3268" y="304800"/>
            <a:ext cx="9419773" cy="1175657"/>
          </a:xfrm>
        </p:spPr>
        <p:txBody>
          <a:bodyPr>
            <a:normAutofit fontScale="90000"/>
          </a:bodyPr>
          <a:lstStyle/>
          <a:p>
            <a:pPr algn="l"/>
            <a:r>
              <a:rPr lang="en-ID" sz="2800" b="1" dirty="0"/>
              <a:t>WAY OF WORKING SPIRITS </a:t>
            </a:r>
            <a:br>
              <a:rPr lang="en-ID" sz="2800" b="1" dirty="0"/>
            </a:br>
            <a:r>
              <a:rPr lang="en-ID" sz="2800" b="1" dirty="0"/>
              <a:t>SERVANT LEADERSHIP (KEPEMIMPINAN YANG MELAYANI) </a:t>
            </a:r>
            <a:br>
              <a:rPr lang="en-ID" sz="2800" dirty="0"/>
            </a:br>
            <a:endParaRPr lang="en-ID" sz="2800" dirty="0"/>
          </a:p>
        </p:txBody>
      </p:sp>
      <p:pic>
        <p:nvPicPr>
          <p:cNvPr id="4" name="Picture 3"/>
          <p:cNvPicPr/>
          <p:nvPr/>
        </p:nvPicPr>
        <p:blipFill rotWithShape="1">
          <a:blip r:embed="rId1"/>
          <a:srcRect t="23405" r="53942"/>
          <a:stretch>
            <a:fillRect/>
          </a:stretch>
        </p:blipFill>
        <p:spPr>
          <a:xfrm>
            <a:off x="1128960" y="1349830"/>
            <a:ext cx="9934082" cy="5080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8" y="365125"/>
            <a:ext cx="10221686" cy="1325563"/>
          </a:xfrm>
        </p:spPr>
        <p:txBody>
          <a:bodyPr/>
          <a:lstStyle/>
          <a:p>
            <a:r>
              <a:rPr lang="en-US" dirty="0" err="1"/>
              <a:t>Karakteristik</a:t>
            </a:r>
            <a:r>
              <a:rPr lang="en-US" dirty="0"/>
              <a:t> servant leadership </a:t>
            </a:r>
            <a:endParaRPr lang="en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 rotWithShape="1">
          <a:blip r:embed="rId1"/>
          <a:srcRect t="12081" b="6176"/>
          <a:stretch>
            <a:fillRect/>
          </a:stretch>
        </p:blipFill>
        <p:spPr>
          <a:xfrm>
            <a:off x="591457" y="1553030"/>
            <a:ext cx="10221686" cy="4644570"/>
          </a:xfrm>
          <a:prstGeom prst="rect">
            <a:avLst/>
          </a:prstGeom>
        </p:spPr>
      </p:pic>
      <p:sp>
        <p:nvSpPr>
          <p:cNvPr id="7" name="Title 1"/>
          <p:cNvSpPr txBox="1"/>
          <p:nvPr/>
        </p:nvSpPr>
        <p:spPr>
          <a:xfrm>
            <a:off x="591457" y="5515429"/>
            <a:ext cx="10221686" cy="1342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ID" sz="3600" dirty="0"/>
            </a:br>
            <a:r>
              <a:rPr lang="en-ID" sz="2800" b="1" dirty="0"/>
              <a:t>10. </a:t>
            </a:r>
            <a:r>
              <a:rPr lang="en-ID" sz="2800" b="1" dirty="0" err="1"/>
              <a:t>Membangun</a:t>
            </a:r>
            <a:r>
              <a:rPr lang="en-ID" sz="2800" b="1" dirty="0"/>
              <a:t> </a:t>
            </a:r>
            <a:r>
              <a:rPr lang="en-ID" sz="2800" b="1" dirty="0" err="1"/>
              <a:t>komunitas</a:t>
            </a:r>
            <a:r>
              <a:rPr lang="en-ID" sz="2800" b="1" dirty="0"/>
              <a:t> (Building community)</a:t>
            </a:r>
            <a:endParaRPr lang="en-ID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7600" y="391887"/>
            <a:ext cx="9681029" cy="1074058"/>
          </a:xfrm>
        </p:spPr>
        <p:txBody>
          <a:bodyPr>
            <a:noAutofit/>
          </a:bodyPr>
          <a:lstStyle/>
          <a:p>
            <a:br>
              <a:rPr lang="en-ID" sz="3600" dirty="0"/>
            </a:br>
            <a:r>
              <a:rPr lang="en-ID" sz="3600" dirty="0"/>
              <a:t>Way of working spirits servant leadership" ?</a:t>
            </a:r>
            <a:br>
              <a:rPr lang="en-ID" sz="3600" dirty="0"/>
            </a:br>
            <a:endParaRPr lang="en-ID" sz="3600" dirty="0"/>
          </a:p>
        </p:txBody>
      </p:sp>
      <p:sp>
        <p:nvSpPr>
          <p:cNvPr id="4" name="Rectangle 3"/>
          <p:cNvSpPr/>
          <p:nvPr/>
        </p:nvSpPr>
        <p:spPr>
          <a:xfrm>
            <a:off x="1494971" y="1465944"/>
            <a:ext cx="9579429" cy="47847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Way of working"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atau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"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cara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bekerja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"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dalam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konteks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servant leadership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(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kepemimpinan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pelayan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)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merujuk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pada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pendekatan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atau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gaya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kepemimpinan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yang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menempatkan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kebutuhan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dan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perkembangan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orang lain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sebagai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prioritas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utama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.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Dalam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konteks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ini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, "spirits"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bisa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diartikan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sebagai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semangat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atau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nilai-nilai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yang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mendasari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cara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kerja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 </a:t>
            </a:r>
            <a:r>
              <a:rPr lang="en-ID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tersebut</a:t>
            </a:r>
            <a:r>
              <a:rPr lang="en-ID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503050405090304" pitchFamily="18" charset="0"/>
              </a:rPr>
              <a:t>.</a:t>
            </a:r>
            <a:r>
              <a:rPr lang="en-ID" sz="2800" dirty="0"/>
              <a:t> </a:t>
            </a:r>
            <a:endParaRPr lang="en-ID" sz="28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800" dirty="0"/>
              <a:t>Way of working spirits servant leadership </a:t>
            </a:r>
            <a:r>
              <a:rPr lang="en-ID" sz="2800" dirty="0" err="1"/>
              <a:t>bisa</a:t>
            </a:r>
            <a:r>
              <a:rPr lang="en-ID" sz="2800" dirty="0"/>
              <a:t> </a:t>
            </a:r>
            <a:r>
              <a:rPr lang="en-ID" sz="2800" dirty="0" err="1"/>
              <a:t>diartikan</a:t>
            </a:r>
            <a:r>
              <a:rPr lang="en-ID" sz="2800" dirty="0"/>
              <a:t> </a:t>
            </a:r>
            <a:r>
              <a:rPr lang="en-ID" sz="2800" dirty="0" err="1"/>
              <a:t>sebagai</a:t>
            </a:r>
            <a:r>
              <a:rPr lang="en-ID" sz="2800" dirty="0"/>
              <a:t> </a:t>
            </a:r>
            <a:r>
              <a:rPr lang="en-ID" sz="2800" b="1" dirty="0" err="1"/>
              <a:t>cara</a:t>
            </a:r>
            <a:r>
              <a:rPr lang="en-ID" sz="2800" b="1" dirty="0"/>
              <a:t> </a:t>
            </a:r>
            <a:r>
              <a:rPr lang="en-ID" sz="2800" b="1" dirty="0" err="1"/>
              <a:t>bekerja</a:t>
            </a:r>
            <a:r>
              <a:rPr lang="en-ID" sz="2800" b="1" dirty="0"/>
              <a:t> </a:t>
            </a:r>
            <a:r>
              <a:rPr lang="en-ID" sz="2800" b="1" dirty="0" err="1"/>
              <a:t>dengan</a:t>
            </a:r>
            <a:r>
              <a:rPr lang="en-ID" sz="2800" b="1" dirty="0"/>
              <a:t> </a:t>
            </a:r>
            <a:r>
              <a:rPr lang="en-ID" sz="2800" b="1" dirty="0" err="1"/>
              <a:t>semangat</a:t>
            </a:r>
            <a:r>
              <a:rPr lang="en-ID" sz="2800" b="1" dirty="0"/>
              <a:t> </a:t>
            </a:r>
            <a:r>
              <a:rPr lang="en-ID" sz="2800" b="1" dirty="0" err="1"/>
              <a:t>kepemimpinan</a:t>
            </a:r>
            <a:r>
              <a:rPr lang="en-ID" sz="2800" b="1" dirty="0"/>
              <a:t> </a:t>
            </a:r>
            <a:r>
              <a:rPr lang="en-ID" sz="2800" b="1" dirty="0" err="1"/>
              <a:t>pelayan</a:t>
            </a:r>
            <a:r>
              <a:rPr lang="en-ID" sz="2800" dirty="0"/>
              <a:t>, yang </a:t>
            </a:r>
            <a:r>
              <a:rPr lang="en-ID" sz="2800" dirty="0" err="1"/>
              <a:t>menekankan</a:t>
            </a:r>
            <a:r>
              <a:rPr lang="en-ID" sz="2800" dirty="0"/>
              <a:t> pada </a:t>
            </a:r>
            <a:r>
              <a:rPr lang="en-ID" sz="2800" dirty="0" err="1"/>
              <a:t>sikap</a:t>
            </a:r>
            <a:r>
              <a:rPr lang="en-ID" sz="2800" dirty="0"/>
              <a:t> </a:t>
            </a:r>
            <a:r>
              <a:rPr lang="en-ID" sz="2800" dirty="0" err="1"/>
              <a:t>melayani</a:t>
            </a:r>
            <a:r>
              <a:rPr lang="en-ID" sz="2800" dirty="0"/>
              <a:t>, </a:t>
            </a:r>
            <a:r>
              <a:rPr lang="en-ID" sz="2800" dirty="0" err="1"/>
              <a:t>membimbing</a:t>
            </a:r>
            <a:r>
              <a:rPr lang="en-ID" sz="2800" dirty="0"/>
              <a:t>, dan </a:t>
            </a:r>
            <a:r>
              <a:rPr lang="en-ID" sz="2800" dirty="0" err="1"/>
              <a:t>membantu</a:t>
            </a:r>
            <a:r>
              <a:rPr lang="en-ID" sz="2800" dirty="0"/>
              <a:t> </a:t>
            </a:r>
            <a:r>
              <a:rPr lang="en-ID" sz="2800" dirty="0" err="1"/>
              <a:t>anggota</a:t>
            </a:r>
            <a:r>
              <a:rPr lang="en-ID" sz="2800" dirty="0"/>
              <a:t> </a:t>
            </a:r>
            <a:r>
              <a:rPr lang="en-ID" sz="2800" dirty="0" err="1"/>
              <a:t>tim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berkembang</a:t>
            </a:r>
            <a:r>
              <a:rPr lang="en-ID" sz="2800" dirty="0"/>
              <a:t> </a:t>
            </a:r>
            <a:r>
              <a:rPr lang="en-ID" sz="2800" dirty="0" err="1"/>
              <a:t>serta</a:t>
            </a:r>
            <a:r>
              <a:rPr lang="en-ID" sz="2800" dirty="0"/>
              <a:t> </a:t>
            </a:r>
            <a:r>
              <a:rPr lang="en-ID" sz="2800" dirty="0" err="1"/>
              <a:t>mencapai</a:t>
            </a:r>
            <a:r>
              <a:rPr lang="en-ID" sz="2800" dirty="0"/>
              <a:t> </a:t>
            </a:r>
            <a:r>
              <a:rPr lang="en-ID" sz="2800" dirty="0" err="1"/>
              <a:t>tujuan</a:t>
            </a:r>
            <a:r>
              <a:rPr lang="en-ID" sz="2800" dirty="0"/>
              <a:t> </a:t>
            </a:r>
            <a:r>
              <a:rPr lang="en-ID" sz="2800" dirty="0" err="1"/>
              <a:t>bersama</a:t>
            </a:r>
            <a:endParaRPr lang="en-ID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50305040509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3"/>
            <a:ext cx="10515600" cy="835252"/>
          </a:xfrm>
        </p:spPr>
        <p:txBody>
          <a:bodyPr>
            <a:noAutofit/>
          </a:bodyPr>
          <a:lstStyle/>
          <a:p>
            <a:br>
              <a:rPr lang="en-ID" sz="3600" dirty="0"/>
            </a:br>
            <a:r>
              <a:rPr lang="en-ID" sz="3600" dirty="0" err="1"/>
              <a:t>Terdapat</a:t>
            </a:r>
            <a:r>
              <a:rPr lang="en-ID" sz="3600" dirty="0"/>
              <a:t> </a:t>
            </a:r>
            <a:r>
              <a:rPr lang="en-ID" sz="3600" dirty="0" err="1"/>
              <a:t>Beberapa</a:t>
            </a:r>
            <a:r>
              <a:rPr lang="en-ID" sz="3600" dirty="0"/>
              <a:t> </a:t>
            </a:r>
            <a:r>
              <a:rPr lang="en-ID" sz="3600" dirty="0" err="1"/>
              <a:t>Karakteristik</a:t>
            </a:r>
            <a:r>
              <a:rPr lang="en-ID" sz="3600" dirty="0"/>
              <a:t>  </a:t>
            </a:r>
            <a:r>
              <a:rPr lang="en-ID" sz="3600" dirty="0" err="1"/>
              <a:t>Kepemimpinan</a:t>
            </a:r>
            <a:r>
              <a:rPr lang="en-ID" sz="3600" dirty="0"/>
              <a:t> </a:t>
            </a:r>
            <a:r>
              <a:rPr lang="en-ID" sz="3600" dirty="0" err="1"/>
              <a:t>Pelayan</a:t>
            </a:r>
            <a:r>
              <a:rPr lang="en-ID" sz="3600" dirty="0"/>
              <a:t> </a:t>
            </a:r>
            <a:r>
              <a:rPr lang="en-ID" sz="3600" dirty="0" err="1"/>
              <a:t>Terkait</a:t>
            </a:r>
            <a:r>
              <a:rPr lang="en-ID" sz="3600" dirty="0"/>
              <a:t>  </a:t>
            </a:r>
            <a:r>
              <a:rPr lang="en-ID" sz="3600" b="1" i="1" dirty="0"/>
              <a:t>"Way Of Working" </a:t>
            </a:r>
            <a:r>
              <a:rPr lang="en-ID" sz="3600" dirty="0"/>
              <a:t>Antara Lain:</a:t>
            </a:r>
            <a:br>
              <a:rPr lang="en-ID" sz="3600" dirty="0"/>
            </a:br>
            <a:endParaRPr lang="en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5600"/>
            <a:ext cx="10515600" cy="4847771"/>
          </a:xfrm>
        </p:spPr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ID" b="1" dirty="0" err="1"/>
              <a:t>Mendengarkan</a:t>
            </a:r>
            <a:r>
              <a:rPr lang="en-ID" dirty="0"/>
              <a:t> –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dan </a:t>
            </a:r>
            <a:r>
              <a:rPr lang="en-ID" dirty="0" err="1"/>
              <a:t>perasaan</a:t>
            </a:r>
            <a:r>
              <a:rPr lang="en-ID" dirty="0"/>
              <a:t> orang lain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mendengarkan</a:t>
            </a:r>
            <a:endParaRPr lang="en-ID" dirty="0"/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/>
              <a:t>Empati</a:t>
            </a:r>
            <a:r>
              <a:rPr lang="en-ID" dirty="0"/>
              <a:t> –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dan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perasaan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perspektif</a:t>
            </a:r>
            <a:r>
              <a:rPr lang="en-ID" dirty="0"/>
              <a:t> orang lain</a:t>
            </a:r>
            <a:endParaRPr lang="en-ID" dirty="0"/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/>
              <a:t>Pengembangan</a:t>
            </a:r>
            <a:r>
              <a:rPr lang="en-ID" b="1" dirty="0"/>
              <a:t> orang lain</a:t>
            </a:r>
            <a:r>
              <a:rPr lang="en-ID" dirty="0"/>
              <a:t> – </a:t>
            </a:r>
            <a:r>
              <a:rPr lang="en-ID" dirty="0" err="1"/>
              <a:t>Fokus</a:t>
            </a:r>
            <a:r>
              <a:rPr lang="en-ID" dirty="0"/>
              <a:t> pada </a:t>
            </a:r>
            <a:r>
              <a:rPr lang="en-ID" dirty="0" err="1"/>
              <a:t>pertumbuhan</a:t>
            </a:r>
            <a:r>
              <a:rPr lang="en-ID" dirty="0"/>
              <a:t> dan </a:t>
            </a:r>
            <a:r>
              <a:rPr lang="en-ID" dirty="0" err="1"/>
              <a:t>pembelajaran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individu</a:t>
            </a:r>
            <a:endParaRPr lang="en-ID" dirty="0"/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/>
              <a:t>Pelayanan</a:t>
            </a:r>
            <a:r>
              <a:rPr lang="en-ID" dirty="0"/>
              <a:t> – </a:t>
            </a:r>
            <a:r>
              <a:rPr lang="en-ID" dirty="0" err="1"/>
              <a:t>Kepemimpinan</a:t>
            </a:r>
            <a:r>
              <a:rPr lang="en-ID" dirty="0"/>
              <a:t> yang </a:t>
            </a:r>
            <a:r>
              <a:rPr lang="en-ID" dirty="0" err="1"/>
              <a:t>melayani</a:t>
            </a:r>
            <a:r>
              <a:rPr lang="en-ID" dirty="0"/>
              <a:t> </a:t>
            </a:r>
            <a:r>
              <a:rPr lang="en-ID" dirty="0" err="1"/>
              <a:t>kebutuhan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sendiri</a:t>
            </a:r>
            <a:endParaRPr lang="en-ID" dirty="0"/>
          </a:p>
          <a:p>
            <a:pPr marL="514350" indent="-514350" algn="just">
              <a:buFont typeface="+mj-lt"/>
              <a:buAutoNum type="arabicPeriod"/>
            </a:pPr>
            <a:r>
              <a:rPr lang="en-ID" b="1" dirty="0" err="1"/>
              <a:t>Pemberdayaan</a:t>
            </a:r>
            <a:r>
              <a:rPr lang="en-ID" dirty="0"/>
              <a:t> –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dan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orang lain</a:t>
            </a:r>
            <a:endParaRPr lang="en-ID" dirty="0"/>
          </a:p>
          <a:p>
            <a:pPr marL="0" indent="0" algn="just">
              <a:buNone/>
            </a:pPr>
            <a:r>
              <a:rPr lang="en-ID" dirty="0" err="1"/>
              <a:t>Pendekatan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berfokus</a:t>
            </a:r>
            <a:r>
              <a:rPr lang="en-ID" dirty="0"/>
              <a:t> pada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yang </a:t>
            </a:r>
            <a:r>
              <a:rPr lang="en-ID" dirty="0" err="1"/>
              <a:t>kolaboratif</a:t>
            </a:r>
            <a:r>
              <a:rPr lang="en-ID" dirty="0"/>
              <a:t>,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, dan </a:t>
            </a:r>
            <a:r>
              <a:rPr lang="en-ID" dirty="0" err="1"/>
              <a:t>mengedepankan</a:t>
            </a:r>
            <a:r>
              <a:rPr lang="en-ID" dirty="0"/>
              <a:t>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kesuksesan</a:t>
            </a:r>
            <a:r>
              <a:rPr lang="en-ID" dirty="0"/>
              <a:t> </a:t>
            </a:r>
            <a:r>
              <a:rPr lang="en-ID" dirty="0" err="1"/>
              <a:t>anggota</a:t>
            </a:r>
            <a:r>
              <a:rPr lang="en-ID" dirty="0"/>
              <a:t> </a:t>
            </a:r>
            <a:r>
              <a:rPr lang="en-ID" dirty="0" err="1"/>
              <a:t>tim</a:t>
            </a: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0092"/>
          </a:xfrm>
        </p:spPr>
        <p:txBody>
          <a:bodyPr/>
          <a:lstStyle/>
          <a:p>
            <a:r>
              <a:rPr lang="en-US" dirty="0"/>
              <a:t>AGILITY (KELINCAHAN)</a:t>
            </a:r>
            <a:endParaRPr lang="en-ID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38200" y="1577010"/>
            <a:ext cx="9710529" cy="491586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808232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/>
              <a:t>Agile Development-the  Scrum Framework (Methodology) Courtesy Of Essential Scrum: A Practical Guide To The Most Popular </a:t>
            </a:r>
            <a:r>
              <a:rPr lang="en-US" sz="2400" b="1" dirty="0" err="1"/>
              <a:t>Agi</a:t>
            </a:r>
            <a:r>
              <a:rPr lang="en-US" sz="2400" b="1" dirty="0"/>
              <a:t> Process. A Practical Guide To The Most Popular Agile Process</a:t>
            </a:r>
            <a:endParaRPr lang="en-ID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838201" y="1898694"/>
            <a:ext cx="1068614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ID" sz="2400" b="1" dirty="0"/>
              <a:t>Agile Development</a:t>
            </a:r>
            <a:r>
              <a:rPr lang="en-ID" sz="2400" dirty="0"/>
              <a:t>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dirty="0" err="1"/>
              <a:t>pendekatan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pengembangan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lunak</a:t>
            </a:r>
            <a:r>
              <a:rPr lang="en-ID" sz="2400" dirty="0"/>
              <a:t> yang </a:t>
            </a:r>
            <a:r>
              <a:rPr lang="en-ID" sz="2400" dirty="0" err="1"/>
              <a:t>menekankan</a:t>
            </a:r>
            <a:r>
              <a:rPr lang="en-ID" sz="2400" dirty="0"/>
              <a:t> </a:t>
            </a:r>
            <a:r>
              <a:rPr lang="en-ID" sz="2400" dirty="0" err="1"/>
              <a:t>fleksibilitas</a:t>
            </a:r>
            <a:r>
              <a:rPr lang="en-ID" sz="2400" dirty="0"/>
              <a:t>, </a:t>
            </a:r>
            <a:r>
              <a:rPr lang="en-ID" sz="2400" dirty="0" err="1"/>
              <a:t>kolaborasi</a:t>
            </a:r>
            <a:r>
              <a:rPr lang="en-ID" sz="2400" dirty="0"/>
              <a:t>, dan </a:t>
            </a:r>
            <a:r>
              <a:rPr lang="en-ID" sz="2400" dirty="0" err="1"/>
              <a:t>iterasi</a:t>
            </a:r>
            <a:r>
              <a:rPr lang="en-ID" sz="2400" dirty="0"/>
              <a:t>. Agile </a:t>
            </a:r>
            <a:r>
              <a:rPr lang="en-ID" sz="2400" dirty="0" err="1"/>
              <a:t>bertujuan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hasil</a:t>
            </a:r>
            <a:r>
              <a:rPr lang="en-ID" sz="2400" dirty="0"/>
              <a:t> yang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cepat</a:t>
            </a:r>
            <a:r>
              <a:rPr lang="en-ID" sz="2400" dirty="0"/>
              <a:t>, </a:t>
            </a:r>
            <a:r>
              <a:rPr lang="en-ID" sz="2400" dirty="0" err="1"/>
              <a:t>responsif</a:t>
            </a:r>
            <a:r>
              <a:rPr lang="en-ID" sz="2400" dirty="0"/>
              <a:t> </a:t>
            </a:r>
            <a:r>
              <a:rPr lang="en-ID" sz="2400" dirty="0" err="1"/>
              <a:t>terhadap</a:t>
            </a:r>
            <a:r>
              <a:rPr lang="en-ID" sz="2400" dirty="0"/>
              <a:t> </a:t>
            </a:r>
            <a:r>
              <a:rPr lang="en-ID" sz="2400" dirty="0" err="1"/>
              <a:t>perubahan</a:t>
            </a:r>
            <a:r>
              <a:rPr lang="en-ID" sz="2400" dirty="0"/>
              <a:t>, dan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fokus</a:t>
            </a:r>
            <a:r>
              <a:rPr lang="en-ID" sz="2400" dirty="0"/>
              <a:t> pada </a:t>
            </a:r>
            <a:r>
              <a:rPr lang="en-ID" sz="2400" dirty="0" err="1"/>
              <a:t>kepuasan</a:t>
            </a:r>
            <a:r>
              <a:rPr lang="en-ID" sz="2400" dirty="0"/>
              <a:t> </a:t>
            </a:r>
            <a:r>
              <a:rPr lang="en-ID" sz="2400" dirty="0" err="1"/>
              <a:t>pengguna</a:t>
            </a:r>
            <a:r>
              <a:rPr lang="en-ID" sz="2400" dirty="0"/>
              <a:t>. Salah </a:t>
            </a:r>
            <a:r>
              <a:rPr lang="en-ID" sz="2400" dirty="0" err="1"/>
              <a:t>satu</a:t>
            </a:r>
            <a:r>
              <a:rPr lang="en-ID" sz="2400" dirty="0"/>
              <a:t> </a:t>
            </a:r>
            <a:r>
              <a:rPr lang="en-ID" sz="2400" dirty="0" err="1"/>
              <a:t>metodologi</a:t>
            </a:r>
            <a:r>
              <a:rPr lang="en-ID" sz="2400" dirty="0"/>
              <a:t> yang paling </a:t>
            </a:r>
            <a:r>
              <a:rPr lang="en-ID" sz="2400" dirty="0" err="1"/>
              <a:t>populer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pengembangan</a:t>
            </a:r>
            <a:r>
              <a:rPr lang="en-ID" sz="2400" dirty="0"/>
              <a:t> Agile </a:t>
            </a:r>
            <a:r>
              <a:rPr lang="en-ID" sz="2400" dirty="0" err="1"/>
              <a:t>adalah</a:t>
            </a:r>
            <a:r>
              <a:rPr lang="en-ID" sz="2400" dirty="0"/>
              <a:t> </a:t>
            </a:r>
            <a:r>
              <a:rPr lang="en-ID" sz="2400" b="1" dirty="0"/>
              <a:t>Scrum</a:t>
            </a:r>
            <a:r>
              <a:rPr lang="en-ID" sz="2400" dirty="0"/>
              <a:t>.</a:t>
            </a:r>
            <a:endParaRPr lang="en-ID" sz="2400" dirty="0"/>
          </a:p>
          <a:p>
            <a:pPr algn="just"/>
            <a:r>
              <a:rPr lang="en-ID" sz="2400" dirty="0" err="1"/>
              <a:t>Jadi</a:t>
            </a:r>
            <a:r>
              <a:rPr lang="en-ID" sz="2400" dirty="0"/>
              <a:t> </a:t>
            </a:r>
            <a:r>
              <a:rPr lang="en-ID" sz="2400" dirty="0" err="1"/>
              <a:t>keseluruhan</a:t>
            </a:r>
            <a:r>
              <a:rPr lang="en-ID" sz="2400" dirty="0"/>
              <a:t> </a:t>
            </a:r>
            <a:r>
              <a:rPr lang="en-ID" sz="2400" dirty="0" err="1"/>
              <a:t>frasa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merujuk</a:t>
            </a:r>
            <a:r>
              <a:rPr lang="en-ID" sz="2400" dirty="0"/>
              <a:t> pada </a:t>
            </a:r>
            <a:r>
              <a:rPr lang="en-ID" sz="2400" dirty="0" err="1"/>
              <a:t>penggunaan</a:t>
            </a:r>
            <a:r>
              <a:rPr lang="en-ID" sz="2400" dirty="0"/>
              <a:t> </a:t>
            </a:r>
            <a:r>
              <a:rPr lang="en-ID" sz="2400" dirty="0" err="1"/>
              <a:t>metodologi</a:t>
            </a:r>
            <a:r>
              <a:rPr lang="en-ID" sz="2400" dirty="0"/>
              <a:t> Scrum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konteks</a:t>
            </a:r>
            <a:r>
              <a:rPr lang="en-ID" sz="2400" dirty="0"/>
              <a:t> </a:t>
            </a:r>
            <a:r>
              <a:rPr lang="en-ID" sz="2400" dirty="0" err="1"/>
              <a:t>pengembangan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lunak</a:t>
            </a:r>
            <a:r>
              <a:rPr lang="en-ID" sz="2400" dirty="0"/>
              <a:t> Agile, </a:t>
            </a:r>
            <a:r>
              <a:rPr lang="en-ID" sz="2400" dirty="0" err="1"/>
              <a:t>dengan</a:t>
            </a:r>
            <a:r>
              <a:rPr lang="en-ID" sz="2400" dirty="0"/>
              <a:t> </a:t>
            </a:r>
            <a:r>
              <a:rPr lang="en-ID" sz="2400" dirty="0" err="1"/>
              <a:t>referensi</a:t>
            </a:r>
            <a:r>
              <a:rPr lang="en-ID" sz="2400" dirty="0"/>
              <a:t> pada </a:t>
            </a:r>
            <a:r>
              <a:rPr lang="en-ID" sz="2400" dirty="0" err="1"/>
              <a:t>buku</a:t>
            </a:r>
            <a:r>
              <a:rPr lang="en-ID" sz="2400" dirty="0"/>
              <a:t> </a:t>
            </a:r>
            <a:r>
              <a:rPr lang="en-ID" sz="2400" b="1" dirty="0"/>
              <a:t>"Essential Scrum"</a:t>
            </a:r>
            <a:r>
              <a:rPr lang="en-ID" sz="2400" dirty="0"/>
              <a:t> yang </a:t>
            </a:r>
            <a:r>
              <a:rPr lang="en-ID" sz="2400" dirty="0" err="1"/>
              <a:t>memberikan</a:t>
            </a:r>
            <a:r>
              <a:rPr lang="en-ID" sz="2400" dirty="0"/>
              <a:t> </a:t>
            </a:r>
            <a:r>
              <a:rPr lang="en-ID" sz="2400" dirty="0" err="1"/>
              <a:t>panduan</a:t>
            </a:r>
            <a:r>
              <a:rPr lang="en-ID" sz="2400" dirty="0"/>
              <a:t> </a:t>
            </a:r>
            <a:r>
              <a:rPr lang="en-ID" sz="2400" dirty="0" err="1"/>
              <a:t>praktis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mempelajari</a:t>
            </a:r>
            <a:r>
              <a:rPr lang="en-ID" sz="2400" dirty="0"/>
              <a:t> dan </a:t>
            </a:r>
            <a:r>
              <a:rPr lang="en-ID" sz="2400" dirty="0" err="1"/>
              <a:t>mengimplementasikan</a:t>
            </a:r>
            <a:r>
              <a:rPr lang="en-ID" sz="2400" dirty="0"/>
              <a:t> Scrum. Scrum,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metodologi</a:t>
            </a:r>
            <a:r>
              <a:rPr lang="en-ID" sz="2400" dirty="0"/>
              <a:t> Agile yang </a:t>
            </a:r>
            <a:r>
              <a:rPr lang="en-ID" sz="2400" dirty="0" err="1"/>
              <a:t>sangat</a:t>
            </a:r>
            <a:r>
              <a:rPr lang="en-ID" sz="2400" dirty="0"/>
              <a:t> </a:t>
            </a:r>
            <a:r>
              <a:rPr lang="en-ID" sz="2400" dirty="0" err="1"/>
              <a:t>populer</a:t>
            </a:r>
            <a:r>
              <a:rPr lang="en-ID" sz="2400" dirty="0"/>
              <a:t>, </a:t>
            </a:r>
            <a:r>
              <a:rPr lang="en-ID" sz="2400" dirty="0" err="1"/>
              <a:t>sering</a:t>
            </a:r>
            <a:r>
              <a:rPr lang="en-ID" sz="2400" dirty="0"/>
              <a:t> </a:t>
            </a:r>
            <a:r>
              <a:rPr lang="en-ID" sz="2400" dirty="0" err="1"/>
              <a:t>dianggap</a:t>
            </a:r>
            <a:r>
              <a:rPr lang="en-ID" sz="2400" dirty="0"/>
              <a:t>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cara</a:t>
            </a:r>
            <a:r>
              <a:rPr lang="en-ID" sz="2400" dirty="0"/>
              <a:t> yang </a:t>
            </a:r>
            <a:r>
              <a:rPr lang="en-ID" sz="2400" dirty="0" err="1"/>
              <a:t>efektif</a:t>
            </a:r>
            <a:r>
              <a:rPr lang="en-ID" sz="2400" dirty="0"/>
              <a:t> </a:t>
            </a:r>
            <a:r>
              <a:rPr lang="en-ID" sz="2400" dirty="0" err="1"/>
              <a:t>untuk</a:t>
            </a:r>
            <a:r>
              <a:rPr lang="en-ID" sz="2400" dirty="0"/>
              <a:t> </a:t>
            </a:r>
            <a:r>
              <a:rPr lang="en-ID" sz="2400" dirty="0" err="1"/>
              <a:t>mengelola</a:t>
            </a:r>
            <a:r>
              <a:rPr lang="en-ID" sz="2400" dirty="0"/>
              <a:t> </a:t>
            </a:r>
            <a:r>
              <a:rPr lang="en-ID" sz="2400" dirty="0" err="1"/>
              <a:t>proyek</a:t>
            </a:r>
            <a:r>
              <a:rPr lang="en-ID" sz="2400" dirty="0"/>
              <a:t> </a:t>
            </a:r>
            <a:r>
              <a:rPr lang="en-ID" sz="2400" dirty="0" err="1"/>
              <a:t>pengembangan</a:t>
            </a:r>
            <a:r>
              <a:rPr lang="en-ID" sz="2400" dirty="0"/>
              <a:t> </a:t>
            </a:r>
            <a:r>
              <a:rPr lang="en-ID" sz="2400" dirty="0" err="1"/>
              <a:t>perangkat</a:t>
            </a:r>
            <a:r>
              <a:rPr lang="en-ID" sz="2400" dirty="0"/>
              <a:t> </a:t>
            </a:r>
            <a:r>
              <a:rPr lang="en-ID" sz="2400" dirty="0" err="1"/>
              <a:t>lunak</a:t>
            </a:r>
            <a:r>
              <a:rPr lang="en-ID" sz="2400" dirty="0"/>
              <a:t> </a:t>
            </a:r>
            <a:r>
              <a:rPr lang="en-ID" sz="2400" dirty="0" err="1"/>
              <a:t>secara</a:t>
            </a:r>
            <a:r>
              <a:rPr lang="en-ID" sz="2400" dirty="0"/>
              <a:t> </a:t>
            </a:r>
            <a:r>
              <a:rPr lang="en-ID" sz="2400" dirty="0" err="1"/>
              <a:t>fleksibel</a:t>
            </a:r>
            <a:r>
              <a:rPr lang="en-ID" sz="2400" dirty="0"/>
              <a:t> dan </a:t>
            </a:r>
            <a:r>
              <a:rPr lang="en-ID" sz="2400" dirty="0" err="1"/>
              <a:t>efisien</a:t>
            </a:r>
            <a:endParaRPr lang="en-ID" sz="2400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7942" y="365125"/>
            <a:ext cx="10395857" cy="650875"/>
          </a:xfrm>
        </p:spPr>
        <p:txBody>
          <a:bodyPr>
            <a:normAutofit/>
          </a:bodyPr>
          <a:lstStyle/>
          <a:p>
            <a:r>
              <a:rPr lang="en-ID" sz="2400" b="1" dirty="0"/>
              <a:t>SECARA UMUM, YANG DIMAKSUD DENGAN FRASA BERIKUT:</a:t>
            </a:r>
            <a:endParaRPr lang="en-ID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248228"/>
            <a:ext cx="10889343" cy="5442857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ID" sz="3100" b="1" dirty="0"/>
              <a:t>Agile Development - The Scrum Framework (Methodology) Courtesy of Essential Scrum: A Practical Guide To The Most Popular Agile Process"</a:t>
            </a:r>
            <a:r>
              <a:rPr lang="en-ID" sz="3100" dirty="0"/>
              <a:t> </a:t>
            </a:r>
            <a:r>
              <a:rPr lang="en-ID" sz="3100" dirty="0" err="1"/>
              <a:t>adalah</a:t>
            </a:r>
            <a:r>
              <a:rPr lang="en-ID" sz="3100" dirty="0"/>
              <a:t>:</a:t>
            </a:r>
            <a:endParaRPr lang="en-ID" sz="3100" dirty="0"/>
          </a:p>
          <a:p>
            <a:pPr algn="just"/>
            <a:r>
              <a:rPr lang="en-ID" sz="3100" b="1" dirty="0"/>
              <a:t>Agile Development</a:t>
            </a:r>
            <a:r>
              <a:rPr lang="en-ID" sz="3100" dirty="0"/>
              <a:t>: Proses </a:t>
            </a:r>
            <a:r>
              <a:rPr lang="en-ID" sz="3100" dirty="0" err="1"/>
              <a:t>pengembangan</a:t>
            </a:r>
            <a:r>
              <a:rPr lang="en-ID" sz="3100" dirty="0"/>
              <a:t> </a:t>
            </a:r>
            <a:r>
              <a:rPr lang="en-ID" sz="3100" dirty="0" err="1"/>
              <a:t>perangkat</a:t>
            </a:r>
            <a:r>
              <a:rPr lang="en-ID" sz="3100" dirty="0"/>
              <a:t> </a:t>
            </a:r>
            <a:r>
              <a:rPr lang="en-ID" sz="3100" dirty="0" err="1"/>
              <a:t>lunak</a:t>
            </a:r>
            <a:r>
              <a:rPr lang="en-ID" sz="3100" dirty="0"/>
              <a:t> yang </a:t>
            </a:r>
            <a:r>
              <a:rPr lang="en-ID" sz="3100" dirty="0" err="1"/>
              <a:t>iteratif</a:t>
            </a:r>
            <a:r>
              <a:rPr lang="en-ID" sz="3100" dirty="0"/>
              <a:t> dan </a:t>
            </a:r>
            <a:r>
              <a:rPr lang="en-ID" sz="3100" dirty="0" err="1"/>
              <a:t>inkremental</a:t>
            </a:r>
            <a:r>
              <a:rPr lang="en-ID" sz="3100" dirty="0"/>
              <a:t>, di mana </a:t>
            </a:r>
            <a:r>
              <a:rPr lang="en-ID" sz="3100" dirty="0" err="1"/>
              <a:t>tim</a:t>
            </a:r>
            <a:r>
              <a:rPr lang="en-ID" sz="3100" dirty="0"/>
              <a:t> </a:t>
            </a:r>
            <a:r>
              <a:rPr lang="en-ID" sz="3100" dirty="0" err="1"/>
              <a:t>bekerja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siklus</a:t>
            </a:r>
            <a:r>
              <a:rPr lang="en-ID" sz="3100" dirty="0"/>
              <a:t> </a:t>
            </a:r>
            <a:r>
              <a:rPr lang="en-ID" sz="3100" dirty="0" err="1"/>
              <a:t>pendek</a:t>
            </a:r>
            <a:r>
              <a:rPr lang="en-ID" sz="3100" dirty="0"/>
              <a:t> yang </a:t>
            </a:r>
            <a:r>
              <a:rPr lang="en-ID" sz="3100" dirty="0" err="1"/>
              <a:t>disebut</a:t>
            </a:r>
            <a:r>
              <a:rPr lang="en-ID" sz="3100" dirty="0"/>
              <a:t> "sprint" </a:t>
            </a:r>
            <a:r>
              <a:rPr lang="en-ID" sz="3100" dirty="0" err="1"/>
              <a:t>untuk</a:t>
            </a:r>
            <a:r>
              <a:rPr lang="en-ID" sz="3100" dirty="0"/>
              <a:t> </a:t>
            </a:r>
            <a:r>
              <a:rPr lang="en-ID" sz="3100" dirty="0" err="1"/>
              <a:t>mengembangkan</a:t>
            </a:r>
            <a:r>
              <a:rPr lang="en-ID" sz="3100" dirty="0"/>
              <a:t> </a:t>
            </a:r>
            <a:r>
              <a:rPr lang="en-ID" sz="3100" dirty="0" err="1"/>
              <a:t>produk</a:t>
            </a:r>
            <a:r>
              <a:rPr lang="en-ID" sz="3100" dirty="0"/>
              <a:t> </a:t>
            </a:r>
            <a:r>
              <a:rPr lang="en-ID" sz="3100" dirty="0" err="1"/>
              <a:t>secara</a:t>
            </a:r>
            <a:r>
              <a:rPr lang="en-ID" sz="3100" dirty="0"/>
              <a:t> </a:t>
            </a:r>
            <a:r>
              <a:rPr lang="en-ID" sz="3100" dirty="0" err="1"/>
              <a:t>bertahap</a:t>
            </a:r>
            <a:r>
              <a:rPr lang="en-ID" sz="3100" dirty="0"/>
              <a:t> dan </a:t>
            </a:r>
            <a:r>
              <a:rPr lang="en-ID" sz="3100" dirty="0" err="1"/>
              <a:t>mendapatkan</a:t>
            </a:r>
            <a:r>
              <a:rPr lang="en-ID" sz="3100" dirty="0"/>
              <a:t> </a:t>
            </a:r>
            <a:r>
              <a:rPr lang="en-ID" sz="3100" dirty="0" err="1"/>
              <a:t>umpan</a:t>
            </a:r>
            <a:r>
              <a:rPr lang="en-ID" sz="3100" dirty="0"/>
              <a:t> </a:t>
            </a:r>
            <a:r>
              <a:rPr lang="en-ID" sz="3100" dirty="0" err="1"/>
              <a:t>balik</a:t>
            </a:r>
            <a:r>
              <a:rPr lang="en-ID" sz="3100" dirty="0"/>
              <a:t> </a:t>
            </a:r>
            <a:r>
              <a:rPr lang="en-ID" sz="3100" dirty="0" err="1"/>
              <a:t>pengguna</a:t>
            </a:r>
            <a:r>
              <a:rPr lang="en-ID" sz="3100" dirty="0"/>
              <a:t> </a:t>
            </a:r>
            <a:r>
              <a:rPr lang="en-ID" sz="3100" dirty="0" err="1"/>
              <a:t>secepat</a:t>
            </a:r>
            <a:r>
              <a:rPr lang="en-ID" sz="3100" dirty="0"/>
              <a:t> </a:t>
            </a:r>
            <a:r>
              <a:rPr lang="en-ID" sz="3100" dirty="0" err="1"/>
              <a:t>mungkin</a:t>
            </a:r>
            <a:r>
              <a:rPr lang="en-ID" sz="3100" dirty="0"/>
              <a:t>.</a:t>
            </a:r>
            <a:endParaRPr lang="en-ID" sz="3100" dirty="0"/>
          </a:p>
          <a:p>
            <a:pPr algn="just"/>
            <a:r>
              <a:rPr lang="en-ID" sz="3100" b="1" dirty="0"/>
              <a:t>The Scrum Framework</a:t>
            </a:r>
            <a:r>
              <a:rPr lang="en-ID" sz="3100" dirty="0"/>
              <a:t>: Scrum </a:t>
            </a:r>
            <a:r>
              <a:rPr lang="en-ID" sz="3100" dirty="0" err="1"/>
              <a:t>adalah</a:t>
            </a:r>
            <a:r>
              <a:rPr lang="en-ID" sz="3100" dirty="0"/>
              <a:t> salah </a:t>
            </a:r>
            <a:r>
              <a:rPr lang="en-ID" sz="3100" dirty="0" err="1"/>
              <a:t>satu</a:t>
            </a:r>
            <a:r>
              <a:rPr lang="en-ID" sz="3100" dirty="0"/>
              <a:t> </a:t>
            </a:r>
            <a:r>
              <a:rPr lang="en-ID" sz="3100" dirty="0" err="1"/>
              <a:t>metodologi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Agile yang </a:t>
            </a:r>
            <a:r>
              <a:rPr lang="en-ID" sz="3100" dirty="0" err="1"/>
              <a:t>menggunakan</a:t>
            </a:r>
            <a:r>
              <a:rPr lang="en-ID" sz="3100" dirty="0"/>
              <a:t> </a:t>
            </a:r>
            <a:r>
              <a:rPr lang="en-ID" sz="3100" dirty="0" err="1"/>
              <a:t>prinsip-prinsip</a:t>
            </a:r>
            <a:r>
              <a:rPr lang="en-ID" sz="3100" dirty="0"/>
              <a:t> </a:t>
            </a:r>
            <a:r>
              <a:rPr lang="en-ID" sz="3100" dirty="0" err="1"/>
              <a:t>tertentu</a:t>
            </a:r>
            <a:r>
              <a:rPr lang="en-ID" sz="3100" dirty="0"/>
              <a:t>, </a:t>
            </a:r>
            <a:r>
              <a:rPr lang="en-ID" sz="3100" dirty="0" err="1"/>
              <a:t>seperti</a:t>
            </a:r>
            <a:r>
              <a:rPr lang="en-ID" sz="3100" dirty="0"/>
              <a:t> </a:t>
            </a:r>
            <a:r>
              <a:rPr lang="en-ID" sz="3100" dirty="0" err="1"/>
              <a:t>pembagian</a:t>
            </a:r>
            <a:r>
              <a:rPr lang="en-ID" sz="3100" dirty="0"/>
              <a:t> </a:t>
            </a:r>
            <a:r>
              <a:rPr lang="en-ID" sz="3100" dirty="0" err="1"/>
              <a:t>tugas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tim</a:t>
            </a:r>
            <a:r>
              <a:rPr lang="en-ID" sz="3100" dirty="0"/>
              <a:t>, </a:t>
            </a:r>
            <a:r>
              <a:rPr lang="en-ID" sz="3100" dirty="0" err="1"/>
              <a:t>peran-peran</a:t>
            </a:r>
            <a:r>
              <a:rPr lang="en-ID" sz="3100" dirty="0"/>
              <a:t> </a:t>
            </a:r>
            <a:r>
              <a:rPr lang="en-ID" sz="3100" dirty="0" err="1"/>
              <a:t>spesifik</a:t>
            </a:r>
            <a:r>
              <a:rPr lang="en-ID" sz="3100" dirty="0"/>
              <a:t> (</a:t>
            </a:r>
            <a:r>
              <a:rPr lang="en-ID" sz="3100" dirty="0" err="1"/>
              <a:t>seperti</a:t>
            </a:r>
            <a:r>
              <a:rPr lang="en-ID" sz="3100" dirty="0"/>
              <a:t> Scrum Master dan Product Owner), </a:t>
            </a:r>
            <a:r>
              <a:rPr lang="en-ID" sz="3100" dirty="0" err="1"/>
              <a:t>serta</a:t>
            </a:r>
            <a:r>
              <a:rPr lang="en-ID" sz="3100" dirty="0"/>
              <a:t> </a:t>
            </a:r>
            <a:r>
              <a:rPr lang="en-ID" sz="3100" dirty="0" err="1"/>
              <a:t>struktur</a:t>
            </a:r>
            <a:r>
              <a:rPr lang="en-ID" sz="3100" dirty="0"/>
              <a:t> </a:t>
            </a:r>
            <a:r>
              <a:rPr lang="en-ID" sz="3100" dirty="0" err="1"/>
              <a:t>ritme</a:t>
            </a:r>
            <a:r>
              <a:rPr lang="en-ID" sz="3100" dirty="0"/>
              <a:t> yang </a:t>
            </a:r>
            <a:r>
              <a:rPr lang="en-ID" sz="3100" dirty="0" err="1"/>
              <a:t>teratur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bentuk</a:t>
            </a:r>
            <a:r>
              <a:rPr lang="en-ID" sz="3100" dirty="0"/>
              <a:t> sprint (</a:t>
            </a:r>
            <a:r>
              <a:rPr lang="en-ID" sz="3100" dirty="0" err="1"/>
              <a:t>periode</a:t>
            </a:r>
            <a:r>
              <a:rPr lang="en-ID" sz="3100" dirty="0"/>
              <a:t> </a:t>
            </a:r>
            <a:r>
              <a:rPr lang="en-ID" sz="3100" dirty="0" err="1"/>
              <a:t>waktu</a:t>
            </a:r>
            <a:r>
              <a:rPr lang="en-ID" sz="3100" dirty="0"/>
              <a:t> </a:t>
            </a:r>
            <a:r>
              <a:rPr lang="en-ID" sz="3100" dirty="0" err="1"/>
              <a:t>pendek</a:t>
            </a:r>
            <a:r>
              <a:rPr lang="en-ID" sz="3100" dirty="0"/>
              <a:t> </a:t>
            </a:r>
            <a:r>
              <a:rPr lang="en-ID" sz="3100" dirty="0" err="1"/>
              <a:t>untuk</a:t>
            </a:r>
            <a:r>
              <a:rPr lang="en-ID" sz="3100" dirty="0"/>
              <a:t> </a:t>
            </a:r>
            <a:r>
              <a:rPr lang="en-ID" sz="3100" dirty="0" err="1"/>
              <a:t>menyelesaikan</a:t>
            </a:r>
            <a:r>
              <a:rPr lang="en-ID" sz="3100" dirty="0"/>
              <a:t> </a:t>
            </a:r>
            <a:r>
              <a:rPr lang="en-ID" sz="3100" dirty="0" err="1"/>
              <a:t>pekerjaan</a:t>
            </a:r>
            <a:r>
              <a:rPr lang="en-ID" sz="3100" dirty="0"/>
              <a:t> </a:t>
            </a:r>
            <a:r>
              <a:rPr lang="en-ID" sz="3100" dirty="0" err="1"/>
              <a:t>tertentu</a:t>
            </a:r>
            <a:r>
              <a:rPr lang="en-ID" sz="3100" dirty="0"/>
              <a:t>). Scrum </a:t>
            </a:r>
            <a:r>
              <a:rPr lang="en-ID" sz="3100" dirty="0" err="1"/>
              <a:t>berfokus</a:t>
            </a:r>
            <a:r>
              <a:rPr lang="en-ID" sz="3100" dirty="0"/>
              <a:t> pada </a:t>
            </a:r>
            <a:r>
              <a:rPr lang="en-ID" sz="3100" dirty="0" err="1"/>
              <a:t>kolaborasi</a:t>
            </a:r>
            <a:r>
              <a:rPr lang="en-ID" sz="3100" dirty="0"/>
              <a:t> </a:t>
            </a:r>
            <a:r>
              <a:rPr lang="en-ID" sz="3100" dirty="0" err="1"/>
              <a:t>tim</a:t>
            </a:r>
            <a:r>
              <a:rPr lang="en-ID" sz="3100" dirty="0"/>
              <a:t>, </a:t>
            </a:r>
            <a:r>
              <a:rPr lang="en-ID" sz="3100" dirty="0" err="1"/>
              <a:t>pengelolaan</a:t>
            </a:r>
            <a:r>
              <a:rPr lang="en-ID" sz="3100" dirty="0"/>
              <a:t> </a:t>
            </a:r>
            <a:r>
              <a:rPr lang="en-ID" sz="3100" dirty="0" err="1"/>
              <a:t>perubahan</a:t>
            </a:r>
            <a:r>
              <a:rPr lang="en-ID" sz="3100" dirty="0"/>
              <a:t> yang </a:t>
            </a:r>
            <a:r>
              <a:rPr lang="en-ID" sz="3100" dirty="0" err="1"/>
              <a:t>cepat</a:t>
            </a:r>
            <a:r>
              <a:rPr lang="en-ID" sz="3100" dirty="0"/>
              <a:t>, dan </a:t>
            </a:r>
            <a:r>
              <a:rPr lang="en-ID" sz="3100" dirty="0" err="1"/>
              <a:t>pencapaian</a:t>
            </a:r>
            <a:r>
              <a:rPr lang="en-ID" sz="3100" dirty="0"/>
              <a:t> </a:t>
            </a:r>
            <a:r>
              <a:rPr lang="en-ID" sz="3100" dirty="0" err="1"/>
              <a:t>hasil</a:t>
            </a:r>
            <a:r>
              <a:rPr lang="en-ID" sz="3100" dirty="0"/>
              <a:t> yang </a:t>
            </a:r>
            <a:r>
              <a:rPr lang="en-ID" sz="3100" dirty="0" err="1"/>
              <a:t>jelas</a:t>
            </a:r>
            <a:r>
              <a:rPr lang="en-ID" sz="3100" dirty="0"/>
              <a:t> dan </a:t>
            </a:r>
            <a:r>
              <a:rPr lang="en-ID" sz="3100" dirty="0" err="1"/>
              <a:t>terukur</a:t>
            </a:r>
            <a:r>
              <a:rPr lang="en-ID" sz="3100" dirty="0"/>
              <a:t>.</a:t>
            </a:r>
            <a:endParaRPr lang="en-ID" sz="3100" dirty="0"/>
          </a:p>
          <a:p>
            <a:pPr algn="just"/>
            <a:r>
              <a:rPr lang="en-ID" sz="3100" b="1" dirty="0"/>
              <a:t>Essential Scrum: A Practical Guide to the Most Popular Agile Process</a:t>
            </a:r>
            <a:r>
              <a:rPr lang="en-ID" sz="3100" dirty="0"/>
              <a:t>: </a:t>
            </a:r>
            <a:r>
              <a:rPr lang="en-ID" sz="3100" dirty="0" err="1"/>
              <a:t>Buku</a:t>
            </a:r>
            <a:r>
              <a:rPr lang="en-ID" sz="3100" dirty="0"/>
              <a:t> </a:t>
            </a:r>
            <a:r>
              <a:rPr lang="en-ID" sz="3100" dirty="0" err="1"/>
              <a:t>ini</a:t>
            </a:r>
            <a:r>
              <a:rPr lang="en-ID" sz="3100" dirty="0"/>
              <a:t>, yang </a:t>
            </a:r>
            <a:r>
              <a:rPr lang="en-ID" sz="3100" dirty="0" err="1"/>
              <a:t>ditulis</a:t>
            </a:r>
            <a:r>
              <a:rPr lang="en-ID" sz="3100" dirty="0"/>
              <a:t> oleh Kenneth S. Rubin, </a:t>
            </a:r>
            <a:r>
              <a:rPr lang="en-ID" sz="3100" dirty="0" err="1"/>
              <a:t>memberikan</a:t>
            </a:r>
            <a:r>
              <a:rPr lang="en-ID" sz="3100" dirty="0"/>
              <a:t> </a:t>
            </a:r>
            <a:r>
              <a:rPr lang="en-ID" sz="3100" dirty="0" err="1"/>
              <a:t>panduan</a:t>
            </a:r>
            <a:r>
              <a:rPr lang="en-ID" sz="3100" dirty="0"/>
              <a:t> </a:t>
            </a:r>
            <a:r>
              <a:rPr lang="en-ID" sz="3100" dirty="0" err="1"/>
              <a:t>praktis</a:t>
            </a:r>
            <a:r>
              <a:rPr lang="en-ID" sz="3100" dirty="0"/>
              <a:t> dan </a:t>
            </a:r>
            <a:r>
              <a:rPr lang="en-ID" sz="3100" dirty="0" err="1"/>
              <a:t>mendalam</a:t>
            </a:r>
            <a:r>
              <a:rPr lang="en-ID" sz="3100" dirty="0"/>
              <a:t> </a:t>
            </a:r>
            <a:r>
              <a:rPr lang="en-ID" sz="3100" dirty="0" err="1"/>
              <a:t>mengenai</a:t>
            </a:r>
            <a:r>
              <a:rPr lang="en-ID" sz="3100" dirty="0"/>
              <a:t> </a:t>
            </a:r>
            <a:r>
              <a:rPr lang="en-ID" sz="3100" dirty="0" err="1"/>
              <a:t>penerapan</a:t>
            </a:r>
            <a:r>
              <a:rPr lang="en-ID" sz="3100" dirty="0"/>
              <a:t> </a:t>
            </a:r>
            <a:r>
              <a:rPr lang="en-ID" sz="3100" dirty="0" err="1"/>
              <a:t>metodologi</a:t>
            </a:r>
            <a:r>
              <a:rPr lang="en-ID" sz="3100" dirty="0"/>
              <a:t> Scrum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pengembangan</a:t>
            </a:r>
            <a:r>
              <a:rPr lang="en-ID" sz="3100" dirty="0"/>
              <a:t> </a:t>
            </a:r>
            <a:r>
              <a:rPr lang="en-ID" sz="3100" dirty="0" err="1"/>
              <a:t>perangkat</a:t>
            </a:r>
            <a:r>
              <a:rPr lang="en-ID" sz="3100" dirty="0"/>
              <a:t> </a:t>
            </a:r>
            <a:r>
              <a:rPr lang="en-ID" sz="3100" dirty="0" err="1"/>
              <a:t>lunak</a:t>
            </a:r>
            <a:r>
              <a:rPr lang="en-ID" sz="3100" dirty="0"/>
              <a:t>. </a:t>
            </a:r>
            <a:r>
              <a:rPr lang="en-ID" sz="3100" dirty="0" err="1"/>
              <a:t>Buku</a:t>
            </a:r>
            <a:r>
              <a:rPr lang="en-ID" sz="3100" dirty="0"/>
              <a:t> </a:t>
            </a:r>
            <a:r>
              <a:rPr lang="en-ID" sz="3100" dirty="0" err="1"/>
              <a:t>ini</a:t>
            </a:r>
            <a:r>
              <a:rPr lang="en-ID" sz="3100" dirty="0"/>
              <a:t> </a:t>
            </a:r>
            <a:r>
              <a:rPr lang="en-ID" sz="3100" dirty="0" err="1"/>
              <a:t>membantu</a:t>
            </a:r>
            <a:r>
              <a:rPr lang="en-ID" sz="3100" dirty="0"/>
              <a:t> </a:t>
            </a:r>
            <a:r>
              <a:rPr lang="en-ID" sz="3100" dirty="0" err="1"/>
              <a:t>pembaca</a:t>
            </a:r>
            <a:r>
              <a:rPr lang="en-ID" sz="3100" dirty="0"/>
              <a:t> </a:t>
            </a:r>
            <a:r>
              <a:rPr lang="en-ID" sz="3100" dirty="0" err="1"/>
              <a:t>memahami</a:t>
            </a:r>
            <a:r>
              <a:rPr lang="en-ID" sz="3100" dirty="0"/>
              <a:t> </a:t>
            </a:r>
            <a:r>
              <a:rPr lang="en-ID" sz="3100" dirty="0" err="1"/>
              <a:t>prinsip-prinsip</a:t>
            </a:r>
            <a:r>
              <a:rPr lang="en-ID" sz="3100" dirty="0"/>
              <a:t> dan </a:t>
            </a:r>
            <a:r>
              <a:rPr lang="en-ID" sz="3100" dirty="0" err="1"/>
              <a:t>praktik-praktik</a:t>
            </a:r>
            <a:r>
              <a:rPr lang="en-ID" sz="3100" dirty="0"/>
              <a:t> </a:t>
            </a:r>
            <a:r>
              <a:rPr lang="en-ID" sz="3100" dirty="0" err="1"/>
              <a:t>penting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Scrum, </a:t>
            </a:r>
            <a:r>
              <a:rPr lang="en-ID" sz="3100" dirty="0" err="1"/>
              <a:t>serta</a:t>
            </a:r>
            <a:r>
              <a:rPr lang="en-ID" sz="3100" dirty="0"/>
              <a:t> </a:t>
            </a:r>
            <a:r>
              <a:rPr lang="en-ID" sz="3100" dirty="0" err="1"/>
              <a:t>cara</a:t>
            </a:r>
            <a:r>
              <a:rPr lang="en-ID" sz="3100" dirty="0"/>
              <a:t> </a:t>
            </a:r>
            <a:r>
              <a:rPr lang="en-ID" sz="3100" dirty="0" err="1"/>
              <a:t>mengimplementasikannya</a:t>
            </a:r>
            <a:r>
              <a:rPr lang="en-ID" sz="3100" dirty="0"/>
              <a:t> </a:t>
            </a:r>
            <a:r>
              <a:rPr lang="en-ID" sz="3100" dirty="0" err="1"/>
              <a:t>dengan</a:t>
            </a:r>
            <a:r>
              <a:rPr lang="en-ID" sz="3100" dirty="0"/>
              <a:t> </a:t>
            </a:r>
            <a:r>
              <a:rPr lang="en-ID" sz="3100" dirty="0" err="1"/>
              <a:t>efektif</a:t>
            </a:r>
            <a:r>
              <a:rPr lang="en-ID" sz="3100" dirty="0"/>
              <a:t> </a:t>
            </a:r>
            <a:r>
              <a:rPr lang="en-ID" sz="3100" dirty="0" err="1"/>
              <a:t>dalam</a:t>
            </a:r>
            <a:r>
              <a:rPr lang="en-ID" sz="3100" dirty="0"/>
              <a:t> </a:t>
            </a:r>
            <a:r>
              <a:rPr lang="en-ID" sz="3100" dirty="0" err="1"/>
              <a:t>proyek</a:t>
            </a:r>
            <a:r>
              <a:rPr lang="en-ID" sz="3100" dirty="0"/>
              <a:t> </a:t>
            </a:r>
            <a:r>
              <a:rPr lang="en-ID" sz="3100" dirty="0" err="1"/>
              <a:t>pengembangan</a:t>
            </a:r>
            <a:r>
              <a:rPr lang="en-ID" sz="3100" dirty="0"/>
              <a:t> </a:t>
            </a:r>
            <a:r>
              <a:rPr lang="en-ID" sz="3100" dirty="0" err="1"/>
              <a:t>perangkat</a:t>
            </a:r>
            <a:r>
              <a:rPr lang="en-ID" sz="3100" dirty="0"/>
              <a:t> </a:t>
            </a:r>
            <a:r>
              <a:rPr lang="en-ID" sz="3100" dirty="0" err="1"/>
              <a:t>lunak</a:t>
            </a:r>
            <a:r>
              <a:rPr lang="en-ID" sz="3100" dirty="0"/>
              <a:t>.</a:t>
            </a:r>
            <a:endParaRPr lang="en-ID" sz="3100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500" dirty="0"/>
              <a:t>PENGEMBANGAN AGILE</a:t>
            </a:r>
            <a:endParaRPr lang="en-ID" sz="35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Agile Development-the  Scrum Framework (Methodology) Courtesy Of Essential </a:t>
            </a:r>
            <a:r>
              <a:rPr lang="en-US" dirty="0" err="1"/>
              <a:t>Scrum:A</a:t>
            </a:r>
            <a:r>
              <a:rPr lang="en-US" dirty="0"/>
              <a:t> Practical Guide To The Most Popular </a:t>
            </a:r>
            <a:r>
              <a:rPr lang="en-US" dirty="0" err="1"/>
              <a:t>Agi</a:t>
            </a:r>
            <a:r>
              <a:rPr lang="en-US" dirty="0"/>
              <a:t> Process. A Practical Guide To The Most Popular Agile Process/</a:t>
            </a:r>
            <a:endParaRPr lang="en-ID" dirty="0"/>
          </a:p>
          <a:p>
            <a:pPr algn="just"/>
            <a:r>
              <a:rPr lang="en-ID" dirty="0" err="1"/>
              <a:t>Pengembangan</a:t>
            </a:r>
            <a:r>
              <a:rPr lang="en-ID" dirty="0"/>
              <a:t> Agile-</a:t>
            </a:r>
            <a:r>
              <a:rPr lang="en-ID" dirty="0" err="1"/>
              <a:t>Kerangka</a:t>
            </a:r>
            <a:r>
              <a:rPr lang="en-ID" dirty="0"/>
              <a:t> </a:t>
            </a:r>
            <a:r>
              <a:rPr lang="en-ID" dirty="0" err="1"/>
              <a:t>Kerja</a:t>
            </a:r>
            <a:r>
              <a:rPr lang="en-ID" dirty="0"/>
              <a:t> Scrum (</a:t>
            </a:r>
            <a:r>
              <a:rPr lang="en-ID" dirty="0" err="1"/>
              <a:t>Metodologi</a:t>
            </a:r>
            <a:r>
              <a:rPr lang="en-ID" dirty="0"/>
              <a:t>)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Kebaikan</a:t>
            </a:r>
            <a:r>
              <a:rPr lang="en-ID" dirty="0"/>
              <a:t> Scrum </a:t>
            </a:r>
            <a:r>
              <a:rPr lang="en-ID" dirty="0" err="1"/>
              <a:t>Esensial</a:t>
            </a:r>
            <a:r>
              <a:rPr lang="en-ID" dirty="0"/>
              <a:t>: Panduan </a:t>
            </a:r>
            <a:r>
              <a:rPr lang="en-ID" dirty="0" err="1"/>
              <a:t>Praktis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Proses </a:t>
            </a:r>
            <a:r>
              <a:rPr lang="en-ID" dirty="0" err="1"/>
              <a:t>Agi</a:t>
            </a:r>
            <a:r>
              <a:rPr lang="en-ID" dirty="0"/>
              <a:t> Paling </a:t>
            </a:r>
            <a:r>
              <a:rPr lang="en-ID" dirty="0" err="1"/>
              <a:t>Populer</a:t>
            </a:r>
            <a:r>
              <a:rPr lang="en-ID" dirty="0"/>
              <a:t>. Panduan </a:t>
            </a:r>
            <a:r>
              <a:rPr lang="en-ID" dirty="0" err="1"/>
              <a:t>Praktis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Proses Agile Paling </a:t>
            </a:r>
            <a:r>
              <a:rPr lang="en-ID" dirty="0" err="1"/>
              <a:t>Populer</a:t>
            </a:r>
            <a:endParaRPr lang="en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5549</Words>
  <Application>WPS Presentation</Application>
  <PresentationFormat>Widescreen</PresentationFormat>
  <Paragraphs>99</Paragraphs>
  <Slides>13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7" baseType="lpstr">
      <vt:lpstr>Arial</vt:lpstr>
      <vt:lpstr>SimSun</vt:lpstr>
      <vt:lpstr>Wingdings</vt:lpstr>
      <vt:lpstr>Calibri</vt:lpstr>
      <vt:lpstr>Helvetica Neue</vt:lpstr>
      <vt:lpstr>Times New Roman</vt:lpstr>
      <vt:lpstr>Verdana</vt:lpstr>
      <vt:lpstr>inherit</vt:lpstr>
      <vt:lpstr>Thonburi</vt:lpstr>
      <vt:lpstr>Calibri Light</vt:lpstr>
      <vt:lpstr>Microsoft YaHei</vt:lpstr>
      <vt:lpstr>汉仪旗黑</vt:lpstr>
      <vt:lpstr>Arial Unicode MS</vt:lpstr>
      <vt:lpstr>Office Theme</vt:lpstr>
      <vt:lpstr>      CARA BEKERJA SEMANGAT &amp; KEPEMIMPINAN YANG MELAYANI (WAY OF WORKING SPIRITS  AND SERVANT LEADERSHIP )</vt:lpstr>
      <vt:lpstr>WAY OF WORKING SPIRITS  SERVANT LEADERSHIP (KEPEMIMPINAN YANG MELAYANI)  </vt:lpstr>
      <vt:lpstr>Karakteristik servant leadership </vt:lpstr>
      <vt:lpstr> Way of working spirits servant leadership" ? </vt:lpstr>
      <vt:lpstr> Terdapat Beberapa Karakteristik  Kepemimpinan Pelayan Terkait  "Way Of Working" Antara Lain: </vt:lpstr>
      <vt:lpstr>AGILITY (KELINCAHAN)</vt:lpstr>
      <vt:lpstr>Agile Development-the  Scrum Framework (Methodology) Courtesy Of Essential Scrum: A Practical Guide To The Most Popular Agi Process. A Practical Guide To The Most Popular Agile Process</vt:lpstr>
      <vt:lpstr>SECARA UMUM, YANG DIMAKSUD DENGAN FRASA BERIKUT:</vt:lpstr>
      <vt:lpstr>PENGEMBANGAN AGILE</vt:lpstr>
      <vt:lpstr>KONSEP LEADERSHIP DALAM ORGANISASI</vt:lpstr>
      <vt:lpstr>BAB 5 LEADERSHIP INFLUENCE, POWER, AND CONFLICT MANAGEMENT ANGGOTA TIM</vt:lpstr>
      <vt:lpstr>Create Strong Relationships With Team Members </vt:lpstr>
      <vt:lpstr>KESIMPULAN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mac</cp:lastModifiedBy>
  <cp:revision>22</cp:revision>
  <dcterms:created xsi:type="dcterms:W3CDTF">2024-12-21T09:27:32Z</dcterms:created>
  <dcterms:modified xsi:type="dcterms:W3CDTF">2024-12-21T09:27:32Z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C3042FA2A2F54D3F048A6667A3E91F91_43</vt:lpwstr>
  </property>
  <property fmtid="{D5CDD505-2E9C-101B-9397-08002B2CF9AE}" pid="3" name="KSOProductBuildVer">
    <vt:lpwstr>1033-6.10.1.8197</vt:lpwstr>
  </property>
</Properties>
</file>