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6"/>
  </p:notesMasterIdLst>
  <p:sldIdLst>
    <p:sldId id="265" r:id="rId3"/>
    <p:sldId id="257" r:id="rId4"/>
    <p:sldId id="258" r:id="rId5"/>
    <p:sldId id="259" r:id="rId6"/>
    <p:sldId id="273" r:id="rId7"/>
    <p:sldId id="272" r:id="rId8"/>
    <p:sldId id="271" r:id="rId9"/>
    <p:sldId id="270" r:id="rId10"/>
    <p:sldId id="269" r:id="rId11"/>
    <p:sldId id="268" r:id="rId12"/>
    <p:sldId id="266" r:id="rId13"/>
    <p:sldId id="267" r:id="rId14"/>
    <p:sldId id="28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07"/>
    <p:restoredTop sz="94625"/>
  </p:normalViewPr>
  <p:slideViewPr>
    <p:cSldViewPr snapToGrid="0" snapToObjects="1">
      <p:cViewPr varScale="1">
        <p:scale>
          <a:sx n="116" d="100"/>
          <a:sy n="116" d="100"/>
        </p:scale>
        <p:origin x="64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notesMaster" Target="notesMasters/notesMaster1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AB2878-6140-7640-9F2C-6E10D5F796B8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DBB9C7-88C6-9846-BA38-F4F76F5D2412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0EF6-F97C-C945-821A-AA9BA91896F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BD7CB-2F0C-6948-8512-968FE07B155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0EF6-F97C-C945-821A-AA9BA91896F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BD7CB-2F0C-6948-8512-968FE07B155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0EF6-F97C-C945-821A-AA9BA91896F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BD7CB-2F0C-6948-8512-968FE07B155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0EF6-F97C-C945-821A-AA9BA91896F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BD7CB-2F0C-6948-8512-968FE07B155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0EF6-F97C-C945-821A-AA9BA91896F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BD7CB-2F0C-6948-8512-968FE07B155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0EF6-F97C-C945-821A-AA9BA91896FB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BD7CB-2F0C-6948-8512-968FE07B155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0EF6-F97C-C945-821A-AA9BA91896FB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BD7CB-2F0C-6948-8512-968FE07B155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0EF6-F97C-C945-821A-AA9BA91896FB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BD7CB-2F0C-6948-8512-968FE07B155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0EF6-F97C-C945-821A-AA9BA91896FB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BD7CB-2F0C-6948-8512-968FE07B155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0EF6-F97C-C945-821A-AA9BA91896FB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BD7CB-2F0C-6948-8512-968FE07B155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0EF6-F97C-C945-821A-AA9BA91896FB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BD7CB-2F0C-6948-8512-968FE07B155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8C0EF6-F97C-C945-821A-AA9BA91896F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6BD7CB-2F0C-6948-8512-968FE07B1558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9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NULL" TargetMode="Externa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715625" cy="1325880"/>
          </a:xfrm>
        </p:spPr>
        <p:txBody>
          <a:bodyPr>
            <a:normAutofit fontScale="90000"/>
          </a:bodyPr>
          <a:lstStyle/>
          <a:p>
            <a:r>
              <a:rPr lang="en-US" altLang="en-ID" dirty="0">
                <a:sym typeface="+mn-ea"/>
              </a:rPr>
              <a:t>6</a:t>
            </a:r>
            <a:r>
              <a:rPr lang="en-ID" dirty="0">
                <a:sym typeface="+mn-ea"/>
              </a:rPr>
              <a:t> </a:t>
            </a:r>
            <a:r>
              <a:rPr lang="en-US" altLang="en-ID" dirty="0">
                <a:sym typeface="+mn-ea"/>
              </a:rPr>
              <a:t>K</a:t>
            </a:r>
            <a:r>
              <a:rPr lang="en-ID" dirty="0" err="1">
                <a:sym typeface="+mn-ea"/>
              </a:rPr>
              <a:t>eterampilan</a:t>
            </a:r>
            <a:r>
              <a:rPr lang="en-ID" dirty="0">
                <a:sym typeface="+mn-ea"/>
              </a:rPr>
              <a:t> </a:t>
            </a:r>
            <a:r>
              <a:rPr lang="en-US" altLang="en-ID" dirty="0">
                <a:sym typeface="+mn-ea"/>
              </a:rPr>
              <a:t>K</a:t>
            </a:r>
            <a:r>
              <a:rPr lang="en-ID" dirty="0" err="1">
                <a:sym typeface="+mn-ea"/>
              </a:rPr>
              <a:t>emampuan</a:t>
            </a:r>
            <a:r>
              <a:rPr lang="en-ID" dirty="0">
                <a:sym typeface="+mn-ea"/>
              </a:rPr>
              <a:t> </a:t>
            </a:r>
            <a:r>
              <a:rPr lang="en-US" altLang="en-ID" dirty="0">
                <a:sym typeface="+mn-ea"/>
              </a:rPr>
              <a:t>S</a:t>
            </a:r>
            <a:r>
              <a:rPr lang="en-ID" dirty="0" err="1">
                <a:sym typeface="+mn-ea"/>
              </a:rPr>
              <a:t>trategis</a:t>
            </a:r>
            <a:r>
              <a:rPr lang="en-ID" dirty="0">
                <a:sym typeface="+mn-ea"/>
              </a:rPr>
              <a:t> </a:t>
            </a:r>
            <a:r>
              <a:rPr lang="en-US" altLang="en-ID" dirty="0">
                <a:sym typeface="+mn-ea"/>
              </a:rPr>
              <a:t>E</a:t>
            </a:r>
            <a:r>
              <a:rPr lang="en-ID" dirty="0" err="1">
                <a:sym typeface="+mn-ea"/>
              </a:rPr>
              <a:t>fektif</a:t>
            </a:r>
            <a:r>
              <a:rPr lang="en-ID" dirty="0">
                <a:sym typeface="+mn-ea"/>
              </a:rPr>
              <a:t> </a:t>
            </a:r>
            <a:r>
              <a:rPr lang="en-US" altLang="en-ID" dirty="0">
                <a:sym typeface="+mn-ea"/>
              </a:rPr>
              <a:t>(</a:t>
            </a:r>
            <a:r>
              <a:rPr lang="en-ID" dirty="0">
                <a:sym typeface="+mn-ea"/>
              </a:rPr>
              <a:t>Harvard Business Review</a:t>
            </a:r>
            <a:r>
              <a:rPr lang="en-US" altLang="en-ID" dirty="0">
                <a:sym typeface="+mn-ea"/>
              </a:rPr>
              <a:t>)</a:t>
            </a:r>
            <a:endParaRPr lang="en-US" altLang="en-ID" dirty="0"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ID" dirty="0" err="1">
                <a:sym typeface="+mn-ea"/>
              </a:rPr>
              <a:t>Outline:</a:t>
            </a:r>
            <a:endParaRPr lang="en-US" altLang="en-ID" dirty="0" err="1">
              <a:sym typeface="+mn-ea"/>
            </a:endParaRPr>
          </a:p>
          <a:p>
            <a:pPr marL="0" indent="0">
              <a:buNone/>
            </a:pPr>
            <a:r>
              <a:rPr lang="en-ID" dirty="0">
                <a:sym typeface="+mn-ea"/>
              </a:rPr>
              <a:t>(1) </a:t>
            </a:r>
            <a:r>
              <a:rPr lang="en-ID" dirty="0" err="1">
                <a:sym typeface="+mn-ea"/>
              </a:rPr>
              <a:t>kemampuan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untuk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melakukan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antisipasi</a:t>
            </a:r>
            <a:r>
              <a:rPr lang="en-ID" dirty="0">
                <a:sym typeface="+mn-ea"/>
              </a:rPr>
              <a:t> (anticipate)</a:t>
            </a:r>
            <a:endParaRPr lang="en-ID" dirty="0">
              <a:sym typeface="+mn-ea"/>
            </a:endParaRPr>
          </a:p>
          <a:p>
            <a:pPr marL="0" indent="0">
              <a:buNone/>
            </a:pPr>
            <a:r>
              <a:rPr lang="en-ID" dirty="0">
                <a:sym typeface="+mn-ea"/>
              </a:rPr>
              <a:t>(2) </a:t>
            </a:r>
            <a:r>
              <a:rPr lang="en-ID" dirty="0" err="1">
                <a:sym typeface="+mn-ea"/>
              </a:rPr>
              <a:t>menantang</a:t>
            </a:r>
            <a:r>
              <a:rPr lang="en-ID" dirty="0">
                <a:sym typeface="+mn-ea"/>
              </a:rPr>
              <a:t> status quo (challenge)</a:t>
            </a:r>
            <a:endParaRPr lang="en-ID" dirty="0">
              <a:sym typeface="+mn-ea"/>
            </a:endParaRPr>
          </a:p>
          <a:p>
            <a:pPr marL="0" indent="0">
              <a:buNone/>
            </a:pPr>
            <a:r>
              <a:rPr lang="en-ID" dirty="0">
                <a:sym typeface="+mn-ea"/>
              </a:rPr>
              <a:t>(3) </a:t>
            </a:r>
            <a:r>
              <a:rPr lang="en-ID" dirty="0" err="1">
                <a:sym typeface="+mn-ea"/>
              </a:rPr>
              <a:t>menafsirkan</a:t>
            </a:r>
            <a:r>
              <a:rPr lang="en-ID" dirty="0">
                <a:sym typeface="+mn-ea"/>
              </a:rPr>
              <a:t> data </a:t>
            </a:r>
            <a:r>
              <a:rPr lang="en-ID" dirty="0" err="1">
                <a:sym typeface="+mn-ea"/>
              </a:rPr>
              <a:t>dan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informasi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kompleks</a:t>
            </a:r>
            <a:r>
              <a:rPr lang="en-ID" dirty="0">
                <a:sym typeface="+mn-ea"/>
              </a:rPr>
              <a:t> (interpret)</a:t>
            </a:r>
            <a:endParaRPr lang="en-ID" dirty="0">
              <a:sym typeface="+mn-ea"/>
            </a:endParaRPr>
          </a:p>
          <a:p>
            <a:pPr marL="0" indent="0">
              <a:buNone/>
            </a:pPr>
            <a:r>
              <a:rPr lang="en-ID" dirty="0">
                <a:sym typeface="+mn-ea"/>
              </a:rPr>
              <a:t>(4) </a:t>
            </a:r>
            <a:r>
              <a:rPr lang="en-ID" dirty="0" err="1">
                <a:sym typeface="+mn-ea"/>
              </a:rPr>
              <a:t>mengambil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keputusan</a:t>
            </a:r>
            <a:r>
              <a:rPr lang="en-ID" dirty="0">
                <a:sym typeface="+mn-ea"/>
              </a:rPr>
              <a:t> (decide)</a:t>
            </a:r>
            <a:endParaRPr lang="en-ID" dirty="0">
              <a:sym typeface="+mn-ea"/>
            </a:endParaRPr>
          </a:p>
          <a:p>
            <a:pPr marL="0" indent="0">
              <a:buNone/>
            </a:pPr>
            <a:r>
              <a:rPr lang="en-ID" dirty="0">
                <a:sym typeface="+mn-ea"/>
              </a:rPr>
              <a:t>(5) </a:t>
            </a:r>
            <a:r>
              <a:rPr lang="en-ID" dirty="0" err="1">
                <a:sym typeface="+mn-ea"/>
              </a:rPr>
              <a:t>menyelaraskan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pandangan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berbagai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pihak</a:t>
            </a:r>
            <a:r>
              <a:rPr lang="en-ID" dirty="0">
                <a:sym typeface="+mn-ea"/>
              </a:rPr>
              <a:t> (align)</a:t>
            </a:r>
            <a:endParaRPr lang="en-ID" dirty="0">
              <a:sym typeface="+mn-ea"/>
            </a:endParaRPr>
          </a:p>
          <a:p>
            <a:pPr marL="0" indent="0">
              <a:buNone/>
            </a:pPr>
            <a:r>
              <a:rPr lang="en-ID" dirty="0">
                <a:sym typeface="+mn-ea"/>
              </a:rPr>
              <a:t>(6) </a:t>
            </a:r>
            <a:r>
              <a:rPr lang="en-ID" dirty="0" err="1">
                <a:sym typeface="+mn-ea"/>
              </a:rPr>
              <a:t>mengambil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pembelajaran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dari</a:t>
            </a:r>
            <a:r>
              <a:rPr lang="en-ID" dirty="0">
                <a:sym typeface="+mn-ea"/>
              </a:rPr>
              <a:t> </a:t>
            </a:r>
            <a:r>
              <a:rPr lang="en-ID" dirty="0" err="1">
                <a:sym typeface="+mn-ea"/>
              </a:rPr>
              <a:t>pengalaman</a:t>
            </a:r>
            <a:r>
              <a:rPr lang="en-ID" dirty="0">
                <a:sym typeface="+mn-ea"/>
              </a:rPr>
              <a:t> (learn</a:t>
            </a:r>
            <a:r>
              <a:rPr lang="en-US" altLang="en-ID" dirty="0">
                <a:sym typeface="+mn-ea"/>
              </a:rPr>
              <a:t>)</a:t>
            </a:r>
            <a:endParaRPr lang="en-US" altLang="en-ID" dirty="0">
              <a:sym typeface="+mn-e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/>
              <a:t>6. Learn</a:t>
            </a:r>
            <a:br>
              <a:rPr lang="en-ID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54150"/>
            <a:ext cx="10515600" cy="472313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ID" dirty="0"/>
          </a:p>
          <a:p>
            <a:pPr algn="just"/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memastikan</a:t>
            </a:r>
            <a:r>
              <a:rPr lang="en-ID" dirty="0"/>
              <a:t> </a:t>
            </a:r>
            <a:r>
              <a:rPr lang="en-ID" dirty="0" err="1"/>
              <a:t>keberlangsungan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,  </a:t>
            </a:r>
            <a:r>
              <a:rPr lang="en-ID" dirty="0" err="1"/>
              <a:t>seorang</a:t>
            </a:r>
            <a:r>
              <a:rPr lang="en-ID" dirty="0"/>
              <a:t> </a:t>
            </a:r>
            <a:r>
              <a:rPr lang="en-ID" dirty="0" err="1"/>
              <a:t>pemimpin</a:t>
            </a:r>
            <a:r>
              <a:rPr lang="en-ID" dirty="0"/>
              <a:t> </a:t>
            </a:r>
            <a:r>
              <a:rPr lang="en-ID" dirty="0" err="1"/>
              <a:t>strategis</a:t>
            </a:r>
            <a:r>
              <a:rPr lang="en-ID" dirty="0"/>
              <a:t> 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mempelajari</a:t>
            </a:r>
            <a:r>
              <a:rPr lang="en-ID" dirty="0"/>
              <a:t> </a:t>
            </a:r>
            <a:r>
              <a:rPr lang="en-ID" dirty="0" err="1"/>
              <a:t>berbagai</a:t>
            </a:r>
            <a:r>
              <a:rPr lang="en-ID" dirty="0"/>
              <a:t> </a:t>
            </a:r>
            <a:r>
              <a:rPr lang="en-ID" dirty="0" err="1"/>
              <a:t>jenis</a:t>
            </a:r>
            <a:r>
              <a:rPr lang="en-ID" dirty="0"/>
              <a:t> </a:t>
            </a:r>
            <a:r>
              <a:rPr lang="en-ID" dirty="0" err="1"/>
              <a:t>pengalaman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keluaran</a:t>
            </a:r>
            <a:r>
              <a:rPr lang="en-ID" dirty="0"/>
              <a:t>, </a:t>
            </a:r>
            <a:r>
              <a:rPr lang="en-ID" dirty="0" err="1"/>
              <a:t>baik</a:t>
            </a:r>
            <a:r>
              <a:rPr lang="en-ID" dirty="0"/>
              <a:t> yang </a:t>
            </a:r>
            <a:r>
              <a:rPr lang="en-ID" dirty="0" err="1"/>
              <a:t>bersifat</a:t>
            </a:r>
            <a:r>
              <a:rPr lang="en-ID" dirty="0"/>
              <a:t> </a:t>
            </a:r>
            <a:r>
              <a:rPr lang="en-ID" dirty="0" err="1"/>
              <a:t>positif</a:t>
            </a:r>
            <a:r>
              <a:rPr lang="en-ID" dirty="0"/>
              <a:t> (</a:t>
            </a:r>
            <a:r>
              <a:rPr lang="en-ID" dirty="0" err="1"/>
              <a:t>keberhasilan</a:t>
            </a:r>
            <a:r>
              <a:rPr lang="en-ID" dirty="0"/>
              <a:t>) </a:t>
            </a:r>
            <a:r>
              <a:rPr lang="en-ID" dirty="0" err="1"/>
              <a:t>maupun</a:t>
            </a:r>
            <a:r>
              <a:rPr lang="en-ID" dirty="0"/>
              <a:t> </a:t>
            </a:r>
            <a:r>
              <a:rPr lang="en-ID" dirty="0" err="1"/>
              <a:t>negatif</a:t>
            </a:r>
            <a:r>
              <a:rPr lang="en-ID" dirty="0"/>
              <a:t> (</a:t>
            </a:r>
            <a:r>
              <a:rPr lang="en-ID" dirty="0" err="1"/>
              <a:t>kegagalan</a:t>
            </a:r>
            <a:r>
              <a:rPr lang="en-ID" dirty="0"/>
              <a:t>). </a:t>
            </a:r>
            <a:r>
              <a:rPr lang="en-ID" dirty="0" err="1"/>
              <a:t>Bukan</a:t>
            </a:r>
            <a:r>
              <a:rPr lang="en-ID" dirty="0"/>
              <a:t> 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, </a:t>
            </a:r>
            <a:r>
              <a:rPr lang="en-ID" dirty="0" err="1"/>
              <a:t>mereka</a:t>
            </a:r>
            <a:r>
              <a:rPr lang="en-ID" dirty="0"/>
              <a:t> juga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bagian</a:t>
            </a:r>
            <a:r>
              <a:rPr lang="en-ID" dirty="0"/>
              <a:t> </a:t>
            </a:r>
            <a:r>
              <a:rPr lang="en-ID" dirty="0" err="1"/>
              <a:t>penting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mendorong</a:t>
            </a:r>
            <a:r>
              <a:rPr lang="en-ID" dirty="0"/>
              <a:t> </a:t>
            </a:r>
            <a:r>
              <a:rPr lang="en-ID" dirty="0" err="1"/>
              <a:t>budaya</a:t>
            </a:r>
            <a:r>
              <a:rPr lang="en-ID" dirty="0"/>
              <a:t> </a:t>
            </a:r>
            <a:r>
              <a:rPr lang="en-ID" dirty="0" err="1"/>
              <a:t>pembelajaran</a:t>
            </a:r>
            <a:r>
              <a:rPr lang="en-ID" dirty="0"/>
              <a:t> di </a:t>
            </a:r>
            <a:r>
              <a:rPr lang="en-ID" dirty="0" err="1"/>
              <a:t>organisasi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anggota</a:t>
            </a:r>
            <a:r>
              <a:rPr lang="en-ID" dirty="0"/>
              <a:t> </a:t>
            </a:r>
            <a:r>
              <a:rPr lang="en-ID" dirty="0" err="1"/>
              <a:t>tim</a:t>
            </a:r>
            <a:r>
              <a:rPr lang="en-ID" dirty="0"/>
              <a:t> </a:t>
            </a:r>
            <a:r>
              <a:rPr lang="en-ID" dirty="0" err="1"/>
              <a:t>mereka</a:t>
            </a:r>
            <a:r>
              <a:rPr lang="en-ID" dirty="0"/>
              <a:t>.</a:t>
            </a:r>
            <a:endParaRPr lang="en-ID" dirty="0"/>
          </a:p>
          <a:p>
            <a:pPr algn="just"/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hal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, </a:t>
            </a:r>
            <a:r>
              <a:rPr lang="en-ID" dirty="0" err="1"/>
              <a:t>seorang</a:t>
            </a:r>
            <a:r>
              <a:rPr lang="en-ID" dirty="0"/>
              <a:t> </a:t>
            </a:r>
            <a:r>
              <a:rPr lang="en-ID" dirty="0" err="1"/>
              <a:t>pemimpin</a:t>
            </a:r>
            <a:r>
              <a:rPr lang="en-ID" dirty="0"/>
              <a:t> </a:t>
            </a:r>
            <a:r>
              <a:rPr lang="en-ID" dirty="0" err="1"/>
              <a:t>perlu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terus</a:t>
            </a:r>
            <a:r>
              <a:rPr lang="en-ID" dirty="0"/>
              <a:t> </a:t>
            </a:r>
            <a:r>
              <a:rPr lang="en-ID" dirty="0" err="1"/>
              <a:t>menerus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review </a:t>
            </a:r>
            <a:r>
              <a:rPr lang="en-ID" dirty="0" err="1"/>
              <a:t>atas</a:t>
            </a:r>
            <a:r>
              <a:rPr lang="en-ID" dirty="0"/>
              <a:t> </a:t>
            </a:r>
            <a:r>
              <a:rPr lang="en-ID" dirty="0" err="1"/>
              <a:t>tindakan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keputusan</a:t>
            </a:r>
            <a:r>
              <a:rPr lang="en-ID" dirty="0"/>
              <a:t>, </a:t>
            </a:r>
            <a:r>
              <a:rPr lang="en-ID" dirty="0" err="1"/>
              <a:t>mendokumentasi</a:t>
            </a:r>
            <a:r>
              <a:rPr lang="en-ID" dirty="0"/>
              <a:t> “lesson learned”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keputusan</a:t>
            </a:r>
            <a:r>
              <a:rPr lang="en-ID" dirty="0"/>
              <a:t>,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menyampaikan</a:t>
            </a:r>
            <a:r>
              <a:rPr lang="en-ID" dirty="0"/>
              <a:t> insight </a:t>
            </a:r>
            <a:r>
              <a:rPr lang="en-ID" dirty="0" err="1"/>
              <a:t>atas</a:t>
            </a:r>
            <a:r>
              <a:rPr lang="en-ID" dirty="0"/>
              <a:t> </a:t>
            </a:r>
            <a:r>
              <a:rPr lang="en-ID" dirty="0" err="1"/>
              <a:t>pembelajaran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pihak-pihak</a:t>
            </a:r>
            <a:r>
              <a:rPr lang="en-ID" dirty="0"/>
              <a:t> yang </a:t>
            </a:r>
            <a:r>
              <a:rPr lang="en-ID" dirty="0" err="1"/>
              <a:t>relevan</a:t>
            </a:r>
            <a:r>
              <a:rPr lang="en-ID" dirty="0"/>
              <a:t>. </a:t>
            </a:r>
            <a:r>
              <a:rPr lang="en-ID" dirty="0" err="1"/>
              <a:t>Selain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, </a:t>
            </a:r>
            <a:r>
              <a:rPr lang="en-ID" dirty="0" err="1"/>
              <a:t>ia</a:t>
            </a:r>
            <a:r>
              <a:rPr lang="en-ID" dirty="0"/>
              <a:t> juga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mendorong</a:t>
            </a:r>
            <a:r>
              <a:rPr lang="en-ID" dirty="0"/>
              <a:t> </a:t>
            </a:r>
            <a:r>
              <a:rPr lang="en-ID" dirty="0" err="1"/>
              <a:t>budaya</a:t>
            </a:r>
            <a:r>
              <a:rPr lang="en-ID" dirty="0"/>
              <a:t> </a:t>
            </a:r>
            <a:r>
              <a:rPr lang="en-ID" dirty="0" err="1"/>
              <a:t>pembelajaran</a:t>
            </a:r>
            <a:r>
              <a:rPr lang="en-ID" dirty="0"/>
              <a:t>, di mana proses </a:t>
            </a:r>
            <a:r>
              <a:rPr lang="en-ID" dirty="0" err="1"/>
              <a:t>mencari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dipandang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hal</a:t>
            </a:r>
            <a:r>
              <a:rPr lang="en-ID" dirty="0"/>
              <a:t> yang </a:t>
            </a:r>
            <a:r>
              <a:rPr lang="en-ID" dirty="0" err="1"/>
              <a:t>penting</a:t>
            </a:r>
            <a:r>
              <a:rPr lang="en-ID" dirty="0"/>
              <a:t> </a:t>
            </a:r>
            <a:r>
              <a:rPr lang="en-ID" dirty="0" err="1"/>
              <a:t>dilakukan</a:t>
            </a:r>
            <a:r>
              <a:rPr lang="en-ID" dirty="0"/>
              <a:t>,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kesalahan</a:t>
            </a:r>
            <a:r>
              <a:rPr lang="en-ID" dirty="0"/>
              <a:t> </a:t>
            </a:r>
            <a:r>
              <a:rPr lang="en-ID" dirty="0" err="1"/>
              <a:t>dianggap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peluang</a:t>
            </a:r>
            <a:r>
              <a:rPr lang="en-ID" dirty="0"/>
              <a:t> </a:t>
            </a:r>
            <a:r>
              <a:rPr lang="en-ID" dirty="0" err="1"/>
              <a:t>pembelajaran</a:t>
            </a:r>
            <a:endParaRPr lang="en-ID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7875"/>
          </a:xfrm>
        </p:spPr>
        <p:txBody>
          <a:bodyPr>
            <a:normAutofit fontScale="90000"/>
          </a:bodyPr>
          <a:lstStyle/>
          <a:p>
            <a:br>
              <a:rPr lang="en-ID" b="1" dirty="0"/>
            </a:br>
            <a:r>
              <a:rPr lang="en-ID" b="1" dirty="0" err="1"/>
              <a:t>Mengetahui</a:t>
            </a:r>
            <a:r>
              <a:rPr lang="en-ID" b="1" dirty="0"/>
              <a:t> </a:t>
            </a:r>
            <a:r>
              <a:rPr lang="en-ID" b="1" dirty="0" err="1"/>
              <a:t>Kemampuan</a:t>
            </a:r>
            <a:r>
              <a:rPr lang="en-ID" b="1" dirty="0"/>
              <a:t> Strategic Leadership</a:t>
            </a:r>
            <a:br>
              <a:rPr lang="en-ID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56995"/>
            <a:ext cx="10515600" cy="5101590"/>
          </a:xfrm>
        </p:spPr>
        <p:txBody>
          <a:bodyPr>
            <a:normAutofit lnSpcReduction="20000"/>
          </a:bodyPr>
          <a:lstStyle/>
          <a:p>
            <a:pPr algn="just"/>
            <a:r>
              <a:rPr lang="en-ID" dirty="0" err="1"/>
              <a:t>Enam</a:t>
            </a:r>
            <a:r>
              <a:rPr lang="en-ID" dirty="0"/>
              <a:t> </a:t>
            </a:r>
            <a:r>
              <a:rPr lang="en-ID" dirty="0" err="1"/>
              <a:t>keterampilan</a:t>
            </a:r>
            <a:r>
              <a:rPr lang="en-ID" dirty="0"/>
              <a:t> di </a:t>
            </a:r>
            <a:r>
              <a:rPr lang="en-ID" dirty="0" err="1"/>
              <a:t>atas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keterampilan-keterampilan</a:t>
            </a:r>
            <a:r>
              <a:rPr lang="en-ID" dirty="0"/>
              <a:t>  strategic leadership  </a:t>
            </a:r>
            <a:r>
              <a:rPr lang="en-ID" dirty="0" err="1"/>
              <a:t>esensial</a:t>
            </a:r>
            <a:r>
              <a:rPr lang="en-ID" dirty="0"/>
              <a:t>, </a:t>
            </a:r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menutup</a:t>
            </a:r>
            <a:r>
              <a:rPr lang="en-ID" dirty="0"/>
              <a:t> </a:t>
            </a:r>
            <a:r>
              <a:rPr lang="en-ID" dirty="0" err="1"/>
              <a:t>kemungkinan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kebutuhan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pandangan</a:t>
            </a:r>
            <a:r>
              <a:rPr lang="en-ID" dirty="0"/>
              <a:t> </a:t>
            </a:r>
            <a:r>
              <a:rPr lang="en-ID" dirty="0" err="1"/>
              <a:t>tersendiri</a:t>
            </a:r>
            <a:r>
              <a:rPr lang="en-ID" dirty="0"/>
              <a:t> </a:t>
            </a:r>
            <a:r>
              <a:rPr lang="en-ID" dirty="0" err="1"/>
              <a:t>atas</a:t>
            </a:r>
            <a:r>
              <a:rPr lang="en-ID" dirty="0"/>
              <a:t> </a:t>
            </a:r>
            <a:r>
              <a:rPr lang="en-ID" dirty="0" err="1"/>
              <a:t>kemampuan</a:t>
            </a:r>
            <a:r>
              <a:rPr lang="en-ID" dirty="0"/>
              <a:t> strategic leadership </a:t>
            </a:r>
            <a:r>
              <a:rPr lang="en-ID" dirty="0" err="1"/>
              <a:t>dari</a:t>
            </a:r>
            <a:r>
              <a:rPr lang="en-ID" dirty="0"/>
              <a:t> para </a:t>
            </a:r>
            <a:r>
              <a:rPr lang="en-ID" dirty="0" err="1"/>
              <a:t>pemimpin</a:t>
            </a:r>
            <a:r>
              <a:rPr lang="en-ID" dirty="0"/>
              <a:t> di level </a:t>
            </a:r>
            <a:r>
              <a:rPr lang="en-ID" dirty="0" err="1"/>
              <a:t>strategis</a:t>
            </a:r>
            <a:r>
              <a:rPr lang="en-ID" dirty="0"/>
              <a:t> </a:t>
            </a:r>
            <a:r>
              <a:rPr lang="en-ID" dirty="0" err="1"/>
              <a:t>mereka</a:t>
            </a:r>
            <a:r>
              <a:rPr lang="en-ID" dirty="0"/>
              <a:t>.</a:t>
            </a:r>
            <a:endParaRPr lang="en-ID" dirty="0"/>
          </a:p>
          <a:p>
            <a:pPr algn="just"/>
            <a:r>
              <a:rPr lang="en-ID" dirty="0" err="1"/>
              <a:t>Identifikasi</a:t>
            </a:r>
            <a:r>
              <a:rPr lang="en-ID" dirty="0"/>
              <a:t> </a:t>
            </a:r>
            <a:r>
              <a:rPr lang="en-ID" dirty="0" err="1"/>
              <a:t>atas</a:t>
            </a:r>
            <a:r>
              <a:rPr lang="en-ID" dirty="0"/>
              <a:t> </a:t>
            </a:r>
            <a:r>
              <a:rPr lang="en-ID" dirty="0" err="1"/>
              <a:t>kepemimpinan</a:t>
            </a:r>
            <a:r>
              <a:rPr lang="en-ID" dirty="0"/>
              <a:t> </a:t>
            </a:r>
            <a:r>
              <a:rPr lang="en-ID" dirty="0" err="1"/>
              <a:t>strategis</a:t>
            </a:r>
            <a:r>
              <a:rPr lang="en-ID" dirty="0"/>
              <a:t> </a:t>
            </a:r>
            <a:r>
              <a:rPr lang="en-ID" dirty="0" err="1"/>
              <a:t>sendiri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penting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membantu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memetakan</a:t>
            </a:r>
            <a:r>
              <a:rPr lang="en-ID" dirty="0"/>
              <a:t> </a:t>
            </a:r>
            <a:r>
              <a:rPr lang="en-ID" dirty="0" err="1"/>
              <a:t>kemampuan</a:t>
            </a:r>
            <a:r>
              <a:rPr lang="en-ID" dirty="0"/>
              <a:t> para </a:t>
            </a:r>
            <a:r>
              <a:rPr lang="en-ID" dirty="0" err="1"/>
              <a:t>pemimpin</a:t>
            </a:r>
            <a:r>
              <a:rPr lang="en-ID" dirty="0"/>
              <a:t> </a:t>
            </a:r>
            <a:r>
              <a:rPr lang="en-ID" dirty="0" err="1"/>
              <a:t>strategis</a:t>
            </a:r>
            <a:r>
              <a:rPr lang="en-ID" dirty="0"/>
              <a:t> </a:t>
            </a:r>
            <a:r>
              <a:rPr lang="en-ID" dirty="0" err="1"/>
              <a:t>mereka</a:t>
            </a:r>
            <a:r>
              <a:rPr lang="en-ID" dirty="0"/>
              <a:t> </a:t>
            </a:r>
            <a:r>
              <a:rPr lang="en-ID" dirty="0" err="1"/>
              <a:t>ataupun</a:t>
            </a:r>
            <a:r>
              <a:rPr lang="en-ID" dirty="0"/>
              <a:t> </a:t>
            </a:r>
            <a:r>
              <a:rPr lang="en-ID" dirty="0" err="1"/>
              <a:t>mempersiapkan</a:t>
            </a:r>
            <a:r>
              <a:rPr lang="en-ID" dirty="0"/>
              <a:t> para </a:t>
            </a:r>
            <a:r>
              <a:rPr lang="en-ID" dirty="0" err="1"/>
              <a:t>pemimpin</a:t>
            </a:r>
            <a:r>
              <a:rPr lang="en-ID" dirty="0"/>
              <a:t> </a:t>
            </a:r>
            <a:r>
              <a:rPr lang="en-ID" dirty="0" err="1"/>
              <a:t>mereka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menghadapi</a:t>
            </a:r>
            <a:r>
              <a:rPr lang="en-ID" dirty="0"/>
              <a:t> </a:t>
            </a:r>
            <a:r>
              <a:rPr lang="en-ID" dirty="0" err="1"/>
              <a:t>tantangan</a:t>
            </a:r>
            <a:r>
              <a:rPr lang="en-ID" dirty="0"/>
              <a:t> </a:t>
            </a:r>
            <a:r>
              <a:rPr lang="en-ID" dirty="0" err="1"/>
              <a:t>strategis</a:t>
            </a:r>
            <a:r>
              <a:rPr lang="en-ID" dirty="0"/>
              <a:t> di masa </a:t>
            </a:r>
            <a:r>
              <a:rPr lang="en-ID" dirty="0" err="1"/>
              <a:t>mendatang</a:t>
            </a:r>
            <a:r>
              <a:rPr lang="en-ID" dirty="0"/>
              <a:t>.</a:t>
            </a:r>
            <a:endParaRPr lang="en-ID" dirty="0"/>
          </a:p>
          <a:p>
            <a:pPr algn="just"/>
            <a:r>
              <a:rPr lang="en-ID" dirty="0"/>
              <a:t>Salah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cara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mengidentifikasi</a:t>
            </a:r>
            <a:r>
              <a:rPr lang="en-ID" dirty="0"/>
              <a:t> </a:t>
            </a:r>
            <a:r>
              <a:rPr lang="en-ID" dirty="0" err="1"/>
              <a:t>kemampuan</a:t>
            </a:r>
            <a:r>
              <a:rPr lang="en-ID" dirty="0"/>
              <a:t> </a:t>
            </a:r>
            <a:r>
              <a:rPr lang="en-ID" dirty="0" err="1"/>
              <a:t>strategis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proses Assessment </a:t>
            </a:r>
            <a:r>
              <a:rPr lang="en-ID" dirty="0" err="1"/>
              <a:t>Center</a:t>
            </a:r>
            <a:r>
              <a:rPr lang="en-ID" dirty="0"/>
              <a:t>. </a:t>
            </a:r>
            <a:r>
              <a:rPr lang="en-ID" dirty="0" err="1"/>
              <a:t>Pada</a:t>
            </a:r>
            <a:r>
              <a:rPr lang="en-ID" dirty="0"/>
              <a:t> Assessment </a:t>
            </a:r>
            <a:r>
              <a:rPr lang="en-ID" dirty="0" err="1"/>
              <a:t>Center</a:t>
            </a:r>
            <a:r>
              <a:rPr lang="en-ID" dirty="0"/>
              <a:t>, </a:t>
            </a:r>
            <a:r>
              <a:rPr lang="en-ID" dirty="0" err="1"/>
              <a:t>seorang</a:t>
            </a:r>
            <a:r>
              <a:rPr lang="en-ID" dirty="0"/>
              <a:t> </a:t>
            </a:r>
            <a:r>
              <a:rPr lang="en-ID" dirty="0" err="1"/>
              <a:t>pemimpin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mengikuti</a:t>
            </a:r>
            <a:r>
              <a:rPr lang="en-ID" dirty="0"/>
              <a:t> </a:t>
            </a:r>
            <a:r>
              <a:rPr lang="en-ID" dirty="0" err="1"/>
              <a:t>berbagai</a:t>
            </a:r>
            <a:r>
              <a:rPr lang="en-ID" dirty="0"/>
              <a:t> </a:t>
            </a:r>
            <a:r>
              <a:rPr lang="en-ID" dirty="0" err="1"/>
              <a:t>simulasi</a:t>
            </a:r>
            <a:r>
              <a:rPr lang="en-ID" dirty="0"/>
              <a:t> yang </a:t>
            </a:r>
            <a:r>
              <a:rPr lang="en-ID" dirty="0" err="1"/>
              <a:t>dirancang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mengetahui</a:t>
            </a:r>
            <a:r>
              <a:rPr lang="en-ID" dirty="0"/>
              <a:t> </a:t>
            </a:r>
            <a:r>
              <a:rPr lang="en-ID" dirty="0" err="1"/>
              <a:t>tingkatan</a:t>
            </a:r>
            <a:r>
              <a:rPr lang="en-ID" dirty="0"/>
              <a:t> </a:t>
            </a:r>
            <a:r>
              <a:rPr lang="en-ID" dirty="0" err="1"/>
              <a:t>kemampuan</a:t>
            </a:r>
            <a:r>
              <a:rPr lang="en-ID" dirty="0"/>
              <a:t> strategic leadership </a:t>
            </a:r>
            <a:r>
              <a:rPr lang="en-ID" dirty="0" err="1"/>
              <a:t>mereka</a:t>
            </a:r>
            <a:r>
              <a:rPr lang="en-ID" dirty="0"/>
              <a:t>.</a:t>
            </a:r>
            <a:endParaRPr lang="en-ID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414340"/>
            <a:ext cx="10515600" cy="2314573"/>
          </a:xfrm>
        </p:spPr>
        <p:txBody>
          <a:bodyPr>
            <a:noAutofit/>
          </a:bodyPr>
          <a:lstStyle/>
          <a:p>
            <a:pPr algn="ctr"/>
            <a:r>
              <a:rPr lang="en-ID" b="1" dirty="0"/>
              <a:t>KETERAMPILAN STRATEGIC LEADERSHIP YANG PERLU DI MILIKI UNTUK MENJADI PEMIMPIN  EFEKTIF </a:t>
            </a:r>
            <a:br>
              <a:rPr lang="en-ID" dirty="0"/>
            </a:br>
            <a:endParaRPr 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414462" y="14351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US"/>
          </a:p>
        </p:txBody>
      </p:sp>
      <p:pic>
        <p:nvPicPr>
          <p:cNvPr id="1025" name="Picture 1" descr="Banner-Sohibi-STRATEGICleadership.jpg"/>
          <p:cNvPicPr>
            <a:picLocks noChangeAspect="1" noChangeArrowheads="1"/>
          </p:cNvPicPr>
          <p:nvPr/>
        </p:nvPicPr>
        <p:blipFill>
          <a:blip r:embed="rId1" r:link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4462" y="2628906"/>
            <a:ext cx="10044112" cy="40004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LATAR BELAKANG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lstStyle/>
          <a:p>
            <a:pPr algn="just"/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, </a:t>
            </a:r>
            <a:r>
              <a:rPr lang="en-ID" dirty="0" err="1"/>
              <a:t>kemampuan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menunjukkan</a:t>
            </a:r>
            <a:r>
              <a:rPr lang="en-ID" dirty="0"/>
              <a:t> </a:t>
            </a:r>
            <a:r>
              <a:rPr lang="en-ID" dirty="0" err="1"/>
              <a:t>keterampilan</a:t>
            </a:r>
            <a:r>
              <a:rPr lang="en-ID" dirty="0"/>
              <a:t> </a:t>
            </a:r>
            <a:r>
              <a:rPr lang="en-ID" dirty="0" err="1"/>
              <a:t>kepemimpinan</a:t>
            </a:r>
            <a:r>
              <a:rPr lang="en-ID" dirty="0"/>
              <a:t> </a:t>
            </a:r>
            <a:r>
              <a:rPr lang="en-ID" dirty="0" err="1"/>
              <a:t>strategis</a:t>
            </a:r>
            <a:r>
              <a:rPr lang="en-ID" dirty="0"/>
              <a:t> (strategic leadership)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hal</a:t>
            </a:r>
            <a:r>
              <a:rPr lang="en-ID" dirty="0"/>
              <a:t> yang </a:t>
            </a:r>
            <a:r>
              <a:rPr lang="en-ID" dirty="0" err="1"/>
              <a:t>mutlak</a:t>
            </a:r>
            <a:r>
              <a:rPr lang="en-ID" dirty="0"/>
              <a:t> </a:t>
            </a:r>
            <a:r>
              <a:rPr lang="en-ID" dirty="0" err="1"/>
              <a:t>dimiliki</a:t>
            </a:r>
            <a:r>
              <a:rPr lang="en-ID" dirty="0"/>
              <a:t> </a:t>
            </a:r>
            <a:r>
              <a:rPr lang="en-ID" dirty="0" err="1"/>
              <a:t>oleh</a:t>
            </a:r>
            <a:r>
              <a:rPr lang="en-ID" dirty="0"/>
              <a:t> para </a:t>
            </a:r>
            <a:r>
              <a:rPr lang="en-ID" dirty="0" err="1"/>
              <a:t>pemimpin</a:t>
            </a:r>
            <a:r>
              <a:rPr lang="en-ID" dirty="0"/>
              <a:t>; </a:t>
            </a:r>
            <a:r>
              <a:rPr lang="en-ID" dirty="0" err="1"/>
              <a:t>terutama</a:t>
            </a:r>
            <a:r>
              <a:rPr lang="en-ID" dirty="0"/>
              <a:t> yang </a:t>
            </a:r>
            <a:r>
              <a:rPr lang="en-ID" dirty="0" err="1"/>
              <a:t>berada</a:t>
            </a:r>
            <a:r>
              <a:rPr lang="en-ID" dirty="0"/>
              <a:t> di </a:t>
            </a:r>
            <a:r>
              <a:rPr lang="en-ID" dirty="0" err="1"/>
              <a:t>jajaran</a:t>
            </a:r>
            <a:r>
              <a:rPr lang="en-ID" dirty="0"/>
              <a:t> C-Level. </a:t>
            </a:r>
            <a:endParaRPr lang="en-ID" dirty="0"/>
          </a:p>
          <a:p>
            <a:pPr algn="just"/>
            <a:r>
              <a:rPr lang="en-ID" dirty="0"/>
              <a:t>Strategic leadership </a:t>
            </a:r>
            <a:r>
              <a:rPr lang="en-ID" dirty="0" err="1"/>
              <a:t>sendiri</a:t>
            </a:r>
            <a:r>
              <a:rPr lang="en-ID" dirty="0"/>
              <a:t>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kemampuan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berpikir</a:t>
            </a:r>
            <a:r>
              <a:rPr lang="en-ID" dirty="0"/>
              <a:t>, </a:t>
            </a:r>
            <a:r>
              <a:rPr lang="en-ID" dirty="0" err="1"/>
              <a:t>bertindak</a:t>
            </a:r>
            <a:r>
              <a:rPr lang="en-ID" dirty="0"/>
              <a:t>,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menunjukkan</a:t>
            </a:r>
            <a:r>
              <a:rPr lang="en-ID" dirty="0"/>
              <a:t> </a:t>
            </a:r>
            <a:r>
              <a:rPr lang="en-ID" dirty="0" err="1"/>
              <a:t>pengaruh</a:t>
            </a:r>
            <a:r>
              <a:rPr lang="en-ID" dirty="0"/>
              <a:t> yang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mendorong</a:t>
            </a:r>
            <a:r>
              <a:rPr lang="en-ID" dirty="0"/>
              <a:t> </a:t>
            </a:r>
            <a:r>
              <a:rPr lang="en-ID" dirty="0" err="1"/>
              <a:t>keunggulan</a:t>
            </a:r>
            <a:r>
              <a:rPr lang="en-ID" dirty="0"/>
              <a:t> </a:t>
            </a:r>
            <a:r>
              <a:rPr lang="en-ID" dirty="0" err="1"/>
              <a:t>kompetitif</a:t>
            </a:r>
            <a:r>
              <a:rPr lang="en-ID" dirty="0"/>
              <a:t> yang </a:t>
            </a:r>
            <a:r>
              <a:rPr lang="en-ID" dirty="0" err="1"/>
              <a:t>berkelanjutan</a:t>
            </a:r>
            <a:r>
              <a:rPr lang="en-ID" dirty="0"/>
              <a:t> </a:t>
            </a:r>
            <a:r>
              <a:rPr lang="en-ID" dirty="0" err="1"/>
              <a:t>atas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. </a:t>
            </a:r>
            <a:endParaRPr lang="en-ID" dirty="0"/>
          </a:p>
          <a:p>
            <a:pPr algn="just"/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fokus</a:t>
            </a:r>
            <a:r>
              <a:rPr lang="en-ID" dirty="0"/>
              <a:t> </a:t>
            </a:r>
            <a:r>
              <a:rPr lang="en-ID" dirty="0" err="1"/>
              <a:t>pada</a:t>
            </a:r>
            <a:r>
              <a:rPr lang="en-ID" dirty="0"/>
              <a:t> </a:t>
            </a:r>
            <a:r>
              <a:rPr lang="en-ID" dirty="0" err="1"/>
              <a:t>keunggulan</a:t>
            </a:r>
            <a:r>
              <a:rPr lang="en-ID" dirty="0"/>
              <a:t> </a:t>
            </a:r>
            <a:r>
              <a:rPr lang="en-ID" dirty="0" err="1"/>
              <a:t>kompetitif</a:t>
            </a:r>
            <a:r>
              <a:rPr lang="en-ID" dirty="0"/>
              <a:t> yang </a:t>
            </a:r>
            <a:r>
              <a:rPr lang="en-ID" dirty="0" err="1"/>
              <a:t>berkelanjutan</a:t>
            </a:r>
            <a:r>
              <a:rPr lang="en-ID" dirty="0"/>
              <a:t>, </a:t>
            </a:r>
            <a:r>
              <a:rPr lang="en-ID" dirty="0" err="1"/>
              <a:t>maka</a:t>
            </a:r>
            <a:r>
              <a:rPr lang="en-ID" dirty="0"/>
              <a:t> para </a:t>
            </a:r>
            <a:r>
              <a:rPr lang="en-ID" dirty="0" err="1"/>
              <a:t>pemimpin</a:t>
            </a:r>
            <a:r>
              <a:rPr lang="en-ID" dirty="0"/>
              <a:t> di </a:t>
            </a:r>
            <a:r>
              <a:rPr lang="en-ID" dirty="0" err="1"/>
              <a:t>jajaran</a:t>
            </a:r>
            <a:r>
              <a:rPr lang="en-ID" dirty="0"/>
              <a:t> </a:t>
            </a:r>
            <a:r>
              <a:rPr lang="en-ID" dirty="0" err="1"/>
              <a:t>strategis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peran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tanggung</a:t>
            </a:r>
            <a:r>
              <a:rPr lang="en-ID" dirty="0"/>
              <a:t> </a:t>
            </a:r>
            <a:r>
              <a:rPr lang="en-ID" dirty="0" err="1"/>
              <a:t>jawab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mendorong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memastikan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bertahan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jangka</a:t>
            </a:r>
            <a:r>
              <a:rPr lang="en-ID" dirty="0"/>
              <a:t> </a:t>
            </a:r>
            <a:r>
              <a:rPr lang="en-ID" dirty="0" err="1"/>
              <a:t>waktu</a:t>
            </a:r>
            <a:r>
              <a:rPr lang="en-ID" dirty="0"/>
              <a:t> yang lama.</a:t>
            </a:r>
            <a:endParaRPr lang="en-ID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71512"/>
            <a:ext cx="10515600" cy="5729287"/>
          </a:xfrm>
        </p:spPr>
        <p:txBody>
          <a:bodyPr>
            <a:normAutofit/>
          </a:bodyPr>
          <a:lstStyle/>
          <a:p>
            <a:pPr algn="just"/>
            <a:r>
              <a:rPr lang="en-ID" dirty="0" err="1"/>
              <a:t>Melihat</a:t>
            </a:r>
            <a:r>
              <a:rPr lang="en-ID" dirty="0"/>
              <a:t> </a:t>
            </a:r>
            <a:r>
              <a:rPr lang="en-ID" dirty="0" err="1"/>
              <a:t>pentingnya</a:t>
            </a:r>
            <a:r>
              <a:rPr lang="en-ID" dirty="0"/>
              <a:t> strategic leadership, </a:t>
            </a:r>
            <a:r>
              <a:rPr lang="en-ID" dirty="0" err="1"/>
              <a:t>maka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perlu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mengidentifikasi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mempersiapkan</a:t>
            </a:r>
            <a:r>
              <a:rPr lang="en-ID" dirty="0"/>
              <a:t> para </a:t>
            </a:r>
            <a:r>
              <a:rPr lang="en-ID" dirty="0" err="1"/>
              <a:t>pemimpin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kemampuan</a:t>
            </a:r>
            <a:r>
              <a:rPr lang="en-ID" dirty="0"/>
              <a:t> strategic leadership, </a:t>
            </a:r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mereka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memimpin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efektif</a:t>
            </a:r>
            <a:r>
              <a:rPr lang="en-ID" dirty="0"/>
              <a:t>. </a:t>
            </a:r>
            <a:r>
              <a:rPr lang="en-ID" dirty="0" err="1"/>
              <a:t>Lantas</a:t>
            </a:r>
            <a:r>
              <a:rPr lang="en-ID" dirty="0"/>
              <a:t>, </a:t>
            </a:r>
            <a:r>
              <a:rPr lang="en-ID" dirty="0" err="1"/>
              <a:t>apa</a:t>
            </a:r>
            <a:r>
              <a:rPr lang="en-ID" dirty="0"/>
              <a:t> </a:t>
            </a:r>
            <a:r>
              <a:rPr lang="en-ID" dirty="0" err="1"/>
              <a:t>saja</a:t>
            </a:r>
            <a:r>
              <a:rPr lang="en-ID" dirty="0"/>
              <a:t> </a:t>
            </a:r>
            <a:r>
              <a:rPr lang="en-ID" dirty="0" err="1"/>
              <a:t>keterampilan</a:t>
            </a:r>
            <a:r>
              <a:rPr lang="en-ID" dirty="0"/>
              <a:t> strategic leadership yang </a:t>
            </a:r>
            <a:r>
              <a:rPr lang="en-ID" dirty="0" err="1"/>
              <a:t>perlu</a:t>
            </a:r>
            <a:r>
              <a:rPr lang="en-ID" dirty="0"/>
              <a:t> </a:t>
            </a:r>
            <a:r>
              <a:rPr lang="en-ID" dirty="0" err="1"/>
              <a:t>dimiliki</a:t>
            </a:r>
            <a:r>
              <a:rPr lang="en-ID" dirty="0"/>
              <a:t> </a:t>
            </a:r>
            <a:r>
              <a:rPr lang="en-ID" dirty="0" err="1"/>
              <a:t>oleh</a:t>
            </a:r>
            <a:r>
              <a:rPr lang="en-ID" dirty="0"/>
              <a:t> </a:t>
            </a:r>
            <a:r>
              <a:rPr lang="en-ID" dirty="0" err="1"/>
              <a:t>seorang</a:t>
            </a:r>
            <a:r>
              <a:rPr lang="en-ID" dirty="0"/>
              <a:t> </a:t>
            </a:r>
            <a:r>
              <a:rPr lang="en-ID" dirty="0" err="1"/>
              <a:t>pemimpin</a:t>
            </a:r>
            <a:r>
              <a:rPr lang="en-ID" dirty="0"/>
              <a:t>?</a:t>
            </a:r>
            <a:endParaRPr lang="en-ID" dirty="0"/>
          </a:p>
          <a:p>
            <a:pPr algn="just"/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artikel</a:t>
            </a:r>
            <a:r>
              <a:rPr lang="en-ID" dirty="0"/>
              <a:t> Harvard Business Review, </a:t>
            </a:r>
            <a:r>
              <a:rPr lang="en-ID" dirty="0" err="1"/>
              <a:t>terdapat</a:t>
            </a:r>
            <a:r>
              <a:rPr lang="en-ID" dirty="0"/>
              <a:t> </a:t>
            </a:r>
            <a:r>
              <a:rPr lang="en-ID" dirty="0" err="1"/>
              <a:t>enam</a:t>
            </a:r>
            <a:r>
              <a:rPr lang="en-ID" dirty="0"/>
              <a:t> </a:t>
            </a:r>
            <a:r>
              <a:rPr lang="en-ID" dirty="0" err="1"/>
              <a:t>keterampilan</a:t>
            </a:r>
            <a:r>
              <a:rPr lang="en-ID" dirty="0"/>
              <a:t> </a:t>
            </a:r>
            <a:r>
              <a:rPr lang="en-ID" dirty="0" err="1"/>
              <a:t>kemampuan</a:t>
            </a:r>
            <a:r>
              <a:rPr lang="en-ID" dirty="0"/>
              <a:t> </a:t>
            </a:r>
            <a:r>
              <a:rPr lang="en-ID" dirty="0" err="1"/>
              <a:t>strategis</a:t>
            </a:r>
            <a:r>
              <a:rPr lang="en-ID" dirty="0"/>
              <a:t> </a:t>
            </a:r>
            <a:r>
              <a:rPr lang="en-ID" dirty="0" err="1"/>
              <a:t>esensial</a:t>
            </a:r>
            <a:r>
              <a:rPr lang="en-ID" dirty="0"/>
              <a:t> yang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mendorong</a:t>
            </a:r>
            <a:r>
              <a:rPr lang="en-ID" dirty="0"/>
              <a:t> </a:t>
            </a:r>
            <a:r>
              <a:rPr lang="en-ID" dirty="0" err="1"/>
              <a:t>seorang</a:t>
            </a:r>
            <a:r>
              <a:rPr lang="en-ID" dirty="0"/>
              <a:t> </a:t>
            </a:r>
            <a:r>
              <a:rPr lang="en-ID" dirty="0" err="1"/>
              <a:t>pemimpin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memimpin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efektif</a:t>
            </a:r>
            <a:r>
              <a:rPr lang="en-ID" dirty="0"/>
              <a:t>, </a:t>
            </a:r>
            <a:r>
              <a:rPr lang="en-ID" dirty="0" err="1"/>
              <a:t>yakni</a:t>
            </a:r>
            <a:r>
              <a:rPr lang="en-ID" dirty="0"/>
              <a:t> (1) </a:t>
            </a:r>
            <a:r>
              <a:rPr lang="en-ID" dirty="0" err="1"/>
              <a:t>kemampuan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antisipasi</a:t>
            </a:r>
            <a:r>
              <a:rPr lang="en-ID" dirty="0"/>
              <a:t> (anticipate), (2) </a:t>
            </a:r>
            <a:r>
              <a:rPr lang="en-ID" dirty="0" err="1"/>
              <a:t>menantang</a:t>
            </a:r>
            <a:r>
              <a:rPr lang="en-ID" dirty="0"/>
              <a:t> status quo (challenge), (3) </a:t>
            </a:r>
            <a:r>
              <a:rPr lang="en-ID" dirty="0" err="1"/>
              <a:t>menafsirkan</a:t>
            </a:r>
            <a:r>
              <a:rPr lang="en-ID" dirty="0"/>
              <a:t> data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kompleks</a:t>
            </a:r>
            <a:r>
              <a:rPr lang="en-ID" dirty="0"/>
              <a:t> (interpret), (4) </a:t>
            </a:r>
            <a:r>
              <a:rPr lang="en-ID" dirty="0" err="1"/>
              <a:t>mengambil</a:t>
            </a:r>
            <a:r>
              <a:rPr lang="en-ID" dirty="0"/>
              <a:t> </a:t>
            </a:r>
            <a:r>
              <a:rPr lang="en-ID" dirty="0" err="1"/>
              <a:t>keputusan</a:t>
            </a:r>
            <a:r>
              <a:rPr lang="en-ID" dirty="0"/>
              <a:t> (decide), (5) </a:t>
            </a:r>
            <a:r>
              <a:rPr lang="en-ID" dirty="0" err="1"/>
              <a:t>menyelaraskan</a:t>
            </a:r>
            <a:r>
              <a:rPr lang="en-ID" dirty="0"/>
              <a:t> </a:t>
            </a:r>
            <a:r>
              <a:rPr lang="en-ID" dirty="0" err="1"/>
              <a:t>pandangan</a:t>
            </a:r>
            <a:r>
              <a:rPr lang="en-ID" dirty="0"/>
              <a:t> </a:t>
            </a:r>
            <a:r>
              <a:rPr lang="en-ID" dirty="0" err="1"/>
              <a:t>berbagai</a:t>
            </a:r>
            <a:r>
              <a:rPr lang="en-ID" dirty="0"/>
              <a:t> </a:t>
            </a:r>
            <a:r>
              <a:rPr lang="en-ID" dirty="0" err="1"/>
              <a:t>pihak</a:t>
            </a:r>
            <a:r>
              <a:rPr lang="en-ID" dirty="0"/>
              <a:t> (align), and  </a:t>
            </a:r>
            <a:r>
              <a:rPr lang="en-ID" dirty="0" err="1"/>
              <a:t>dan</a:t>
            </a:r>
            <a:r>
              <a:rPr lang="en-ID" dirty="0"/>
              <a:t> (6) </a:t>
            </a:r>
            <a:r>
              <a:rPr lang="en-ID" dirty="0" err="1"/>
              <a:t>mengambil</a:t>
            </a:r>
            <a:r>
              <a:rPr lang="en-ID" dirty="0"/>
              <a:t> </a:t>
            </a:r>
            <a:r>
              <a:rPr lang="en-ID" dirty="0" err="1"/>
              <a:t>pembelajaran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pengalaman</a:t>
            </a:r>
            <a:r>
              <a:rPr lang="en-ID" dirty="0"/>
              <a:t> (learn)…….:</a:t>
            </a:r>
            <a:endParaRPr lang="en-ID" dirty="0"/>
          </a:p>
          <a:p>
            <a:pPr marL="0" indent="0">
              <a:buNone/>
            </a:pPr>
            <a:endParaRPr lang="en-ID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D" b="1" dirty="0"/>
              <a:t>1. Anticipate</a:t>
            </a:r>
            <a:br>
              <a:rPr lang="en-ID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3906" y="1473085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ID" dirty="0"/>
          </a:p>
          <a:p>
            <a:pPr algn="just"/>
            <a:r>
              <a:rPr lang="en-ID" dirty="0" err="1"/>
              <a:t>Kemampuan</a:t>
            </a:r>
            <a:r>
              <a:rPr lang="en-ID" dirty="0"/>
              <a:t> </a:t>
            </a:r>
            <a:r>
              <a:rPr lang="en-ID" dirty="0" err="1"/>
              <a:t>antisipasi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hal</a:t>
            </a:r>
            <a:r>
              <a:rPr lang="en-ID" dirty="0"/>
              <a:t> yang </a:t>
            </a:r>
            <a:r>
              <a:rPr lang="en-ID" dirty="0" err="1"/>
              <a:t>penting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pemimpin</a:t>
            </a:r>
            <a:r>
              <a:rPr lang="en-ID" dirty="0"/>
              <a:t> </a:t>
            </a:r>
            <a:r>
              <a:rPr lang="en-ID" dirty="0" err="1"/>
              <a:t>strategis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mengidentifikasi</a:t>
            </a:r>
            <a:r>
              <a:rPr lang="en-ID" dirty="0"/>
              <a:t> </a:t>
            </a:r>
            <a:r>
              <a:rPr lang="en-ID" dirty="0" err="1"/>
              <a:t>peluang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ancaman</a:t>
            </a:r>
            <a:r>
              <a:rPr lang="en-ID" dirty="0"/>
              <a:t> yang </a:t>
            </a:r>
            <a:r>
              <a:rPr lang="en-ID" dirty="0" err="1"/>
              <a:t>sering</a:t>
            </a:r>
            <a:r>
              <a:rPr lang="en-ID" dirty="0"/>
              <a:t> kali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serta-merta</a:t>
            </a:r>
            <a:r>
              <a:rPr lang="en-ID" dirty="0"/>
              <a:t> </a:t>
            </a:r>
            <a:r>
              <a:rPr lang="en-ID" dirty="0" err="1"/>
              <a:t>mudah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diidentifikasi</a:t>
            </a:r>
            <a:r>
              <a:rPr lang="en-ID" dirty="0"/>
              <a:t>. Oleh </a:t>
            </a:r>
            <a:r>
              <a:rPr lang="en-ID" dirty="0" err="1"/>
              <a:t>sebab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,  </a:t>
            </a:r>
            <a:r>
              <a:rPr lang="en-ID" dirty="0" err="1"/>
              <a:t>seorang</a:t>
            </a:r>
            <a:r>
              <a:rPr lang="en-ID" dirty="0"/>
              <a:t> </a:t>
            </a:r>
            <a:r>
              <a:rPr lang="en-ID" dirty="0" err="1"/>
              <a:t>pemimpin</a:t>
            </a:r>
            <a:r>
              <a:rPr lang="en-ID" dirty="0"/>
              <a:t> di level </a:t>
            </a:r>
            <a:r>
              <a:rPr lang="en-ID" dirty="0" err="1"/>
              <a:t>strategis</a:t>
            </a:r>
            <a:r>
              <a:rPr lang="en-ID" dirty="0"/>
              <a:t> </a:t>
            </a:r>
            <a:r>
              <a:rPr lang="en-ID" dirty="0" err="1"/>
              <a:t>perlu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terus-menerus</a:t>
            </a:r>
            <a:r>
              <a:rPr lang="en-ID" dirty="0"/>
              <a:t> </a:t>
            </a:r>
            <a:r>
              <a:rPr lang="en-ID" dirty="0" err="1"/>
              <a:t>mengasah</a:t>
            </a:r>
            <a:r>
              <a:rPr lang="en-ID" dirty="0"/>
              <a:t> </a:t>
            </a:r>
            <a:r>
              <a:rPr lang="en-ID" dirty="0" err="1"/>
              <a:t>kemampuan</a:t>
            </a:r>
            <a:r>
              <a:rPr lang="en-ID" dirty="0"/>
              <a:t> </a:t>
            </a:r>
            <a:r>
              <a:rPr lang="en-ID" dirty="0" err="1"/>
              <a:t>antisipasinya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menangkap</a:t>
            </a:r>
            <a:r>
              <a:rPr lang="en-ID" dirty="0"/>
              <a:t> </a:t>
            </a:r>
            <a:r>
              <a:rPr lang="en-ID" dirty="0" err="1"/>
              <a:t>sinyal-sinyal</a:t>
            </a:r>
            <a:r>
              <a:rPr lang="en-ID" dirty="0"/>
              <a:t>  </a:t>
            </a:r>
            <a:r>
              <a:rPr lang="en-ID" dirty="0" err="1"/>
              <a:t>perubahan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lingkungan</a:t>
            </a:r>
            <a:r>
              <a:rPr lang="en-ID" dirty="0"/>
              <a:t> </a:t>
            </a:r>
            <a:r>
              <a:rPr lang="en-ID" dirty="0" err="1"/>
              <a:t>sekitar</a:t>
            </a:r>
            <a:r>
              <a:rPr lang="en-ID" dirty="0"/>
              <a:t>. </a:t>
            </a:r>
            <a:endParaRPr lang="en-ID" dirty="0"/>
          </a:p>
          <a:p>
            <a:pPr algn="just"/>
            <a:r>
              <a:rPr lang="en-ID" dirty="0"/>
              <a:t>Hal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dilakukan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mencari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pelanggan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mitra</a:t>
            </a:r>
            <a:r>
              <a:rPr lang="en-ID" dirty="0"/>
              <a:t> </a:t>
            </a:r>
            <a:r>
              <a:rPr lang="en-ID" dirty="0" err="1"/>
              <a:t>bisnis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memahami</a:t>
            </a:r>
            <a:r>
              <a:rPr lang="en-ID" dirty="0"/>
              <a:t> </a:t>
            </a:r>
            <a:r>
              <a:rPr lang="en-ID" dirty="0" err="1"/>
              <a:t>tantangan</a:t>
            </a:r>
            <a:r>
              <a:rPr lang="en-ID" dirty="0"/>
              <a:t> </a:t>
            </a:r>
            <a:r>
              <a:rPr lang="en-ID" dirty="0" err="1"/>
              <a:t>apa</a:t>
            </a:r>
            <a:r>
              <a:rPr lang="en-ID" dirty="0"/>
              <a:t> yang </a:t>
            </a:r>
            <a:r>
              <a:rPr lang="en-ID" dirty="0" err="1"/>
              <a:t>dihadapi</a:t>
            </a:r>
            <a:r>
              <a:rPr lang="en-ID" dirty="0"/>
              <a:t> </a:t>
            </a:r>
            <a:r>
              <a:rPr lang="en-ID" dirty="0" err="1"/>
              <a:t>oleh</a:t>
            </a:r>
            <a:r>
              <a:rPr lang="en-ID" dirty="0"/>
              <a:t> </a:t>
            </a:r>
            <a:r>
              <a:rPr lang="en-ID" dirty="0" err="1"/>
              <a:t>pasar</a:t>
            </a:r>
            <a:r>
              <a:rPr lang="en-ID" dirty="0"/>
              <a:t>/</a:t>
            </a:r>
            <a:r>
              <a:rPr lang="en-ID" dirty="0" err="1"/>
              <a:t>industri</a:t>
            </a:r>
            <a:r>
              <a:rPr lang="en-ID" dirty="0"/>
              <a:t>, </a:t>
            </a:r>
            <a:r>
              <a:rPr lang="en-ID" dirty="0" err="1"/>
              <a:t>menghadiri</a:t>
            </a:r>
            <a:r>
              <a:rPr lang="en-ID" dirty="0"/>
              <a:t> </a:t>
            </a:r>
            <a:r>
              <a:rPr lang="en-ID" dirty="0" err="1"/>
              <a:t>pertemuan-pertemuan</a:t>
            </a:r>
            <a:r>
              <a:rPr lang="en-ID" dirty="0"/>
              <a:t> </a:t>
            </a:r>
            <a:r>
              <a:rPr lang="en-ID" dirty="0" err="1"/>
              <a:t>bisnis</a:t>
            </a:r>
            <a:r>
              <a:rPr lang="en-ID" dirty="0"/>
              <a:t>,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mempelajari</a:t>
            </a:r>
            <a:r>
              <a:rPr lang="en-ID" dirty="0"/>
              <a:t> </a:t>
            </a:r>
            <a:r>
              <a:rPr lang="en-ID" dirty="0" err="1"/>
              <a:t>kompetitor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melihat</a:t>
            </a:r>
            <a:r>
              <a:rPr lang="en-ID" dirty="0"/>
              <a:t> </a:t>
            </a:r>
            <a:r>
              <a:rPr lang="en-ID" dirty="0" err="1"/>
              <a:t>tanggapan</a:t>
            </a:r>
            <a:r>
              <a:rPr lang="en-ID" dirty="0"/>
              <a:t> </a:t>
            </a:r>
            <a:r>
              <a:rPr lang="en-ID" dirty="0" err="1"/>
              <a:t>mereka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menghadapi</a:t>
            </a:r>
            <a:r>
              <a:rPr lang="en-ID" dirty="0"/>
              <a:t> </a:t>
            </a:r>
            <a:r>
              <a:rPr lang="en-ID" dirty="0" err="1"/>
              <a:t>adanya</a:t>
            </a:r>
            <a:r>
              <a:rPr lang="en-ID" dirty="0"/>
              <a:t> </a:t>
            </a:r>
            <a:r>
              <a:rPr lang="en-ID" dirty="0" err="1"/>
              <a:t>disrupsi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perubahan</a:t>
            </a:r>
            <a:r>
              <a:rPr lang="en-ID" dirty="0"/>
              <a:t>. </a:t>
            </a:r>
            <a:r>
              <a:rPr lang="en-ID" dirty="0" err="1"/>
              <a:t>Selain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, </a:t>
            </a:r>
            <a:r>
              <a:rPr lang="en-ID" dirty="0" err="1"/>
              <a:t>ia</a:t>
            </a:r>
            <a:r>
              <a:rPr lang="en-ID" dirty="0"/>
              <a:t> juga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menyusun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skenario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membayangkan</a:t>
            </a:r>
            <a:r>
              <a:rPr lang="en-ID" dirty="0"/>
              <a:t> </a:t>
            </a:r>
            <a:r>
              <a:rPr lang="en-ID" dirty="0" err="1"/>
              <a:t>berbagai</a:t>
            </a:r>
            <a:r>
              <a:rPr lang="en-ID" dirty="0"/>
              <a:t> </a:t>
            </a:r>
            <a:r>
              <a:rPr lang="en-ID" dirty="0" err="1"/>
              <a:t>jenis</a:t>
            </a:r>
            <a:r>
              <a:rPr lang="en-ID" dirty="0"/>
              <a:t> </a:t>
            </a:r>
            <a:r>
              <a:rPr lang="en-ID" dirty="0" err="1"/>
              <a:t>kemungkinan</a:t>
            </a:r>
            <a:r>
              <a:rPr lang="en-ID" dirty="0"/>
              <a:t> di masa </a:t>
            </a:r>
            <a:r>
              <a:rPr lang="en-ID" dirty="0" err="1"/>
              <a:t>mendatang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baik</a:t>
            </a:r>
            <a:r>
              <a:rPr lang="en-ID" dirty="0"/>
              <a:t> </a:t>
            </a:r>
            <a:r>
              <a:rPr lang="en-ID" dirty="0" err="1"/>
              <a:t>mempersiapkanny</a:t>
            </a:r>
            <a:endParaRPr lang="en-ID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/>
              <a:t>2. Challenge</a:t>
            </a:r>
            <a:br>
              <a:rPr lang="en-ID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ID" dirty="0"/>
          </a:p>
          <a:p>
            <a:pPr algn="just"/>
            <a:r>
              <a:rPr lang="en-ID" dirty="0" err="1"/>
              <a:t>Kepemimpinan</a:t>
            </a:r>
            <a:r>
              <a:rPr lang="en-ID" dirty="0"/>
              <a:t> di </a:t>
            </a:r>
            <a:r>
              <a:rPr lang="en-ID" dirty="0" err="1"/>
              <a:t>tingkat</a:t>
            </a:r>
            <a:r>
              <a:rPr lang="en-ID" dirty="0"/>
              <a:t> </a:t>
            </a:r>
            <a:r>
              <a:rPr lang="en-ID" dirty="0" err="1"/>
              <a:t>strategis</a:t>
            </a:r>
            <a:r>
              <a:rPr lang="en-ID" dirty="0"/>
              <a:t> </a:t>
            </a:r>
            <a:r>
              <a:rPr lang="en-ID" dirty="0" err="1"/>
              <a:t>memerlukan</a:t>
            </a:r>
            <a:r>
              <a:rPr lang="en-ID" dirty="0"/>
              <a:t> </a:t>
            </a:r>
            <a:r>
              <a:rPr lang="en-ID" dirty="0" err="1"/>
              <a:t>kemampuan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konstan</a:t>
            </a:r>
            <a:r>
              <a:rPr lang="en-ID" dirty="0"/>
              <a:t> </a:t>
            </a:r>
            <a:r>
              <a:rPr lang="en-ID" dirty="0" err="1"/>
              <a:t>menantang</a:t>
            </a:r>
            <a:r>
              <a:rPr lang="en-ID" dirty="0"/>
              <a:t> status quo. </a:t>
            </a:r>
            <a:r>
              <a:rPr lang="en-ID" dirty="0" err="1"/>
              <a:t>Bahkan</a:t>
            </a:r>
            <a:r>
              <a:rPr lang="en-ID" dirty="0"/>
              <a:t>, </a:t>
            </a:r>
            <a:r>
              <a:rPr lang="en-ID" dirty="0" err="1"/>
              <a:t>bukan</a:t>
            </a:r>
            <a:r>
              <a:rPr lang="en-ID" dirty="0"/>
              <a:t> </a:t>
            </a:r>
            <a:r>
              <a:rPr lang="en-ID" dirty="0" err="1"/>
              <a:t>hanya</a:t>
            </a:r>
            <a:r>
              <a:rPr lang="en-ID" dirty="0"/>
              <a:t> status quo, </a:t>
            </a:r>
            <a:r>
              <a:rPr lang="en-ID" dirty="0" err="1"/>
              <a:t>seorang</a:t>
            </a:r>
            <a:r>
              <a:rPr lang="en-ID" dirty="0"/>
              <a:t> </a:t>
            </a:r>
            <a:r>
              <a:rPr lang="en-ID" dirty="0" err="1"/>
              <a:t>pemimpin</a:t>
            </a:r>
            <a:r>
              <a:rPr lang="en-ID" dirty="0"/>
              <a:t> </a:t>
            </a:r>
            <a:r>
              <a:rPr lang="en-ID" dirty="0" err="1"/>
              <a:t>strategis</a:t>
            </a:r>
            <a:r>
              <a:rPr lang="en-ID" dirty="0"/>
              <a:t> juga </a:t>
            </a:r>
            <a:r>
              <a:rPr lang="en-ID" dirty="0" err="1"/>
              <a:t>perlu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menantang</a:t>
            </a:r>
            <a:r>
              <a:rPr lang="en-ID" dirty="0"/>
              <a:t> </a:t>
            </a:r>
            <a:r>
              <a:rPr lang="en-ID" dirty="0" err="1"/>
              <a:t>pemahaman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asumsi</a:t>
            </a:r>
            <a:r>
              <a:rPr lang="en-ID" dirty="0"/>
              <a:t> yang </a:t>
            </a:r>
            <a:r>
              <a:rPr lang="en-ID" dirty="0" err="1"/>
              <a:t>dimiliki</a:t>
            </a:r>
            <a:r>
              <a:rPr lang="en-ID" dirty="0"/>
              <a:t> </a:t>
            </a:r>
            <a:r>
              <a:rPr lang="en-ID" dirty="0" err="1"/>
              <a:t>oleh</a:t>
            </a:r>
            <a:r>
              <a:rPr lang="en-ID" dirty="0"/>
              <a:t> </a:t>
            </a:r>
            <a:r>
              <a:rPr lang="en-ID" dirty="0" err="1"/>
              <a:t>diri</a:t>
            </a:r>
            <a:r>
              <a:rPr lang="en-ID" dirty="0"/>
              <a:t> </a:t>
            </a:r>
            <a:r>
              <a:rPr lang="en-ID" dirty="0" err="1"/>
              <a:t>sendiri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orang lain, </a:t>
            </a:r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ia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evaluasi</a:t>
            </a:r>
            <a:r>
              <a:rPr lang="en-ID" dirty="0"/>
              <a:t> </a:t>
            </a:r>
            <a:r>
              <a:rPr lang="en-ID" dirty="0" err="1"/>
              <a:t>atas</a:t>
            </a:r>
            <a:r>
              <a:rPr lang="en-ID" dirty="0"/>
              <a:t> </a:t>
            </a:r>
            <a:r>
              <a:rPr lang="en-ID" dirty="0" err="1"/>
              <a:t>sudut</a:t>
            </a:r>
            <a:r>
              <a:rPr lang="en-ID" dirty="0"/>
              <a:t> </a:t>
            </a:r>
            <a:r>
              <a:rPr lang="en-ID" dirty="0" err="1"/>
              <a:t>pandangnya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berbagai</a:t>
            </a:r>
            <a:r>
              <a:rPr lang="en-ID" dirty="0"/>
              <a:t> </a:t>
            </a:r>
            <a:r>
              <a:rPr lang="en-ID" dirty="0" err="1"/>
              <a:t>perspektif</a:t>
            </a:r>
            <a:r>
              <a:rPr lang="en-ID" dirty="0"/>
              <a:t>.</a:t>
            </a:r>
            <a:endParaRPr lang="en-ID" dirty="0"/>
          </a:p>
          <a:p>
            <a:pPr algn="just"/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hal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, </a:t>
            </a:r>
            <a:r>
              <a:rPr lang="en-ID" dirty="0" err="1"/>
              <a:t>ia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mencoba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mempelajari</a:t>
            </a:r>
            <a:r>
              <a:rPr lang="en-ID" dirty="0"/>
              <a:t> </a:t>
            </a:r>
            <a:r>
              <a:rPr lang="en-ID" dirty="0" err="1"/>
              <a:t>kembali</a:t>
            </a:r>
            <a:r>
              <a:rPr lang="en-ID" dirty="0"/>
              <a:t> </a:t>
            </a:r>
            <a:r>
              <a:rPr lang="en-ID" dirty="0" err="1"/>
              <a:t>asumsi-asumsi</a:t>
            </a:r>
            <a:r>
              <a:rPr lang="en-ID" dirty="0"/>
              <a:t> yang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mengenai</a:t>
            </a:r>
            <a:r>
              <a:rPr lang="en-ID" dirty="0"/>
              <a:t> </a:t>
            </a:r>
            <a:r>
              <a:rPr lang="en-ID" dirty="0" err="1"/>
              <a:t>industri</a:t>
            </a:r>
            <a:r>
              <a:rPr lang="en-ID" dirty="0"/>
              <a:t>/</a:t>
            </a:r>
            <a:r>
              <a:rPr lang="en-ID" dirty="0" err="1"/>
              <a:t>organisasi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mendorong</a:t>
            </a:r>
            <a:r>
              <a:rPr lang="en-ID" dirty="0"/>
              <a:t> dialog </a:t>
            </a:r>
            <a:r>
              <a:rPr lang="en-ID" dirty="0" err="1"/>
              <a:t>atas</a:t>
            </a:r>
            <a:r>
              <a:rPr lang="en-ID" dirty="0"/>
              <a:t> </a:t>
            </a:r>
            <a:r>
              <a:rPr lang="en-ID" dirty="0" err="1"/>
              <a:t>asumsi-asumsi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berbagai</a:t>
            </a:r>
            <a:r>
              <a:rPr lang="en-ID" dirty="0"/>
              <a:t> 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melihat</a:t>
            </a:r>
            <a:r>
              <a:rPr lang="en-ID" dirty="0"/>
              <a:t> </a:t>
            </a:r>
            <a:r>
              <a:rPr lang="en-ID" dirty="0" err="1"/>
              <a:t>apakah</a:t>
            </a:r>
            <a:r>
              <a:rPr lang="en-ID" dirty="0"/>
              <a:t> </a:t>
            </a:r>
            <a:r>
              <a:rPr lang="en-ID" dirty="0" err="1"/>
              <a:t>asumsi-asumsi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benar</a:t>
            </a:r>
            <a:r>
              <a:rPr lang="en-ID" dirty="0"/>
              <a:t> </a:t>
            </a:r>
            <a:r>
              <a:rPr lang="en-ID" dirty="0" err="1"/>
              <a:t>adanya</a:t>
            </a:r>
            <a:r>
              <a:rPr lang="en-ID" dirty="0"/>
              <a:t>. </a:t>
            </a:r>
            <a:r>
              <a:rPr lang="en-ID" dirty="0" err="1"/>
              <a:t>Ia</a:t>
            </a:r>
            <a:r>
              <a:rPr lang="en-ID" dirty="0"/>
              <a:t> juga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melibatkan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bahkan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“devil’s advocate” </a:t>
            </a:r>
            <a:r>
              <a:rPr lang="en-ID" dirty="0" err="1"/>
              <a:t>dalam</a:t>
            </a:r>
            <a:r>
              <a:rPr lang="en-ID" dirty="0"/>
              <a:t> proses </a:t>
            </a:r>
            <a:r>
              <a:rPr lang="en-ID" dirty="0" err="1"/>
              <a:t>pengambilan</a:t>
            </a:r>
            <a:r>
              <a:rPr lang="en-ID" dirty="0"/>
              <a:t> </a:t>
            </a:r>
            <a:r>
              <a:rPr lang="en-ID" dirty="0" err="1"/>
              <a:t>keputusan</a:t>
            </a:r>
            <a:r>
              <a:rPr lang="en-ID" dirty="0"/>
              <a:t>,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meminta</a:t>
            </a:r>
            <a:r>
              <a:rPr lang="en-ID" dirty="0"/>
              <a:t> input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mereka</a:t>
            </a:r>
            <a:r>
              <a:rPr lang="en-ID" dirty="0"/>
              <a:t> yang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terlibat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langsung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keputusan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memperoleh</a:t>
            </a:r>
            <a:r>
              <a:rPr lang="en-ID" dirty="0"/>
              <a:t> </a:t>
            </a:r>
            <a:r>
              <a:rPr lang="en-ID" dirty="0" err="1"/>
              <a:t>perspektif</a:t>
            </a:r>
            <a:r>
              <a:rPr lang="en-ID" dirty="0"/>
              <a:t> </a:t>
            </a:r>
            <a:r>
              <a:rPr lang="en-ID" dirty="0" err="1"/>
              <a:t>maupun</a:t>
            </a:r>
            <a:r>
              <a:rPr lang="en-ID" dirty="0"/>
              <a:t> </a:t>
            </a:r>
            <a:r>
              <a:rPr lang="en-ID" dirty="0" err="1"/>
              <a:t>tantangan</a:t>
            </a:r>
            <a:r>
              <a:rPr lang="en-ID" dirty="0"/>
              <a:t> yang </a:t>
            </a:r>
            <a:r>
              <a:rPr lang="en-ID" dirty="0" err="1"/>
              <a:t>mungkin</a:t>
            </a:r>
            <a:r>
              <a:rPr lang="en-ID" dirty="0"/>
              <a:t> </a:t>
            </a:r>
            <a:r>
              <a:rPr lang="en-ID" dirty="0" err="1"/>
              <a:t>penting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dipertimbangkan</a:t>
            </a:r>
            <a:endParaRPr lang="en-ID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/>
              <a:t>3. Interpret</a:t>
            </a:r>
            <a:br>
              <a:rPr lang="en-ID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ID" dirty="0"/>
          </a:p>
          <a:p>
            <a:pPr algn="just"/>
            <a:r>
              <a:rPr lang="en-ID" dirty="0" err="1"/>
              <a:t>Ketika</a:t>
            </a:r>
            <a:r>
              <a:rPr lang="en-ID" dirty="0"/>
              <a:t> </a:t>
            </a:r>
            <a:r>
              <a:rPr lang="en-ID" dirty="0" err="1"/>
              <a:t>seorang</a:t>
            </a:r>
            <a:r>
              <a:rPr lang="en-ID" dirty="0"/>
              <a:t> </a:t>
            </a:r>
            <a:r>
              <a:rPr lang="en-ID" dirty="0" err="1"/>
              <a:t>pemimpin</a:t>
            </a:r>
            <a:r>
              <a:rPr lang="en-ID" dirty="0"/>
              <a:t>  </a:t>
            </a:r>
            <a:r>
              <a:rPr lang="en-ID" dirty="0" err="1"/>
              <a:t>berhasil</a:t>
            </a:r>
            <a:r>
              <a:rPr lang="en-ID" dirty="0"/>
              <a:t> </a:t>
            </a:r>
            <a:r>
              <a:rPr lang="en-ID" dirty="0" err="1"/>
              <a:t>menentang</a:t>
            </a:r>
            <a:r>
              <a:rPr lang="en-ID" dirty="0"/>
              <a:t> </a:t>
            </a:r>
            <a:r>
              <a:rPr lang="en-ID" dirty="0" err="1"/>
              <a:t>asumsi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status quo, </a:t>
            </a:r>
            <a:r>
              <a:rPr lang="en-ID" dirty="0" err="1"/>
              <a:t>maka</a:t>
            </a:r>
            <a:r>
              <a:rPr lang="en-ID" dirty="0"/>
              <a:t> </a:t>
            </a:r>
            <a:r>
              <a:rPr lang="en-ID" dirty="0" err="1"/>
              <a:t>ia</a:t>
            </a:r>
            <a:r>
              <a:rPr lang="en-ID" dirty="0"/>
              <a:t> </a:t>
            </a:r>
            <a:r>
              <a:rPr lang="en-ID" dirty="0" err="1"/>
              <a:t>tentunya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memperoleh</a:t>
            </a:r>
            <a:r>
              <a:rPr lang="en-ID" dirty="0"/>
              <a:t> </a:t>
            </a:r>
            <a:r>
              <a:rPr lang="en-ID" dirty="0" err="1"/>
              <a:t>berbagai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, data,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opini</a:t>
            </a:r>
            <a:r>
              <a:rPr lang="en-ID" dirty="0"/>
              <a:t> </a:t>
            </a:r>
            <a:r>
              <a:rPr lang="en-ID" dirty="0" err="1"/>
              <a:t>kompleks</a:t>
            </a:r>
            <a:r>
              <a:rPr lang="en-ID" dirty="0"/>
              <a:t> yang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jarang</a:t>
            </a:r>
            <a:r>
              <a:rPr lang="en-ID" dirty="0"/>
              <a:t> </a:t>
            </a:r>
            <a:r>
              <a:rPr lang="en-ID" dirty="0" err="1"/>
              <a:t>saling</a:t>
            </a:r>
            <a:r>
              <a:rPr lang="en-ID" dirty="0"/>
              <a:t> </a:t>
            </a:r>
            <a:r>
              <a:rPr lang="en-ID" dirty="0" err="1"/>
              <a:t>bertentangan</a:t>
            </a:r>
            <a:r>
              <a:rPr lang="en-ID" dirty="0"/>
              <a:t>.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tambahan</a:t>
            </a:r>
            <a:r>
              <a:rPr lang="en-ID" dirty="0"/>
              <a:t>, </a:t>
            </a:r>
            <a:r>
              <a:rPr lang="en-ID" dirty="0" err="1"/>
              <a:t>adanya</a:t>
            </a:r>
            <a:r>
              <a:rPr lang="en-ID" dirty="0"/>
              <a:t> </a:t>
            </a:r>
            <a:r>
              <a:rPr lang="en-ID" dirty="0" err="1"/>
              <a:t>pergerakan</a:t>
            </a:r>
            <a:r>
              <a:rPr lang="en-ID" dirty="0"/>
              <a:t> yang </a:t>
            </a:r>
            <a:r>
              <a:rPr lang="en-ID" dirty="0" err="1"/>
              <a:t>dinamis</a:t>
            </a:r>
            <a:r>
              <a:rPr lang="en-ID" dirty="0"/>
              <a:t> </a:t>
            </a:r>
            <a:r>
              <a:rPr lang="en-ID" dirty="0" err="1"/>
              <a:t>pasar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lingkungan</a:t>
            </a:r>
            <a:r>
              <a:rPr lang="en-ID" dirty="0"/>
              <a:t> juga </a:t>
            </a:r>
            <a:r>
              <a:rPr lang="en-ID" dirty="0" err="1"/>
              <a:t>turut</a:t>
            </a:r>
            <a:r>
              <a:rPr lang="en-ID" dirty="0"/>
              <a:t> </a:t>
            </a:r>
            <a:r>
              <a:rPr lang="en-ID" dirty="0" err="1"/>
              <a:t>menambah</a:t>
            </a:r>
            <a:r>
              <a:rPr lang="en-ID" dirty="0"/>
              <a:t> </a:t>
            </a:r>
            <a:r>
              <a:rPr lang="en-ID" dirty="0" err="1"/>
              <a:t>kompleksitas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yang </a:t>
            </a:r>
            <a:r>
              <a:rPr lang="en-ID" dirty="0" err="1"/>
              <a:t>tersedia</a:t>
            </a:r>
            <a:r>
              <a:rPr lang="en-ID" dirty="0"/>
              <a:t>.</a:t>
            </a:r>
            <a:endParaRPr lang="en-ID" dirty="0"/>
          </a:p>
          <a:p>
            <a:pPr algn="just"/>
            <a:r>
              <a:rPr lang="en-ID" dirty="0" err="1"/>
              <a:t>Seorang</a:t>
            </a:r>
            <a:r>
              <a:rPr lang="en-ID" dirty="0"/>
              <a:t> </a:t>
            </a:r>
            <a:r>
              <a:rPr lang="en-ID" dirty="0" err="1"/>
              <a:t>pemimpin</a:t>
            </a:r>
            <a:r>
              <a:rPr lang="en-ID" dirty="0"/>
              <a:t> </a:t>
            </a:r>
            <a:r>
              <a:rPr lang="en-ID" dirty="0" err="1"/>
              <a:t>strategis</a:t>
            </a:r>
            <a:r>
              <a:rPr lang="en-ID" dirty="0"/>
              <a:t>,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demikian</a:t>
            </a:r>
            <a:r>
              <a:rPr lang="en-ID" dirty="0"/>
              <a:t>, </a:t>
            </a:r>
            <a:r>
              <a:rPr lang="en-ID" dirty="0" err="1"/>
              <a:t>perlu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mengenali</a:t>
            </a:r>
            <a:r>
              <a:rPr lang="en-ID" dirty="0"/>
              <a:t> </a:t>
            </a:r>
            <a:r>
              <a:rPr lang="en-ID" dirty="0" err="1"/>
              <a:t>pola</a:t>
            </a:r>
            <a:r>
              <a:rPr lang="en-ID" dirty="0"/>
              <a:t>, </a:t>
            </a:r>
            <a:r>
              <a:rPr lang="en-ID" dirty="0" err="1"/>
              <a:t>mempelajari</a:t>
            </a:r>
            <a:r>
              <a:rPr lang="en-ID" dirty="0"/>
              <a:t> </a:t>
            </a:r>
            <a:r>
              <a:rPr lang="en-ID" dirty="0" err="1"/>
              <a:t>ambiguitas</a:t>
            </a:r>
            <a:r>
              <a:rPr lang="en-ID" dirty="0"/>
              <a:t>,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memperoleh</a:t>
            </a:r>
            <a:r>
              <a:rPr lang="en-ID" dirty="0"/>
              <a:t> insight </a:t>
            </a:r>
            <a:r>
              <a:rPr lang="en-ID" dirty="0" err="1"/>
              <a:t>baru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melihat</a:t>
            </a:r>
            <a:r>
              <a:rPr lang="en-ID" dirty="0"/>
              <a:t> </a:t>
            </a:r>
            <a:r>
              <a:rPr lang="en-ID" dirty="0" err="1"/>
              <a:t>apakah</a:t>
            </a:r>
            <a:r>
              <a:rPr lang="en-ID" dirty="0"/>
              <a:t>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makna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implikasi</a:t>
            </a:r>
            <a:r>
              <a:rPr lang="en-ID" dirty="0"/>
              <a:t> </a:t>
            </a:r>
            <a:r>
              <a:rPr lang="en-ID" dirty="0" err="1"/>
              <a:t>tersirat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yang </a:t>
            </a:r>
            <a:r>
              <a:rPr lang="en-ID" dirty="0" err="1"/>
              <a:t>ia</a:t>
            </a:r>
            <a:r>
              <a:rPr lang="en-ID" dirty="0"/>
              <a:t> </a:t>
            </a:r>
            <a:r>
              <a:rPr lang="en-ID" dirty="0" err="1"/>
              <a:t>terima</a:t>
            </a:r>
            <a:r>
              <a:rPr lang="en-ID" dirty="0"/>
              <a:t>.</a:t>
            </a:r>
            <a:endParaRPr lang="en-ID" dirty="0"/>
          </a:p>
          <a:p>
            <a:pPr algn="just"/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, </a:t>
            </a:r>
            <a:r>
              <a:rPr lang="en-ID" dirty="0" err="1"/>
              <a:t>seorang</a:t>
            </a:r>
            <a:r>
              <a:rPr lang="en-ID" dirty="0"/>
              <a:t> </a:t>
            </a:r>
            <a:r>
              <a:rPr lang="en-ID" dirty="0" err="1"/>
              <a:t>pemimpin</a:t>
            </a:r>
            <a:r>
              <a:rPr lang="en-ID" dirty="0"/>
              <a:t> </a:t>
            </a:r>
            <a:r>
              <a:rPr lang="en-ID" dirty="0" err="1"/>
              <a:t>strategis</a:t>
            </a:r>
            <a:r>
              <a:rPr lang="en-ID" dirty="0"/>
              <a:t> </a:t>
            </a:r>
            <a:r>
              <a:rPr lang="en-ID" dirty="0" err="1"/>
              <a:t>perlu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melihat</a:t>
            </a:r>
            <a:r>
              <a:rPr lang="en-ID" dirty="0"/>
              <a:t> </a:t>
            </a:r>
            <a:r>
              <a:rPr lang="en-ID" dirty="0" err="1"/>
              <a:t>gambaran</a:t>
            </a:r>
            <a:r>
              <a:rPr lang="en-ID" dirty="0"/>
              <a:t> </a:t>
            </a:r>
            <a:r>
              <a:rPr lang="en-ID" dirty="0" err="1"/>
              <a:t>besar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detail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berkesinambungan</a:t>
            </a:r>
            <a:r>
              <a:rPr lang="en-ID" dirty="0"/>
              <a:t>, </a:t>
            </a:r>
            <a:r>
              <a:rPr lang="en-ID" dirty="0" err="1"/>
              <a:t>aktif</a:t>
            </a:r>
            <a:r>
              <a:rPr lang="en-ID" dirty="0"/>
              <a:t> </a:t>
            </a:r>
            <a:r>
              <a:rPr lang="en-ID" dirty="0" err="1"/>
              <a:t>berusaha</a:t>
            </a:r>
            <a:r>
              <a:rPr lang="en-ID" dirty="0"/>
              <a:t> </a:t>
            </a:r>
            <a:r>
              <a:rPr lang="en-ID" dirty="0" err="1"/>
              <a:t>mencari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yang </a:t>
            </a:r>
            <a:r>
              <a:rPr lang="en-ID" dirty="0" err="1"/>
              <a:t>masih</a:t>
            </a:r>
            <a:r>
              <a:rPr lang="en-ID" dirty="0"/>
              <a:t> </a:t>
            </a:r>
            <a:r>
              <a:rPr lang="en-ID" dirty="0" err="1"/>
              <a:t>dibutuhkan</a:t>
            </a:r>
            <a:r>
              <a:rPr lang="en-ID" dirty="0"/>
              <a:t> ,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melibatkan</a:t>
            </a:r>
            <a:r>
              <a:rPr lang="en-ID" dirty="0"/>
              <a:t> </a:t>
            </a:r>
            <a:r>
              <a:rPr lang="en-ID" dirty="0" err="1"/>
              <a:t>berbagai</a:t>
            </a:r>
            <a:r>
              <a:rPr lang="en-ID" dirty="0"/>
              <a:t> 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memperoleh</a:t>
            </a:r>
            <a:r>
              <a:rPr lang="en-ID" dirty="0"/>
              <a:t> </a:t>
            </a:r>
            <a:r>
              <a:rPr lang="en-ID" dirty="0" err="1"/>
              <a:t>masukan</a:t>
            </a:r>
            <a:r>
              <a:rPr lang="en-ID" dirty="0"/>
              <a:t> </a:t>
            </a:r>
            <a:r>
              <a:rPr lang="en-ID" dirty="0" err="1"/>
              <a:t>atas</a:t>
            </a:r>
            <a:r>
              <a:rPr lang="en-ID" dirty="0"/>
              <a:t> </a:t>
            </a:r>
            <a:r>
              <a:rPr lang="en-ID" dirty="0" err="1"/>
              <a:t>bagaimana</a:t>
            </a:r>
            <a:r>
              <a:rPr lang="en-ID" dirty="0"/>
              <a:t> </a:t>
            </a:r>
            <a:r>
              <a:rPr lang="en-ID" dirty="0" err="1"/>
              <a:t>ia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menafsirkan</a:t>
            </a:r>
            <a:r>
              <a:rPr lang="en-ID" dirty="0"/>
              <a:t> </a:t>
            </a:r>
            <a:r>
              <a:rPr lang="en-ID" dirty="0" err="1"/>
              <a:t>berbagai</a:t>
            </a:r>
            <a:r>
              <a:rPr lang="en-ID" dirty="0"/>
              <a:t> data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kompleks</a:t>
            </a:r>
            <a:r>
              <a:rPr lang="en-ID" dirty="0"/>
              <a:t>.</a:t>
            </a:r>
            <a:endParaRPr lang="en-ID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/>
              <a:t>4. Decide</a:t>
            </a:r>
            <a:br>
              <a:rPr lang="en-ID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en-ID" dirty="0"/>
          </a:p>
          <a:p>
            <a:pPr algn="just"/>
            <a:r>
              <a:rPr lang="en-ID" dirty="0" err="1"/>
              <a:t>Setiap</a:t>
            </a:r>
            <a:r>
              <a:rPr lang="en-ID" dirty="0"/>
              <a:t> </a:t>
            </a:r>
            <a:r>
              <a:rPr lang="en-ID" dirty="0" err="1"/>
              <a:t>pemimpin</a:t>
            </a:r>
            <a:r>
              <a:rPr lang="en-ID" dirty="0"/>
              <a:t> </a:t>
            </a:r>
            <a:r>
              <a:rPr lang="en-ID" dirty="0" err="1"/>
              <a:t>tentunya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dihadapkan</a:t>
            </a:r>
            <a:r>
              <a:rPr lang="en-ID" dirty="0"/>
              <a:t> </a:t>
            </a:r>
            <a:r>
              <a:rPr lang="en-ID" dirty="0" err="1"/>
              <a:t>pada</a:t>
            </a:r>
            <a:r>
              <a:rPr lang="en-ID" dirty="0"/>
              <a:t> </a:t>
            </a:r>
            <a:r>
              <a:rPr lang="en-ID" dirty="0" err="1"/>
              <a:t>situasi</a:t>
            </a:r>
            <a:r>
              <a:rPr lang="en-ID" dirty="0"/>
              <a:t> di mana </a:t>
            </a:r>
            <a:r>
              <a:rPr lang="en-ID" dirty="0" err="1"/>
              <a:t>mereka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mengambil</a:t>
            </a:r>
            <a:r>
              <a:rPr lang="en-ID" dirty="0"/>
              <a:t> </a:t>
            </a:r>
            <a:r>
              <a:rPr lang="en-ID" dirty="0" err="1"/>
              <a:t>keputusan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cepat</a:t>
            </a:r>
            <a:r>
              <a:rPr lang="en-ID" dirty="0"/>
              <a:t>, </a:t>
            </a:r>
            <a:r>
              <a:rPr lang="en-ID" dirty="0" err="1"/>
              <a:t>bahkan</a:t>
            </a:r>
            <a:r>
              <a:rPr lang="en-ID" dirty="0"/>
              <a:t> </a:t>
            </a:r>
            <a:r>
              <a:rPr lang="en-ID" dirty="0" err="1"/>
              <a:t>meskipun</a:t>
            </a:r>
            <a:r>
              <a:rPr lang="en-ID" dirty="0"/>
              <a:t> </a:t>
            </a:r>
            <a:r>
              <a:rPr lang="en-ID" dirty="0" err="1"/>
              <a:t>mereka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yang </a:t>
            </a:r>
            <a:r>
              <a:rPr lang="en-ID" dirty="0" err="1"/>
              <a:t>lengkap</a:t>
            </a:r>
            <a:r>
              <a:rPr lang="en-ID" dirty="0"/>
              <a:t>. </a:t>
            </a:r>
            <a:r>
              <a:rPr lang="en-ID" dirty="0" err="1"/>
              <a:t>Meski</a:t>
            </a:r>
            <a:r>
              <a:rPr lang="en-ID" dirty="0"/>
              <a:t> </a:t>
            </a:r>
            <a:r>
              <a:rPr lang="en-ID" dirty="0" err="1"/>
              <a:t>demikian</a:t>
            </a:r>
            <a:r>
              <a:rPr lang="en-ID" dirty="0"/>
              <a:t>, </a:t>
            </a:r>
            <a:r>
              <a:rPr lang="en-ID" dirty="0" err="1"/>
              <a:t>pemimpin</a:t>
            </a:r>
            <a:r>
              <a:rPr lang="en-ID" dirty="0"/>
              <a:t> di </a:t>
            </a:r>
            <a:r>
              <a:rPr lang="en-ID" dirty="0" err="1"/>
              <a:t>tingkat</a:t>
            </a:r>
            <a:r>
              <a:rPr lang="en-ID" dirty="0"/>
              <a:t> </a:t>
            </a:r>
            <a:r>
              <a:rPr lang="en-ID" dirty="0" err="1"/>
              <a:t>strategis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menghindari</a:t>
            </a:r>
            <a:r>
              <a:rPr lang="en-ID" dirty="0"/>
              <a:t> </a:t>
            </a:r>
            <a:r>
              <a:rPr lang="en-ID" dirty="0" err="1"/>
              <a:t>terjebak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opsi</a:t>
            </a:r>
            <a:r>
              <a:rPr lang="en-ID" dirty="0"/>
              <a:t> “</a:t>
            </a:r>
            <a:r>
              <a:rPr lang="en-ID" dirty="0" err="1"/>
              <a:t>ya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”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keputusan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mempertimbangkan</a:t>
            </a:r>
            <a:r>
              <a:rPr lang="en-ID" dirty="0"/>
              <a:t> </a:t>
            </a:r>
            <a:r>
              <a:rPr lang="en-ID" dirty="0" err="1"/>
              <a:t>berbagai</a:t>
            </a:r>
            <a:r>
              <a:rPr lang="en-ID" dirty="0"/>
              <a:t> </a:t>
            </a:r>
            <a:r>
              <a:rPr lang="en-ID" dirty="0" err="1"/>
              <a:t>pilihan</a:t>
            </a:r>
            <a:r>
              <a:rPr lang="en-ID" dirty="0"/>
              <a:t>.</a:t>
            </a:r>
            <a:endParaRPr lang="en-ID" dirty="0"/>
          </a:p>
          <a:p>
            <a:pPr algn="just"/>
            <a:r>
              <a:rPr lang="en-ID" dirty="0" err="1"/>
              <a:t>Mereka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memikirkan</a:t>
            </a:r>
            <a:r>
              <a:rPr lang="en-ID" dirty="0"/>
              <a:t> </a:t>
            </a:r>
            <a:r>
              <a:rPr lang="en-ID" dirty="0" err="1"/>
              <a:t>dampak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keputusan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pihak</a:t>
            </a:r>
            <a:r>
              <a:rPr lang="en-ID" dirty="0"/>
              <a:t> yang </a:t>
            </a:r>
            <a:r>
              <a:rPr lang="en-ID" dirty="0" err="1"/>
              <a:t>terlibat</a:t>
            </a:r>
            <a:r>
              <a:rPr lang="en-ID" dirty="0"/>
              <a:t>,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memikirkan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jangka</a:t>
            </a:r>
            <a:r>
              <a:rPr lang="en-ID" dirty="0"/>
              <a:t> </a:t>
            </a:r>
            <a:r>
              <a:rPr lang="en-ID" dirty="0" err="1"/>
              <a:t>pendek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jangka</a:t>
            </a:r>
            <a:r>
              <a:rPr lang="en-ID" dirty="0"/>
              <a:t> </a:t>
            </a:r>
            <a:r>
              <a:rPr lang="en-ID" dirty="0" err="1"/>
              <a:t>pendek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.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hal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, </a:t>
            </a:r>
            <a:r>
              <a:rPr lang="en-ID" dirty="0" err="1"/>
              <a:t>seorang</a:t>
            </a:r>
            <a:r>
              <a:rPr lang="en-ID" dirty="0"/>
              <a:t> </a:t>
            </a:r>
            <a:r>
              <a:rPr lang="en-ID" dirty="0" err="1"/>
              <a:t>pemimpin</a:t>
            </a:r>
            <a:r>
              <a:rPr lang="en-ID" dirty="0"/>
              <a:t> </a:t>
            </a:r>
            <a:r>
              <a:rPr lang="en-ID" dirty="0" err="1"/>
              <a:t>strategis</a:t>
            </a:r>
            <a:r>
              <a:rPr lang="en-ID" dirty="0"/>
              <a:t> </a:t>
            </a:r>
            <a:r>
              <a:rPr lang="en-ID" dirty="0" err="1"/>
              <a:t>perlu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senantiasa</a:t>
            </a:r>
            <a:r>
              <a:rPr lang="en-ID" dirty="0"/>
              <a:t> </a:t>
            </a:r>
            <a:r>
              <a:rPr lang="en-ID" dirty="0" err="1"/>
              <a:t>memastikan</a:t>
            </a:r>
            <a:r>
              <a:rPr lang="en-ID" dirty="0"/>
              <a:t> </a:t>
            </a:r>
            <a:r>
              <a:rPr lang="en-ID" dirty="0" err="1"/>
              <a:t>alternatif</a:t>
            </a:r>
            <a:r>
              <a:rPr lang="en-ID" dirty="0"/>
              <a:t> </a:t>
            </a:r>
            <a:r>
              <a:rPr lang="en-ID" dirty="0" err="1"/>
              <a:t>pilihan</a:t>
            </a:r>
            <a:r>
              <a:rPr lang="en-ID" dirty="0"/>
              <a:t> </a:t>
            </a:r>
            <a:r>
              <a:rPr lang="en-ID" dirty="0" err="1"/>
              <a:t>apa</a:t>
            </a:r>
            <a:r>
              <a:rPr lang="en-ID" dirty="0"/>
              <a:t> </a:t>
            </a:r>
            <a:r>
              <a:rPr lang="en-ID" dirty="0" err="1"/>
              <a:t>saja</a:t>
            </a:r>
            <a:r>
              <a:rPr lang="en-ID" dirty="0"/>
              <a:t> yang </a:t>
            </a:r>
            <a:r>
              <a:rPr lang="en-ID" dirty="0" err="1"/>
              <a:t>tersedia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anggota</a:t>
            </a:r>
            <a:r>
              <a:rPr lang="en-ID" dirty="0"/>
              <a:t> </a:t>
            </a:r>
            <a:r>
              <a:rPr lang="en-ID" dirty="0" err="1"/>
              <a:t>timnya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melihat</a:t>
            </a:r>
            <a:r>
              <a:rPr lang="en-ID" dirty="0"/>
              <a:t> </a:t>
            </a:r>
            <a:r>
              <a:rPr lang="en-ID" dirty="0" err="1"/>
              <a:t>opsi</a:t>
            </a:r>
            <a:r>
              <a:rPr lang="en-ID" dirty="0"/>
              <a:t> </a:t>
            </a:r>
            <a:r>
              <a:rPr lang="en-ID" dirty="0" err="1"/>
              <a:t>terbaik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. </a:t>
            </a:r>
            <a:endParaRPr lang="en-ID" dirty="0"/>
          </a:p>
          <a:p>
            <a:pPr algn="just"/>
            <a:r>
              <a:rPr lang="en-ID" dirty="0" err="1"/>
              <a:t>Ia</a:t>
            </a:r>
            <a:r>
              <a:rPr lang="en-ID" dirty="0"/>
              <a:t> juga </a:t>
            </a:r>
            <a:r>
              <a:rPr lang="en-ID" dirty="0" err="1"/>
              <a:t>perlu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berkala</a:t>
            </a:r>
            <a:r>
              <a:rPr lang="en-ID" dirty="0"/>
              <a:t> </a:t>
            </a:r>
            <a:r>
              <a:rPr lang="en-ID" dirty="0" err="1"/>
              <a:t>menginformasikan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anggota</a:t>
            </a:r>
            <a:r>
              <a:rPr lang="en-ID" dirty="0"/>
              <a:t> </a:t>
            </a:r>
            <a:r>
              <a:rPr lang="en-ID" dirty="0" err="1"/>
              <a:t>tim</a:t>
            </a:r>
            <a:r>
              <a:rPr lang="en-ID" dirty="0"/>
              <a:t> </a:t>
            </a:r>
            <a:r>
              <a:rPr lang="en-ID" dirty="0" err="1"/>
              <a:t>mengenai</a:t>
            </a:r>
            <a:r>
              <a:rPr lang="en-ID" dirty="0"/>
              <a:t> proses </a:t>
            </a:r>
            <a:r>
              <a:rPr lang="en-ID" dirty="0" err="1"/>
              <a:t>pengambilan</a:t>
            </a:r>
            <a:r>
              <a:rPr lang="en-ID" dirty="0"/>
              <a:t> </a:t>
            </a:r>
            <a:r>
              <a:rPr lang="en-ID" dirty="0" err="1"/>
              <a:t>keputusannya</a:t>
            </a:r>
            <a:r>
              <a:rPr lang="en-ID" dirty="0"/>
              <a:t>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meminta</a:t>
            </a:r>
            <a:r>
              <a:rPr lang="en-ID" dirty="0"/>
              <a:t> </a:t>
            </a:r>
            <a:r>
              <a:rPr lang="en-ID" dirty="0" err="1"/>
              <a:t>komitmen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pihak</a:t>
            </a:r>
            <a:r>
              <a:rPr lang="en-ID" dirty="0"/>
              <a:t> yang </a:t>
            </a:r>
            <a:r>
              <a:rPr lang="en-ID" dirty="0" err="1"/>
              <a:t>terlibat</a:t>
            </a:r>
            <a:r>
              <a:rPr lang="en-ID" dirty="0"/>
              <a:t>. 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pengambilan</a:t>
            </a:r>
            <a:r>
              <a:rPr lang="en-ID" dirty="0"/>
              <a:t> </a:t>
            </a:r>
            <a:r>
              <a:rPr lang="en-ID" dirty="0" err="1"/>
              <a:t>keputusan</a:t>
            </a:r>
            <a:r>
              <a:rPr lang="en-ID" dirty="0"/>
              <a:t> </a:t>
            </a:r>
            <a:r>
              <a:rPr lang="en-ID" dirty="0" err="1"/>
              <a:t>besar</a:t>
            </a:r>
            <a:r>
              <a:rPr lang="en-ID" dirty="0"/>
              <a:t>, </a:t>
            </a:r>
            <a:r>
              <a:rPr lang="en-ID" dirty="0" err="1"/>
              <a:t>perlu</a:t>
            </a:r>
            <a:r>
              <a:rPr lang="en-ID" dirty="0"/>
              <a:t> juga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membagi</a:t>
            </a:r>
            <a:r>
              <a:rPr lang="en-ID" dirty="0"/>
              <a:t> </a:t>
            </a:r>
            <a:r>
              <a:rPr lang="en-ID" dirty="0" err="1"/>
              <a:t>keputusan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bagian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kecil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mengantisipasi</a:t>
            </a:r>
            <a:r>
              <a:rPr lang="en-ID" dirty="0"/>
              <a:t> </a:t>
            </a:r>
            <a:r>
              <a:rPr lang="en-ID" dirty="0" err="1"/>
              <a:t>konsekuensi</a:t>
            </a:r>
            <a:r>
              <a:rPr lang="en-ID" dirty="0"/>
              <a:t> yang </a:t>
            </a:r>
            <a:r>
              <a:rPr lang="en-ID" dirty="0" err="1"/>
              <a:t>mungkin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terduga</a:t>
            </a:r>
            <a:r>
              <a:rPr lang="en-ID" dirty="0"/>
              <a:t>. </a:t>
            </a:r>
            <a:r>
              <a:rPr lang="en-ID" dirty="0" err="1"/>
              <a:t>Bahkan</a:t>
            </a:r>
            <a:r>
              <a:rPr lang="en-ID" dirty="0"/>
              <a:t> </a:t>
            </a:r>
            <a:r>
              <a:rPr lang="en-ID" dirty="0" err="1"/>
              <a:t>jika</a:t>
            </a:r>
            <a:r>
              <a:rPr lang="en-ID" dirty="0"/>
              <a:t> </a:t>
            </a:r>
            <a:r>
              <a:rPr lang="en-ID" dirty="0" err="1"/>
              <a:t>perlu</a:t>
            </a:r>
            <a:r>
              <a:rPr lang="en-ID" dirty="0"/>
              <a:t>, </a:t>
            </a:r>
            <a:r>
              <a:rPr lang="en-ID" dirty="0" err="1"/>
              <a:t>sebuah</a:t>
            </a:r>
            <a:r>
              <a:rPr lang="en-ID" dirty="0"/>
              <a:t> pilot project juga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dilakukan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menguji</a:t>
            </a:r>
            <a:r>
              <a:rPr lang="en-ID" dirty="0"/>
              <a:t> </a:t>
            </a:r>
            <a:r>
              <a:rPr lang="en-ID" dirty="0" err="1"/>
              <a:t>kelayakan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keputusan</a:t>
            </a:r>
            <a:r>
              <a:rPr lang="en-ID" dirty="0"/>
              <a:t>. </a:t>
            </a:r>
            <a:endParaRPr lang="en-ID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/>
              <a:t>5. Align</a:t>
            </a:r>
            <a:br>
              <a:rPr lang="en-ID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ID" dirty="0"/>
          </a:p>
          <a:p>
            <a:pPr algn="just"/>
            <a:r>
              <a:rPr lang="en-ID" dirty="0" err="1"/>
              <a:t>Seorang</a:t>
            </a:r>
            <a:r>
              <a:rPr lang="en-ID" dirty="0"/>
              <a:t> </a:t>
            </a:r>
            <a:r>
              <a:rPr lang="en-ID" dirty="0" err="1"/>
              <a:t>pemimpin</a:t>
            </a:r>
            <a:r>
              <a:rPr lang="en-ID" dirty="0"/>
              <a:t> </a:t>
            </a:r>
            <a:r>
              <a:rPr lang="en-ID" dirty="0" err="1"/>
              <a:t>strategis</a:t>
            </a:r>
            <a:r>
              <a:rPr lang="en-ID" dirty="0"/>
              <a:t> </a:t>
            </a:r>
            <a:r>
              <a:rPr lang="en-ID" dirty="0" err="1"/>
              <a:t>perlu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terus-menerus</a:t>
            </a:r>
            <a:r>
              <a:rPr lang="en-ID" dirty="0"/>
              <a:t> </a:t>
            </a:r>
            <a:r>
              <a:rPr lang="en-ID" dirty="0" err="1"/>
              <a:t>memastikan</a:t>
            </a:r>
            <a:r>
              <a:rPr lang="en-ID" dirty="0"/>
              <a:t> </a:t>
            </a:r>
            <a:r>
              <a:rPr lang="en-ID" dirty="0" err="1"/>
              <a:t>kesamaan</a:t>
            </a:r>
            <a:r>
              <a:rPr lang="en-ID" dirty="0"/>
              <a:t> </a:t>
            </a:r>
            <a:r>
              <a:rPr lang="en-ID" dirty="0" err="1"/>
              <a:t>persepsi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berbagai</a:t>
            </a:r>
            <a:r>
              <a:rPr lang="en-ID" dirty="0"/>
              <a:t> 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pandangan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agenda </a:t>
            </a:r>
            <a:r>
              <a:rPr lang="en-ID" dirty="0" err="1"/>
              <a:t>beragam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memperoleh</a:t>
            </a:r>
            <a:r>
              <a:rPr lang="en-ID" dirty="0"/>
              <a:t> “buy-in”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mereka</a:t>
            </a:r>
            <a:r>
              <a:rPr lang="en-ID" dirty="0"/>
              <a:t>. Oleh </a:t>
            </a:r>
            <a:r>
              <a:rPr lang="en-ID" dirty="0" err="1"/>
              <a:t>sebab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, </a:t>
            </a:r>
            <a:r>
              <a:rPr lang="en-ID" dirty="0" err="1"/>
              <a:t>ia</a:t>
            </a:r>
            <a:r>
              <a:rPr lang="en-ID" dirty="0"/>
              <a:t> </a:t>
            </a:r>
            <a:r>
              <a:rPr lang="en-ID" dirty="0" err="1"/>
              <a:t>haruslah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menunjukkan</a:t>
            </a:r>
            <a:r>
              <a:rPr lang="en-ID" dirty="0"/>
              <a:t> </a:t>
            </a:r>
            <a:r>
              <a:rPr lang="en-ID" dirty="0" err="1"/>
              <a:t>kemampuan</a:t>
            </a:r>
            <a:r>
              <a:rPr lang="en-ID" dirty="0"/>
              <a:t> </a:t>
            </a:r>
            <a:r>
              <a:rPr lang="en-ID" dirty="0" err="1"/>
              <a:t>komunikasi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mempengaruhi</a:t>
            </a:r>
            <a:r>
              <a:rPr lang="en-ID" dirty="0"/>
              <a:t> yang </a:t>
            </a:r>
            <a:r>
              <a:rPr lang="en-ID" dirty="0" err="1"/>
              <a:t>baik</a:t>
            </a:r>
            <a:r>
              <a:rPr lang="en-ID" dirty="0"/>
              <a:t> </a:t>
            </a:r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membangun</a:t>
            </a:r>
            <a:r>
              <a:rPr lang="en-ID" dirty="0"/>
              <a:t> </a:t>
            </a:r>
            <a:r>
              <a:rPr lang="en-ID" dirty="0" err="1"/>
              <a:t>kepercayaan</a:t>
            </a:r>
            <a:r>
              <a:rPr lang="en-ID" dirty="0"/>
              <a:t>.</a:t>
            </a:r>
            <a:endParaRPr lang="en-ID" dirty="0"/>
          </a:p>
          <a:p>
            <a:pPr algn="just"/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hal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, </a:t>
            </a:r>
            <a:r>
              <a:rPr lang="en-ID" dirty="0" err="1"/>
              <a:t>seorang</a:t>
            </a:r>
            <a:r>
              <a:rPr lang="en-ID" dirty="0"/>
              <a:t> </a:t>
            </a:r>
            <a:r>
              <a:rPr lang="en-ID" dirty="0" err="1"/>
              <a:t>pemimpin</a:t>
            </a:r>
            <a:r>
              <a:rPr lang="en-ID" dirty="0"/>
              <a:t> </a:t>
            </a:r>
            <a:r>
              <a:rPr lang="en-ID" dirty="0" err="1"/>
              <a:t>strategis</a:t>
            </a:r>
            <a:r>
              <a:rPr lang="en-ID" dirty="0"/>
              <a:t> </a:t>
            </a:r>
            <a:r>
              <a:rPr lang="en-ID" dirty="0" err="1"/>
              <a:t>perlu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terlebih</a:t>
            </a:r>
            <a:r>
              <a:rPr lang="en-ID" dirty="0"/>
              <a:t> </a:t>
            </a:r>
            <a:r>
              <a:rPr lang="en-ID" dirty="0" err="1"/>
              <a:t>dahulu</a:t>
            </a:r>
            <a:r>
              <a:rPr lang="en-ID" dirty="0"/>
              <a:t> </a:t>
            </a:r>
            <a:r>
              <a:rPr lang="en-ID" dirty="0" err="1"/>
              <a:t>memetakan</a:t>
            </a:r>
            <a:r>
              <a:rPr lang="en-ID" dirty="0"/>
              <a:t> stakeholder internal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eksternal</a:t>
            </a:r>
            <a:r>
              <a:rPr lang="en-ID" dirty="0"/>
              <a:t> </a:t>
            </a:r>
            <a:r>
              <a:rPr lang="en-ID" dirty="0" err="1"/>
              <a:t>maupun</a:t>
            </a:r>
            <a:r>
              <a:rPr lang="en-ID" dirty="0"/>
              <a:t> agenda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masing-masing</a:t>
            </a:r>
            <a:r>
              <a:rPr lang="en-ID" dirty="0"/>
              <a:t> stakeholder, </a:t>
            </a:r>
            <a:r>
              <a:rPr lang="en-ID" dirty="0" err="1"/>
              <a:t>baik</a:t>
            </a:r>
            <a:r>
              <a:rPr lang="en-ID" dirty="0"/>
              <a:t> yang </a:t>
            </a:r>
            <a:r>
              <a:rPr lang="en-ID" dirty="0" err="1"/>
              <a:t>tampak</a:t>
            </a:r>
            <a:r>
              <a:rPr lang="en-ID" dirty="0"/>
              <a:t> </a:t>
            </a:r>
            <a:r>
              <a:rPr lang="en-ID" dirty="0" err="1"/>
              <a:t>maupun</a:t>
            </a:r>
            <a:r>
              <a:rPr lang="en-ID" dirty="0"/>
              <a:t> </a:t>
            </a:r>
            <a:r>
              <a:rPr lang="en-ID" dirty="0" err="1"/>
              <a:t>tersembunyi</a:t>
            </a:r>
            <a:r>
              <a:rPr lang="en-ID" dirty="0"/>
              <a:t>. </a:t>
            </a:r>
            <a:endParaRPr lang="en-ID" dirty="0"/>
          </a:p>
          <a:p>
            <a:pPr algn="just"/>
            <a:r>
              <a:rPr lang="en-ID" dirty="0" err="1"/>
              <a:t>Ia</a:t>
            </a:r>
            <a:r>
              <a:rPr lang="en-ID" dirty="0"/>
              <a:t> juga </a:t>
            </a:r>
            <a:r>
              <a:rPr lang="en-ID" dirty="0" err="1"/>
              <a:t>perlu</a:t>
            </a:r>
            <a:r>
              <a:rPr lang="en-ID" dirty="0"/>
              <a:t> </a:t>
            </a:r>
            <a:r>
              <a:rPr lang="en-ID" dirty="0" err="1"/>
              <a:t>membangn</a:t>
            </a:r>
            <a:r>
              <a:rPr lang="en-ID" dirty="0"/>
              <a:t> </a:t>
            </a:r>
            <a:r>
              <a:rPr lang="en-ID" dirty="0" err="1"/>
              <a:t>komunikasi</a:t>
            </a:r>
            <a:r>
              <a:rPr lang="en-ID" dirty="0"/>
              <a:t> </a:t>
            </a:r>
            <a:r>
              <a:rPr lang="en-ID" dirty="0" err="1"/>
              <a:t>secepat</a:t>
            </a:r>
            <a:r>
              <a:rPr lang="en-ID" dirty="0"/>
              <a:t> </a:t>
            </a:r>
            <a:r>
              <a:rPr lang="en-ID" dirty="0" err="1"/>
              <a:t>mungkin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sesering</a:t>
            </a:r>
            <a:r>
              <a:rPr lang="en-ID" dirty="0"/>
              <a:t> </a:t>
            </a:r>
            <a:r>
              <a:rPr lang="en-ID" dirty="0" err="1"/>
              <a:t>mungkin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memastikan</a:t>
            </a:r>
            <a:r>
              <a:rPr lang="en-ID" dirty="0"/>
              <a:t> </a:t>
            </a:r>
            <a:r>
              <a:rPr lang="en-ID" dirty="0" err="1"/>
              <a:t>semua</a:t>
            </a:r>
            <a:r>
              <a:rPr lang="en-ID" dirty="0"/>
              <a:t> stakeholder </a:t>
            </a:r>
            <a:r>
              <a:rPr lang="en-ID" dirty="0" err="1"/>
              <a:t>mengetahui</a:t>
            </a:r>
            <a:r>
              <a:rPr lang="en-ID" dirty="0"/>
              <a:t> </a:t>
            </a:r>
            <a:r>
              <a:rPr lang="en-ID" dirty="0" err="1"/>
              <a:t>apa</a:t>
            </a:r>
            <a:r>
              <a:rPr lang="en-ID" dirty="0"/>
              <a:t> yang </a:t>
            </a:r>
            <a:r>
              <a:rPr lang="en-ID" dirty="0" err="1"/>
              <a:t>diharapkan</a:t>
            </a:r>
            <a:r>
              <a:rPr lang="en-ID" dirty="0"/>
              <a:t>,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berusaha</a:t>
            </a:r>
            <a:r>
              <a:rPr lang="en-ID" dirty="0"/>
              <a:t>  </a:t>
            </a:r>
            <a:r>
              <a:rPr lang="en-ID" dirty="0" err="1"/>
              <a:t>meminimalkan</a:t>
            </a:r>
            <a:r>
              <a:rPr lang="en-ID" dirty="0"/>
              <a:t> </a:t>
            </a:r>
            <a:r>
              <a:rPr lang="en-ID" dirty="0" err="1"/>
              <a:t>adanya</a:t>
            </a:r>
            <a:r>
              <a:rPr lang="en-ID" dirty="0"/>
              <a:t> </a:t>
            </a:r>
            <a:r>
              <a:rPr lang="en-ID" dirty="0" err="1"/>
              <a:t>kesalahpahaman</a:t>
            </a:r>
            <a:r>
              <a:rPr lang="en-ID" dirty="0"/>
              <a:t> </a:t>
            </a:r>
            <a:r>
              <a:rPr lang="en-ID" dirty="0" err="1"/>
              <a:t>maupun</a:t>
            </a:r>
            <a:r>
              <a:rPr lang="en-ID" dirty="0"/>
              <a:t> </a:t>
            </a:r>
            <a:r>
              <a:rPr lang="en-ID" dirty="0" err="1"/>
              <a:t>resistensi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berbagai</a:t>
            </a:r>
            <a:r>
              <a:rPr lang="en-ID" dirty="0"/>
              <a:t> </a:t>
            </a:r>
            <a:r>
              <a:rPr lang="en-ID" dirty="0" err="1"/>
              <a:t>pihak</a:t>
            </a:r>
            <a:r>
              <a:rPr lang="en-ID" dirty="0"/>
              <a:t>. </a:t>
            </a:r>
            <a:r>
              <a:rPr lang="en-ID" dirty="0" err="1"/>
              <a:t>Seorang</a:t>
            </a:r>
            <a:r>
              <a:rPr lang="en-ID" dirty="0"/>
              <a:t> </a:t>
            </a:r>
            <a:r>
              <a:rPr lang="en-ID" dirty="0" err="1"/>
              <a:t>pemimpin</a:t>
            </a:r>
            <a:r>
              <a:rPr lang="en-ID" dirty="0"/>
              <a:t> juga </a:t>
            </a:r>
            <a:r>
              <a:rPr lang="en-ID" dirty="0" err="1"/>
              <a:t>perlu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mencoba</a:t>
            </a:r>
            <a:r>
              <a:rPr lang="en-ID" dirty="0"/>
              <a:t> </a:t>
            </a:r>
            <a:r>
              <a:rPr lang="en-ID" dirty="0" err="1"/>
              <a:t>mendengarkan</a:t>
            </a:r>
            <a:r>
              <a:rPr lang="en-ID" dirty="0"/>
              <a:t> </a:t>
            </a:r>
            <a:r>
              <a:rPr lang="en-ID" dirty="0" err="1"/>
              <a:t>permasalahan</a:t>
            </a:r>
            <a:r>
              <a:rPr lang="en-ID" dirty="0"/>
              <a:t> yang </a:t>
            </a:r>
            <a:r>
              <a:rPr lang="en-ID" dirty="0" err="1"/>
              <a:t>dihadapi</a:t>
            </a:r>
            <a:r>
              <a:rPr lang="en-ID" dirty="0"/>
              <a:t> para stakeholder, </a:t>
            </a:r>
            <a:r>
              <a:rPr lang="en-ID" dirty="0" err="1"/>
              <a:t>dan</a:t>
            </a:r>
            <a:r>
              <a:rPr lang="en-ID" dirty="0"/>
              <a:t> juga </a:t>
            </a: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apresiasi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anggota</a:t>
            </a:r>
            <a:r>
              <a:rPr lang="en-ID" dirty="0"/>
              <a:t> </a:t>
            </a:r>
            <a:r>
              <a:rPr lang="en-ID" dirty="0" err="1"/>
              <a:t>tim</a:t>
            </a:r>
            <a:r>
              <a:rPr lang="en-ID" dirty="0"/>
              <a:t> yang </a:t>
            </a:r>
            <a:r>
              <a:rPr lang="en-ID" dirty="0" err="1"/>
              <a:t>mendorong</a:t>
            </a:r>
            <a:r>
              <a:rPr lang="en-ID" dirty="0"/>
              <a:t> </a:t>
            </a:r>
            <a:r>
              <a:rPr lang="en-ID" dirty="0" err="1"/>
              <a:t>keselarasan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tim.</a:t>
            </a:r>
            <a:r>
              <a:rPr lang="en-ID" dirty="0"/>
              <a:t> </a:t>
            </a:r>
            <a:endParaRPr lang="en-ID" dirty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8178</Words>
  <Application>WPS Presentation</Application>
  <PresentationFormat>Widescreen</PresentationFormat>
  <Paragraphs>70</Paragraphs>
  <Slides>13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4" baseType="lpstr">
      <vt:lpstr>Arial</vt:lpstr>
      <vt:lpstr>SimSun</vt:lpstr>
      <vt:lpstr>Wingdings</vt:lpstr>
      <vt:lpstr>Calibri Light</vt:lpstr>
      <vt:lpstr>Helvetica Neue</vt:lpstr>
      <vt:lpstr>Calibri</vt:lpstr>
      <vt:lpstr>Microsoft YaHei</vt:lpstr>
      <vt:lpstr>汉仪旗黑</vt:lpstr>
      <vt:lpstr>Arial Unicode MS</vt:lpstr>
      <vt:lpstr>宋体-简</vt:lpstr>
      <vt:lpstr>Office Theme</vt:lpstr>
      <vt:lpstr>PowerPoint 演示文稿</vt:lpstr>
      <vt:lpstr>KETERAMPILAN STRATEGIC LEADERSHIP YANG PERLU DI MILIKI UNTUK MENJADI PEMIMPIN  EFEKTIF  </vt:lpstr>
      <vt:lpstr>LATAR BELAKANG</vt:lpstr>
      <vt:lpstr>PowerPoint 演示文稿</vt:lpstr>
      <vt:lpstr>1. Anticipate </vt:lpstr>
      <vt:lpstr>2. Challenge </vt:lpstr>
      <vt:lpstr>3. Interpret </vt:lpstr>
      <vt:lpstr>4. Decide </vt:lpstr>
      <vt:lpstr>5. Align </vt:lpstr>
      <vt:lpstr>6. Learn </vt:lpstr>
      <vt:lpstr>PowerPoint 演示文稿</vt:lpstr>
      <vt:lpstr> Mengetahui Kemampuan Strategic Leadership 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REKOMENDASI UNTUK JUDUL BUKU TEKS</dc:title>
  <dc:creator>Microsoft Office User</dc:creator>
  <cp:lastModifiedBy>mac</cp:lastModifiedBy>
  <cp:revision>11</cp:revision>
  <dcterms:created xsi:type="dcterms:W3CDTF">2024-12-06T23:51:13Z</dcterms:created>
  <dcterms:modified xsi:type="dcterms:W3CDTF">2024-12-06T23:51:13Z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48DEA33107A30247CF8A5367D1FA2DBA_43</vt:lpwstr>
  </property>
  <property fmtid="{D5CDD505-2E9C-101B-9397-08002B2CF9AE}" pid="3" name="KSOProductBuildVer">
    <vt:lpwstr>1033-6.10.1.8197</vt:lpwstr>
  </property>
</Properties>
</file>