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3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7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FED08F-B6EC-4BCE-AC73-FBDEA8127F37}" type="doc">
      <dgm:prSet loTypeId="urn:diagrams.loki3.com/TabbedArc+Icon" loCatId="relationship" qsTypeId="urn:microsoft.com/office/officeart/2005/8/quickstyle/simple1" qsCatId="simple" csTypeId="urn:microsoft.com/office/officeart/2005/8/colors/accent1_3" csCatId="accent1" phldr="1"/>
      <dgm:spPr/>
    </dgm:pt>
    <dgm:pt modelId="{C20A2B3A-AB25-4404-A00B-9AE66C688855}">
      <dgm:prSet phldrT="[Text]" custT="1"/>
      <dgm:spPr/>
      <dgm:t>
        <a:bodyPr/>
        <a:lstStyle/>
        <a:p>
          <a:r>
            <a:rPr lang="id-ID" sz="2400" dirty="0" smtClean="0"/>
            <a:t>Industri tunggal</a:t>
          </a:r>
          <a:endParaRPr lang="en-US" sz="2400" dirty="0"/>
        </a:p>
      </dgm:t>
    </dgm:pt>
    <dgm:pt modelId="{B3FF763B-5BF3-4D37-9B84-84F695DED8EB}" type="parTrans" cxnId="{F565001B-3ED7-41CC-84FA-31EAFC0A4CD2}">
      <dgm:prSet/>
      <dgm:spPr/>
      <dgm:t>
        <a:bodyPr/>
        <a:lstStyle/>
        <a:p>
          <a:endParaRPr lang="en-US"/>
        </a:p>
      </dgm:t>
    </dgm:pt>
    <dgm:pt modelId="{B0EEE311-2E8A-4110-B0E3-0C8D615127B8}" type="sibTrans" cxnId="{F565001B-3ED7-41CC-84FA-31EAFC0A4CD2}">
      <dgm:prSet/>
      <dgm:spPr/>
      <dgm:t>
        <a:bodyPr/>
        <a:lstStyle/>
        <a:p>
          <a:endParaRPr lang="en-US"/>
        </a:p>
      </dgm:t>
    </dgm:pt>
    <dgm:pt modelId="{B1986208-58C9-4AC3-8402-5C6030CF95F2}">
      <dgm:prSet phldrT="[Text]" custT="1"/>
      <dgm:spPr/>
      <dgm:t>
        <a:bodyPr/>
        <a:lstStyle/>
        <a:p>
          <a:r>
            <a:rPr lang="id-ID" sz="2400" dirty="0" smtClean="0"/>
            <a:t>Diversifikasi berhubungan</a:t>
          </a:r>
          <a:endParaRPr lang="en-US" sz="2400" dirty="0"/>
        </a:p>
      </dgm:t>
    </dgm:pt>
    <dgm:pt modelId="{B49939DE-3095-414D-BB65-03A3B65B7949}" type="parTrans" cxnId="{37BF72A9-F920-4223-B1DD-D2B61C02B7BE}">
      <dgm:prSet/>
      <dgm:spPr/>
      <dgm:t>
        <a:bodyPr/>
        <a:lstStyle/>
        <a:p>
          <a:endParaRPr lang="en-US"/>
        </a:p>
      </dgm:t>
    </dgm:pt>
    <dgm:pt modelId="{382814F1-AB9B-4F82-B638-4B4034D0C0F5}" type="sibTrans" cxnId="{37BF72A9-F920-4223-B1DD-D2B61C02B7BE}">
      <dgm:prSet/>
      <dgm:spPr/>
      <dgm:t>
        <a:bodyPr/>
        <a:lstStyle/>
        <a:p>
          <a:endParaRPr lang="en-US"/>
        </a:p>
      </dgm:t>
    </dgm:pt>
    <dgm:pt modelId="{BF17AFC0-6694-4F35-A6A1-FFEC052A63C2}">
      <dgm:prSet phldrT="[Text]" custT="1"/>
      <dgm:spPr/>
      <dgm:t>
        <a:bodyPr/>
        <a:lstStyle/>
        <a:p>
          <a:r>
            <a:rPr lang="id-ID" sz="2400" dirty="0" smtClean="0"/>
            <a:t>Diversifikasi tidak berhubungan</a:t>
          </a:r>
          <a:endParaRPr lang="en-US" sz="2400" dirty="0"/>
        </a:p>
      </dgm:t>
    </dgm:pt>
    <dgm:pt modelId="{E3D9F449-8EF2-4EC7-BDF3-C7157564F617}" type="parTrans" cxnId="{45DF0A5D-4A59-45A3-9072-9B5F51CEA621}">
      <dgm:prSet/>
      <dgm:spPr/>
      <dgm:t>
        <a:bodyPr/>
        <a:lstStyle/>
        <a:p>
          <a:endParaRPr lang="en-US"/>
        </a:p>
      </dgm:t>
    </dgm:pt>
    <dgm:pt modelId="{1F25AD44-02BA-4A03-B4A3-B3A380DB38C2}" type="sibTrans" cxnId="{45DF0A5D-4A59-45A3-9072-9B5F51CEA621}">
      <dgm:prSet/>
      <dgm:spPr/>
      <dgm:t>
        <a:bodyPr/>
        <a:lstStyle/>
        <a:p>
          <a:endParaRPr lang="en-US"/>
        </a:p>
      </dgm:t>
    </dgm:pt>
    <dgm:pt modelId="{849502CA-1E67-4E76-B125-F37167BB9975}" type="pres">
      <dgm:prSet presAssocID="{1CFED08F-B6EC-4BCE-AC73-FBDEA8127F37}" presName="Name0" presStyleCnt="0">
        <dgm:presLayoutVars>
          <dgm:dir/>
          <dgm:resizeHandles val="exact"/>
        </dgm:presLayoutVars>
      </dgm:prSet>
      <dgm:spPr/>
    </dgm:pt>
    <dgm:pt modelId="{89169321-4209-4D74-BBDA-BBFB94D9A0C4}" type="pres">
      <dgm:prSet presAssocID="{C20A2B3A-AB25-4404-A00B-9AE66C688855}" presName="twoplus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10D8B55-B4AD-442F-8FF9-B7EEB3C1EB93}" type="pres">
      <dgm:prSet presAssocID="{B1986208-58C9-4AC3-8402-5C6030CF95F2}" presName="twoplus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DEDB4F-570B-4C6F-B9ED-B8E72A5C5E97}" type="pres">
      <dgm:prSet presAssocID="{BF17AFC0-6694-4F35-A6A1-FFEC052A63C2}" presName="twoplus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B2A374F-2D13-43A2-A9AF-3F5B49FBA5C1}" type="presOf" srcId="{B1986208-58C9-4AC3-8402-5C6030CF95F2}" destId="{210D8B55-B4AD-442F-8FF9-B7EEB3C1EB93}" srcOrd="0" destOrd="0" presId="urn:diagrams.loki3.com/TabbedArc+Icon"/>
    <dgm:cxn modelId="{54460CB9-D60A-4477-A02B-7F5D7C6D40D8}" type="presOf" srcId="{1CFED08F-B6EC-4BCE-AC73-FBDEA8127F37}" destId="{849502CA-1E67-4E76-B125-F37167BB9975}" srcOrd="0" destOrd="0" presId="urn:diagrams.loki3.com/TabbedArc+Icon"/>
    <dgm:cxn modelId="{95B60F0C-7CC2-4692-918A-89428663F034}" type="presOf" srcId="{BF17AFC0-6694-4F35-A6A1-FFEC052A63C2}" destId="{1DDEDB4F-570B-4C6F-B9ED-B8E72A5C5E97}" srcOrd="0" destOrd="0" presId="urn:diagrams.loki3.com/TabbedArc+Icon"/>
    <dgm:cxn modelId="{45DF0A5D-4A59-45A3-9072-9B5F51CEA621}" srcId="{1CFED08F-B6EC-4BCE-AC73-FBDEA8127F37}" destId="{BF17AFC0-6694-4F35-A6A1-FFEC052A63C2}" srcOrd="2" destOrd="0" parTransId="{E3D9F449-8EF2-4EC7-BDF3-C7157564F617}" sibTransId="{1F25AD44-02BA-4A03-B4A3-B3A380DB38C2}"/>
    <dgm:cxn modelId="{F565001B-3ED7-41CC-84FA-31EAFC0A4CD2}" srcId="{1CFED08F-B6EC-4BCE-AC73-FBDEA8127F37}" destId="{C20A2B3A-AB25-4404-A00B-9AE66C688855}" srcOrd="0" destOrd="0" parTransId="{B3FF763B-5BF3-4D37-9B84-84F695DED8EB}" sibTransId="{B0EEE311-2E8A-4110-B0E3-0C8D615127B8}"/>
    <dgm:cxn modelId="{37BF72A9-F920-4223-B1DD-D2B61C02B7BE}" srcId="{1CFED08F-B6EC-4BCE-AC73-FBDEA8127F37}" destId="{B1986208-58C9-4AC3-8402-5C6030CF95F2}" srcOrd="1" destOrd="0" parTransId="{B49939DE-3095-414D-BB65-03A3B65B7949}" sibTransId="{382814F1-AB9B-4F82-B638-4B4034D0C0F5}"/>
    <dgm:cxn modelId="{3B5780A4-EDA7-4AB8-AD7A-E3F550C40BD5}" type="presOf" srcId="{C20A2B3A-AB25-4404-A00B-9AE66C688855}" destId="{89169321-4209-4D74-BBDA-BBFB94D9A0C4}" srcOrd="0" destOrd="0" presId="urn:diagrams.loki3.com/TabbedArc+Icon"/>
    <dgm:cxn modelId="{020D459F-80E8-44DA-B97A-B0BD6436C591}" type="presParOf" srcId="{849502CA-1E67-4E76-B125-F37167BB9975}" destId="{89169321-4209-4D74-BBDA-BBFB94D9A0C4}" srcOrd="0" destOrd="0" presId="urn:diagrams.loki3.com/TabbedArc+Icon"/>
    <dgm:cxn modelId="{583C95A5-DF84-4D78-A44B-9F5D9A8F04C8}" type="presParOf" srcId="{849502CA-1E67-4E76-B125-F37167BB9975}" destId="{210D8B55-B4AD-442F-8FF9-B7EEB3C1EB93}" srcOrd="1" destOrd="0" presId="urn:diagrams.loki3.com/TabbedArc+Icon"/>
    <dgm:cxn modelId="{9CD6F801-A838-4DB0-88BF-28EE39E4BBF5}" type="presParOf" srcId="{849502CA-1E67-4E76-B125-F37167BB9975}" destId="{1DDEDB4F-570B-4C6F-B9ED-B8E72A5C5E97}" srcOrd="2" destOrd="0" presId="urn:diagrams.loki3.com/TabbedArc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169321-4209-4D74-BBDA-BBFB94D9A0C4}">
      <dsp:nvSpPr>
        <dsp:cNvPr id="0" name=""/>
        <dsp:cNvSpPr/>
      </dsp:nvSpPr>
      <dsp:spPr>
        <a:xfrm rot="19200000">
          <a:off x="2086" y="1627737"/>
          <a:ext cx="2631781" cy="1710657"/>
        </a:xfrm>
        <a:prstGeom prst="round2Same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30480" rIns="9144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/>
            <a:t>Industri tunggal</a:t>
          </a:r>
          <a:endParaRPr lang="en-US" sz="2400" kern="1200" dirty="0"/>
        </a:p>
      </dsp:txBody>
      <dsp:txXfrm>
        <a:off x="112432" y="1701476"/>
        <a:ext cx="2464767" cy="1627150"/>
      </dsp:txXfrm>
    </dsp:sp>
    <dsp:sp modelId="{210D8B55-B4AD-442F-8FF9-B7EEB3C1EB93}">
      <dsp:nvSpPr>
        <dsp:cNvPr id="0" name=""/>
        <dsp:cNvSpPr/>
      </dsp:nvSpPr>
      <dsp:spPr>
        <a:xfrm>
          <a:off x="2982265" y="543041"/>
          <a:ext cx="2631781" cy="1710657"/>
        </a:xfrm>
        <a:prstGeom prst="round2SameRect">
          <a:avLst/>
        </a:prstGeom>
        <a:solidFill>
          <a:schemeClr val="accent1">
            <a:shade val="80000"/>
            <a:hueOff val="60095"/>
            <a:satOff val="11621"/>
            <a:lumOff val="790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30480" rIns="9144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/>
            <a:t>Diversifikasi berhubungan</a:t>
          </a:r>
          <a:endParaRPr lang="en-US" sz="2400" kern="1200" dirty="0"/>
        </a:p>
      </dsp:txBody>
      <dsp:txXfrm>
        <a:off x="3065772" y="626548"/>
        <a:ext cx="2464767" cy="1627150"/>
      </dsp:txXfrm>
    </dsp:sp>
    <dsp:sp modelId="{1DDEDB4F-570B-4C6F-B9ED-B8E72A5C5E97}">
      <dsp:nvSpPr>
        <dsp:cNvPr id="0" name=""/>
        <dsp:cNvSpPr/>
      </dsp:nvSpPr>
      <dsp:spPr>
        <a:xfrm rot="2400000">
          <a:off x="5962444" y="1627737"/>
          <a:ext cx="2631781" cy="1710657"/>
        </a:xfrm>
        <a:prstGeom prst="round2SameRect">
          <a:avLst/>
        </a:prstGeom>
        <a:solidFill>
          <a:schemeClr val="accent1">
            <a:shade val="80000"/>
            <a:hueOff val="120190"/>
            <a:satOff val="23241"/>
            <a:lumOff val="1580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30480" rIns="9144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/>
            <a:t>Diversifikasi tidak berhubungan</a:t>
          </a:r>
          <a:endParaRPr lang="en-US" sz="2400" kern="1200" dirty="0"/>
        </a:p>
      </dsp:txBody>
      <dsp:txXfrm>
        <a:off x="6019112" y="1701476"/>
        <a:ext cx="2464767" cy="16271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TabbedArc+Icon">
  <dgm:title val="Tabbed Arc"/>
  <dgm:desc val="Use to show a set of related items arcing over a common area.  Best with small amounts of text."/>
  <dgm:catLst>
    <dgm:cat type="relationship" pri="20500"/>
    <dgm:cat type="officeonline" pri="4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1">
        <dgm:alg type="cycle"/>
      </dgm:if>
      <dgm:else name="Name3">
        <dgm:choose name="Name4">
          <dgm:if name="Name5" axis="ch" ptType="node" func="cnt" op="lte" val="3">
            <dgm:choose name="Name6">
              <dgm:if name="Name7" func="var" arg="dir" op="equ" val="norm">
                <dgm:alg type="cycle">
                  <dgm:param type="stAng" val="-40"/>
                  <dgm:param type="spanAng" val="80"/>
                  <dgm:param type="rotPath" val="alongPath"/>
                </dgm:alg>
              </dgm:if>
              <dgm:else name="Name8">
                <dgm:alg type="cycle">
                  <dgm:param type="stAng" val="40"/>
                  <dgm:param type="spanAng" val="-80"/>
                  <dgm:param type="rotPath" val="alongPath"/>
                </dgm:alg>
              </dgm:else>
            </dgm:choose>
          </dgm:if>
          <dgm:else name="Name9">
            <dgm:choose name="Name10">
              <dgm:if name="Name11" func="var" arg="dir" op="equ" val="norm">
                <dgm:alg type="cycle">
                  <dgm:param type="stAng" val="-60"/>
                  <dgm:param type="spanAng" val="120"/>
                  <dgm:param type="rotPath" val="alongPath"/>
                </dgm:alg>
              </dgm:if>
              <dgm:else name="Name12">
                <dgm:alg type="cycle">
                  <dgm:param type="stAng" val="60"/>
                  <dgm:param type="spanAng" val="-120"/>
                  <dgm:param type="rotPath" val="alongPath"/>
                </dgm:alg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hoose name="Name13">
      <dgm:if name="Name14" axis="ch" ptType="node" func="cnt" op="equ" val="2">
        <dgm:constrLst>
          <dgm:constr type="w" for="ch" ptType="node" refType="w"/>
          <dgm:constr type="primFontSz" for="ch" ptType="node" op="equ" val="65"/>
          <dgm:constr type="sibSp" refType="w" fact="0.22"/>
        </dgm:constrLst>
      </dgm:if>
      <dgm:else name="Name15">
        <dgm:constrLst>
          <dgm:constr type="w" for="ch" ptType="node" refType="w"/>
          <dgm:constr type="primFontSz" for="ch" ptType="node" op="equ" val="65"/>
          <dgm:constr type="sibSp" refType="w" fact="0.14"/>
        </dgm:constrLst>
      </dgm:else>
    </dgm:choose>
    <dgm:ruleLst/>
    <dgm:forEach name="Name16" axis="ch" ptType="node">
      <dgm:choose name="Name17">
        <dgm:if name="Name18" axis="par ch" ptType="doc node" func="cnt" op="equ" val="1">
          <dgm:layoutNode name="one">
            <dgm:varLst>
              <dgm:bulletEnabled val="1"/>
            </dgm:varLst>
            <dgm:alg type="tx"/>
            <dgm:shape xmlns:r="http://schemas.openxmlformats.org/officeDocument/2006/relationships" type="round2SameRect" r:blip="">
              <dgm:adjLst/>
            </dgm:shape>
            <dgm:presOf axis="desOrSelf" ptType="node"/>
            <dgm:constrLst>
              <dgm:constr type="h" refType="w" fact="0.65"/>
              <dgm:constr type="tMarg" refType="primFontSz" fact="0.1"/>
              <dgm:constr type="bMarg" refType="primFontSz" fact="0.1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9">
          <dgm:layoutNode name="twoplus">
            <dgm:varLst>
              <dgm:bulletEnabled val="1"/>
            </dgm:varLst>
            <dgm:alg type="tx">
              <dgm:param type="autoTxRot" val="grav"/>
            </dgm:alg>
            <dgm:shape xmlns:r="http://schemas.openxmlformats.org/officeDocument/2006/relationships" type="round2SameRect" r:blip="">
              <dgm:adjLst/>
            </dgm:shape>
            <dgm:presOf axis="desOrSelf" ptType="node"/>
            <dgm:constrLst>
              <dgm:constr type="h" refType="w" fact="0.65"/>
              <dgm:constr type="tMarg" refType="primFontSz" fact="0.1"/>
              <dgm:constr type="bMarg" refType="primFontSz" fact="0.1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1617785"/>
            <a:ext cx="7766936" cy="2433051"/>
          </a:xfrm>
        </p:spPr>
        <p:txBody>
          <a:bodyPr/>
          <a:lstStyle/>
          <a:p>
            <a:pPr algn="ctr"/>
            <a:r>
              <a:rPr lang="en-US" sz="3200" b="1" dirty="0"/>
              <a:t>PENGENDALIAN ATAS STRATEGI YANG TERDIFERENSIASI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 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529352"/>
          </a:xfrm>
        </p:spPr>
        <p:txBody>
          <a:bodyPr>
            <a:normAutofit/>
          </a:bodyPr>
          <a:lstStyle/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48385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92369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cont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47447"/>
            <a:ext cx="8596668" cy="4493916"/>
          </a:xfrm>
        </p:spPr>
        <p:txBody>
          <a:bodyPr>
            <a:normAutofit/>
          </a:bodyPr>
          <a:lstStyle/>
          <a:p>
            <a:r>
              <a:rPr lang="en-US" sz="2400" b="1" dirty="0" err="1"/>
              <a:t>Misi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Rentang</a:t>
            </a:r>
            <a:r>
              <a:rPr lang="en-US" sz="2400" b="1" dirty="0"/>
              <a:t> </a:t>
            </a:r>
            <a:r>
              <a:rPr lang="en-US" sz="2400" b="1" dirty="0" err="1" smtClean="0"/>
              <a:t>Waktu</a:t>
            </a:r>
            <a:endParaRPr lang="id-ID" sz="2400" dirty="0"/>
          </a:p>
          <a:p>
            <a:pPr marL="0" indent="0">
              <a:buNone/>
            </a:pPr>
            <a:r>
              <a:rPr lang="en-US" sz="2400" dirty="0" err="1" smtClean="0"/>
              <a:t>Pemilihan</a:t>
            </a:r>
            <a:r>
              <a:rPr lang="en-US" sz="2400" dirty="0" smtClean="0"/>
              <a:t> </a:t>
            </a:r>
            <a:r>
              <a:rPr lang="en-US" sz="2400" dirty="0" err="1"/>
              <a:t>strategi</a:t>
            </a:r>
            <a:r>
              <a:rPr lang="en-US" sz="2400" dirty="0"/>
              <a:t> </a:t>
            </a:r>
            <a:r>
              <a:rPr lang="en-US" sz="2400" dirty="0" err="1"/>
              <a:t>membangun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memanen</a:t>
            </a:r>
            <a:r>
              <a:rPr lang="en-US" sz="2400" dirty="0"/>
              <a:t> </a:t>
            </a:r>
            <a:r>
              <a:rPr lang="en-US" sz="2400" dirty="0" err="1"/>
              <a:t>mempunyai</a:t>
            </a:r>
            <a:r>
              <a:rPr lang="en-US" sz="2400" dirty="0"/>
              <a:t> </a:t>
            </a:r>
            <a:r>
              <a:rPr lang="en-US" sz="2400" dirty="0" err="1"/>
              <a:t>implikasi</a:t>
            </a:r>
            <a:r>
              <a:rPr lang="en-US" sz="2400" dirty="0"/>
              <a:t> trade off </a:t>
            </a:r>
            <a:r>
              <a:rPr lang="en-US" sz="2400" dirty="0" err="1"/>
              <a:t>laba</a:t>
            </a:r>
            <a:r>
              <a:rPr lang="en-US" sz="2400" dirty="0"/>
              <a:t> </a:t>
            </a:r>
            <a:r>
              <a:rPr lang="en-US" sz="2400" dirty="0" err="1"/>
              <a:t>jangka</a:t>
            </a:r>
            <a:r>
              <a:rPr lang="en-US" sz="2400" dirty="0"/>
              <a:t> </a:t>
            </a:r>
            <a:r>
              <a:rPr lang="en-US" sz="2400" dirty="0" err="1"/>
              <a:t>pendek</a:t>
            </a:r>
            <a:r>
              <a:rPr lang="en-US" sz="2400" dirty="0"/>
              <a:t> versus </a:t>
            </a:r>
            <a:r>
              <a:rPr lang="en-US" sz="2400" dirty="0" err="1"/>
              <a:t>jangka</a:t>
            </a:r>
            <a:r>
              <a:rPr lang="en-US" sz="2400" dirty="0"/>
              <a:t> </a:t>
            </a:r>
            <a:r>
              <a:rPr lang="en-US" sz="2400" dirty="0" err="1"/>
              <a:t>panjang</a:t>
            </a:r>
            <a:r>
              <a:rPr lang="en-US" sz="2400" dirty="0"/>
              <a:t>. </a:t>
            </a:r>
            <a:r>
              <a:rPr lang="en-US" sz="2400" dirty="0" err="1"/>
              <a:t>Strategi</a:t>
            </a:r>
            <a:r>
              <a:rPr lang="en-US" sz="2400" dirty="0"/>
              <a:t> </a:t>
            </a:r>
            <a:r>
              <a:rPr lang="en-US" sz="2400" dirty="0" err="1"/>
              <a:t>membangun</a:t>
            </a:r>
            <a:r>
              <a:rPr lang="en-US" sz="2400" dirty="0"/>
              <a:t> </a:t>
            </a:r>
            <a:r>
              <a:rPr lang="en-US" sz="2400" dirty="0" err="1"/>
              <a:t>pangsa</a:t>
            </a:r>
            <a:r>
              <a:rPr lang="en-US" sz="2400" dirty="0"/>
              <a:t> </a:t>
            </a:r>
            <a:r>
              <a:rPr lang="en-US" sz="2400" dirty="0" err="1"/>
              <a:t>pasar</a:t>
            </a:r>
            <a:r>
              <a:rPr lang="en-US" sz="2400" dirty="0"/>
              <a:t> </a:t>
            </a:r>
            <a:r>
              <a:rPr lang="en-US" sz="2400" dirty="0" err="1"/>
              <a:t>meliputi</a:t>
            </a:r>
            <a:r>
              <a:rPr lang="en-US" sz="2400" dirty="0"/>
              <a:t>:</a:t>
            </a:r>
          </a:p>
          <a:p>
            <a:pPr lvl="0"/>
            <a:r>
              <a:rPr lang="en-US" sz="2400" dirty="0" err="1"/>
              <a:t>Pemotongan</a:t>
            </a:r>
            <a:r>
              <a:rPr lang="en-US" sz="2400" dirty="0"/>
              <a:t> </a:t>
            </a:r>
            <a:r>
              <a:rPr lang="en-US" sz="2400" dirty="0" err="1"/>
              <a:t>harga</a:t>
            </a:r>
            <a:endParaRPr lang="en-US" sz="2400" dirty="0"/>
          </a:p>
          <a:p>
            <a:pPr lvl="0"/>
            <a:r>
              <a:rPr lang="en-US" sz="2400" dirty="0" err="1"/>
              <a:t>Pengeluaran</a:t>
            </a:r>
            <a:r>
              <a:rPr lang="en-US" sz="2400" dirty="0"/>
              <a:t> </a:t>
            </a:r>
            <a:r>
              <a:rPr lang="en-US" sz="2400" dirty="0" err="1"/>
              <a:t>litbang</a:t>
            </a:r>
            <a:r>
              <a:rPr lang="en-US" sz="2400" dirty="0"/>
              <a:t> yang </a:t>
            </a:r>
            <a:r>
              <a:rPr lang="en-US" sz="2400" dirty="0" err="1"/>
              <a:t>besar</a:t>
            </a:r>
            <a:endParaRPr lang="en-US" sz="2400" dirty="0"/>
          </a:p>
          <a:p>
            <a:pPr lvl="0"/>
            <a:r>
              <a:rPr lang="en-US" sz="2400" dirty="0" err="1"/>
              <a:t>Pengeluaran</a:t>
            </a:r>
            <a:r>
              <a:rPr lang="en-US" sz="2400" dirty="0"/>
              <a:t> </a:t>
            </a:r>
            <a:r>
              <a:rPr lang="en-US" sz="2400" dirty="0" err="1"/>
              <a:t>pengembangan</a:t>
            </a:r>
            <a:r>
              <a:rPr lang="en-US" sz="2400" dirty="0"/>
              <a:t> </a:t>
            </a:r>
            <a:r>
              <a:rPr lang="en-US" sz="2400" dirty="0" err="1"/>
              <a:t>pasar</a:t>
            </a:r>
            <a:r>
              <a:rPr lang="en-US" sz="2400" dirty="0"/>
              <a:t> </a:t>
            </a:r>
            <a:r>
              <a:rPr lang="en-US" sz="2400" dirty="0" err="1" smtClean="0"/>
              <a:t>utama</a:t>
            </a:r>
            <a:endParaRPr lang="id-ID" sz="2400" dirty="0"/>
          </a:p>
          <a:p>
            <a:pPr marL="0" lvl="0" indent="0">
              <a:buNone/>
            </a:pPr>
            <a:r>
              <a:rPr lang="en-US" sz="2400" dirty="0" err="1" smtClean="0"/>
              <a:t>Strategi</a:t>
            </a:r>
            <a:r>
              <a:rPr lang="en-US" sz="2400" dirty="0" smtClean="0"/>
              <a:t> </a:t>
            </a:r>
            <a:r>
              <a:rPr lang="en-US" sz="2400" dirty="0" err="1"/>
              <a:t>memanen</a:t>
            </a:r>
            <a:r>
              <a:rPr lang="en-US" sz="2400" dirty="0"/>
              <a:t> </a:t>
            </a:r>
            <a:r>
              <a:rPr lang="en-US" sz="2400" dirty="0" err="1"/>
              <a:t>berkonsentrasi</a:t>
            </a:r>
            <a:r>
              <a:rPr lang="en-US" sz="2400" dirty="0"/>
              <a:t> </a:t>
            </a:r>
            <a:r>
              <a:rPr lang="en-US" sz="2400" dirty="0" err="1"/>
              <a:t>kepada</a:t>
            </a:r>
            <a:r>
              <a:rPr lang="en-US" sz="2400" dirty="0"/>
              <a:t> </a:t>
            </a:r>
            <a:r>
              <a:rPr lang="en-US" sz="2400" dirty="0" err="1"/>
              <a:t>memaksimalkan</a:t>
            </a:r>
            <a:r>
              <a:rPr lang="en-US" sz="2400" dirty="0"/>
              <a:t> </a:t>
            </a:r>
            <a:r>
              <a:rPr lang="en-US" sz="2400" dirty="0" err="1"/>
              <a:t>laba</a:t>
            </a:r>
            <a:r>
              <a:rPr lang="en-US" sz="2400" dirty="0"/>
              <a:t> </a:t>
            </a:r>
            <a:r>
              <a:rPr lang="en-US" sz="2400" dirty="0" err="1"/>
              <a:t>jangka</a:t>
            </a:r>
            <a:r>
              <a:rPr lang="en-US" sz="2400" dirty="0"/>
              <a:t> </a:t>
            </a:r>
            <a:r>
              <a:rPr lang="en-US" sz="2400" dirty="0" err="1"/>
              <a:t>pendek</a:t>
            </a:r>
            <a:r>
              <a:rPr lang="en-US" sz="2400" dirty="0"/>
              <a:t>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998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50277"/>
          </a:xfrm>
        </p:spPr>
        <p:txBody>
          <a:bodyPr/>
          <a:lstStyle/>
          <a:p>
            <a:r>
              <a:rPr lang="id-ID" dirty="0" smtClean="0"/>
              <a:t>Perencanaan Strategis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4" y="1781908"/>
            <a:ext cx="8982481" cy="4525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443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856" y="268406"/>
            <a:ext cx="8596668" cy="454925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Penyusunan Anggaran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8585" y="887104"/>
            <a:ext cx="9195791" cy="5677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95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345743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8867" y="1665027"/>
            <a:ext cx="8011234" cy="4026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663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Sistem Kompensasi Insentif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8970" y="1930400"/>
            <a:ext cx="8193711" cy="4235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08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6831"/>
          </a:xfrm>
        </p:spPr>
        <p:txBody>
          <a:bodyPr/>
          <a:lstStyle/>
          <a:p>
            <a:r>
              <a:rPr lang="id-ID" dirty="0" smtClean="0"/>
              <a:t>Keunggulan Kompetitif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36431"/>
            <a:ext cx="8596668" cy="4704931"/>
          </a:xfrm>
        </p:spPr>
        <p:txBody>
          <a:bodyPr>
            <a:normAutofit/>
          </a:bodyPr>
          <a:lstStyle/>
          <a:p>
            <a:r>
              <a:rPr lang="en-US" sz="2000" dirty="0" err="1"/>
              <a:t>Suatu</a:t>
            </a:r>
            <a:r>
              <a:rPr lang="en-US" sz="2000" dirty="0"/>
              <a:t> unit </a:t>
            </a:r>
            <a:r>
              <a:rPr lang="en-US" sz="2000" dirty="0" err="1"/>
              <a:t>bisnis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memilih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bersaing</a:t>
            </a:r>
            <a:r>
              <a:rPr lang="en-US" sz="2000" dirty="0"/>
              <a:t> </a:t>
            </a:r>
            <a:r>
              <a:rPr lang="en-US" sz="2000" dirty="0" err="1"/>
              <a:t>baik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pemain</a:t>
            </a:r>
            <a:r>
              <a:rPr lang="en-US" sz="2000" dirty="0"/>
              <a:t> </a:t>
            </a:r>
            <a:r>
              <a:rPr lang="en-US" sz="2000" dirty="0" err="1"/>
              <a:t>terdiferensiasi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pemain</a:t>
            </a:r>
            <a:r>
              <a:rPr lang="en-US" sz="2000" dirty="0"/>
              <a:t> </a:t>
            </a:r>
            <a:r>
              <a:rPr lang="en-US" sz="2000" dirty="0" err="1"/>
              <a:t>biaya</a:t>
            </a:r>
            <a:r>
              <a:rPr lang="en-US" sz="2000" dirty="0"/>
              <a:t> </a:t>
            </a:r>
            <a:r>
              <a:rPr lang="en-US" sz="2000" dirty="0" err="1"/>
              <a:t>rendah</a:t>
            </a:r>
            <a:r>
              <a:rPr lang="en-US" sz="2000" dirty="0"/>
              <a:t>. </a:t>
            </a:r>
            <a:endParaRPr lang="id-ID" sz="2000" dirty="0" smtClean="0"/>
          </a:p>
          <a:p>
            <a:r>
              <a:rPr lang="en-US" sz="2000" dirty="0" err="1"/>
              <a:t>Pertama</a:t>
            </a:r>
            <a:r>
              <a:rPr lang="en-US" sz="2000" dirty="0"/>
              <a:t>, </a:t>
            </a:r>
            <a:r>
              <a:rPr lang="en-US" sz="2000" dirty="0" err="1"/>
              <a:t>inovasi</a:t>
            </a:r>
            <a:r>
              <a:rPr lang="en-US" sz="2000" dirty="0"/>
              <a:t> </a:t>
            </a:r>
            <a:r>
              <a:rPr lang="en-US" sz="2000" dirty="0" err="1"/>
              <a:t>produk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penting</a:t>
            </a:r>
            <a:r>
              <a:rPr lang="en-US" sz="2000" dirty="0"/>
              <a:t> </a:t>
            </a:r>
            <a:r>
              <a:rPr lang="en-US" sz="2000" dirty="0" err="1"/>
              <a:t>bagi</a:t>
            </a:r>
            <a:r>
              <a:rPr lang="en-US" sz="2000" dirty="0"/>
              <a:t> unit </a:t>
            </a:r>
            <a:r>
              <a:rPr lang="en-US" sz="2000" dirty="0" err="1"/>
              <a:t>bisnis</a:t>
            </a:r>
            <a:r>
              <a:rPr lang="en-US" sz="2000" dirty="0"/>
              <a:t> </a:t>
            </a:r>
            <a:r>
              <a:rPr lang="en-US" sz="2000" dirty="0" err="1"/>
              <a:t>diferensiasi</a:t>
            </a:r>
            <a:r>
              <a:rPr lang="en-US" sz="2000" dirty="0"/>
              <a:t>. </a:t>
            </a:r>
            <a:endParaRPr lang="id-ID" sz="2000" dirty="0" smtClean="0"/>
          </a:p>
          <a:p>
            <a:r>
              <a:rPr lang="en-US" sz="2000" dirty="0" err="1"/>
              <a:t>Kedua</a:t>
            </a:r>
            <a:r>
              <a:rPr lang="en-US" sz="2000" dirty="0"/>
              <a:t>, unit </a:t>
            </a:r>
            <a:r>
              <a:rPr lang="en-US" sz="2000" dirty="0" err="1"/>
              <a:t>bisnis</a:t>
            </a:r>
            <a:r>
              <a:rPr lang="en-US" sz="2000" dirty="0"/>
              <a:t> </a:t>
            </a:r>
            <a:r>
              <a:rPr lang="en-US" sz="2000" dirty="0" err="1"/>
              <a:t>biaya</a:t>
            </a:r>
            <a:r>
              <a:rPr lang="en-US" sz="2000" dirty="0"/>
              <a:t> </a:t>
            </a:r>
            <a:r>
              <a:rPr lang="en-US" sz="2000" dirty="0" err="1"/>
              <a:t>rendah</a:t>
            </a:r>
            <a:r>
              <a:rPr lang="en-US" sz="2000" dirty="0"/>
              <a:t> </a:t>
            </a:r>
            <a:r>
              <a:rPr lang="en-US" sz="2000" dirty="0" err="1"/>
              <a:t>biasanya</a:t>
            </a:r>
            <a:r>
              <a:rPr lang="en-US" sz="2000" dirty="0"/>
              <a:t> </a:t>
            </a:r>
            <a:r>
              <a:rPr lang="en-US" sz="2000" dirty="0" err="1"/>
              <a:t>cenderung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mempunyai</a:t>
            </a:r>
            <a:r>
              <a:rPr lang="en-US" sz="2000" dirty="0"/>
              <a:t> </a:t>
            </a:r>
            <a:r>
              <a:rPr lang="en-US" sz="2000" dirty="0" err="1"/>
              <a:t>lini</a:t>
            </a:r>
            <a:r>
              <a:rPr lang="en-US" sz="2000" dirty="0"/>
              <a:t> </a:t>
            </a:r>
            <a:r>
              <a:rPr lang="en-US" sz="2000" dirty="0" err="1"/>
              <a:t>produk</a:t>
            </a:r>
            <a:r>
              <a:rPr lang="en-US" sz="2000" dirty="0"/>
              <a:t> yang </a:t>
            </a:r>
            <a:r>
              <a:rPr lang="en-US" sz="2000" dirty="0" err="1"/>
              <a:t>sempit</a:t>
            </a:r>
            <a:r>
              <a:rPr lang="en-US" sz="2000" dirty="0"/>
              <a:t> </a:t>
            </a:r>
            <a:r>
              <a:rPr lang="en-US" sz="2000" dirty="0" err="1"/>
              <a:t>guna</a:t>
            </a:r>
            <a:r>
              <a:rPr lang="en-US" sz="2000" dirty="0"/>
              <a:t> </a:t>
            </a:r>
            <a:r>
              <a:rPr lang="en-US" sz="2000" dirty="0" err="1"/>
              <a:t>meminimalkan</a:t>
            </a:r>
            <a:r>
              <a:rPr lang="en-US" sz="2000" dirty="0"/>
              <a:t> </a:t>
            </a:r>
            <a:r>
              <a:rPr lang="en-US" sz="2000" dirty="0" err="1"/>
              <a:t>biaya</a:t>
            </a:r>
            <a:r>
              <a:rPr lang="en-US" sz="2000" dirty="0"/>
              <a:t> </a:t>
            </a:r>
            <a:r>
              <a:rPr lang="en-US" sz="2000" dirty="0" err="1"/>
              <a:t>penyimpanan</a:t>
            </a:r>
            <a:r>
              <a:rPr lang="en-US" sz="2000" dirty="0"/>
              <a:t> </a:t>
            </a:r>
            <a:r>
              <a:rPr lang="en-US" sz="2000" dirty="0" err="1"/>
              <a:t>persediaan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memperoleh</a:t>
            </a:r>
            <a:r>
              <a:rPr lang="en-US" sz="2000" dirty="0"/>
              <a:t> </a:t>
            </a:r>
            <a:r>
              <a:rPr lang="en-US" sz="2000" dirty="0" err="1"/>
              <a:t>manfaat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skala</a:t>
            </a:r>
            <a:r>
              <a:rPr lang="en-US" sz="2000" dirty="0"/>
              <a:t> </a:t>
            </a:r>
            <a:r>
              <a:rPr lang="en-US" sz="2000" dirty="0" err="1"/>
              <a:t>ekonomi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Ketiga</a:t>
            </a:r>
            <a:r>
              <a:rPr lang="en-US" sz="2000" dirty="0"/>
              <a:t>, unit </a:t>
            </a:r>
            <a:r>
              <a:rPr lang="en-US" sz="2000" dirty="0" err="1"/>
              <a:t>bisnis</a:t>
            </a:r>
            <a:r>
              <a:rPr lang="en-US" sz="2000" dirty="0"/>
              <a:t> </a:t>
            </a:r>
            <a:r>
              <a:rPr lang="en-US" sz="2000" dirty="0" err="1"/>
              <a:t>biaya</a:t>
            </a:r>
            <a:r>
              <a:rPr lang="en-US" sz="2000" dirty="0"/>
              <a:t> </a:t>
            </a:r>
            <a:r>
              <a:rPr lang="en-US" sz="2000" dirty="0" err="1"/>
              <a:t>rendah</a:t>
            </a:r>
            <a:r>
              <a:rPr lang="en-US" sz="2000" dirty="0"/>
              <a:t> </a:t>
            </a:r>
            <a:r>
              <a:rPr lang="en-US" sz="2000" dirty="0" err="1"/>
              <a:t>biasanya</a:t>
            </a:r>
            <a:r>
              <a:rPr lang="en-US" sz="2000" dirty="0"/>
              <a:t> </a:t>
            </a:r>
            <a:r>
              <a:rPr lang="en-US" sz="2000" dirty="0" err="1"/>
              <a:t>menghasilkan</a:t>
            </a:r>
            <a:r>
              <a:rPr lang="en-US" sz="2000" dirty="0"/>
              <a:t> </a:t>
            </a:r>
            <a:r>
              <a:rPr lang="en-US" sz="2000" dirty="0" err="1"/>
              <a:t>produk</a:t>
            </a:r>
            <a:r>
              <a:rPr lang="en-US" sz="2000" dirty="0"/>
              <a:t> </a:t>
            </a:r>
            <a:r>
              <a:rPr lang="en-US" sz="2000" dirty="0" err="1"/>
              <a:t>sederhana</a:t>
            </a:r>
            <a:r>
              <a:rPr lang="en-US" sz="2000" dirty="0"/>
              <a:t> yang </a:t>
            </a:r>
            <a:r>
              <a:rPr lang="en-US" sz="2000" dirty="0" err="1"/>
              <a:t>bersifat</a:t>
            </a:r>
            <a:r>
              <a:rPr lang="en-US" sz="2000" dirty="0"/>
              <a:t> </a:t>
            </a:r>
            <a:r>
              <a:rPr lang="en-US" sz="2000" dirty="0" err="1"/>
              <a:t>komoditas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produk-produk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sukses</a:t>
            </a:r>
            <a:r>
              <a:rPr lang="en-US" sz="2000" dirty="0"/>
              <a:t> </a:t>
            </a:r>
            <a:r>
              <a:rPr lang="en-US" sz="2000" dirty="0" err="1"/>
              <a:t>semata-mata</a:t>
            </a:r>
            <a:r>
              <a:rPr lang="en-US" sz="2000" dirty="0"/>
              <a:t> 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harga</a:t>
            </a:r>
            <a:r>
              <a:rPr lang="en-US" sz="2000" dirty="0"/>
              <a:t> yang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rendah</a:t>
            </a:r>
            <a:r>
              <a:rPr lang="en-US" sz="2000" dirty="0"/>
              <a:t> </a:t>
            </a:r>
            <a:r>
              <a:rPr lang="en-US" sz="2000" dirty="0" err="1"/>
              <a:t>daripada</a:t>
            </a:r>
            <a:r>
              <a:rPr lang="en-US" sz="2000" dirty="0"/>
              <a:t> </a:t>
            </a:r>
            <a:r>
              <a:rPr lang="en-US" sz="2000" dirty="0" err="1"/>
              <a:t>produk</a:t>
            </a:r>
            <a:r>
              <a:rPr lang="en-US" sz="2000" dirty="0"/>
              <a:t> </a:t>
            </a:r>
            <a:r>
              <a:rPr lang="en-US" sz="2000" dirty="0" err="1"/>
              <a:t>saingan</a:t>
            </a:r>
            <a:r>
              <a:rPr lang="en-US" sz="2000" dirty="0"/>
              <a:t>. </a:t>
            </a:r>
            <a:r>
              <a:rPr lang="en-US" sz="2000" dirty="0" err="1"/>
              <a:t>Tetapi</a:t>
            </a:r>
            <a:r>
              <a:rPr lang="en-US" sz="2000" dirty="0"/>
              <a:t>, </a:t>
            </a:r>
            <a:r>
              <a:rPr lang="en-US" sz="2000" dirty="0" err="1"/>
              <a:t>produk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unit </a:t>
            </a:r>
            <a:r>
              <a:rPr lang="en-US" sz="2000" dirty="0" err="1"/>
              <a:t>bisnis</a:t>
            </a:r>
            <a:r>
              <a:rPr lang="en-US" sz="2000" dirty="0"/>
              <a:t> </a:t>
            </a:r>
            <a:r>
              <a:rPr lang="en-US" sz="2000" dirty="0" err="1"/>
              <a:t>diferensiasi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sukses</a:t>
            </a:r>
            <a:r>
              <a:rPr lang="en-US" sz="2000" dirty="0"/>
              <a:t> </a:t>
            </a:r>
            <a:r>
              <a:rPr lang="en-US" sz="2000" dirty="0" err="1"/>
              <a:t>jika</a:t>
            </a:r>
            <a:r>
              <a:rPr lang="en-US" sz="2000" dirty="0"/>
              <a:t> </a:t>
            </a:r>
            <a:r>
              <a:rPr lang="en-US" sz="2000" dirty="0" err="1"/>
              <a:t>pelanggan</a:t>
            </a:r>
            <a:r>
              <a:rPr lang="en-US" sz="2000" dirty="0"/>
              <a:t> </a:t>
            </a:r>
            <a:r>
              <a:rPr lang="en-US" sz="2000" dirty="0" err="1"/>
              <a:t>memandang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produk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 </a:t>
            </a:r>
            <a:r>
              <a:rPr lang="en-US" sz="2000" dirty="0" err="1"/>
              <a:t>menawarkan</a:t>
            </a:r>
            <a:r>
              <a:rPr lang="en-US" sz="2000" dirty="0"/>
              <a:t> </a:t>
            </a:r>
            <a:r>
              <a:rPr lang="en-US" sz="2000" dirty="0" err="1"/>
              <a:t>keunggulan</a:t>
            </a:r>
            <a:r>
              <a:rPr lang="en-US" sz="2000" dirty="0"/>
              <a:t> </a:t>
            </a:r>
            <a:r>
              <a:rPr lang="en-US" sz="2000" dirty="0" err="1"/>
              <a:t>dibandingkan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produk</a:t>
            </a:r>
            <a:r>
              <a:rPr lang="en-US" sz="2000" dirty="0"/>
              <a:t> </a:t>
            </a:r>
            <a:r>
              <a:rPr lang="en-US" sz="2000" dirty="0" err="1"/>
              <a:t>saingan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6664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03385"/>
          </a:xfrm>
        </p:spPr>
        <p:txBody>
          <a:bodyPr/>
          <a:lstStyle/>
          <a:p>
            <a:r>
              <a:rPr lang="id-ID" dirty="0" smtClean="0"/>
              <a:t>GAYA MANAJEMEN PUNCAK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/>
              <a:t>GAYA MANAJEMEN PUNCAK</a:t>
            </a:r>
            <a:endParaRPr lang="en-US" sz="2000" dirty="0"/>
          </a:p>
          <a:p>
            <a:r>
              <a:rPr lang="en-US" sz="2000" b="1" dirty="0" err="1"/>
              <a:t>Perbedaan</a:t>
            </a:r>
            <a:r>
              <a:rPr lang="en-US" sz="2000" b="1" dirty="0"/>
              <a:t> </a:t>
            </a:r>
            <a:r>
              <a:rPr lang="en-US" sz="2000" b="1" dirty="0" err="1"/>
              <a:t>Dalam</a:t>
            </a:r>
            <a:r>
              <a:rPr lang="en-US" sz="2000" b="1" dirty="0"/>
              <a:t> Gaya </a:t>
            </a:r>
            <a:r>
              <a:rPr lang="en-US" sz="2000" b="1" dirty="0" err="1"/>
              <a:t>Manajemen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Para </a:t>
            </a:r>
            <a:r>
              <a:rPr lang="en-US" sz="2000" dirty="0" err="1"/>
              <a:t>manajer</a:t>
            </a:r>
            <a:r>
              <a:rPr lang="en-US" sz="2000" dirty="0"/>
              <a:t> </a:t>
            </a:r>
            <a:r>
              <a:rPr lang="en-US" sz="2000" dirty="0" err="1"/>
              <a:t>mengelola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berbeda</a:t>
            </a:r>
            <a:r>
              <a:rPr lang="en-US" sz="2000" dirty="0"/>
              <a:t>. </a:t>
            </a:r>
            <a:r>
              <a:rPr lang="en-US" sz="2000" dirty="0" err="1"/>
              <a:t>Beberapa</a:t>
            </a:r>
            <a:r>
              <a:rPr lang="en-US" sz="2000" dirty="0"/>
              <a:t> </a:t>
            </a:r>
            <a:r>
              <a:rPr lang="en-US" sz="2000" dirty="0" err="1"/>
              <a:t>manajer</a:t>
            </a:r>
            <a:r>
              <a:rPr lang="en-US" sz="2000" dirty="0"/>
              <a:t> </a:t>
            </a:r>
            <a:r>
              <a:rPr lang="en-US" sz="2000" dirty="0" err="1"/>
              <a:t>sangat</a:t>
            </a:r>
            <a:r>
              <a:rPr lang="en-US" sz="2000" dirty="0"/>
              <a:t> </a:t>
            </a:r>
            <a:r>
              <a:rPr lang="en-US" sz="2000" dirty="0" err="1"/>
              <a:t>bergantung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laporan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dokumen</a:t>
            </a:r>
            <a:r>
              <a:rPr lang="en-US" sz="2000" dirty="0"/>
              <a:t> formal </a:t>
            </a:r>
            <a:r>
              <a:rPr lang="en-US" sz="2000" dirty="0" err="1"/>
              <a:t>tertentu</a:t>
            </a:r>
            <a:r>
              <a:rPr lang="en-US" sz="2000" dirty="0"/>
              <a:t>, </a:t>
            </a:r>
            <a:r>
              <a:rPr lang="en-US" sz="2000" dirty="0" err="1"/>
              <a:t>sementara</a:t>
            </a:r>
            <a:r>
              <a:rPr lang="en-US" sz="2000" dirty="0"/>
              <a:t> yang </a:t>
            </a:r>
            <a:r>
              <a:rPr lang="en-US" sz="2000" dirty="0" err="1"/>
              <a:t>lainnya</a:t>
            </a:r>
            <a:r>
              <a:rPr lang="en-US" sz="2000" dirty="0"/>
              <a:t>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menyukai</a:t>
            </a:r>
            <a:r>
              <a:rPr lang="en-US" sz="2000" dirty="0"/>
              <a:t> </a:t>
            </a:r>
            <a:r>
              <a:rPr lang="en-US" sz="2000" dirty="0" err="1"/>
              <a:t>percakapan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kontak</a:t>
            </a:r>
            <a:r>
              <a:rPr lang="en-US" sz="2000" dirty="0"/>
              <a:t> informal.</a:t>
            </a:r>
          </a:p>
          <a:p>
            <a:pPr marL="0" indent="0">
              <a:buNone/>
            </a:pPr>
            <a:endParaRPr lang="id-ID" sz="2000" dirty="0" smtClean="0"/>
          </a:p>
          <a:p>
            <a:pPr marL="0" indent="0">
              <a:buNone/>
            </a:pPr>
            <a:r>
              <a:rPr lang="en-US" sz="2000" dirty="0"/>
              <a:t>Gaya </a:t>
            </a:r>
            <a:r>
              <a:rPr lang="en-US" sz="2000" dirty="0" err="1"/>
              <a:t>manajemen</a:t>
            </a:r>
            <a:r>
              <a:rPr lang="en-US" sz="2000" dirty="0"/>
              <a:t> </a:t>
            </a:r>
            <a:r>
              <a:rPr lang="en-US" sz="2000" dirty="0" err="1"/>
              <a:t>dipengaruhi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latar</a:t>
            </a:r>
            <a:r>
              <a:rPr lang="en-US" sz="2000" dirty="0"/>
              <a:t> </a:t>
            </a:r>
            <a:r>
              <a:rPr lang="en-US" sz="2000" dirty="0" err="1"/>
              <a:t>belakang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kepribadian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manajer</a:t>
            </a:r>
            <a:r>
              <a:rPr lang="en-US" sz="2000" dirty="0"/>
              <a:t> yang </a:t>
            </a:r>
            <a:r>
              <a:rPr lang="en-US" sz="2000" dirty="0" err="1"/>
              <a:t>bersangkutan</a:t>
            </a:r>
            <a:r>
              <a:rPr lang="en-US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20619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101969"/>
            <a:ext cx="8596668" cy="4939393"/>
          </a:xfrm>
        </p:spPr>
        <p:txBody>
          <a:bodyPr>
            <a:normAutofit/>
          </a:bodyPr>
          <a:lstStyle/>
          <a:p>
            <a:r>
              <a:rPr lang="en-US" sz="2000" b="1" dirty="0" err="1"/>
              <a:t>Implikasi</a:t>
            </a:r>
            <a:r>
              <a:rPr lang="en-US" sz="2000" b="1" dirty="0"/>
              <a:t> </a:t>
            </a:r>
            <a:r>
              <a:rPr lang="en-US" sz="2000" b="1" dirty="0" err="1"/>
              <a:t>Terhadap</a:t>
            </a:r>
            <a:r>
              <a:rPr lang="en-US" sz="2000" b="1" dirty="0"/>
              <a:t> </a:t>
            </a:r>
            <a:r>
              <a:rPr lang="en-US" sz="2000" b="1" dirty="0" err="1"/>
              <a:t>Pengendalian</a:t>
            </a:r>
            <a:r>
              <a:rPr lang="en-US" sz="2000" b="1" dirty="0"/>
              <a:t> </a:t>
            </a:r>
            <a:r>
              <a:rPr lang="en-US" sz="2000" b="1" dirty="0" err="1"/>
              <a:t>Manajemen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Gaya </a:t>
            </a:r>
            <a:r>
              <a:rPr lang="en-US" sz="2000" dirty="0" err="1"/>
              <a:t>manajemen</a:t>
            </a:r>
            <a:r>
              <a:rPr lang="en-US" sz="2000" dirty="0"/>
              <a:t> </a:t>
            </a:r>
            <a:r>
              <a:rPr lang="en-US" sz="2000" dirty="0" err="1"/>
              <a:t>mempengaruhi</a:t>
            </a:r>
            <a:r>
              <a:rPr lang="en-US" sz="2000" dirty="0"/>
              <a:t> proses </a:t>
            </a:r>
            <a:r>
              <a:rPr lang="en-US" sz="2000" dirty="0" err="1"/>
              <a:t>pengendalian</a:t>
            </a:r>
            <a:r>
              <a:rPr lang="en-US" sz="2000" dirty="0"/>
              <a:t> </a:t>
            </a:r>
            <a:r>
              <a:rPr lang="en-US" sz="2000" dirty="0" err="1" smtClean="0"/>
              <a:t>manajemen</a:t>
            </a:r>
            <a:r>
              <a:rPr lang="id-ID" sz="2000" dirty="0" smtClean="0"/>
              <a:t>.</a:t>
            </a:r>
          </a:p>
          <a:p>
            <a:pPr lvl="1"/>
            <a:r>
              <a:rPr lang="en-US" sz="2000" dirty="0" err="1"/>
              <a:t>Pengendalian</a:t>
            </a:r>
            <a:r>
              <a:rPr lang="en-US" sz="2000" dirty="0"/>
              <a:t> Personal Versus Impersonal</a:t>
            </a:r>
          </a:p>
          <a:p>
            <a:pPr marL="0" indent="0">
              <a:buNone/>
            </a:pPr>
            <a:r>
              <a:rPr lang="en-US" sz="2000" dirty="0" err="1"/>
              <a:t>Keberadaan</a:t>
            </a:r>
            <a:r>
              <a:rPr lang="en-US" sz="2000" dirty="0"/>
              <a:t> </a:t>
            </a:r>
            <a:r>
              <a:rPr lang="en-US" sz="2000" dirty="0" err="1"/>
              <a:t>pengendalian</a:t>
            </a:r>
            <a:r>
              <a:rPr lang="en-US" sz="2000" dirty="0"/>
              <a:t> personal versus </a:t>
            </a:r>
            <a:r>
              <a:rPr lang="en-US" sz="2000" dirty="0" err="1"/>
              <a:t>pengendalian</a:t>
            </a:r>
            <a:r>
              <a:rPr lang="en-US" sz="2000" dirty="0"/>
              <a:t> impersonal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organisasi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sebuah</a:t>
            </a:r>
            <a:r>
              <a:rPr lang="en-US" sz="2000" dirty="0"/>
              <a:t> </a:t>
            </a:r>
            <a:r>
              <a:rPr lang="en-US" sz="2000" dirty="0" err="1"/>
              <a:t>aspek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gaya</a:t>
            </a:r>
            <a:r>
              <a:rPr lang="en-US" sz="2000" dirty="0"/>
              <a:t> </a:t>
            </a:r>
            <a:r>
              <a:rPr lang="en-US" sz="2000" dirty="0" err="1"/>
              <a:t>manajerial</a:t>
            </a:r>
            <a:r>
              <a:rPr lang="en-US" sz="2000" dirty="0"/>
              <a:t>. </a:t>
            </a:r>
            <a:r>
              <a:rPr lang="en-US" sz="2000" dirty="0" err="1"/>
              <a:t>Manajer</a:t>
            </a:r>
            <a:r>
              <a:rPr lang="en-US" sz="2000" dirty="0"/>
              <a:t> </a:t>
            </a:r>
            <a:r>
              <a:rPr lang="en-US" sz="2000" dirty="0" err="1"/>
              <a:t>berbeda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hal</a:t>
            </a:r>
            <a:r>
              <a:rPr lang="en-US" sz="2000" dirty="0"/>
              <a:t> </a:t>
            </a:r>
            <a:r>
              <a:rPr lang="en-US" sz="2000" dirty="0" err="1"/>
              <a:t>seberapa</a:t>
            </a:r>
            <a:r>
              <a:rPr lang="en-US" sz="2000" dirty="0"/>
              <a:t> </a:t>
            </a:r>
            <a:r>
              <a:rPr lang="en-US" sz="2000" dirty="0" err="1"/>
              <a:t>pentingnya</a:t>
            </a:r>
            <a:r>
              <a:rPr lang="en-US" sz="2000" dirty="0"/>
              <a:t> </a:t>
            </a:r>
            <a:r>
              <a:rPr lang="en-US" sz="2000" dirty="0" err="1"/>
              <a:t>anggaran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laporan-laporan</a:t>
            </a:r>
            <a:r>
              <a:rPr lang="en-US" sz="2000" dirty="0"/>
              <a:t> formal </a:t>
            </a:r>
            <a:r>
              <a:rPr lang="en-US" sz="2000" dirty="0" err="1"/>
              <a:t>serta</a:t>
            </a:r>
            <a:r>
              <a:rPr lang="en-US" sz="2000" dirty="0"/>
              <a:t> </a:t>
            </a:r>
            <a:r>
              <a:rPr lang="en-US" sz="2000" dirty="0" err="1"/>
              <a:t>percakapan-percakapan</a:t>
            </a:r>
            <a:r>
              <a:rPr lang="en-US" sz="2000" dirty="0"/>
              <a:t> informal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kontak</a:t>
            </a:r>
            <a:r>
              <a:rPr lang="en-US" sz="2000" dirty="0"/>
              <a:t> personal </a:t>
            </a:r>
            <a:r>
              <a:rPr lang="en-US" sz="2000" dirty="0" err="1"/>
              <a:t>lainnya</a:t>
            </a:r>
            <a:r>
              <a:rPr lang="en-US" sz="2000" dirty="0"/>
              <a:t>.</a:t>
            </a:r>
          </a:p>
          <a:p>
            <a:pPr lvl="1"/>
            <a:r>
              <a:rPr lang="en-US" sz="2000" dirty="0" err="1"/>
              <a:t>Pengendalian</a:t>
            </a:r>
            <a:r>
              <a:rPr lang="en-US" sz="2000" b="1" dirty="0"/>
              <a:t> </a:t>
            </a:r>
            <a:r>
              <a:rPr lang="en-US" sz="2000" dirty="0" err="1"/>
              <a:t>Ketat</a:t>
            </a:r>
            <a:r>
              <a:rPr lang="en-US" sz="2000" dirty="0"/>
              <a:t> Versus </a:t>
            </a:r>
            <a:r>
              <a:rPr lang="en-US" sz="2000" dirty="0" err="1"/>
              <a:t>Pengendalian</a:t>
            </a:r>
            <a:r>
              <a:rPr lang="en-US" sz="2000" dirty="0"/>
              <a:t> </a:t>
            </a:r>
            <a:r>
              <a:rPr lang="en-US" sz="2000" dirty="0" err="1"/>
              <a:t>Longgar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Gaya </a:t>
            </a:r>
            <a:r>
              <a:rPr lang="en-US" sz="2000" dirty="0" err="1"/>
              <a:t>manajer</a:t>
            </a:r>
            <a:r>
              <a:rPr lang="en-US" sz="2000" dirty="0"/>
              <a:t> </a:t>
            </a:r>
            <a:r>
              <a:rPr lang="en-US" sz="2000" dirty="0" err="1"/>
              <a:t>mempengaruhi</a:t>
            </a:r>
            <a:r>
              <a:rPr lang="en-US" sz="2000" dirty="0"/>
              <a:t> </a:t>
            </a:r>
            <a:r>
              <a:rPr lang="en-US" sz="2000" dirty="0" err="1"/>
              <a:t>tingkat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pengendalian</a:t>
            </a:r>
            <a:r>
              <a:rPr lang="en-US" sz="2000" dirty="0"/>
              <a:t> </a:t>
            </a:r>
            <a:r>
              <a:rPr lang="en-US" sz="2000" dirty="0" err="1"/>
              <a:t>ketat</a:t>
            </a:r>
            <a:r>
              <a:rPr lang="en-US" sz="2000" dirty="0"/>
              <a:t> versus </a:t>
            </a:r>
            <a:r>
              <a:rPr lang="en-US" sz="2000" dirty="0" err="1"/>
              <a:t>pengendalian</a:t>
            </a:r>
            <a:r>
              <a:rPr lang="en-US" sz="2000" dirty="0"/>
              <a:t> </a:t>
            </a:r>
            <a:r>
              <a:rPr lang="en-US" sz="2000" dirty="0" err="1"/>
              <a:t>longgar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situasi</a:t>
            </a:r>
            <a:r>
              <a:rPr lang="en-US" sz="2000" dirty="0"/>
              <a:t> </a:t>
            </a:r>
            <a:r>
              <a:rPr lang="en-US" sz="2000" dirty="0" err="1"/>
              <a:t>apapun</a:t>
            </a:r>
            <a:r>
              <a:rPr lang="en-US" sz="2000" dirty="0"/>
              <a:t>. Tingkat </a:t>
            </a:r>
            <a:r>
              <a:rPr lang="en-US" sz="2000" dirty="0" err="1"/>
              <a:t>kelonggaran</a:t>
            </a:r>
            <a:r>
              <a:rPr lang="en-US" sz="2000" dirty="0"/>
              <a:t> </a:t>
            </a:r>
            <a:r>
              <a:rPr lang="en-US" sz="2000" dirty="0" err="1"/>
              <a:t>cenderung</a:t>
            </a:r>
            <a:r>
              <a:rPr lang="en-US" sz="2000" dirty="0"/>
              <a:t> </a:t>
            </a:r>
            <a:r>
              <a:rPr lang="en-US" sz="2000" dirty="0" err="1"/>
              <a:t>meningkat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tingkatan-tingkatan</a:t>
            </a:r>
            <a:r>
              <a:rPr lang="en-US" sz="2000" dirty="0"/>
              <a:t> yang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tinggi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hierarki</a:t>
            </a:r>
            <a:r>
              <a:rPr lang="en-US" sz="2000" dirty="0"/>
              <a:t> </a:t>
            </a:r>
            <a:r>
              <a:rPr lang="en-US" sz="2000" dirty="0" err="1"/>
              <a:t>organisasi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27582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DISKUSI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57745"/>
            <a:ext cx="8596668" cy="4683617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en-US" sz="3600" dirty="0" err="1" smtClean="0"/>
              <a:t>Apa</a:t>
            </a:r>
            <a:r>
              <a:rPr lang="en-US" sz="3600" dirty="0" smtClean="0"/>
              <a:t> </a:t>
            </a:r>
            <a:r>
              <a:rPr lang="en-US" sz="3600" dirty="0" err="1" smtClean="0"/>
              <a:t>saja</a:t>
            </a:r>
            <a:r>
              <a:rPr lang="en-US" sz="3600" dirty="0" smtClean="0"/>
              <a:t> </a:t>
            </a:r>
            <a:r>
              <a:rPr lang="en-US" sz="3600" dirty="0" err="1" smtClean="0"/>
              <a:t>implikasi</a:t>
            </a:r>
            <a:r>
              <a:rPr lang="en-US" sz="3600" dirty="0" smtClean="0"/>
              <a:t> </a:t>
            </a:r>
            <a:r>
              <a:rPr lang="en-US" sz="3600" dirty="0" err="1" smtClean="0"/>
              <a:t>dari</a:t>
            </a:r>
            <a:r>
              <a:rPr lang="en-US" sz="3600" dirty="0" smtClean="0"/>
              <a:t> </a:t>
            </a:r>
            <a:r>
              <a:rPr lang="en-US" sz="3600" dirty="0" err="1" smtClean="0"/>
              <a:t>strategi</a:t>
            </a:r>
            <a:r>
              <a:rPr lang="en-US" sz="3600" dirty="0" smtClean="0"/>
              <a:t> </a:t>
            </a:r>
            <a:r>
              <a:rPr lang="en-US" sz="3600" dirty="0" err="1" smtClean="0"/>
              <a:t>korporat</a:t>
            </a:r>
            <a:r>
              <a:rPr lang="en-US" sz="3600" dirty="0" smtClean="0"/>
              <a:t>?</a:t>
            </a:r>
          </a:p>
          <a:p>
            <a:pPr fontAlgn="base">
              <a:buNone/>
            </a:pPr>
            <a:endParaRPr lang="en-US" sz="3600" dirty="0" smtClean="0"/>
          </a:p>
          <a:p>
            <a:pPr fontAlgn="base"/>
            <a:r>
              <a:rPr lang="en-US" sz="3600" dirty="0" err="1" smtClean="0"/>
              <a:t>Bagaimana</a:t>
            </a:r>
            <a:r>
              <a:rPr lang="en-US" sz="3600" dirty="0" smtClean="0"/>
              <a:t> </a:t>
            </a:r>
            <a:r>
              <a:rPr lang="en-US" sz="3600" dirty="0" err="1" smtClean="0"/>
              <a:t>hubungan</a:t>
            </a:r>
            <a:r>
              <a:rPr lang="en-US" sz="3600" dirty="0" smtClean="0"/>
              <a:t> </a:t>
            </a:r>
            <a:r>
              <a:rPr lang="en-US" sz="3600" dirty="0" err="1" smtClean="0"/>
              <a:t>dalam</a:t>
            </a:r>
            <a:r>
              <a:rPr lang="en-US" sz="3600" dirty="0" smtClean="0"/>
              <a:t> </a:t>
            </a:r>
            <a:r>
              <a:rPr lang="en-US" sz="3600" dirty="0" err="1" smtClean="0"/>
              <a:t>perbedaan</a:t>
            </a:r>
            <a:r>
              <a:rPr lang="en-US" sz="3600" dirty="0" smtClean="0"/>
              <a:t> </a:t>
            </a:r>
            <a:r>
              <a:rPr lang="en-US" sz="3600" dirty="0" err="1" smtClean="0"/>
              <a:t>strategi</a:t>
            </a:r>
            <a:r>
              <a:rPr lang="en-US" sz="3600" dirty="0" smtClean="0"/>
              <a:t> </a:t>
            </a:r>
            <a:r>
              <a:rPr lang="en-US" sz="3600" dirty="0" err="1" smtClean="0"/>
              <a:t>tingkat</a:t>
            </a:r>
            <a:r>
              <a:rPr lang="en-US" sz="3600" dirty="0" smtClean="0"/>
              <a:t> </a:t>
            </a:r>
            <a:r>
              <a:rPr lang="en-US" sz="3600" dirty="0" err="1" smtClean="0"/>
              <a:t>bisnis</a:t>
            </a:r>
            <a:r>
              <a:rPr lang="en-US" sz="3600" dirty="0" smtClean="0"/>
              <a:t> </a:t>
            </a:r>
            <a:r>
              <a:rPr lang="en-US" sz="3600" dirty="0" err="1" smtClean="0"/>
              <a:t>antara</a:t>
            </a:r>
            <a:r>
              <a:rPr lang="en-US" sz="3600" dirty="0" smtClean="0"/>
              <a:t> </a:t>
            </a:r>
            <a:r>
              <a:rPr lang="en-US" sz="3600" dirty="0" err="1" smtClean="0"/>
              <a:t>misi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keunggulan</a:t>
            </a:r>
            <a:r>
              <a:rPr lang="en-US" sz="3600" dirty="0" smtClean="0"/>
              <a:t> </a:t>
            </a:r>
            <a:r>
              <a:rPr lang="en-US" sz="3600" dirty="0" err="1" smtClean="0"/>
              <a:t>kompetitif</a:t>
            </a:r>
            <a:r>
              <a:rPr lang="en-US" sz="3600" dirty="0" smtClean="0"/>
              <a:t>?</a:t>
            </a:r>
          </a:p>
          <a:p>
            <a:pPr fontAlgn="base">
              <a:buNone/>
            </a:pPr>
            <a:endParaRPr lang="en-US" sz="3600" dirty="0" smtClean="0"/>
          </a:p>
          <a:p>
            <a:pPr fontAlgn="base"/>
            <a:r>
              <a:rPr lang="en-US" sz="3600" dirty="0" err="1" smtClean="0"/>
              <a:t>Bagaimana</a:t>
            </a:r>
            <a:r>
              <a:rPr lang="en-US" sz="3600" dirty="0" smtClean="0"/>
              <a:t> </a:t>
            </a:r>
            <a:r>
              <a:rPr lang="en-US" sz="3600" dirty="0" err="1" smtClean="0"/>
              <a:t>implikasi</a:t>
            </a:r>
            <a:r>
              <a:rPr lang="en-US" sz="3600" dirty="0" smtClean="0"/>
              <a:t> </a:t>
            </a:r>
            <a:r>
              <a:rPr lang="en-US" sz="3600" dirty="0" err="1" smtClean="0"/>
              <a:t>gaya</a:t>
            </a:r>
            <a:r>
              <a:rPr lang="en-US" sz="3600" dirty="0" smtClean="0"/>
              <a:t> </a:t>
            </a:r>
            <a:r>
              <a:rPr lang="en-US" sz="3600" dirty="0" err="1" smtClean="0"/>
              <a:t>manajemen</a:t>
            </a:r>
            <a:r>
              <a:rPr lang="en-US" sz="3600" dirty="0" smtClean="0"/>
              <a:t> </a:t>
            </a:r>
            <a:r>
              <a:rPr lang="en-US" sz="3600" dirty="0" err="1" smtClean="0"/>
              <a:t>terhadap</a:t>
            </a:r>
            <a:r>
              <a:rPr lang="en-US" sz="3600" dirty="0" smtClean="0"/>
              <a:t> </a:t>
            </a:r>
            <a:r>
              <a:rPr lang="en-US" sz="3600" dirty="0" err="1" smtClean="0"/>
              <a:t>desain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operasi</a:t>
            </a:r>
            <a:r>
              <a:rPr lang="en-US" sz="3600" dirty="0" smtClean="0"/>
              <a:t> </a:t>
            </a:r>
            <a:r>
              <a:rPr lang="en-US" sz="3600" dirty="0" err="1" smtClean="0"/>
              <a:t>sistem</a:t>
            </a:r>
            <a:r>
              <a:rPr lang="en-US" sz="3600" dirty="0" smtClean="0"/>
              <a:t> </a:t>
            </a:r>
            <a:r>
              <a:rPr lang="en-US" sz="3600" dirty="0" err="1" smtClean="0"/>
              <a:t>pengendalian</a:t>
            </a:r>
            <a:r>
              <a:rPr lang="en-US" sz="3600" dirty="0" smtClean="0"/>
              <a:t>?</a:t>
            </a:r>
          </a:p>
          <a:p>
            <a:pPr marL="0" indent="0" algn="ctr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27145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smtClean="0"/>
              <a:t>Pembelajaran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mempelajari</a:t>
            </a:r>
            <a:r>
              <a:rPr lang="en-US" dirty="0" smtClean="0"/>
              <a:t> </a:t>
            </a:r>
            <a:r>
              <a:rPr lang="en-US" dirty="0" err="1" smtClean="0"/>
              <a:t>bab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: </a:t>
            </a:r>
          </a:p>
          <a:p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implikasi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korporat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 (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tunggal</a:t>
            </a:r>
            <a:r>
              <a:rPr lang="en-US" dirty="0" smtClean="0"/>
              <a:t>, </a:t>
            </a:r>
            <a:r>
              <a:rPr lang="en-US" dirty="0" err="1" smtClean="0"/>
              <a:t>diversifikasi</a:t>
            </a:r>
            <a:r>
              <a:rPr lang="en-US" dirty="0" smtClean="0"/>
              <a:t> yang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diversifikasi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)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implikasi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unit </a:t>
            </a:r>
            <a:r>
              <a:rPr lang="en-US" dirty="0" err="1" smtClean="0"/>
              <a:t>bisnis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 (</a:t>
            </a:r>
            <a:r>
              <a:rPr lang="en-US" dirty="0" err="1" smtClean="0"/>
              <a:t>membangun</a:t>
            </a:r>
            <a:r>
              <a:rPr lang="en-US" dirty="0" smtClean="0"/>
              <a:t>, </a:t>
            </a: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memanen</a:t>
            </a:r>
            <a:r>
              <a:rPr lang="en-US" dirty="0" smtClean="0"/>
              <a:t>)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keunggulan</a:t>
            </a:r>
            <a:r>
              <a:rPr lang="en-US" dirty="0" smtClean="0"/>
              <a:t> </a:t>
            </a:r>
            <a:r>
              <a:rPr lang="en-US" dirty="0" err="1" smtClean="0"/>
              <a:t>kompetitif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STRATEGI KORPORAT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8761005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39603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54843"/>
            <a:ext cx="8596668" cy="464024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Implikasi</a:t>
            </a:r>
            <a:r>
              <a:rPr lang="en-US" b="1" dirty="0"/>
              <a:t> </a:t>
            </a:r>
            <a:r>
              <a:rPr lang="en-US" b="1" dirty="0" err="1"/>
              <a:t>terhadap</a:t>
            </a:r>
            <a:r>
              <a:rPr lang="en-US" b="1" dirty="0"/>
              <a:t> </a:t>
            </a:r>
            <a:r>
              <a:rPr lang="en-US" b="1" dirty="0" err="1"/>
              <a:t>Struktur</a:t>
            </a:r>
            <a:r>
              <a:rPr lang="en-US" b="1" dirty="0"/>
              <a:t> </a:t>
            </a:r>
            <a:r>
              <a:rPr lang="en-US" b="1" dirty="0" err="1"/>
              <a:t>Organisasi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2263" y="1146412"/>
            <a:ext cx="8741739" cy="5595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720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4" y="2321169"/>
            <a:ext cx="8596667" cy="3110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39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Implikasi</a:t>
            </a:r>
            <a:r>
              <a:rPr lang="en-US" b="1" dirty="0"/>
              <a:t> </a:t>
            </a:r>
            <a:r>
              <a:rPr lang="en-US" b="1" dirty="0" err="1"/>
              <a:t>Terhadap</a:t>
            </a:r>
            <a:r>
              <a:rPr lang="en-US" b="1" dirty="0"/>
              <a:t> </a:t>
            </a:r>
            <a:r>
              <a:rPr lang="en-US" b="1" dirty="0" err="1"/>
              <a:t>Pengendalian</a:t>
            </a:r>
            <a:r>
              <a:rPr lang="en-US" b="1" dirty="0"/>
              <a:t> </a:t>
            </a:r>
            <a:r>
              <a:rPr lang="en-US" b="1" dirty="0" err="1"/>
              <a:t>Manajemen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/>
              <a:t>Ketika</a:t>
            </a:r>
            <a:r>
              <a:rPr lang="en-US" sz="2000" dirty="0"/>
              <a:t> </a:t>
            </a:r>
            <a:r>
              <a:rPr lang="en-US" sz="2000" dirty="0" err="1"/>
              <a:t>perusahaaan</a:t>
            </a:r>
            <a:r>
              <a:rPr lang="en-US" sz="2000" dirty="0"/>
              <a:t>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terdiversifikasi</a:t>
            </a:r>
            <a:r>
              <a:rPr lang="en-US" sz="2000" dirty="0"/>
              <a:t> para </a:t>
            </a:r>
            <a:r>
              <a:rPr lang="en-US" sz="2000" dirty="0" err="1"/>
              <a:t>manajer</a:t>
            </a:r>
            <a:r>
              <a:rPr lang="en-US" sz="2000" dirty="0"/>
              <a:t> </a:t>
            </a:r>
            <a:r>
              <a:rPr lang="en-US" sz="2000" dirty="0" err="1"/>
              <a:t>tingkat</a:t>
            </a:r>
            <a:r>
              <a:rPr lang="en-US" sz="2000" dirty="0"/>
              <a:t> </a:t>
            </a:r>
            <a:r>
              <a:rPr lang="en-US" sz="2000" dirty="0" err="1"/>
              <a:t>korporat</a:t>
            </a:r>
            <a:r>
              <a:rPr lang="en-US" sz="2000" dirty="0"/>
              <a:t> </a:t>
            </a:r>
            <a:r>
              <a:rPr lang="en-US" sz="2000" dirty="0" err="1"/>
              <a:t>mungkin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memiliki</a:t>
            </a:r>
            <a:r>
              <a:rPr lang="en-US" sz="2000" dirty="0"/>
              <a:t> </a:t>
            </a:r>
            <a:r>
              <a:rPr lang="en-US" sz="2000" dirty="0" err="1"/>
              <a:t>pengetahuan</a:t>
            </a:r>
            <a:r>
              <a:rPr lang="en-US" sz="2000" dirty="0"/>
              <a:t> yang </a:t>
            </a:r>
            <a:r>
              <a:rPr lang="en-US" sz="2000" dirty="0" err="1"/>
              <a:t>signifikan</a:t>
            </a:r>
            <a:r>
              <a:rPr lang="en-US" sz="2000" dirty="0"/>
              <a:t> </a:t>
            </a:r>
            <a:r>
              <a:rPr lang="en-US" sz="2000" dirty="0" err="1"/>
              <a:t>mengenai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pengetahuan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aktivitas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berbagai</a:t>
            </a:r>
            <a:r>
              <a:rPr lang="en-US" sz="2000" dirty="0"/>
              <a:t> unit </a:t>
            </a:r>
            <a:r>
              <a:rPr lang="en-US" sz="2000" dirty="0" err="1"/>
              <a:t>bisnis</a:t>
            </a:r>
            <a:r>
              <a:rPr lang="en-US" sz="2000" dirty="0" smtClean="0"/>
              <a:t>.</a:t>
            </a:r>
            <a:endParaRPr lang="id-ID" sz="2000" dirty="0" smtClean="0"/>
          </a:p>
          <a:p>
            <a:endParaRPr lang="id-ID" sz="2000" dirty="0" smtClean="0"/>
          </a:p>
          <a:p>
            <a:r>
              <a:rPr lang="en-US" sz="2000" dirty="0"/>
              <a:t>Perusahaan </a:t>
            </a:r>
            <a:r>
              <a:rPr lang="en-US" sz="2000" dirty="0" err="1"/>
              <a:t>industri</a:t>
            </a:r>
            <a:r>
              <a:rPr lang="en-US" sz="2000" dirty="0"/>
              <a:t> </a:t>
            </a:r>
            <a:r>
              <a:rPr lang="en-US" sz="2000" dirty="0" err="1"/>
              <a:t>tunggal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terdiversifikasi</a:t>
            </a:r>
            <a:r>
              <a:rPr lang="en-US" sz="2000" dirty="0"/>
              <a:t> yang </a:t>
            </a:r>
            <a:r>
              <a:rPr lang="en-US" sz="2000" dirty="0" err="1"/>
              <a:t>berhubungan</a:t>
            </a:r>
            <a:r>
              <a:rPr lang="en-US" sz="2000" dirty="0"/>
              <a:t>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kompetensi</a:t>
            </a:r>
            <a:r>
              <a:rPr lang="en-US" sz="2000" dirty="0"/>
              <a:t> inti </a:t>
            </a:r>
            <a:r>
              <a:rPr lang="en-US" sz="2000" dirty="0" err="1"/>
              <a:t>tingkat</a:t>
            </a:r>
            <a:r>
              <a:rPr lang="en-US" sz="2000" dirty="0"/>
              <a:t> </a:t>
            </a:r>
            <a:r>
              <a:rPr lang="en-US" sz="2000" dirty="0" err="1"/>
              <a:t>korporat</a:t>
            </a:r>
            <a:r>
              <a:rPr lang="en-US" sz="2000" dirty="0"/>
              <a:t>. </a:t>
            </a:r>
            <a:r>
              <a:rPr lang="en-US" sz="2000" dirty="0" err="1"/>
              <a:t>Saluran-saluran</a:t>
            </a:r>
            <a:r>
              <a:rPr lang="en-US" sz="2000" dirty="0"/>
              <a:t> </a:t>
            </a:r>
            <a:r>
              <a:rPr lang="en-US" sz="2000" dirty="0" err="1"/>
              <a:t>komunikasi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alih</a:t>
            </a:r>
            <a:r>
              <a:rPr lang="en-US" sz="2000" dirty="0"/>
              <a:t> </a:t>
            </a:r>
            <a:r>
              <a:rPr lang="en-US" sz="2000" dirty="0" err="1"/>
              <a:t>kompetensi</a:t>
            </a:r>
            <a:r>
              <a:rPr lang="en-US" sz="2000" dirty="0"/>
              <a:t>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sangat</a:t>
            </a:r>
            <a:r>
              <a:rPr lang="en-US" sz="2000" dirty="0"/>
              <a:t> </a:t>
            </a:r>
            <a:r>
              <a:rPr lang="en-US" sz="2000" dirty="0" err="1"/>
              <a:t>penting</a:t>
            </a:r>
            <a:r>
              <a:rPr lang="en-US" sz="2000" dirty="0" smtClean="0"/>
              <a:t>.</a:t>
            </a:r>
            <a:endParaRPr lang="id-ID" sz="2000" dirty="0" smtClean="0"/>
          </a:p>
          <a:p>
            <a:endParaRPr lang="id-ID" sz="2000" dirty="0"/>
          </a:p>
          <a:p>
            <a:r>
              <a:rPr lang="en-US" sz="2000" dirty="0" err="1"/>
              <a:t>Sebaliknya</a:t>
            </a:r>
            <a:r>
              <a:rPr lang="en-US" sz="2000" dirty="0"/>
              <a:t> </a:t>
            </a:r>
            <a:r>
              <a:rPr lang="en-US" sz="2000" dirty="0" err="1"/>
              <a:t>perusahaan</a:t>
            </a:r>
            <a:r>
              <a:rPr lang="en-US" sz="2000" dirty="0"/>
              <a:t> yang </a:t>
            </a:r>
            <a:r>
              <a:rPr lang="en-US" sz="2000" dirty="0" err="1"/>
              <a:t>terdiversifikasi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berhubungan</a:t>
            </a:r>
            <a:r>
              <a:rPr lang="en-US" sz="2000" dirty="0"/>
              <a:t> </a:t>
            </a:r>
            <a:r>
              <a:rPr lang="en-US" sz="2000" dirty="0" err="1" smtClean="0"/>
              <a:t>memiliki</a:t>
            </a:r>
            <a:r>
              <a:rPr lang="en-US" sz="2000" dirty="0" smtClean="0"/>
              <a:t> </a:t>
            </a:r>
            <a:r>
              <a:rPr lang="en-US" sz="2000" dirty="0" err="1"/>
              <a:t>tingkat</a:t>
            </a:r>
            <a:r>
              <a:rPr lang="en-US" sz="2000" dirty="0"/>
              <a:t> </a:t>
            </a:r>
            <a:r>
              <a:rPr lang="en-US" sz="2000" dirty="0" err="1"/>
              <a:t>saling</a:t>
            </a:r>
            <a:r>
              <a:rPr lang="en-US" sz="2000" dirty="0"/>
              <a:t> </a:t>
            </a:r>
            <a:r>
              <a:rPr lang="en-US" sz="2000" dirty="0" err="1"/>
              <a:t>ketergantungan</a:t>
            </a:r>
            <a:r>
              <a:rPr lang="en-US" sz="2000" dirty="0"/>
              <a:t> yang </a:t>
            </a:r>
            <a:r>
              <a:rPr lang="en-US" sz="2000" dirty="0" err="1"/>
              <a:t>rendah</a:t>
            </a:r>
            <a:r>
              <a:rPr lang="en-US" sz="2000" dirty="0"/>
              <a:t> </a:t>
            </a:r>
            <a:r>
              <a:rPr lang="en-US" sz="2000" dirty="0" err="1"/>
              <a:t>antar</a:t>
            </a:r>
            <a:r>
              <a:rPr lang="en-US" sz="2000" dirty="0"/>
              <a:t> unit </a:t>
            </a:r>
            <a:r>
              <a:rPr lang="en-US" sz="2000" dirty="0" err="1"/>
              <a:t>bisnis</a:t>
            </a:r>
            <a:r>
              <a:rPr lang="en-US" sz="2000" dirty="0"/>
              <a:t>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14800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94" y="159224"/>
            <a:ext cx="8596668" cy="222913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4" y="955343"/>
            <a:ext cx="8330188" cy="5431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97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263857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4" y="1392072"/>
            <a:ext cx="8125472" cy="4667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663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2405" y="185820"/>
            <a:ext cx="8596668" cy="536812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STRATEGI UNIT BISNIS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4395" y="871706"/>
            <a:ext cx="11207963" cy="5761105"/>
          </a:xfrm>
        </p:spPr>
        <p:txBody>
          <a:bodyPr>
            <a:noAutofit/>
          </a:bodyPr>
          <a:lstStyle/>
          <a:p>
            <a:r>
              <a:rPr lang="id-ID" sz="2000" dirty="0" smtClean="0"/>
              <a:t>MISI</a:t>
            </a:r>
          </a:p>
          <a:p>
            <a:pPr marL="0" indent="0">
              <a:buNone/>
            </a:pPr>
            <a:r>
              <a:rPr lang="en-US" sz="2000" dirty="0" err="1"/>
              <a:t>Misi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unit </a:t>
            </a:r>
            <a:r>
              <a:rPr lang="en-US" sz="2000" dirty="0" err="1"/>
              <a:t>bisnis</a:t>
            </a:r>
            <a:r>
              <a:rPr lang="en-US" sz="2000" dirty="0"/>
              <a:t> yang </a:t>
            </a:r>
            <a:r>
              <a:rPr lang="en-US" sz="2000" dirty="0" err="1"/>
              <a:t>ada</a:t>
            </a:r>
            <a:r>
              <a:rPr lang="en-US" sz="2000" dirty="0"/>
              <a:t> </a:t>
            </a:r>
            <a:r>
              <a:rPr lang="en-US" sz="2000" dirty="0" err="1"/>
              <a:t>sekarang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berupa</a:t>
            </a:r>
            <a:r>
              <a:rPr lang="en-US" sz="2000" dirty="0"/>
              <a:t> </a:t>
            </a:r>
            <a:r>
              <a:rPr lang="en-US" sz="2000" dirty="0" err="1"/>
              <a:t>membangun</a:t>
            </a:r>
            <a:r>
              <a:rPr lang="en-US" sz="2000" dirty="0"/>
              <a:t>, </a:t>
            </a:r>
            <a:r>
              <a:rPr lang="en-US" sz="2000" dirty="0" err="1"/>
              <a:t>mempertahankan</a:t>
            </a:r>
            <a:r>
              <a:rPr lang="en-US" sz="2000" dirty="0"/>
              <a:t>,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memanen</a:t>
            </a:r>
            <a:r>
              <a:rPr lang="en-US" sz="2000" dirty="0"/>
              <a:t>.</a:t>
            </a:r>
          </a:p>
          <a:p>
            <a:r>
              <a:rPr lang="id-ID" sz="2000" dirty="0" smtClean="0"/>
              <a:t>MISI &amp; KETIDAKPASTIAN</a:t>
            </a:r>
          </a:p>
          <a:p>
            <a:pPr marL="0" indent="0">
              <a:buNone/>
            </a:pPr>
            <a:r>
              <a:rPr lang="en-US" sz="2000" dirty="0"/>
              <a:t>Unit-unit yang </a:t>
            </a:r>
            <a:r>
              <a:rPr lang="en-US" sz="2000" dirty="0" err="1"/>
              <a:t>membangun</a:t>
            </a:r>
            <a:r>
              <a:rPr lang="en-US" sz="2000" dirty="0"/>
              <a:t> </a:t>
            </a:r>
            <a:r>
              <a:rPr lang="en-US" sz="2000" dirty="0" err="1"/>
              <a:t>cenderung</a:t>
            </a:r>
            <a:r>
              <a:rPr lang="en-US" sz="2000" dirty="0"/>
              <a:t> </a:t>
            </a:r>
            <a:r>
              <a:rPr lang="en-US" sz="2000" dirty="0" err="1"/>
              <a:t>menghadapi</a:t>
            </a:r>
            <a:r>
              <a:rPr lang="en-US" sz="2000" dirty="0"/>
              <a:t> </a:t>
            </a:r>
            <a:r>
              <a:rPr lang="en-US" sz="2000" dirty="0" err="1"/>
              <a:t>ketidakpastian</a:t>
            </a:r>
            <a:r>
              <a:rPr lang="en-US" sz="2000" dirty="0"/>
              <a:t> </a:t>
            </a:r>
            <a:r>
              <a:rPr lang="en-US" sz="2000" dirty="0" err="1"/>
              <a:t>lingkungan</a:t>
            </a:r>
            <a:r>
              <a:rPr lang="en-US" sz="2000" dirty="0"/>
              <a:t> </a:t>
            </a:r>
            <a:r>
              <a:rPr lang="en-US" sz="2000" dirty="0" err="1"/>
              <a:t>dibandingkan</a:t>
            </a:r>
            <a:r>
              <a:rPr lang="en-US" sz="2000" dirty="0"/>
              <a:t> unit- unit yang </a:t>
            </a:r>
            <a:r>
              <a:rPr lang="en-US" sz="2000" dirty="0" err="1"/>
              <a:t>memanen</a:t>
            </a:r>
            <a:r>
              <a:rPr lang="en-US" sz="2000" dirty="0"/>
              <a:t> 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beberapa</a:t>
            </a:r>
            <a:r>
              <a:rPr lang="en-US" sz="2000" dirty="0"/>
              <a:t> </a:t>
            </a:r>
            <a:r>
              <a:rPr lang="en-US" sz="2000" dirty="0" err="1"/>
              <a:t>alasan</a:t>
            </a:r>
            <a:r>
              <a:rPr lang="en-US" sz="2000" dirty="0"/>
              <a:t>:</a:t>
            </a:r>
          </a:p>
          <a:p>
            <a:pPr lvl="0"/>
            <a:r>
              <a:rPr lang="en-US" sz="2000" dirty="0" err="1"/>
              <a:t>Strategi</a:t>
            </a:r>
            <a:r>
              <a:rPr lang="en-US" sz="2000" dirty="0"/>
              <a:t> </a:t>
            </a:r>
            <a:r>
              <a:rPr lang="en-US" sz="2000" dirty="0" err="1"/>
              <a:t>membangun</a:t>
            </a:r>
            <a:r>
              <a:rPr lang="en-US" sz="2000" dirty="0"/>
              <a:t> </a:t>
            </a:r>
            <a:r>
              <a:rPr lang="en-US" sz="2000" dirty="0" err="1"/>
              <a:t>dilaksanankan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tahap</a:t>
            </a:r>
            <a:r>
              <a:rPr lang="en-US" sz="2000" dirty="0"/>
              <a:t> </a:t>
            </a:r>
            <a:r>
              <a:rPr lang="en-US" sz="2000" dirty="0" err="1"/>
              <a:t>pertumbuhan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siklus</a:t>
            </a:r>
            <a:r>
              <a:rPr lang="en-US" sz="2000" dirty="0"/>
              <a:t> </a:t>
            </a:r>
            <a:r>
              <a:rPr lang="en-US" sz="2000" dirty="0" err="1"/>
              <a:t>hidup</a:t>
            </a:r>
            <a:r>
              <a:rPr lang="en-US" sz="2000" dirty="0"/>
              <a:t> </a:t>
            </a:r>
            <a:r>
              <a:rPr lang="en-US" sz="2000" dirty="0" err="1"/>
              <a:t>produk</a:t>
            </a:r>
            <a:r>
              <a:rPr lang="en-US" sz="2000" dirty="0"/>
              <a:t>, </a:t>
            </a:r>
            <a:r>
              <a:rPr lang="en-US" sz="2000" dirty="0" err="1"/>
              <a:t>sedangkan</a:t>
            </a:r>
            <a:r>
              <a:rPr lang="en-US" sz="2000" dirty="0"/>
              <a:t> </a:t>
            </a:r>
            <a:r>
              <a:rPr lang="en-US" sz="2000" dirty="0" err="1"/>
              <a:t>strategi</a:t>
            </a:r>
            <a:r>
              <a:rPr lang="en-US" sz="2000" dirty="0"/>
              <a:t> </a:t>
            </a:r>
            <a:r>
              <a:rPr lang="en-US" sz="2000" dirty="0" err="1"/>
              <a:t>memanen</a:t>
            </a:r>
            <a:r>
              <a:rPr lang="en-US" sz="2000" dirty="0"/>
              <a:t> </a:t>
            </a:r>
            <a:r>
              <a:rPr lang="en-US" sz="2000" dirty="0" err="1"/>
              <a:t>dilaksanakan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tahap</a:t>
            </a:r>
            <a:r>
              <a:rPr lang="en-US" sz="2000" dirty="0"/>
              <a:t> </a:t>
            </a:r>
            <a:r>
              <a:rPr lang="en-US" sz="2000" dirty="0" err="1"/>
              <a:t>dewasa</a:t>
            </a:r>
            <a:r>
              <a:rPr lang="en-US" sz="2000" dirty="0"/>
              <a:t>/</a:t>
            </a:r>
            <a:r>
              <a:rPr lang="en-US" sz="2000" dirty="0" err="1"/>
              <a:t>menurun</a:t>
            </a:r>
            <a:r>
              <a:rPr lang="en-US" sz="2000" dirty="0"/>
              <a:t>.</a:t>
            </a:r>
          </a:p>
          <a:p>
            <a:pPr lvl="0"/>
            <a:r>
              <a:rPr lang="en-US" sz="2000" dirty="0" err="1"/>
              <a:t>Tujuan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unit </a:t>
            </a:r>
            <a:r>
              <a:rPr lang="en-US" sz="2000" dirty="0" err="1"/>
              <a:t>bisnis</a:t>
            </a:r>
            <a:r>
              <a:rPr lang="en-US" sz="2000" dirty="0"/>
              <a:t> </a:t>
            </a:r>
            <a:r>
              <a:rPr lang="en-US" sz="2000" dirty="0" err="1"/>
              <a:t>membangun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meningkatkan</a:t>
            </a:r>
            <a:r>
              <a:rPr lang="en-US" sz="2000" dirty="0"/>
              <a:t> </a:t>
            </a:r>
            <a:r>
              <a:rPr lang="en-US" sz="2000" dirty="0" err="1"/>
              <a:t>pangsa</a:t>
            </a:r>
            <a:r>
              <a:rPr lang="en-US" sz="2000" dirty="0"/>
              <a:t> </a:t>
            </a:r>
            <a:r>
              <a:rPr lang="en-US" sz="2000" dirty="0" err="1"/>
              <a:t>pasar</a:t>
            </a:r>
            <a:endParaRPr lang="en-US" sz="2000" dirty="0"/>
          </a:p>
          <a:p>
            <a:pPr lvl="0"/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sisi</a:t>
            </a:r>
            <a:r>
              <a:rPr lang="en-US" sz="2000" dirty="0"/>
              <a:t> input </a:t>
            </a:r>
            <a:r>
              <a:rPr lang="en-US" sz="2000" dirty="0" err="1"/>
              <a:t>maupun</a:t>
            </a:r>
            <a:r>
              <a:rPr lang="en-US" sz="2000" dirty="0"/>
              <a:t> output, manager </a:t>
            </a:r>
            <a:r>
              <a:rPr lang="en-US" sz="2000" dirty="0" err="1"/>
              <a:t>dari</a:t>
            </a:r>
            <a:r>
              <a:rPr lang="en-US" sz="2000" dirty="0"/>
              <a:t> unit </a:t>
            </a:r>
            <a:r>
              <a:rPr lang="en-US" sz="2000" dirty="0" err="1"/>
              <a:t>bisnis</a:t>
            </a:r>
            <a:r>
              <a:rPr lang="en-US" sz="2000" dirty="0"/>
              <a:t> </a:t>
            </a:r>
            <a:r>
              <a:rPr lang="en-US" sz="2000" dirty="0" err="1"/>
              <a:t>membangun</a:t>
            </a:r>
            <a:r>
              <a:rPr lang="en-US" sz="2000" dirty="0"/>
              <a:t> </a:t>
            </a:r>
            <a:r>
              <a:rPr lang="en-US" sz="2000" dirty="0" err="1"/>
              <a:t>cenderung</a:t>
            </a:r>
            <a:r>
              <a:rPr lang="en-US" sz="2000" dirty="0"/>
              <a:t> </a:t>
            </a:r>
            <a:r>
              <a:rPr lang="en-US" sz="2000" dirty="0" err="1"/>
              <a:t>mengalamai</a:t>
            </a:r>
            <a:r>
              <a:rPr lang="en-US" sz="2000" dirty="0"/>
              <a:t> </a:t>
            </a:r>
            <a:r>
              <a:rPr lang="en-US" sz="2000" dirty="0" err="1"/>
              <a:t>ketergantungan</a:t>
            </a:r>
            <a:r>
              <a:rPr lang="en-US" sz="2000" dirty="0"/>
              <a:t> yang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besar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individu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organisasi</a:t>
            </a:r>
            <a:r>
              <a:rPr lang="en-US" sz="2000" dirty="0"/>
              <a:t> </a:t>
            </a:r>
            <a:r>
              <a:rPr lang="en-US" sz="2000" dirty="0" err="1"/>
              <a:t>eksternal</a:t>
            </a:r>
            <a:r>
              <a:rPr lang="en-US" sz="2000" dirty="0"/>
              <a:t> </a:t>
            </a:r>
            <a:r>
              <a:rPr lang="en-US" sz="2000" dirty="0" err="1"/>
              <a:t>dibandingkan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para manager unit </a:t>
            </a:r>
            <a:r>
              <a:rPr lang="en-US" sz="2000" dirty="0" err="1"/>
              <a:t>bisnis</a:t>
            </a:r>
            <a:r>
              <a:rPr lang="en-US" sz="2000" dirty="0"/>
              <a:t> yang </a:t>
            </a:r>
            <a:r>
              <a:rPr lang="en-US" sz="2000" dirty="0" err="1"/>
              <a:t>memanen</a:t>
            </a:r>
            <a:endParaRPr lang="en-US" sz="2000" dirty="0"/>
          </a:p>
          <a:p>
            <a:pPr lvl="0"/>
            <a:r>
              <a:rPr lang="en-US" sz="2000" dirty="0" err="1"/>
              <a:t>Karena</a:t>
            </a:r>
            <a:r>
              <a:rPr lang="en-US" sz="2000" dirty="0"/>
              <a:t> unit </a:t>
            </a:r>
            <a:r>
              <a:rPr lang="en-US" sz="2000" dirty="0" err="1"/>
              <a:t>bisnis</a:t>
            </a:r>
            <a:r>
              <a:rPr lang="en-US" sz="2000" dirty="0"/>
              <a:t> yang </a:t>
            </a:r>
            <a:r>
              <a:rPr lang="en-US" sz="2000" dirty="0" err="1"/>
              <a:t>membangun</a:t>
            </a:r>
            <a:r>
              <a:rPr lang="en-US" sz="2000" dirty="0"/>
              <a:t> </a:t>
            </a:r>
            <a:r>
              <a:rPr lang="en-US" sz="2000" dirty="0" err="1"/>
              <a:t>kemungkinan</a:t>
            </a:r>
            <a:r>
              <a:rPr lang="en-US" sz="2000" dirty="0"/>
              <a:t> </a:t>
            </a:r>
            <a:r>
              <a:rPr lang="en-US" sz="2000" dirty="0" err="1"/>
              <a:t>besar</a:t>
            </a:r>
            <a:r>
              <a:rPr lang="en-US" sz="2000" dirty="0"/>
              <a:t> </a:t>
            </a:r>
            <a:r>
              <a:rPr lang="en-US" sz="2000" dirty="0" err="1"/>
              <a:t>seringkali</a:t>
            </a:r>
            <a:r>
              <a:rPr lang="en-US" sz="2000" dirty="0"/>
              <a:t> </a:t>
            </a:r>
            <a:r>
              <a:rPr lang="en-US" sz="2000" dirty="0" err="1"/>
              <a:t>berada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industry </a:t>
            </a:r>
            <a:r>
              <a:rPr lang="en-US" sz="2000" dirty="0" err="1"/>
              <a:t>baru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berevolusi</a:t>
            </a:r>
            <a:r>
              <a:rPr lang="en-US" sz="2000" dirty="0"/>
              <a:t>, manager unit </a:t>
            </a:r>
            <a:r>
              <a:rPr lang="en-US" sz="2000" dirty="0" err="1"/>
              <a:t>bisnis</a:t>
            </a:r>
            <a:r>
              <a:rPr lang="en-US" sz="2000" dirty="0"/>
              <a:t> </a:t>
            </a:r>
            <a:r>
              <a:rPr lang="en-US" sz="2000" dirty="0" err="1"/>
              <a:t>membangun</a:t>
            </a:r>
            <a:r>
              <a:rPr lang="en-US" sz="2000" dirty="0"/>
              <a:t>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pengalaman</a:t>
            </a:r>
            <a:r>
              <a:rPr lang="en-US" sz="2000" dirty="0"/>
              <a:t> yang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sedikit</a:t>
            </a:r>
            <a:r>
              <a:rPr lang="en-US" sz="2000" dirty="0"/>
              <a:t> </a:t>
            </a:r>
            <a:r>
              <a:rPr lang="en-US" sz="2000" dirty="0" err="1"/>
              <a:t>sehingga</a:t>
            </a:r>
            <a:r>
              <a:rPr lang="en-US" sz="2000" dirty="0"/>
              <a:t> </a:t>
            </a:r>
            <a:r>
              <a:rPr lang="en-US" sz="2000" dirty="0" err="1"/>
              <a:t>hal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memberikan</a:t>
            </a:r>
            <a:r>
              <a:rPr lang="en-US" sz="2000" dirty="0"/>
              <a:t> </a:t>
            </a:r>
            <a:r>
              <a:rPr lang="en-US" sz="2000" dirty="0" err="1"/>
              <a:t>kontribusi</a:t>
            </a:r>
            <a:r>
              <a:rPr lang="en-US" sz="2000" dirty="0"/>
              <a:t> </a:t>
            </a:r>
            <a:r>
              <a:rPr lang="en-US" sz="2000" dirty="0" err="1"/>
              <a:t>ketidakpastian</a:t>
            </a:r>
            <a:r>
              <a:rPr lang="en-US" sz="2000" dirty="0"/>
              <a:t> yang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besar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341794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2504</TotalTime>
  <Words>477</Words>
  <Application>Microsoft Office PowerPoint</Application>
  <PresentationFormat>Widescreen</PresentationFormat>
  <Paragraphs>57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Trebuchet MS</vt:lpstr>
      <vt:lpstr>Wingdings 3</vt:lpstr>
      <vt:lpstr>Facet</vt:lpstr>
      <vt:lpstr>PENGENDALIAN ATAS STRATEGI YANG TERDIFERENSIASI   </vt:lpstr>
      <vt:lpstr>Tujuan Pembelajaran</vt:lpstr>
      <vt:lpstr>STRATEGI KORPORAT</vt:lpstr>
      <vt:lpstr>Implikasi terhadap Struktur Organisasi </vt:lpstr>
      <vt:lpstr>PowerPoint Presentation</vt:lpstr>
      <vt:lpstr>Implikasi Terhadap Pengendalian Manajemen </vt:lpstr>
      <vt:lpstr>PowerPoint Presentation</vt:lpstr>
      <vt:lpstr>PowerPoint Presentation</vt:lpstr>
      <vt:lpstr>STRATEGI UNIT BISNIS</vt:lpstr>
      <vt:lpstr>cont</vt:lpstr>
      <vt:lpstr>Perencanaan Strategis</vt:lpstr>
      <vt:lpstr>Penyusunan Anggaran</vt:lpstr>
      <vt:lpstr>PowerPoint Presentation</vt:lpstr>
      <vt:lpstr>Sistem Kompensasi Insentif</vt:lpstr>
      <vt:lpstr>Keunggulan Kompetitif</vt:lpstr>
      <vt:lpstr>GAYA MANAJEMEN PUNCAK</vt:lpstr>
      <vt:lpstr>PowerPoint Presentation</vt:lpstr>
      <vt:lpstr>DISKUSI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PENGENDALIAN ATAS STRATEGI YANG TERDIFERENSIASI</dc:title>
  <dc:creator>raditya ndaru pp</dc:creator>
  <cp:lastModifiedBy>ASUS</cp:lastModifiedBy>
  <cp:revision>14</cp:revision>
  <dcterms:created xsi:type="dcterms:W3CDTF">2018-05-25T13:12:42Z</dcterms:created>
  <dcterms:modified xsi:type="dcterms:W3CDTF">2020-05-12T07:21:54Z</dcterms:modified>
</cp:coreProperties>
</file>