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  <p:sldMasterId id="2147483692" r:id="rId3"/>
    <p:sldMasterId id="2147483746" r:id="rId4"/>
    <p:sldMasterId id="2147483764" r:id="rId5"/>
    <p:sldMasterId id="2147483784" r:id="rId6"/>
  </p:sldMasterIdLst>
  <p:sldIdLst>
    <p:sldId id="256" r:id="rId7"/>
    <p:sldId id="257" r:id="rId8"/>
    <p:sldId id="258" r:id="rId9"/>
    <p:sldId id="259" r:id="rId10"/>
    <p:sldId id="261" r:id="rId11"/>
    <p:sldId id="303" r:id="rId12"/>
    <p:sldId id="288" r:id="rId13"/>
    <p:sldId id="292" r:id="rId14"/>
    <p:sldId id="300" r:id="rId15"/>
    <p:sldId id="304" r:id="rId16"/>
    <p:sldId id="302" r:id="rId17"/>
    <p:sldId id="307" r:id="rId18"/>
    <p:sldId id="305" r:id="rId19"/>
    <p:sldId id="301" r:id="rId20"/>
    <p:sldId id="296" r:id="rId21"/>
    <p:sldId id="289" r:id="rId22"/>
    <p:sldId id="265" r:id="rId23"/>
    <p:sldId id="266" r:id="rId24"/>
    <p:sldId id="267" r:id="rId25"/>
    <p:sldId id="268" r:id="rId26"/>
    <p:sldId id="291" r:id="rId27"/>
    <p:sldId id="297" r:id="rId28"/>
    <p:sldId id="272" r:id="rId29"/>
    <p:sldId id="306" r:id="rId30"/>
    <p:sldId id="284" r:id="rId31"/>
    <p:sldId id="293" r:id="rId32"/>
    <p:sldId id="273" r:id="rId33"/>
    <p:sldId id="275" r:id="rId34"/>
    <p:sldId id="276" r:id="rId35"/>
    <p:sldId id="277" r:id="rId36"/>
    <p:sldId id="294" r:id="rId37"/>
    <p:sldId id="278" r:id="rId38"/>
    <p:sldId id="290" r:id="rId39"/>
    <p:sldId id="28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4" d="100"/>
          <a:sy n="64" d="100"/>
        </p:scale>
        <p:origin x="69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926D0A-4F65-4415-9BA2-8AFE28AB6B0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53EE766-8744-47A1-84E3-A414EDD040C1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Pengelolaan</a:t>
          </a:r>
          <a:r>
            <a:rPr lang="en-US" dirty="0">
              <a:solidFill>
                <a:schemeClr val="bg1"/>
              </a:solidFill>
            </a:rPr>
            <a:t> SDM</a:t>
          </a:r>
        </a:p>
      </dgm:t>
    </dgm:pt>
    <dgm:pt modelId="{28A9171F-001A-48E3-93DE-397C0D3F94D1}" type="parTrans" cxnId="{2282BE19-0DBD-4C99-B107-630E414232FB}">
      <dgm:prSet/>
      <dgm:spPr/>
      <dgm:t>
        <a:bodyPr/>
        <a:lstStyle/>
        <a:p>
          <a:endParaRPr lang="en-US"/>
        </a:p>
      </dgm:t>
    </dgm:pt>
    <dgm:pt modelId="{D7EAE517-66AF-4EB0-BE32-2B84D178413A}" type="sibTrans" cxnId="{2282BE19-0DBD-4C99-B107-630E414232FB}">
      <dgm:prSet/>
      <dgm:spPr/>
      <dgm:t>
        <a:bodyPr/>
        <a:lstStyle/>
        <a:p>
          <a:endParaRPr lang="en-US"/>
        </a:p>
      </dgm:t>
    </dgm:pt>
    <dgm:pt modelId="{93F609FE-D71C-4876-B89C-B59EAB459929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Pencapaian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Kinerja</a:t>
          </a:r>
          <a:r>
            <a:rPr lang="en-US" dirty="0">
              <a:solidFill>
                <a:schemeClr val="bg1"/>
              </a:solidFill>
            </a:rPr>
            <a:t> SDM</a:t>
          </a:r>
        </a:p>
      </dgm:t>
    </dgm:pt>
    <dgm:pt modelId="{AC1AB3CC-80FC-4396-A86B-25A6E6BCF4CC}" type="parTrans" cxnId="{1C084EC9-11FE-4DFB-ABC7-133F010FA50B}">
      <dgm:prSet/>
      <dgm:spPr/>
      <dgm:t>
        <a:bodyPr/>
        <a:lstStyle/>
        <a:p>
          <a:endParaRPr lang="en-US"/>
        </a:p>
      </dgm:t>
    </dgm:pt>
    <dgm:pt modelId="{923DB727-9F8C-44CA-9529-328D1A10475C}" type="sibTrans" cxnId="{1C084EC9-11FE-4DFB-ABC7-133F010FA50B}">
      <dgm:prSet/>
      <dgm:spPr/>
      <dgm:t>
        <a:bodyPr/>
        <a:lstStyle/>
        <a:p>
          <a:endParaRPr lang="en-US"/>
        </a:p>
      </dgm:t>
    </dgm:pt>
    <dgm:pt modelId="{3FD1A009-BD2F-401A-A069-371766518A60}">
      <dgm:prSet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Pencapaian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Kinerja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Organisasi</a:t>
          </a:r>
          <a:endParaRPr lang="en-US" dirty="0">
            <a:solidFill>
              <a:schemeClr val="bg1"/>
            </a:solidFill>
          </a:endParaRPr>
        </a:p>
      </dgm:t>
    </dgm:pt>
    <dgm:pt modelId="{E15CD263-7672-491D-8334-C87AB3340E8C}" type="parTrans" cxnId="{01EC4F5F-AB06-4F00-98F5-C5A34C608D53}">
      <dgm:prSet/>
      <dgm:spPr/>
      <dgm:t>
        <a:bodyPr/>
        <a:lstStyle/>
        <a:p>
          <a:endParaRPr lang="en-US"/>
        </a:p>
      </dgm:t>
    </dgm:pt>
    <dgm:pt modelId="{FBEB1EF5-9A55-4501-B536-B5266A58866A}" type="sibTrans" cxnId="{01EC4F5F-AB06-4F00-98F5-C5A34C608D53}">
      <dgm:prSet/>
      <dgm:spPr/>
      <dgm:t>
        <a:bodyPr/>
        <a:lstStyle/>
        <a:p>
          <a:endParaRPr lang="en-US"/>
        </a:p>
      </dgm:t>
    </dgm:pt>
    <dgm:pt modelId="{36BBD167-6B01-4D4E-8763-252A19CBB254}">
      <dgm:prSet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Pencapaian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Tujuan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Organisasi</a:t>
          </a:r>
          <a:endParaRPr lang="en-US" dirty="0">
            <a:solidFill>
              <a:schemeClr val="bg1"/>
            </a:solidFill>
          </a:endParaRPr>
        </a:p>
      </dgm:t>
    </dgm:pt>
    <dgm:pt modelId="{1CC7D656-2F5C-4126-AB70-5A5C3FDDC085}" type="parTrans" cxnId="{D8701C4A-80A5-4F2A-A8BA-8B93800C5F9C}">
      <dgm:prSet/>
      <dgm:spPr/>
      <dgm:t>
        <a:bodyPr/>
        <a:lstStyle/>
        <a:p>
          <a:endParaRPr lang="en-US"/>
        </a:p>
      </dgm:t>
    </dgm:pt>
    <dgm:pt modelId="{DB97830C-6163-4ABD-A53C-9629004268C9}" type="sibTrans" cxnId="{D8701C4A-80A5-4F2A-A8BA-8B93800C5F9C}">
      <dgm:prSet/>
      <dgm:spPr/>
      <dgm:t>
        <a:bodyPr/>
        <a:lstStyle/>
        <a:p>
          <a:endParaRPr lang="en-US"/>
        </a:p>
      </dgm:t>
    </dgm:pt>
    <dgm:pt modelId="{549E91D0-F48E-4ACA-B00D-8773B598260F}" type="pres">
      <dgm:prSet presAssocID="{A8926D0A-4F65-4415-9BA2-8AFE28AB6B0A}" presName="arrowDiagram" presStyleCnt="0">
        <dgm:presLayoutVars>
          <dgm:chMax val="5"/>
          <dgm:dir/>
          <dgm:resizeHandles val="exact"/>
        </dgm:presLayoutVars>
      </dgm:prSet>
      <dgm:spPr/>
    </dgm:pt>
    <dgm:pt modelId="{956BB858-A3A7-4BF0-BC92-FD49080A7BE9}" type="pres">
      <dgm:prSet presAssocID="{A8926D0A-4F65-4415-9BA2-8AFE28AB6B0A}" presName="arrow" presStyleLbl="bgShp" presStyleIdx="0" presStyleCnt="1"/>
      <dgm:spPr/>
    </dgm:pt>
    <dgm:pt modelId="{F6A71F63-18B9-499E-B610-D874E8D0425F}" type="pres">
      <dgm:prSet presAssocID="{A8926D0A-4F65-4415-9BA2-8AFE28AB6B0A}" presName="arrowDiagram4" presStyleCnt="0"/>
      <dgm:spPr/>
    </dgm:pt>
    <dgm:pt modelId="{39D25516-95B8-4B25-A1D9-934C8BE489B9}" type="pres">
      <dgm:prSet presAssocID="{953EE766-8744-47A1-84E3-A414EDD040C1}" presName="bullet4a" presStyleLbl="node1" presStyleIdx="0" presStyleCnt="4"/>
      <dgm:spPr/>
    </dgm:pt>
    <dgm:pt modelId="{B150FA74-BF98-42A4-B7A7-CE9C7D7F8E57}" type="pres">
      <dgm:prSet presAssocID="{953EE766-8744-47A1-84E3-A414EDD040C1}" presName="textBox4a" presStyleLbl="revTx" presStyleIdx="0" presStyleCnt="4">
        <dgm:presLayoutVars>
          <dgm:bulletEnabled val="1"/>
        </dgm:presLayoutVars>
      </dgm:prSet>
      <dgm:spPr/>
    </dgm:pt>
    <dgm:pt modelId="{229B29B3-548F-4C07-BC2A-3915859C6AC8}" type="pres">
      <dgm:prSet presAssocID="{93F609FE-D71C-4876-B89C-B59EAB459929}" presName="bullet4b" presStyleLbl="node1" presStyleIdx="1" presStyleCnt="4"/>
      <dgm:spPr/>
    </dgm:pt>
    <dgm:pt modelId="{E5337E3C-6615-4020-951F-453D29ABBD90}" type="pres">
      <dgm:prSet presAssocID="{93F609FE-D71C-4876-B89C-B59EAB459929}" presName="textBox4b" presStyleLbl="revTx" presStyleIdx="1" presStyleCnt="4">
        <dgm:presLayoutVars>
          <dgm:bulletEnabled val="1"/>
        </dgm:presLayoutVars>
      </dgm:prSet>
      <dgm:spPr/>
    </dgm:pt>
    <dgm:pt modelId="{013E6E59-B251-421B-9150-ADCD7764EBB8}" type="pres">
      <dgm:prSet presAssocID="{3FD1A009-BD2F-401A-A069-371766518A60}" presName="bullet4c" presStyleLbl="node1" presStyleIdx="2" presStyleCnt="4"/>
      <dgm:spPr/>
    </dgm:pt>
    <dgm:pt modelId="{8182CFB5-20AE-4F10-89D2-6FC35566F1F8}" type="pres">
      <dgm:prSet presAssocID="{3FD1A009-BD2F-401A-A069-371766518A60}" presName="textBox4c" presStyleLbl="revTx" presStyleIdx="2" presStyleCnt="4">
        <dgm:presLayoutVars>
          <dgm:bulletEnabled val="1"/>
        </dgm:presLayoutVars>
      </dgm:prSet>
      <dgm:spPr/>
    </dgm:pt>
    <dgm:pt modelId="{63CC8D9C-0FA4-40A5-8A6B-F52333D9BFC6}" type="pres">
      <dgm:prSet presAssocID="{36BBD167-6B01-4D4E-8763-252A19CBB254}" presName="bullet4d" presStyleLbl="node1" presStyleIdx="3" presStyleCnt="4"/>
      <dgm:spPr/>
    </dgm:pt>
    <dgm:pt modelId="{96495F64-63D4-4377-8C77-E43EDE4397FC}" type="pres">
      <dgm:prSet presAssocID="{36BBD167-6B01-4D4E-8763-252A19CBB254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2282BE19-0DBD-4C99-B107-630E414232FB}" srcId="{A8926D0A-4F65-4415-9BA2-8AFE28AB6B0A}" destId="{953EE766-8744-47A1-84E3-A414EDD040C1}" srcOrd="0" destOrd="0" parTransId="{28A9171F-001A-48E3-93DE-397C0D3F94D1}" sibTransId="{D7EAE517-66AF-4EB0-BE32-2B84D178413A}"/>
    <dgm:cxn modelId="{01EC4F5F-AB06-4F00-98F5-C5A34C608D53}" srcId="{A8926D0A-4F65-4415-9BA2-8AFE28AB6B0A}" destId="{3FD1A009-BD2F-401A-A069-371766518A60}" srcOrd="2" destOrd="0" parTransId="{E15CD263-7672-491D-8334-C87AB3340E8C}" sibTransId="{FBEB1EF5-9A55-4501-B536-B5266A58866A}"/>
    <dgm:cxn modelId="{D8701C4A-80A5-4F2A-A8BA-8B93800C5F9C}" srcId="{A8926D0A-4F65-4415-9BA2-8AFE28AB6B0A}" destId="{36BBD167-6B01-4D4E-8763-252A19CBB254}" srcOrd="3" destOrd="0" parTransId="{1CC7D656-2F5C-4126-AB70-5A5C3FDDC085}" sibTransId="{DB97830C-6163-4ABD-A53C-9629004268C9}"/>
    <dgm:cxn modelId="{A6572F6A-3277-41F7-9271-05EE7FC99840}" type="presOf" srcId="{36BBD167-6B01-4D4E-8763-252A19CBB254}" destId="{96495F64-63D4-4377-8C77-E43EDE4397FC}" srcOrd="0" destOrd="0" presId="urn:microsoft.com/office/officeart/2005/8/layout/arrow2"/>
    <dgm:cxn modelId="{FC1D504C-2693-47EB-928A-D35AEF0D097F}" type="presOf" srcId="{953EE766-8744-47A1-84E3-A414EDD040C1}" destId="{B150FA74-BF98-42A4-B7A7-CE9C7D7F8E57}" srcOrd="0" destOrd="0" presId="urn:microsoft.com/office/officeart/2005/8/layout/arrow2"/>
    <dgm:cxn modelId="{A263027C-0B83-482A-A4B5-479CD32539BD}" type="presOf" srcId="{93F609FE-D71C-4876-B89C-B59EAB459929}" destId="{E5337E3C-6615-4020-951F-453D29ABBD90}" srcOrd="0" destOrd="0" presId="urn:microsoft.com/office/officeart/2005/8/layout/arrow2"/>
    <dgm:cxn modelId="{1C084EC9-11FE-4DFB-ABC7-133F010FA50B}" srcId="{A8926D0A-4F65-4415-9BA2-8AFE28AB6B0A}" destId="{93F609FE-D71C-4876-B89C-B59EAB459929}" srcOrd="1" destOrd="0" parTransId="{AC1AB3CC-80FC-4396-A86B-25A6E6BCF4CC}" sibTransId="{923DB727-9F8C-44CA-9529-328D1A10475C}"/>
    <dgm:cxn modelId="{4A8195DD-D470-4BE8-BA9A-88F99226639A}" type="presOf" srcId="{A8926D0A-4F65-4415-9BA2-8AFE28AB6B0A}" destId="{549E91D0-F48E-4ACA-B00D-8773B598260F}" srcOrd="0" destOrd="0" presId="urn:microsoft.com/office/officeart/2005/8/layout/arrow2"/>
    <dgm:cxn modelId="{849B62EE-044E-44F8-BEC8-2BF451C9FBFD}" type="presOf" srcId="{3FD1A009-BD2F-401A-A069-371766518A60}" destId="{8182CFB5-20AE-4F10-89D2-6FC35566F1F8}" srcOrd="0" destOrd="0" presId="urn:microsoft.com/office/officeart/2005/8/layout/arrow2"/>
    <dgm:cxn modelId="{FF143046-31BC-466A-A548-2B502C5F2F3A}" type="presParOf" srcId="{549E91D0-F48E-4ACA-B00D-8773B598260F}" destId="{956BB858-A3A7-4BF0-BC92-FD49080A7BE9}" srcOrd="0" destOrd="0" presId="urn:microsoft.com/office/officeart/2005/8/layout/arrow2"/>
    <dgm:cxn modelId="{02B266D6-C605-4CB8-97D2-39A4E8B1120F}" type="presParOf" srcId="{549E91D0-F48E-4ACA-B00D-8773B598260F}" destId="{F6A71F63-18B9-499E-B610-D874E8D0425F}" srcOrd="1" destOrd="0" presId="urn:microsoft.com/office/officeart/2005/8/layout/arrow2"/>
    <dgm:cxn modelId="{C3130B3F-2F86-495F-9DF5-8641A043B588}" type="presParOf" srcId="{F6A71F63-18B9-499E-B610-D874E8D0425F}" destId="{39D25516-95B8-4B25-A1D9-934C8BE489B9}" srcOrd="0" destOrd="0" presId="urn:microsoft.com/office/officeart/2005/8/layout/arrow2"/>
    <dgm:cxn modelId="{9EF40521-7571-4353-8037-D4BDE65AFBFB}" type="presParOf" srcId="{F6A71F63-18B9-499E-B610-D874E8D0425F}" destId="{B150FA74-BF98-42A4-B7A7-CE9C7D7F8E57}" srcOrd="1" destOrd="0" presId="urn:microsoft.com/office/officeart/2005/8/layout/arrow2"/>
    <dgm:cxn modelId="{DD021ED8-3DA2-4004-9AA6-6B16892DE30D}" type="presParOf" srcId="{F6A71F63-18B9-499E-B610-D874E8D0425F}" destId="{229B29B3-548F-4C07-BC2A-3915859C6AC8}" srcOrd="2" destOrd="0" presId="urn:microsoft.com/office/officeart/2005/8/layout/arrow2"/>
    <dgm:cxn modelId="{C2A68DBF-692F-460C-837E-BC5F116080F3}" type="presParOf" srcId="{F6A71F63-18B9-499E-B610-D874E8D0425F}" destId="{E5337E3C-6615-4020-951F-453D29ABBD90}" srcOrd="3" destOrd="0" presId="urn:microsoft.com/office/officeart/2005/8/layout/arrow2"/>
    <dgm:cxn modelId="{F76DE8F9-D0C2-45F4-AC17-DA36DB15909A}" type="presParOf" srcId="{F6A71F63-18B9-499E-B610-D874E8D0425F}" destId="{013E6E59-B251-421B-9150-ADCD7764EBB8}" srcOrd="4" destOrd="0" presId="urn:microsoft.com/office/officeart/2005/8/layout/arrow2"/>
    <dgm:cxn modelId="{E997B80B-96E9-414E-85CA-BF1CF1593824}" type="presParOf" srcId="{F6A71F63-18B9-499E-B610-D874E8D0425F}" destId="{8182CFB5-20AE-4F10-89D2-6FC35566F1F8}" srcOrd="5" destOrd="0" presId="urn:microsoft.com/office/officeart/2005/8/layout/arrow2"/>
    <dgm:cxn modelId="{F08D42E3-1B95-4967-817B-AFA601C16F3A}" type="presParOf" srcId="{F6A71F63-18B9-499E-B610-D874E8D0425F}" destId="{63CC8D9C-0FA4-40A5-8A6B-F52333D9BFC6}" srcOrd="6" destOrd="0" presId="urn:microsoft.com/office/officeart/2005/8/layout/arrow2"/>
    <dgm:cxn modelId="{64078FDB-F821-486F-A309-0BD99EA4E541}" type="presParOf" srcId="{F6A71F63-18B9-499E-B610-D874E8D0425F}" destId="{96495F64-63D4-4377-8C77-E43EDE4397FC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3371D4-BB3E-4A32-8DED-E57AA2E38911}" type="doc">
      <dgm:prSet loTypeId="urn:microsoft.com/office/officeart/2005/8/layout/cycle4#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DC77B1E-0D94-42FA-8D0F-3003E307B557}">
      <dgm:prSet phldrT="[Text]"/>
      <dgm:spPr/>
      <dgm:t>
        <a:bodyPr/>
        <a:lstStyle/>
        <a:p>
          <a:r>
            <a:rPr lang="en-US" dirty="0" err="1"/>
            <a:t>Rekrutmen</a:t>
          </a:r>
          <a:r>
            <a:rPr lang="en-US" dirty="0"/>
            <a:t> &amp; </a:t>
          </a:r>
          <a:r>
            <a:rPr lang="en-US" dirty="0" err="1"/>
            <a:t>Seleksi</a:t>
          </a:r>
          <a:endParaRPr lang="en-US" dirty="0"/>
        </a:p>
      </dgm:t>
    </dgm:pt>
    <dgm:pt modelId="{D7EFA5F6-A5A5-4788-AEBC-4B30CE85E87A}" type="parTrans" cxnId="{D0FF141E-7EAF-4EA2-BF05-0401D93FBABC}">
      <dgm:prSet/>
      <dgm:spPr/>
      <dgm:t>
        <a:bodyPr/>
        <a:lstStyle/>
        <a:p>
          <a:endParaRPr lang="en-US"/>
        </a:p>
      </dgm:t>
    </dgm:pt>
    <dgm:pt modelId="{547F1544-5912-48E0-961F-0C7050209650}" type="sibTrans" cxnId="{D0FF141E-7EAF-4EA2-BF05-0401D93FBABC}">
      <dgm:prSet/>
      <dgm:spPr/>
      <dgm:t>
        <a:bodyPr/>
        <a:lstStyle/>
        <a:p>
          <a:endParaRPr lang="en-US"/>
        </a:p>
      </dgm:t>
    </dgm:pt>
    <dgm:pt modelId="{C9E2BFF5-A180-4C0F-A320-79315A3FB8A9}">
      <dgm:prSet phldrT="[Text]"/>
      <dgm:spPr/>
      <dgm:t>
        <a:bodyPr/>
        <a:lstStyle/>
        <a:p>
          <a:r>
            <a:rPr lang="en-US" dirty="0" err="1"/>
            <a:t>Strategi</a:t>
          </a:r>
          <a:r>
            <a:rPr lang="en-US" dirty="0"/>
            <a:t> </a:t>
          </a:r>
          <a:r>
            <a:rPr lang="en-US" dirty="0" err="1"/>
            <a:t>harus</a:t>
          </a:r>
          <a:r>
            <a:rPr lang="en-US" dirty="0"/>
            <a:t> </a:t>
          </a:r>
          <a:r>
            <a:rPr lang="en-US" dirty="0" err="1"/>
            <a:t>berpedoman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Pilar-Pilar</a:t>
          </a:r>
          <a:r>
            <a:rPr lang="en-US" dirty="0"/>
            <a:t> MSDM</a:t>
          </a:r>
        </a:p>
      </dgm:t>
    </dgm:pt>
    <dgm:pt modelId="{0058BC4B-E5D7-46C9-90C0-604C5AC96513}" type="parTrans" cxnId="{01FD48E1-4291-4388-916A-B901364B61E8}">
      <dgm:prSet/>
      <dgm:spPr/>
      <dgm:t>
        <a:bodyPr/>
        <a:lstStyle/>
        <a:p>
          <a:endParaRPr lang="en-US"/>
        </a:p>
      </dgm:t>
    </dgm:pt>
    <dgm:pt modelId="{7866D02F-8A5F-4035-BF40-3CC9616A18D8}" type="sibTrans" cxnId="{01FD48E1-4291-4388-916A-B901364B61E8}">
      <dgm:prSet/>
      <dgm:spPr/>
      <dgm:t>
        <a:bodyPr/>
        <a:lstStyle/>
        <a:p>
          <a:endParaRPr lang="en-US"/>
        </a:p>
      </dgm:t>
    </dgm:pt>
    <dgm:pt modelId="{F85695F6-DAD8-4022-8BC0-6D470E0C7062}">
      <dgm:prSet phldrT="[Text]"/>
      <dgm:spPr/>
      <dgm:t>
        <a:bodyPr/>
        <a:lstStyle/>
        <a:p>
          <a:r>
            <a:rPr lang="en-US" dirty="0" err="1"/>
            <a:t>Pelatihan</a:t>
          </a:r>
          <a:r>
            <a:rPr lang="en-US" dirty="0"/>
            <a:t> &amp; </a:t>
          </a:r>
          <a:r>
            <a:rPr lang="en-US" dirty="0" err="1"/>
            <a:t>Pengembangan</a:t>
          </a:r>
          <a:endParaRPr lang="en-US" dirty="0"/>
        </a:p>
      </dgm:t>
    </dgm:pt>
    <dgm:pt modelId="{F185EDC8-CD88-4638-A256-32031E788096}" type="parTrans" cxnId="{2D5ADB62-7E4B-48B5-8C9A-AFB28611907D}">
      <dgm:prSet/>
      <dgm:spPr/>
      <dgm:t>
        <a:bodyPr/>
        <a:lstStyle/>
        <a:p>
          <a:endParaRPr lang="en-US"/>
        </a:p>
      </dgm:t>
    </dgm:pt>
    <dgm:pt modelId="{563BB807-7006-475D-B8AB-C5E2884E5E03}" type="sibTrans" cxnId="{2D5ADB62-7E4B-48B5-8C9A-AFB28611907D}">
      <dgm:prSet/>
      <dgm:spPr/>
      <dgm:t>
        <a:bodyPr/>
        <a:lstStyle/>
        <a:p>
          <a:endParaRPr lang="en-US"/>
        </a:p>
      </dgm:t>
    </dgm:pt>
    <dgm:pt modelId="{73B2E2EC-BE4C-444D-984A-416E679A9259}">
      <dgm:prSet phldrT="[Text]"/>
      <dgm:spPr/>
      <dgm:t>
        <a:bodyPr/>
        <a:lstStyle/>
        <a:p>
          <a:r>
            <a:rPr lang="en-US" dirty="0" err="1"/>
            <a:t>Strategi</a:t>
          </a:r>
          <a:r>
            <a:rPr lang="en-US" dirty="0"/>
            <a:t> </a:t>
          </a:r>
          <a:r>
            <a:rPr lang="en-US" dirty="0" err="1"/>
            <a:t>harus</a:t>
          </a:r>
          <a:r>
            <a:rPr lang="en-US" dirty="0"/>
            <a:t> </a:t>
          </a:r>
          <a:r>
            <a:rPr lang="en-US" dirty="0" err="1"/>
            <a:t>berpedoman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Pilar-Pilar</a:t>
          </a:r>
          <a:r>
            <a:rPr lang="en-US" dirty="0"/>
            <a:t> MSDM</a:t>
          </a:r>
        </a:p>
      </dgm:t>
    </dgm:pt>
    <dgm:pt modelId="{D081BF5B-1C2C-45CB-A235-072E3D9A52C9}" type="parTrans" cxnId="{D5FC760F-4965-42D7-9025-7776E742C41F}">
      <dgm:prSet/>
      <dgm:spPr/>
      <dgm:t>
        <a:bodyPr/>
        <a:lstStyle/>
        <a:p>
          <a:endParaRPr lang="en-US"/>
        </a:p>
      </dgm:t>
    </dgm:pt>
    <dgm:pt modelId="{184EF65E-DA38-43A2-815E-BE3845A5DC9D}" type="sibTrans" cxnId="{D5FC760F-4965-42D7-9025-7776E742C41F}">
      <dgm:prSet/>
      <dgm:spPr/>
      <dgm:t>
        <a:bodyPr/>
        <a:lstStyle/>
        <a:p>
          <a:endParaRPr lang="en-US"/>
        </a:p>
      </dgm:t>
    </dgm:pt>
    <dgm:pt modelId="{9609B0F4-3291-4B4B-B096-3F576125576D}">
      <dgm:prSet phldrT="[Text]"/>
      <dgm:spPr/>
      <dgm:t>
        <a:bodyPr/>
        <a:lstStyle/>
        <a:p>
          <a:r>
            <a:rPr lang="en-US" dirty="0" err="1"/>
            <a:t>Penilaian</a:t>
          </a:r>
          <a:r>
            <a:rPr lang="en-US" dirty="0"/>
            <a:t> </a:t>
          </a:r>
          <a:r>
            <a:rPr lang="en-US" dirty="0" err="1"/>
            <a:t>Kinerja</a:t>
          </a:r>
          <a:endParaRPr lang="en-US" dirty="0"/>
        </a:p>
      </dgm:t>
    </dgm:pt>
    <dgm:pt modelId="{9F35DF83-5691-4226-A260-2C6982B8ABDD}" type="parTrans" cxnId="{BB313E3A-E66D-4CEF-8336-7D710D9B7CFB}">
      <dgm:prSet/>
      <dgm:spPr/>
      <dgm:t>
        <a:bodyPr/>
        <a:lstStyle/>
        <a:p>
          <a:endParaRPr lang="en-US"/>
        </a:p>
      </dgm:t>
    </dgm:pt>
    <dgm:pt modelId="{15EA523C-7833-4CDD-8DF7-1DE9E8FA7D01}" type="sibTrans" cxnId="{BB313E3A-E66D-4CEF-8336-7D710D9B7CFB}">
      <dgm:prSet/>
      <dgm:spPr/>
      <dgm:t>
        <a:bodyPr/>
        <a:lstStyle/>
        <a:p>
          <a:endParaRPr lang="en-US"/>
        </a:p>
      </dgm:t>
    </dgm:pt>
    <dgm:pt modelId="{C259FAD2-3070-4F4B-AED7-95DE8C763F59}">
      <dgm:prSet phldrT="[Text]"/>
      <dgm:spPr/>
      <dgm:t>
        <a:bodyPr/>
        <a:lstStyle/>
        <a:p>
          <a:r>
            <a:rPr lang="en-US" dirty="0" err="1"/>
            <a:t>Strategi</a:t>
          </a:r>
          <a:r>
            <a:rPr lang="en-US" dirty="0"/>
            <a:t> </a:t>
          </a:r>
          <a:r>
            <a:rPr lang="en-US" dirty="0" err="1"/>
            <a:t>harus</a:t>
          </a:r>
          <a:r>
            <a:rPr lang="en-US" dirty="0"/>
            <a:t> </a:t>
          </a:r>
          <a:r>
            <a:rPr lang="en-US" dirty="0" err="1"/>
            <a:t>berpedoman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Pilar-Pilar</a:t>
          </a:r>
          <a:r>
            <a:rPr lang="en-US" dirty="0"/>
            <a:t> MSDM</a:t>
          </a:r>
        </a:p>
      </dgm:t>
    </dgm:pt>
    <dgm:pt modelId="{92D05DF6-4442-4DDB-9518-8D9903942638}" type="parTrans" cxnId="{6C14B7D3-0FE7-4B9C-8D46-196D58649BD0}">
      <dgm:prSet/>
      <dgm:spPr/>
      <dgm:t>
        <a:bodyPr/>
        <a:lstStyle/>
        <a:p>
          <a:endParaRPr lang="en-US"/>
        </a:p>
      </dgm:t>
    </dgm:pt>
    <dgm:pt modelId="{A5795065-E2C6-44F6-8E01-BB2C4E593425}" type="sibTrans" cxnId="{6C14B7D3-0FE7-4B9C-8D46-196D58649BD0}">
      <dgm:prSet/>
      <dgm:spPr/>
      <dgm:t>
        <a:bodyPr/>
        <a:lstStyle/>
        <a:p>
          <a:endParaRPr lang="en-US"/>
        </a:p>
      </dgm:t>
    </dgm:pt>
    <dgm:pt modelId="{D33FF160-276A-4F7B-AA70-D2328637BF70}">
      <dgm:prSet phldrT="[Text]"/>
      <dgm:spPr/>
      <dgm:t>
        <a:bodyPr/>
        <a:lstStyle/>
        <a:p>
          <a:r>
            <a:rPr lang="en-US" dirty="0" err="1"/>
            <a:t>Kompensasi</a:t>
          </a:r>
          <a:r>
            <a:rPr lang="en-US" dirty="0"/>
            <a:t> &amp; </a:t>
          </a:r>
          <a:r>
            <a:rPr lang="en-US" dirty="0" err="1"/>
            <a:t>Kesejahteraan</a:t>
          </a:r>
          <a:endParaRPr lang="en-US" dirty="0"/>
        </a:p>
      </dgm:t>
    </dgm:pt>
    <dgm:pt modelId="{4505397B-CE33-4BF9-9ADC-2DF20D243C02}" type="parTrans" cxnId="{F259821E-6134-4B53-A073-93D4AB39EDE5}">
      <dgm:prSet/>
      <dgm:spPr/>
      <dgm:t>
        <a:bodyPr/>
        <a:lstStyle/>
        <a:p>
          <a:endParaRPr lang="en-US"/>
        </a:p>
      </dgm:t>
    </dgm:pt>
    <dgm:pt modelId="{AD72D705-203E-4187-BF38-A9AB1B63F9F1}" type="sibTrans" cxnId="{F259821E-6134-4B53-A073-93D4AB39EDE5}">
      <dgm:prSet/>
      <dgm:spPr/>
      <dgm:t>
        <a:bodyPr/>
        <a:lstStyle/>
        <a:p>
          <a:endParaRPr lang="en-US"/>
        </a:p>
      </dgm:t>
    </dgm:pt>
    <dgm:pt modelId="{089F1D9E-3486-4517-A5BB-5EA54C9802D9}">
      <dgm:prSet phldrT="[Text]"/>
      <dgm:spPr/>
      <dgm:t>
        <a:bodyPr/>
        <a:lstStyle/>
        <a:p>
          <a:r>
            <a:rPr lang="en-US" dirty="0" err="1"/>
            <a:t>Strategi</a:t>
          </a:r>
          <a:r>
            <a:rPr lang="en-US" dirty="0"/>
            <a:t> </a:t>
          </a:r>
          <a:r>
            <a:rPr lang="en-US" dirty="0" err="1"/>
            <a:t>harus</a:t>
          </a:r>
          <a:r>
            <a:rPr lang="en-US" dirty="0"/>
            <a:t> </a:t>
          </a:r>
          <a:r>
            <a:rPr lang="en-US" dirty="0" err="1"/>
            <a:t>berpedoman</a:t>
          </a:r>
          <a:r>
            <a:rPr lang="en-US" dirty="0"/>
            <a:t> </a:t>
          </a:r>
          <a:r>
            <a:rPr lang="en-US" dirty="0" err="1"/>
            <a:t>pada</a:t>
          </a:r>
          <a:r>
            <a:rPr lang="en-US" dirty="0"/>
            <a:t> </a:t>
          </a:r>
          <a:r>
            <a:rPr lang="en-US" dirty="0" err="1"/>
            <a:t>Pilar-Pilar</a:t>
          </a:r>
          <a:r>
            <a:rPr lang="en-US" dirty="0"/>
            <a:t> MSDM</a:t>
          </a:r>
        </a:p>
      </dgm:t>
    </dgm:pt>
    <dgm:pt modelId="{2059C75F-1192-475D-9538-3164E2442FC6}" type="parTrans" cxnId="{CEBBFCB3-0E74-4EEC-9C5A-8B4F540951AB}">
      <dgm:prSet/>
      <dgm:spPr/>
      <dgm:t>
        <a:bodyPr/>
        <a:lstStyle/>
        <a:p>
          <a:endParaRPr lang="en-US"/>
        </a:p>
      </dgm:t>
    </dgm:pt>
    <dgm:pt modelId="{609C7314-48A4-424F-AE0C-82238D22D9F5}" type="sibTrans" cxnId="{CEBBFCB3-0E74-4EEC-9C5A-8B4F540951AB}">
      <dgm:prSet/>
      <dgm:spPr/>
      <dgm:t>
        <a:bodyPr/>
        <a:lstStyle/>
        <a:p>
          <a:endParaRPr lang="en-US"/>
        </a:p>
      </dgm:t>
    </dgm:pt>
    <dgm:pt modelId="{703C95BC-49B2-4C7C-BA06-85FE58B828F5}" type="pres">
      <dgm:prSet presAssocID="{A33371D4-BB3E-4A32-8DED-E57AA2E3891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D7451AE-DB46-44CC-80BC-B49ACC77A507}" type="pres">
      <dgm:prSet presAssocID="{A33371D4-BB3E-4A32-8DED-E57AA2E38911}" presName="children" presStyleCnt="0"/>
      <dgm:spPr/>
    </dgm:pt>
    <dgm:pt modelId="{E7CD793B-7427-46E8-8C36-8AFCECD38E28}" type="pres">
      <dgm:prSet presAssocID="{A33371D4-BB3E-4A32-8DED-E57AA2E38911}" presName="child1group" presStyleCnt="0"/>
      <dgm:spPr/>
    </dgm:pt>
    <dgm:pt modelId="{A4F5081E-4AB2-4AD0-8CD4-07E81795881A}" type="pres">
      <dgm:prSet presAssocID="{A33371D4-BB3E-4A32-8DED-E57AA2E38911}" presName="child1" presStyleLbl="bgAcc1" presStyleIdx="0" presStyleCnt="4"/>
      <dgm:spPr/>
    </dgm:pt>
    <dgm:pt modelId="{DD977C1F-F9A5-4455-92CA-0F5716E0CE8E}" type="pres">
      <dgm:prSet presAssocID="{A33371D4-BB3E-4A32-8DED-E57AA2E38911}" presName="child1Text" presStyleLbl="bgAcc1" presStyleIdx="0" presStyleCnt="4">
        <dgm:presLayoutVars>
          <dgm:bulletEnabled val="1"/>
        </dgm:presLayoutVars>
      </dgm:prSet>
      <dgm:spPr/>
    </dgm:pt>
    <dgm:pt modelId="{BB4B1E8B-CC40-49F1-96D1-C1D804894404}" type="pres">
      <dgm:prSet presAssocID="{A33371D4-BB3E-4A32-8DED-E57AA2E38911}" presName="child2group" presStyleCnt="0"/>
      <dgm:spPr/>
    </dgm:pt>
    <dgm:pt modelId="{F723AC42-0DE3-4719-BB61-E8367CB5ABB9}" type="pres">
      <dgm:prSet presAssocID="{A33371D4-BB3E-4A32-8DED-E57AA2E38911}" presName="child2" presStyleLbl="bgAcc1" presStyleIdx="1" presStyleCnt="4"/>
      <dgm:spPr/>
    </dgm:pt>
    <dgm:pt modelId="{6DC9D397-EFDB-4151-A1CC-801DD295CE2D}" type="pres">
      <dgm:prSet presAssocID="{A33371D4-BB3E-4A32-8DED-E57AA2E38911}" presName="child2Text" presStyleLbl="bgAcc1" presStyleIdx="1" presStyleCnt="4">
        <dgm:presLayoutVars>
          <dgm:bulletEnabled val="1"/>
        </dgm:presLayoutVars>
      </dgm:prSet>
      <dgm:spPr/>
    </dgm:pt>
    <dgm:pt modelId="{6C6F719B-DE9B-4A06-97E0-435BA63434A1}" type="pres">
      <dgm:prSet presAssocID="{A33371D4-BB3E-4A32-8DED-E57AA2E38911}" presName="child3group" presStyleCnt="0"/>
      <dgm:spPr/>
    </dgm:pt>
    <dgm:pt modelId="{FC1C4B4D-7DE8-4C52-80A0-A94EC006E632}" type="pres">
      <dgm:prSet presAssocID="{A33371D4-BB3E-4A32-8DED-E57AA2E38911}" presName="child3" presStyleLbl="bgAcc1" presStyleIdx="2" presStyleCnt="4"/>
      <dgm:spPr/>
    </dgm:pt>
    <dgm:pt modelId="{E8AD186D-B890-49F4-8F20-7BB71410F10F}" type="pres">
      <dgm:prSet presAssocID="{A33371D4-BB3E-4A32-8DED-E57AA2E38911}" presName="child3Text" presStyleLbl="bgAcc1" presStyleIdx="2" presStyleCnt="4">
        <dgm:presLayoutVars>
          <dgm:bulletEnabled val="1"/>
        </dgm:presLayoutVars>
      </dgm:prSet>
      <dgm:spPr/>
    </dgm:pt>
    <dgm:pt modelId="{34A00839-1883-4629-9A16-7C42F751A445}" type="pres">
      <dgm:prSet presAssocID="{A33371D4-BB3E-4A32-8DED-E57AA2E38911}" presName="child4group" presStyleCnt="0"/>
      <dgm:spPr/>
    </dgm:pt>
    <dgm:pt modelId="{C04E6C0C-AE23-4353-A02D-18E2182C2F76}" type="pres">
      <dgm:prSet presAssocID="{A33371D4-BB3E-4A32-8DED-E57AA2E38911}" presName="child4" presStyleLbl="bgAcc1" presStyleIdx="3" presStyleCnt="4"/>
      <dgm:spPr/>
    </dgm:pt>
    <dgm:pt modelId="{2AB7DF0B-3B31-4335-95B1-E26CE7A8DA80}" type="pres">
      <dgm:prSet presAssocID="{A33371D4-BB3E-4A32-8DED-E57AA2E38911}" presName="child4Text" presStyleLbl="bgAcc1" presStyleIdx="3" presStyleCnt="4">
        <dgm:presLayoutVars>
          <dgm:bulletEnabled val="1"/>
        </dgm:presLayoutVars>
      </dgm:prSet>
      <dgm:spPr/>
    </dgm:pt>
    <dgm:pt modelId="{2341C6F3-EFA4-45F8-B8E2-C272C81BEE01}" type="pres">
      <dgm:prSet presAssocID="{A33371D4-BB3E-4A32-8DED-E57AA2E38911}" presName="childPlaceholder" presStyleCnt="0"/>
      <dgm:spPr/>
    </dgm:pt>
    <dgm:pt modelId="{B7DC1E71-212A-4154-B15B-DE14F3D7B5AA}" type="pres">
      <dgm:prSet presAssocID="{A33371D4-BB3E-4A32-8DED-E57AA2E38911}" presName="circle" presStyleCnt="0"/>
      <dgm:spPr/>
    </dgm:pt>
    <dgm:pt modelId="{5A9B10ED-E657-468E-B528-9A178F4AC4D1}" type="pres">
      <dgm:prSet presAssocID="{A33371D4-BB3E-4A32-8DED-E57AA2E3891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357B38C0-0B24-49DD-8FF8-B35AE4508E2F}" type="pres">
      <dgm:prSet presAssocID="{A33371D4-BB3E-4A32-8DED-E57AA2E3891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EFF9AF9-465D-4080-8EF9-2B47761EC2B6}" type="pres">
      <dgm:prSet presAssocID="{A33371D4-BB3E-4A32-8DED-E57AA2E3891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46F3D2D5-BFE5-41AF-A057-C7F0A60972AB}" type="pres">
      <dgm:prSet presAssocID="{A33371D4-BB3E-4A32-8DED-E57AA2E3891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809457D-CFE5-4ED1-B4BD-2F90867D84BC}" type="pres">
      <dgm:prSet presAssocID="{A33371D4-BB3E-4A32-8DED-E57AA2E38911}" presName="quadrantPlaceholder" presStyleCnt="0"/>
      <dgm:spPr/>
    </dgm:pt>
    <dgm:pt modelId="{E59C2241-13E6-496B-A196-290A0488E655}" type="pres">
      <dgm:prSet presAssocID="{A33371D4-BB3E-4A32-8DED-E57AA2E38911}" presName="center1" presStyleLbl="fgShp" presStyleIdx="0" presStyleCnt="2"/>
      <dgm:spPr/>
    </dgm:pt>
    <dgm:pt modelId="{024B0525-301F-411B-92E1-9E151E763504}" type="pres">
      <dgm:prSet presAssocID="{A33371D4-BB3E-4A32-8DED-E57AA2E38911}" presName="center2" presStyleLbl="fgShp" presStyleIdx="1" presStyleCnt="2"/>
      <dgm:spPr/>
    </dgm:pt>
  </dgm:ptLst>
  <dgm:cxnLst>
    <dgm:cxn modelId="{A4833B04-8391-427F-9703-E6140AE5E281}" type="presOf" srcId="{C259FAD2-3070-4F4B-AED7-95DE8C763F59}" destId="{E8AD186D-B890-49F4-8F20-7BB71410F10F}" srcOrd="1" destOrd="0" presId="urn:microsoft.com/office/officeart/2005/8/layout/cycle4#2"/>
    <dgm:cxn modelId="{D5FC760F-4965-42D7-9025-7776E742C41F}" srcId="{F85695F6-DAD8-4022-8BC0-6D470E0C7062}" destId="{73B2E2EC-BE4C-444D-984A-416E679A9259}" srcOrd="0" destOrd="0" parTransId="{D081BF5B-1C2C-45CB-A235-072E3D9A52C9}" sibTransId="{184EF65E-DA38-43A2-815E-BE3845A5DC9D}"/>
    <dgm:cxn modelId="{0B9A1E11-1280-4ADD-9358-91FF9F242C85}" type="presOf" srcId="{F85695F6-DAD8-4022-8BC0-6D470E0C7062}" destId="{357B38C0-0B24-49DD-8FF8-B35AE4508E2F}" srcOrd="0" destOrd="0" presId="urn:microsoft.com/office/officeart/2005/8/layout/cycle4#2"/>
    <dgm:cxn modelId="{A0C9CF1A-710A-42B8-A7F8-016F5EBC1E11}" type="presOf" srcId="{C9E2BFF5-A180-4C0F-A320-79315A3FB8A9}" destId="{DD977C1F-F9A5-4455-92CA-0F5716E0CE8E}" srcOrd="1" destOrd="0" presId="urn:microsoft.com/office/officeart/2005/8/layout/cycle4#2"/>
    <dgm:cxn modelId="{D0FF141E-7EAF-4EA2-BF05-0401D93FBABC}" srcId="{A33371D4-BB3E-4A32-8DED-E57AA2E38911}" destId="{6DC77B1E-0D94-42FA-8D0F-3003E307B557}" srcOrd="0" destOrd="0" parTransId="{D7EFA5F6-A5A5-4788-AEBC-4B30CE85E87A}" sibTransId="{547F1544-5912-48E0-961F-0C7050209650}"/>
    <dgm:cxn modelId="{F259821E-6134-4B53-A073-93D4AB39EDE5}" srcId="{A33371D4-BB3E-4A32-8DED-E57AA2E38911}" destId="{D33FF160-276A-4F7B-AA70-D2328637BF70}" srcOrd="3" destOrd="0" parTransId="{4505397B-CE33-4BF9-9ADC-2DF20D243C02}" sibTransId="{AD72D705-203E-4187-BF38-A9AB1B63F9F1}"/>
    <dgm:cxn modelId="{27DA2D26-3C0B-4A50-AF99-C4992E31133B}" type="presOf" srcId="{C9E2BFF5-A180-4C0F-A320-79315A3FB8A9}" destId="{A4F5081E-4AB2-4AD0-8CD4-07E81795881A}" srcOrd="0" destOrd="0" presId="urn:microsoft.com/office/officeart/2005/8/layout/cycle4#2"/>
    <dgm:cxn modelId="{A1E1FE32-821D-46E3-AB70-1EDCCDCE02BF}" type="presOf" srcId="{A33371D4-BB3E-4A32-8DED-E57AA2E38911}" destId="{703C95BC-49B2-4C7C-BA06-85FE58B828F5}" srcOrd="0" destOrd="0" presId="urn:microsoft.com/office/officeart/2005/8/layout/cycle4#2"/>
    <dgm:cxn modelId="{BB313E3A-E66D-4CEF-8336-7D710D9B7CFB}" srcId="{A33371D4-BB3E-4A32-8DED-E57AA2E38911}" destId="{9609B0F4-3291-4B4B-B096-3F576125576D}" srcOrd="2" destOrd="0" parTransId="{9F35DF83-5691-4226-A260-2C6982B8ABDD}" sibTransId="{15EA523C-7833-4CDD-8DF7-1DE9E8FA7D01}"/>
    <dgm:cxn modelId="{A6DCBC5E-7732-473A-85AE-FA22394199DB}" type="presOf" srcId="{9609B0F4-3291-4B4B-B096-3F576125576D}" destId="{7EFF9AF9-465D-4080-8EF9-2B47761EC2B6}" srcOrd="0" destOrd="0" presId="urn:microsoft.com/office/officeart/2005/8/layout/cycle4#2"/>
    <dgm:cxn modelId="{2D5ADB62-7E4B-48B5-8C9A-AFB28611907D}" srcId="{A33371D4-BB3E-4A32-8DED-E57AA2E38911}" destId="{F85695F6-DAD8-4022-8BC0-6D470E0C7062}" srcOrd="1" destOrd="0" parTransId="{F185EDC8-CD88-4638-A256-32031E788096}" sibTransId="{563BB807-7006-475D-B8AB-C5E2884E5E03}"/>
    <dgm:cxn modelId="{4E350A51-8FCA-4608-879C-FE8643A36CE4}" type="presOf" srcId="{73B2E2EC-BE4C-444D-984A-416E679A9259}" destId="{6DC9D397-EFDB-4151-A1CC-801DD295CE2D}" srcOrd="1" destOrd="0" presId="urn:microsoft.com/office/officeart/2005/8/layout/cycle4#2"/>
    <dgm:cxn modelId="{3028BD85-BFD0-44EF-95C6-6DC10CC41372}" type="presOf" srcId="{089F1D9E-3486-4517-A5BB-5EA54C9802D9}" destId="{2AB7DF0B-3B31-4335-95B1-E26CE7A8DA80}" srcOrd="1" destOrd="0" presId="urn:microsoft.com/office/officeart/2005/8/layout/cycle4#2"/>
    <dgm:cxn modelId="{59E053A2-29D0-469A-A400-7A3FD117FB61}" type="presOf" srcId="{089F1D9E-3486-4517-A5BB-5EA54C9802D9}" destId="{C04E6C0C-AE23-4353-A02D-18E2182C2F76}" srcOrd="0" destOrd="0" presId="urn:microsoft.com/office/officeart/2005/8/layout/cycle4#2"/>
    <dgm:cxn modelId="{CEBBFCB3-0E74-4EEC-9C5A-8B4F540951AB}" srcId="{D33FF160-276A-4F7B-AA70-D2328637BF70}" destId="{089F1D9E-3486-4517-A5BB-5EA54C9802D9}" srcOrd="0" destOrd="0" parTransId="{2059C75F-1192-475D-9538-3164E2442FC6}" sibTransId="{609C7314-48A4-424F-AE0C-82238D22D9F5}"/>
    <dgm:cxn modelId="{4129B8BE-2B5A-4755-82E1-C220F9D99D6A}" type="presOf" srcId="{C259FAD2-3070-4F4B-AED7-95DE8C763F59}" destId="{FC1C4B4D-7DE8-4C52-80A0-A94EC006E632}" srcOrd="0" destOrd="0" presId="urn:microsoft.com/office/officeart/2005/8/layout/cycle4#2"/>
    <dgm:cxn modelId="{CED8A2C5-A4C9-41A2-9F3F-8A737AA18703}" type="presOf" srcId="{73B2E2EC-BE4C-444D-984A-416E679A9259}" destId="{F723AC42-0DE3-4719-BB61-E8367CB5ABB9}" srcOrd="0" destOrd="0" presId="urn:microsoft.com/office/officeart/2005/8/layout/cycle4#2"/>
    <dgm:cxn modelId="{6C14B7D3-0FE7-4B9C-8D46-196D58649BD0}" srcId="{9609B0F4-3291-4B4B-B096-3F576125576D}" destId="{C259FAD2-3070-4F4B-AED7-95DE8C763F59}" srcOrd="0" destOrd="0" parTransId="{92D05DF6-4442-4DDB-9518-8D9903942638}" sibTransId="{A5795065-E2C6-44F6-8E01-BB2C4E593425}"/>
    <dgm:cxn modelId="{D41878D8-70F8-4AAD-8131-52E3CE02D809}" type="presOf" srcId="{D33FF160-276A-4F7B-AA70-D2328637BF70}" destId="{46F3D2D5-BFE5-41AF-A057-C7F0A60972AB}" srcOrd="0" destOrd="0" presId="urn:microsoft.com/office/officeart/2005/8/layout/cycle4#2"/>
    <dgm:cxn modelId="{A63001DB-21BF-4749-BA4D-D0133132707F}" type="presOf" srcId="{6DC77B1E-0D94-42FA-8D0F-3003E307B557}" destId="{5A9B10ED-E657-468E-B528-9A178F4AC4D1}" srcOrd="0" destOrd="0" presId="urn:microsoft.com/office/officeart/2005/8/layout/cycle4#2"/>
    <dgm:cxn modelId="{01FD48E1-4291-4388-916A-B901364B61E8}" srcId="{6DC77B1E-0D94-42FA-8D0F-3003E307B557}" destId="{C9E2BFF5-A180-4C0F-A320-79315A3FB8A9}" srcOrd="0" destOrd="0" parTransId="{0058BC4B-E5D7-46C9-90C0-604C5AC96513}" sibTransId="{7866D02F-8A5F-4035-BF40-3CC9616A18D8}"/>
    <dgm:cxn modelId="{9C13827F-E594-467C-9913-39ADA36D588E}" type="presParOf" srcId="{703C95BC-49B2-4C7C-BA06-85FE58B828F5}" destId="{ED7451AE-DB46-44CC-80BC-B49ACC77A507}" srcOrd="0" destOrd="0" presId="urn:microsoft.com/office/officeart/2005/8/layout/cycle4#2"/>
    <dgm:cxn modelId="{A4629C2D-D9F6-4838-9E92-8D389F70FB5A}" type="presParOf" srcId="{ED7451AE-DB46-44CC-80BC-B49ACC77A507}" destId="{E7CD793B-7427-46E8-8C36-8AFCECD38E28}" srcOrd="0" destOrd="0" presId="urn:microsoft.com/office/officeart/2005/8/layout/cycle4#2"/>
    <dgm:cxn modelId="{ED8ECDAB-BC32-4AD2-8C63-3ED3B06E80DD}" type="presParOf" srcId="{E7CD793B-7427-46E8-8C36-8AFCECD38E28}" destId="{A4F5081E-4AB2-4AD0-8CD4-07E81795881A}" srcOrd="0" destOrd="0" presId="urn:microsoft.com/office/officeart/2005/8/layout/cycle4#2"/>
    <dgm:cxn modelId="{1DB14C99-3660-4F6A-8C2E-4798B8570402}" type="presParOf" srcId="{E7CD793B-7427-46E8-8C36-8AFCECD38E28}" destId="{DD977C1F-F9A5-4455-92CA-0F5716E0CE8E}" srcOrd="1" destOrd="0" presId="urn:microsoft.com/office/officeart/2005/8/layout/cycle4#2"/>
    <dgm:cxn modelId="{99425656-0EA5-4A86-8542-D6B0B8F47013}" type="presParOf" srcId="{ED7451AE-DB46-44CC-80BC-B49ACC77A507}" destId="{BB4B1E8B-CC40-49F1-96D1-C1D804894404}" srcOrd="1" destOrd="0" presId="urn:microsoft.com/office/officeart/2005/8/layout/cycle4#2"/>
    <dgm:cxn modelId="{BD3CF6BC-0416-4F24-9D0C-F42200C4D8DD}" type="presParOf" srcId="{BB4B1E8B-CC40-49F1-96D1-C1D804894404}" destId="{F723AC42-0DE3-4719-BB61-E8367CB5ABB9}" srcOrd="0" destOrd="0" presId="urn:microsoft.com/office/officeart/2005/8/layout/cycle4#2"/>
    <dgm:cxn modelId="{657800DB-F660-4E49-A11F-29EC4C3C029A}" type="presParOf" srcId="{BB4B1E8B-CC40-49F1-96D1-C1D804894404}" destId="{6DC9D397-EFDB-4151-A1CC-801DD295CE2D}" srcOrd="1" destOrd="0" presId="urn:microsoft.com/office/officeart/2005/8/layout/cycle4#2"/>
    <dgm:cxn modelId="{45158CED-7CF8-4747-9772-60B7CF890F23}" type="presParOf" srcId="{ED7451AE-DB46-44CC-80BC-B49ACC77A507}" destId="{6C6F719B-DE9B-4A06-97E0-435BA63434A1}" srcOrd="2" destOrd="0" presId="urn:microsoft.com/office/officeart/2005/8/layout/cycle4#2"/>
    <dgm:cxn modelId="{0011411F-3AA4-43B8-A359-D250BAA75E41}" type="presParOf" srcId="{6C6F719B-DE9B-4A06-97E0-435BA63434A1}" destId="{FC1C4B4D-7DE8-4C52-80A0-A94EC006E632}" srcOrd="0" destOrd="0" presId="urn:microsoft.com/office/officeart/2005/8/layout/cycle4#2"/>
    <dgm:cxn modelId="{55C89C6B-735B-493E-8924-B1A87B216EF8}" type="presParOf" srcId="{6C6F719B-DE9B-4A06-97E0-435BA63434A1}" destId="{E8AD186D-B890-49F4-8F20-7BB71410F10F}" srcOrd="1" destOrd="0" presId="urn:microsoft.com/office/officeart/2005/8/layout/cycle4#2"/>
    <dgm:cxn modelId="{C2A1B999-9681-4E15-B7B9-96997670D3A2}" type="presParOf" srcId="{ED7451AE-DB46-44CC-80BC-B49ACC77A507}" destId="{34A00839-1883-4629-9A16-7C42F751A445}" srcOrd="3" destOrd="0" presId="urn:microsoft.com/office/officeart/2005/8/layout/cycle4#2"/>
    <dgm:cxn modelId="{BCD16DFE-6D89-4277-80B7-3A6086086A8E}" type="presParOf" srcId="{34A00839-1883-4629-9A16-7C42F751A445}" destId="{C04E6C0C-AE23-4353-A02D-18E2182C2F76}" srcOrd="0" destOrd="0" presId="urn:microsoft.com/office/officeart/2005/8/layout/cycle4#2"/>
    <dgm:cxn modelId="{2E5E5363-F261-45A4-A576-F0CBDA3068AA}" type="presParOf" srcId="{34A00839-1883-4629-9A16-7C42F751A445}" destId="{2AB7DF0B-3B31-4335-95B1-E26CE7A8DA80}" srcOrd="1" destOrd="0" presId="urn:microsoft.com/office/officeart/2005/8/layout/cycle4#2"/>
    <dgm:cxn modelId="{6F9B5637-0887-42E1-BCA0-9828112D381D}" type="presParOf" srcId="{ED7451AE-DB46-44CC-80BC-B49ACC77A507}" destId="{2341C6F3-EFA4-45F8-B8E2-C272C81BEE01}" srcOrd="4" destOrd="0" presId="urn:microsoft.com/office/officeart/2005/8/layout/cycle4#2"/>
    <dgm:cxn modelId="{07D4F8DF-BBF4-4547-9A8D-48B4038E66E6}" type="presParOf" srcId="{703C95BC-49B2-4C7C-BA06-85FE58B828F5}" destId="{B7DC1E71-212A-4154-B15B-DE14F3D7B5AA}" srcOrd="1" destOrd="0" presId="urn:microsoft.com/office/officeart/2005/8/layout/cycle4#2"/>
    <dgm:cxn modelId="{63EE5679-AB74-4003-A4B3-BA9EE4E09CB8}" type="presParOf" srcId="{B7DC1E71-212A-4154-B15B-DE14F3D7B5AA}" destId="{5A9B10ED-E657-468E-B528-9A178F4AC4D1}" srcOrd="0" destOrd="0" presId="urn:microsoft.com/office/officeart/2005/8/layout/cycle4#2"/>
    <dgm:cxn modelId="{36F0F422-A0E8-454F-BF64-7BF49FF2B0A4}" type="presParOf" srcId="{B7DC1E71-212A-4154-B15B-DE14F3D7B5AA}" destId="{357B38C0-0B24-49DD-8FF8-B35AE4508E2F}" srcOrd="1" destOrd="0" presId="urn:microsoft.com/office/officeart/2005/8/layout/cycle4#2"/>
    <dgm:cxn modelId="{99187C2A-BF28-402D-A3DF-6206749098B9}" type="presParOf" srcId="{B7DC1E71-212A-4154-B15B-DE14F3D7B5AA}" destId="{7EFF9AF9-465D-4080-8EF9-2B47761EC2B6}" srcOrd="2" destOrd="0" presId="urn:microsoft.com/office/officeart/2005/8/layout/cycle4#2"/>
    <dgm:cxn modelId="{CA1D0D02-925D-497F-A9E6-8CBE18AB1ADE}" type="presParOf" srcId="{B7DC1E71-212A-4154-B15B-DE14F3D7B5AA}" destId="{46F3D2D5-BFE5-41AF-A057-C7F0A60972AB}" srcOrd="3" destOrd="0" presId="urn:microsoft.com/office/officeart/2005/8/layout/cycle4#2"/>
    <dgm:cxn modelId="{FCC921EE-F9AB-47FF-B17C-325DF47D86A9}" type="presParOf" srcId="{B7DC1E71-212A-4154-B15B-DE14F3D7B5AA}" destId="{D809457D-CFE5-4ED1-B4BD-2F90867D84BC}" srcOrd="4" destOrd="0" presId="urn:microsoft.com/office/officeart/2005/8/layout/cycle4#2"/>
    <dgm:cxn modelId="{BA38EB45-E67D-48A6-A3BD-08D83439A627}" type="presParOf" srcId="{703C95BC-49B2-4C7C-BA06-85FE58B828F5}" destId="{E59C2241-13E6-496B-A196-290A0488E655}" srcOrd="2" destOrd="0" presId="urn:microsoft.com/office/officeart/2005/8/layout/cycle4#2"/>
    <dgm:cxn modelId="{17C5B261-5C2F-4233-8681-DB30142B4D4C}" type="presParOf" srcId="{703C95BC-49B2-4C7C-BA06-85FE58B828F5}" destId="{024B0525-301F-411B-92E1-9E151E763504}" srcOrd="3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92F14F-8590-4A3E-BD11-18B20186A96A}" type="doc">
      <dgm:prSet loTypeId="urn:microsoft.com/office/officeart/2005/8/layout/process4" loCatId="list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D89D9E67-0D6E-4A98-A45B-878968E1D599}">
      <dgm:prSet phldrT="[Text]"/>
      <dgm:spPr/>
      <dgm:t>
        <a:bodyPr/>
        <a:lstStyle/>
        <a:p>
          <a:r>
            <a:rPr lang="en-US" dirty="0" err="1"/>
            <a:t>Perencanaan</a:t>
          </a:r>
          <a:r>
            <a:rPr lang="en-US" dirty="0"/>
            <a:t> SDM </a:t>
          </a:r>
          <a:r>
            <a:rPr lang="en-US" dirty="0" err="1"/>
            <a:t>bila</a:t>
          </a:r>
          <a:r>
            <a:rPr lang="en-US" dirty="0"/>
            <a:t> </a:t>
          </a:r>
          <a:r>
            <a:rPr lang="en-US" dirty="0" err="1"/>
            <a:t>organisasi</a:t>
          </a:r>
          <a:r>
            <a:rPr lang="en-US" dirty="0"/>
            <a:t> </a:t>
          </a:r>
          <a:r>
            <a:rPr lang="en-US" dirty="0" err="1"/>
            <a:t>baru</a:t>
          </a:r>
          <a:r>
            <a:rPr lang="en-US" dirty="0"/>
            <a:t> </a:t>
          </a:r>
          <a:r>
            <a:rPr lang="en-US" dirty="0" err="1"/>
            <a:t>berjalan</a:t>
          </a:r>
          <a:r>
            <a:rPr lang="en-US" dirty="0"/>
            <a:t> </a:t>
          </a:r>
        </a:p>
      </dgm:t>
    </dgm:pt>
    <dgm:pt modelId="{F9C93FB5-2842-4159-8ED0-713A95594F63}" type="parTrans" cxnId="{0DA8D329-90FF-4705-B26F-4D9C2E8FA61D}">
      <dgm:prSet/>
      <dgm:spPr/>
      <dgm:t>
        <a:bodyPr/>
        <a:lstStyle/>
        <a:p>
          <a:endParaRPr lang="en-US"/>
        </a:p>
      </dgm:t>
    </dgm:pt>
    <dgm:pt modelId="{EC1CFAA6-2FB2-4F17-B6D4-F49C73A17FEB}" type="sibTrans" cxnId="{0DA8D329-90FF-4705-B26F-4D9C2E8FA61D}">
      <dgm:prSet/>
      <dgm:spPr/>
      <dgm:t>
        <a:bodyPr/>
        <a:lstStyle/>
        <a:p>
          <a:endParaRPr lang="en-US"/>
        </a:p>
      </dgm:t>
    </dgm:pt>
    <dgm:pt modelId="{8E5E0943-9530-4E0D-AE91-A922D0E40A43}">
      <dgm:prSet phldrT="[Text]"/>
      <dgm:spPr/>
      <dgm:t>
        <a:bodyPr/>
        <a:lstStyle/>
        <a:p>
          <a:r>
            <a:rPr lang="en-US" dirty="0"/>
            <a:t>Audit SDM </a:t>
          </a:r>
          <a:r>
            <a:rPr lang="en-US" dirty="0" err="1"/>
            <a:t>bila</a:t>
          </a:r>
          <a:r>
            <a:rPr lang="en-US" dirty="0"/>
            <a:t> </a:t>
          </a:r>
          <a:r>
            <a:rPr lang="en-US" dirty="0" err="1"/>
            <a:t>organisasi</a:t>
          </a:r>
          <a:r>
            <a:rPr lang="en-US" dirty="0"/>
            <a:t> </a:t>
          </a:r>
          <a:r>
            <a:rPr lang="en-US" dirty="0" err="1"/>
            <a:t>sudah</a:t>
          </a:r>
          <a:r>
            <a:rPr lang="en-US" dirty="0"/>
            <a:t> </a:t>
          </a:r>
          <a:r>
            <a:rPr lang="en-US" dirty="0" err="1"/>
            <a:t>berjalan</a:t>
          </a:r>
          <a:endParaRPr lang="en-US" dirty="0"/>
        </a:p>
      </dgm:t>
    </dgm:pt>
    <dgm:pt modelId="{C61CF670-9FEC-47BA-8E0E-80A6A6B33C32}" type="parTrans" cxnId="{E8371892-E3A9-48F5-A999-6F5246E67808}">
      <dgm:prSet/>
      <dgm:spPr/>
      <dgm:t>
        <a:bodyPr/>
        <a:lstStyle/>
        <a:p>
          <a:endParaRPr lang="en-US"/>
        </a:p>
      </dgm:t>
    </dgm:pt>
    <dgm:pt modelId="{BB940C36-A7A4-4531-870C-2430C9B844F6}" type="sibTrans" cxnId="{E8371892-E3A9-48F5-A999-6F5246E67808}">
      <dgm:prSet/>
      <dgm:spPr/>
      <dgm:t>
        <a:bodyPr/>
        <a:lstStyle/>
        <a:p>
          <a:endParaRPr lang="en-US"/>
        </a:p>
      </dgm:t>
    </dgm:pt>
    <dgm:pt modelId="{B8954D3A-8979-4A93-BEEC-2A63D682C666}">
      <dgm:prSet phldrT="[Text]"/>
      <dgm:spPr/>
      <dgm:t>
        <a:bodyPr/>
        <a:lstStyle/>
        <a:p>
          <a:r>
            <a:rPr lang="en-US" dirty="0"/>
            <a:t>Yang </a:t>
          </a:r>
          <a:r>
            <a:rPr lang="en-US" dirty="0" err="1"/>
            <a:t>belum</a:t>
          </a:r>
          <a:r>
            <a:rPr lang="en-US" dirty="0"/>
            <a:t> </a:t>
          </a:r>
          <a:r>
            <a:rPr lang="en-US" dirty="0" err="1"/>
            <a:t>ada</a:t>
          </a:r>
          <a:r>
            <a:rPr lang="en-US" dirty="0"/>
            <a:t>, </a:t>
          </a:r>
          <a:r>
            <a:rPr lang="en-US" dirty="0" err="1"/>
            <a:t>direkrut</a:t>
          </a:r>
          <a:r>
            <a:rPr lang="en-US" dirty="0"/>
            <a:t> </a:t>
          </a:r>
          <a:r>
            <a:rPr lang="en-US" dirty="0" err="1"/>
            <a:t>sesuai</a:t>
          </a:r>
          <a:r>
            <a:rPr lang="en-US" dirty="0"/>
            <a:t> </a:t>
          </a:r>
          <a:r>
            <a:rPr lang="en-US" dirty="0" err="1"/>
            <a:t>kebutuhan</a:t>
          </a:r>
          <a:endParaRPr lang="en-US" dirty="0"/>
        </a:p>
      </dgm:t>
    </dgm:pt>
    <dgm:pt modelId="{E6ED3DB9-B707-417B-B6C6-3E9F257F2949}" type="parTrans" cxnId="{58CC4EEC-EBC0-4B30-96EA-2E742AB6350F}">
      <dgm:prSet/>
      <dgm:spPr/>
      <dgm:t>
        <a:bodyPr/>
        <a:lstStyle/>
        <a:p>
          <a:endParaRPr lang="en-US"/>
        </a:p>
      </dgm:t>
    </dgm:pt>
    <dgm:pt modelId="{670EF52B-FFC2-4133-B9AF-E49B1D6E2540}" type="sibTrans" cxnId="{58CC4EEC-EBC0-4B30-96EA-2E742AB6350F}">
      <dgm:prSet/>
      <dgm:spPr/>
      <dgm:t>
        <a:bodyPr/>
        <a:lstStyle/>
        <a:p>
          <a:endParaRPr lang="en-US"/>
        </a:p>
      </dgm:t>
    </dgm:pt>
    <dgm:pt modelId="{3C4FEA1A-D88A-45B2-9D62-E4D42B0CC350}">
      <dgm:prSet/>
      <dgm:spPr/>
      <dgm:t>
        <a:bodyPr/>
        <a:lstStyle/>
        <a:p>
          <a:r>
            <a:rPr lang="en-US" dirty="0"/>
            <a:t>Yang </a:t>
          </a:r>
          <a:r>
            <a:rPr lang="en-US" dirty="0" err="1"/>
            <a:t>sudah</a:t>
          </a:r>
          <a:r>
            <a:rPr lang="en-US" dirty="0"/>
            <a:t> </a:t>
          </a:r>
          <a:r>
            <a:rPr lang="en-US" dirty="0" err="1"/>
            <a:t>ada</a:t>
          </a:r>
          <a:r>
            <a:rPr lang="en-US" dirty="0"/>
            <a:t>, </a:t>
          </a:r>
          <a:r>
            <a:rPr lang="en-US" dirty="0" err="1"/>
            <a:t>diaudit</a:t>
          </a:r>
          <a:r>
            <a:rPr lang="en-US" dirty="0"/>
            <a:t> </a:t>
          </a:r>
          <a:r>
            <a:rPr lang="en-US" dirty="0" err="1"/>
            <a:t>sesuai</a:t>
          </a:r>
          <a:r>
            <a:rPr lang="en-US" dirty="0"/>
            <a:t> </a:t>
          </a:r>
          <a:r>
            <a:rPr lang="en-US" dirty="0" err="1"/>
            <a:t>kebutuhan</a:t>
          </a:r>
          <a:endParaRPr lang="en-US" dirty="0"/>
        </a:p>
      </dgm:t>
    </dgm:pt>
    <dgm:pt modelId="{64FE2350-E40F-411E-BCD2-2E8BE7579322}" type="parTrans" cxnId="{555F8E96-1E18-412F-BDC7-B1143373184E}">
      <dgm:prSet/>
      <dgm:spPr/>
      <dgm:t>
        <a:bodyPr/>
        <a:lstStyle/>
        <a:p>
          <a:endParaRPr lang="en-US"/>
        </a:p>
      </dgm:t>
    </dgm:pt>
    <dgm:pt modelId="{D4239ABC-F14B-46B6-8FA8-A0AE7F921F70}" type="sibTrans" cxnId="{555F8E96-1E18-412F-BDC7-B1143373184E}">
      <dgm:prSet/>
      <dgm:spPr/>
      <dgm:t>
        <a:bodyPr/>
        <a:lstStyle/>
        <a:p>
          <a:endParaRPr lang="en-US"/>
        </a:p>
      </dgm:t>
    </dgm:pt>
    <dgm:pt modelId="{C820ADC1-9B2F-40AD-9900-77959A6F0B6F}">
      <dgm:prSet/>
      <dgm:spPr/>
      <dgm:t>
        <a:bodyPr/>
        <a:lstStyle/>
        <a:p>
          <a:r>
            <a:rPr lang="en-US" dirty="0"/>
            <a:t>Yang </a:t>
          </a:r>
          <a:r>
            <a:rPr lang="en-US" dirty="0" err="1"/>
            <a:t>sudah</a:t>
          </a:r>
          <a:r>
            <a:rPr lang="en-US" dirty="0"/>
            <a:t> </a:t>
          </a:r>
          <a:r>
            <a:rPr lang="en-US" dirty="0" err="1"/>
            <a:t>diaudit</a:t>
          </a:r>
          <a:r>
            <a:rPr lang="en-US" dirty="0"/>
            <a:t> &amp; </a:t>
          </a:r>
          <a:r>
            <a:rPr lang="en-US" dirty="0" err="1"/>
            <a:t>memenuhi</a:t>
          </a:r>
          <a:r>
            <a:rPr lang="en-US" dirty="0"/>
            <a:t> </a:t>
          </a:r>
          <a:r>
            <a:rPr lang="en-US" dirty="0" err="1"/>
            <a:t>syarat</a:t>
          </a:r>
          <a:r>
            <a:rPr lang="en-US" dirty="0"/>
            <a:t>, </a:t>
          </a:r>
          <a:r>
            <a:rPr lang="en-US" dirty="0" err="1"/>
            <a:t>ditempatkan</a:t>
          </a:r>
          <a:r>
            <a:rPr lang="en-US" dirty="0"/>
            <a:t> </a:t>
          </a:r>
          <a:r>
            <a:rPr lang="en-US" dirty="0" err="1"/>
            <a:t>sesuai</a:t>
          </a:r>
          <a:r>
            <a:rPr lang="en-US" dirty="0"/>
            <a:t> </a:t>
          </a:r>
          <a:r>
            <a:rPr lang="en-US" dirty="0" err="1"/>
            <a:t>kebutuhan</a:t>
          </a:r>
          <a:endParaRPr lang="en-US" dirty="0"/>
        </a:p>
      </dgm:t>
    </dgm:pt>
    <dgm:pt modelId="{71C0F553-90B7-404E-8BAE-86764F0F52DD}" type="parTrans" cxnId="{0EC17584-52AF-4B79-89F2-9F96FA6A2F6E}">
      <dgm:prSet/>
      <dgm:spPr/>
      <dgm:t>
        <a:bodyPr/>
        <a:lstStyle/>
        <a:p>
          <a:endParaRPr lang="en-US"/>
        </a:p>
      </dgm:t>
    </dgm:pt>
    <dgm:pt modelId="{3A637971-5048-4E41-B0A9-540DD28E037A}" type="sibTrans" cxnId="{0EC17584-52AF-4B79-89F2-9F96FA6A2F6E}">
      <dgm:prSet/>
      <dgm:spPr/>
      <dgm:t>
        <a:bodyPr/>
        <a:lstStyle/>
        <a:p>
          <a:endParaRPr lang="en-US"/>
        </a:p>
      </dgm:t>
    </dgm:pt>
    <dgm:pt modelId="{84AECEEA-64DF-4018-916B-74E61CD27BF2}">
      <dgm:prSet/>
      <dgm:spPr/>
      <dgm:t>
        <a:bodyPr/>
        <a:lstStyle/>
        <a:p>
          <a:r>
            <a:rPr lang="en-US" dirty="0"/>
            <a:t>Yang </a:t>
          </a:r>
          <a:r>
            <a:rPr lang="en-US" dirty="0" err="1"/>
            <a:t>sudah</a:t>
          </a:r>
          <a:r>
            <a:rPr lang="en-US" dirty="0"/>
            <a:t> </a:t>
          </a:r>
          <a:r>
            <a:rPr lang="en-US" dirty="0" err="1"/>
            <a:t>diaudit</a:t>
          </a:r>
          <a:r>
            <a:rPr lang="en-US" dirty="0"/>
            <a:t> &amp;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memenuhi</a:t>
          </a:r>
          <a:r>
            <a:rPr lang="en-US" dirty="0"/>
            <a:t> </a:t>
          </a:r>
          <a:r>
            <a:rPr lang="en-US" dirty="0" err="1"/>
            <a:t>syarat</a:t>
          </a:r>
          <a:r>
            <a:rPr lang="en-US" dirty="0"/>
            <a:t>, </a:t>
          </a:r>
          <a:r>
            <a:rPr lang="en-US" dirty="0" err="1"/>
            <a:t>namun</a:t>
          </a:r>
          <a:r>
            <a:rPr lang="en-US" dirty="0"/>
            <a:t> </a:t>
          </a:r>
          <a:r>
            <a:rPr lang="en-US" dirty="0" err="1"/>
            <a:t>masih</a:t>
          </a:r>
          <a:r>
            <a:rPr lang="en-US" dirty="0"/>
            <a:t> </a:t>
          </a:r>
          <a:r>
            <a:rPr lang="en-US" dirty="0" err="1"/>
            <a:t>berpotensi</a:t>
          </a:r>
          <a:r>
            <a:rPr lang="en-US" dirty="0"/>
            <a:t>, </a:t>
          </a:r>
          <a:r>
            <a:rPr lang="en-US" dirty="0" err="1"/>
            <a:t>diberi</a:t>
          </a:r>
          <a:r>
            <a:rPr lang="en-US" dirty="0"/>
            <a:t> </a:t>
          </a:r>
          <a:r>
            <a:rPr lang="en-US" dirty="0" err="1"/>
            <a:t>pelatihan</a:t>
          </a:r>
          <a:endParaRPr lang="en-US" dirty="0"/>
        </a:p>
      </dgm:t>
    </dgm:pt>
    <dgm:pt modelId="{CBEA8F40-E2CA-47BC-AEBF-7EEDCF0A759F}" type="parTrans" cxnId="{05A915D1-2B13-446B-8392-6F461A564C45}">
      <dgm:prSet/>
      <dgm:spPr/>
      <dgm:t>
        <a:bodyPr/>
        <a:lstStyle/>
        <a:p>
          <a:endParaRPr lang="en-US"/>
        </a:p>
      </dgm:t>
    </dgm:pt>
    <dgm:pt modelId="{7F00B7E1-2AB0-404F-B27D-C1417F3D08DD}" type="sibTrans" cxnId="{05A915D1-2B13-446B-8392-6F461A564C45}">
      <dgm:prSet/>
      <dgm:spPr/>
      <dgm:t>
        <a:bodyPr/>
        <a:lstStyle/>
        <a:p>
          <a:endParaRPr lang="en-US"/>
        </a:p>
      </dgm:t>
    </dgm:pt>
    <dgm:pt modelId="{3FC9D3DB-F8C9-4C1F-A10C-154A2E3AED92}">
      <dgm:prSet/>
      <dgm:spPr/>
      <dgm:t>
        <a:bodyPr/>
        <a:lstStyle/>
        <a:p>
          <a:r>
            <a:rPr lang="en-US" dirty="0"/>
            <a:t>Yang </a:t>
          </a:r>
          <a:r>
            <a:rPr lang="en-US" dirty="0" err="1"/>
            <a:t>sudah</a:t>
          </a:r>
          <a:r>
            <a:rPr lang="en-US" dirty="0"/>
            <a:t> </a:t>
          </a:r>
          <a:r>
            <a:rPr lang="en-US" dirty="0" err="1"/>
            <a:t>diaudit</a:t>
          </a:r>
          <a:r>
            <a:rPr lang="en-US" dirty="0"/>
            <a:t>,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memenuhi</a:t>
          </a:r>
          <a:r>
            <a:rPr lang="en-US" dirty="0"/>
            <a:t> </a:t>
          </a:r>
          <a:r>
            <a:rPr lang="en-US" dirty="0" err="1"/>
            <a:t>syarat</a:t>
          </a:r>
          <a:r>
            <a:rPr lang="en-US" dirty="0"/>
            <a:t>, &amp; </a:t>
          </a: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berpotensi</a:t>
          </a:r>
          <a:r>
            <a:rPr lang="en-US" dirty="0"/>
            <a:t>, </a:t>
          </a:r>
          <a:r>
            <a:rPr lang="en-US" dirty="0" err="1"/>
            <a:t>di</a:t>
          </a:r>
          <a:r>
            <a:rPr lang="en-US" dirty="0"/>
            <a:t>-PHK &amp; </a:t>
          </a:r>
          <a:r>
            <a:rPr lang="en-US" dirty="0" err="1"/>
            <a:t>diberi</a:t>
          </a:r>
          <a:r>
            <a:rPr lang="en-US" dirty="0"/>
            <a:t> </a:t>
          </a:r>
          <a:r>
            <a:rPr lang="en-US" dirty="0" err="1"/>
            <a:t>kompensasi</a:t>
          </a:r>
          <a:endParaRPr lang="en-US" dirty="0"/>
        </a:p>
      </dgm:t>
    </dgm:pt>
    <dgm:pt modelId="{772CF92C-221C-4092-9499-B0B4EF17D871}" type="parTrans" cxnId="{FF826102-35F0-4575-9F37-9B0551119A4C}">
      <dgm:prSet/>
      <dgm:spPr/>
      <dgm:t>
        <a:bodyPr/>
        <a:lstStyle/>
        <a:p>
          <a:endParaRPr lang="en-US"/>
        </a:p>
      </dgm:t>
    </dgm:pt>
    <dgm:pt modelId="{5A4C849C-26B9-438C-ABE2-4307D34906F1}" type="sibTrans" cxnId="{FF826102-35F0-4575-9F37-9B0551119A4C}">
      <dgm:prSet/>
      <dgm:spPr/>
      <dgm:t>
        <a:bodyPr/>
        <a:lstStyle/>
        <a:p>
          <a:endParaRPr lang="en-US"/>
        </a:p>
      </dgm:t>
    </dgm:pt>
    <dgm:pt modelId="{6127D9FF-09E4-4065-A631-83C356A0B278}" type="pres">
      <dgm:prSet presAssocID="{2192F14F-8590-4A3E-BD11-18B20186A96A}" presName="Name0" presStyleCnt="0">
        <dgm:presLayoutVars>
          <dgm:dir/>
          <dgm:animLvl val="lvl"/>
          <dgm:resizeHandles val="exact"/>
        </dgm:presLayoutVars>
      </dgm:prSet>
      <dgm:spPr/>
    </dgm:pt>
    <dgm:pt modelId="{9200C233-F6EB-4208-9AE4-582078196C26}" type="pres">
      <dgm:prSet presAssocID="{3FC9D3DB-F8C9-4C1F-A10C-154A2E3AED92}" presName="boxAndChildren" presStyleCnt="0"/>
      <dgm:spPr/>
    </dgm:pt>
    <dgm:pt modelId="{0686A781-6BD3-45AB-891A-811EC3CE3456}" type="pres">
      <dgm:prSet presAssocID="{3FC9D3DB-F8C9-4C1F-A10C-154A2E3AED92}" presName="parentTextBox" presStyleLbl="node1" presStyleIdx="0" presStyleCnt="7"/>
      <dgm:spPr/>
    </dgm:pt>
    <dgm:pt modelId="{BB1FEC57-C657-4CCB-873C-3316514E4BF6}" type="pres">
      <dgm:prSet presAssocID="{7F00B7E1-2AB0-404F-B27D-C1417F3D08DD}" presName="sp" presStyleCnt="0"/>
      <dgm:spPr/>
    </dgm:pt>
    <dgm:pt modelId="{D433E05D-D5FC-46B7-9E6E-1971BAD0F950}" type="pres">
      <dgm:prSet presAssocID="{84AECEEA-64DF-4018-916B-74E61CD27BF2}" presName="arrowAndChildren" presStyleCnt="0"/>
      <dgm:spPr/>
    </dgm:pt>
    <dgm:pt modelId="{BE08C313-ABA2-480C-8E00-6F7FCECA7D15}" type="pres">
      <dgm:prSet presAssocID="{84AECEEA-64DF-4018-916B-74E61CD27BF2}" presName="parentTextArrow" presStyleLbl="node1" presStyleIdx="1" presStyleCnt="7"/>
      <dgm:spPr/>
    </dgm:pt>
    <dgm:pt modelId="{BBF1861C-1988-48F9-9EF0-329D2C5823F6}" type="pres">
      <dgm:prSet presAssocID="{3A637971-5048-4E41-B0A9-540DD28E037A}" presName="sp" presStyleCnt="0"/>
      <dgm:spPr/>
    </dgm:pt>
    <dgm:pt modelId="{BABA3E5C-3F1E-48C3-9E0B-097646A6B6D7}" type="pres">
      <dgm:prSet presAssocID="{C820ADC1-9B2F-40AD-9900-77959A6F0B6F}" presName="arrowAndChildren" presStyleCnt="0"/>
      <dgm:spPr/>
    </dgm:pt>
    <dgm:pt modelId="{65318363-F4A9-43DB-A095-08B2D9E4C8D5}" type="pres">
      <dgm:prSet presAssocID="{C820ADC1-9B2F-40AD-9900-77959A6F0B6F}" presName="parentTextArrow" presStyleLbl="node1" presStyleIdx="2" presStyleCnt="7"/>
      <dgm:spPr/>
    </dgm:pt>
    <dgm:pt modelId="{4494F60F-808F-4E63-9E4E-A7BF72B7AB40}" type="pres">
      <dgm:prSet presAssocID="{D4239ABC-F14B-46B6-8FA8-A0AE7F921F70}" presName="sp" presStyleCnt="0"/>
      <dgm:spPr/>
    </dgm:pt>
    <dgm:pt modelId="{530753C0-CF1F-4C0A-996C-A8AF51E14C58}" type="pres">
      <dgm:prSet presAssocID="{3C4FEA1A-D88A-45B2-9D62-E4D42B0CC350}" presName="arrowAndChildren" presStyleCnt="0"/>
      <dgm:spPr/>
    </dgm:pt>
    <dgm:pt modelId="{DE48602B-6F00-4584-A0BF-319B4AEB85A1}" type="pres">
      <dgm:prSet presAssocID="{3C4FEA1A-D88A-45B2-9D62-E4D42B0CC350}" presName="parentTextArrow" presStyleLbl="node1" presStyleIdx="3" presStyleCnt="7"/>
      <dgm:spPr/>
    </dgm:pt>
    <dgm:pt modelId="{D6621598-7B86-4063-9F79-A164F4FEEB4A}" type="pres">
      <dgm:prSet presAssocID="{670EF52B-FFC2-4133-B9AF-E49B1D6E2540}" presName="sp" presStyleCnt="0"/>
      <dgm:spPr/>
    </dgm:pt>
    <dgm:pt modelId="{A75213F3-F2C4-4A1A-9783-39844CF73949}" type="pres">
      <dgm:prSet presAssocID="{B8954D3A-8979-4A93-BEEC-2A63D682C666}" presName="arrowAndChildren" presStyleCnt="0"/>
      <dgm:spPr/>
    </dgm:pt>
    <dgm:pt modelId="{AE3D494E-6B33-4B88-AD9C-356564007DBD}" type="pres">
      <dgm:prSet presAssocID="{B8954D3A-8979-4A93-BEEC-2A63D682C666}" presName="parentTextArrow" presStyleLbl="node1" presStyleIdx="4" presStyleCnt="7"/>
      <dgm:spPr/>
    </dgm:pt>
    <dgm:pt modelId="{CE8A3F9D-78F8-4850-B247-5F4884500976}" type="pres">
      <dgm:prSet presAssocID="{BB940C36-A7A4-4531-870C-2430C9B844F6}" presName="sp" presStyleCnt="0"/>
      <dgm:spPr/>
    </dgm:pt>
    <dgm:pt modelId="{A6DB3E18-4D39-4DCC-A062-7BAD5EC4FDA4}" type="pres">
      <dgm:prSet presAssocID="{8E5E0943-9530-4E0D-AE91-A922D0E40A43}" presName="arrowAndChildren" presStyleCnt="0"/>
      <dgm:spPr/>
    </dgm:pt>
    <dgm:pt modelId="{49BD3AA3-F9A6-4B00-A719-0314025B0DBB}" type="pres">
      <dgm:prSet presAssocID="{8E5E0943-9530-4E0D-AE91-A922D0E40A43}" presName="parentTextArrow" presStyleLbl="node1" presStyleIdx="5" presStyleCnt="7"/>
      <dgm:spPr/>
    </dgm:pt>
    <dgm:pt modelId="{D8B7EC49-BCE2-4232-811C-543785E817F7}" type="pres">
      <dgm:prSet presAssocID="{EC1CFAA6-2FB2-4F17-B6D4-F49C73A17FEB}" presName="sp" presStyleCnt="0"/>
      <dgm:spPr/>
    </dgm:pt>
    <dgm:pt modelId="{729B15D0-8691-46C4-8DE9-59130A313ECA}" type="pres">
      <dgm:prSet presAssocID="{D89D9E67-0D6E-4A98-A45B-878968E1D599}" presName="arrowAndChildren" presStyleCnt="0"/>
      <dgm:spPr/>
    </dgm:pt>
    <dgm:pt modelId="{6A2B589C-18C0-417B-B619-68196885D590}" type="pres">
      <dgm:prSet presAssocID="{D89D9E67-0D6E-4A98-A45B-878968E1D599}" presName="parentTextArrow" presStyleLbl="node1" presStyleIdx="6" presStyleCnt="7"/>
      <dgm:spPr/>
    </dgm:pt>
  </dgm:ptLst>
  <dgm:cxnLst>
    <dgm:cxn modelId="{FF826102-35F0-4575-9F37-9B0551119A4C}" srcId="{2192F14F-8590-4A3E-BD11-18B20186A96A}" destId="{3FC9D3DB-F8C9-4C1F-A10C-154A2E3AED92}" srcOrd="6" destOrd="0" parTransId="{772CF92C-221C-4092-9499-B0B4EF17D871}" sibTransId="{5A4C849C-26B9-438C-ABE2-4307D34906F1}"/>
    <dgm:cxn modelId="{54372E1D-EB03-4C3F-A469-3C0C47622CEF}" type="presOf" srcId="{C820ADC1-9B2F-40AD-9900-77959A6F0B6F}" destId="{65318363-F4A9-43DB-A095-08B2D9E4C8D5}" srcOrd="0" destOrd="0" presId="urn:microsoft.com/office/officeart/2005/8/layout/process4"/>
    <dgm:cxn modelId="{0DA8D329-90FF-4705-B26F-4D9C2E8FA61D}" srcId="{2192F14F-8590-4A3E-BD11-18B20186A96A}" destId="{D89D9E67-0D6E-4A98-A45B-878968E1D599}" srcOrd="0" destOrd="0" parTransId="{F9C93FB5-2842-4159-8ED0-713A95594F63}" sibTransId="{EC1CFAA6-2FB2-4F17-B6D4-F49C73A17FEB}"/>
    <dgm:cxn modelId="{4C8DD431-A817-46A8-BA23-BFDF091AA900}" type="presOf" srcId="{2192F14F-8590-4A3E-BD11-18B20186A96A}" destId="{6127D9FF-09E4-4065-A631-83C356A0B278}" srcOrd="0" destOrd="0" presId="urn:microsoft.com/office/officeart/2005/8/layout/process4"/>
    <dgm:cxn modelId="{183DBF40-BE55-4672-8C8A-C92ED32093F9}" type="presOf" srcId="{D89D9E67-0D6E-4A98-A45B-878968E1D599}" destId="{6A2B589C-18C0-417B-B619-68196885D590}" srcOrd="0" destOrd="0" presId="urn:microsoft.com/office/officeart/2005/8/layout/process4"/>
    <dgm:cxn modelId="{2206FD69-914B-4537-8D9B-A59854CB4DE8}" type="presOf" srcId="{3C4FEA1A-D88A-45B2-9D62-E4D42B0CC350}" destId="{DE48602B-6F00-4584-A0BF-319B4AEB85A1}" srcOrd="0" destOrd="0" presId="urn:microsoft.com/office/officeart/2005/8/layout/process4"/>
    <dgm:cxn modelId="{0EC17584-52AF-4B79-89F2-9F96FA6A2F6E}" srcId="{2192F14F-8590-4A3E-BD11-18B20186A96A}" destId="{C820ADC1-9B2F-40AD-9900-77959A6F0B6F}" srcOrd="4" destOrd="0" parTransId="{71C0F553-90B7-404E-8BAE-86764F0F52DD}" sibTransId="{3A637971-5048-4E41-B0A9-540DD28E037A}"/>
    <dgm:cxn modelId="{8E2C118D-B69A-425A-A270-1893212F066E}" type="presOf" srcId="{8E5E0943-9530-4E0D-AE91-A922D0E40A43}" destId="{49BD3AA3-F9A6-4B00-A719-0314025B0DBB}" srcOrd="0" destOrd="0" presId="urn:microsoft.com/office/officeart/2005/8/layout/process4"/>
    <dgm:cxn modelId="{E8371892-E3A9-48F5-A999-6F5246E67808}" srcId="{2192F14F-8590-4A3E-BD11-18B20186A96A}" destId="{8E5E0943-9530-4E0D-AE91-A922D0E40A43}" srcOrd="1" destOrd="0" parTransId="{C61CF670-9FEC-47BA-8E0E-80A6A6B33C32}" sibTransId="{BB940C36-A7A4-4531-870C-2430C9B844F6}"/>
    <dgm:cxn modelId="{555F8E96-1E18-412F-BDC7-B1143373184E}" srcId="{2192F14F-8590-4A3E-BD11-18B20186A96A}" destId="{3C4FEA1A-D88A-45B2-9D62-E4D42B0CC350}" srcOrd="3" destOrd="0" parTransId="{64FE2350-E40F-411E-BCD2-2E8BE7579322}" sibTransId="{D4239ABC-F14B-46B6-8FA8-A0AE7F921F70}"/>
    <dgm:cxn modelId="{0794E7C5-C873-48DC-8DC3-9492DBEAA8CB}" type="presOf" srcId="{B8954D3A-8979-4A93-BEEC-2A63D682C666}" destId="{AE3D494E-6B33-4B88-AD9C-356564007DBD}" srcOrd="0" destOrd="0" presId="urn:microsoft.com/office/officeart/2005/8/layout/process4"/>
    <dgm:cxn modelId="{05A915D1-2B13-446B-8392-6F461A564C45}" srcId="{2192F14F-8590-4A3E-BD11-18B20186A96A}" destId="{84AECEEA-64DF-4018-916B-74E61CD27BF2}" srcOrd="5" destOrd="0" parTransId="{CBEA8F40-E2CA-47BC-AEBF-7EEDCF0A759F}" sibTransId="{7F00B7E1-2AB0-404F-B27D-C1417F3D08DD}"/>
    <dgm:cxn modelId="{58CC4EEC-EBC0-4B30-96EA-2E742AB6350F}" srcId="{2192F14F-8590-4A3E-BD11-18B20186A96A}" destId="{B8954D3A-8979-4A93-BEEC-2A63D682C666}" srcOrd="2" destOrd="0" parTransId="{E6ED3DB9-B707-417B-B6C6-3E9F257F2949}" sibTransId="{670EF52B-FFC2-4133-B9AF-E49B1D6E2540}"/>
    <dgm:cxn modelId="{C60FF3F5-C5F9-4D63-B297-EEF63C0F9FA9}" type="presOf" srcId="{3FC9D3DB-F8C9-4C1F-A10C-154A2E3AED92}" destId="{0686A781-6BD3-45AB-891A-811EC3CE3456}" srcOrd="0" destOrd="0" presId="urn:microsoft.com/office/officeart/2005/8/layout/process4"/>
    <dgm:cxn modelId="{F24726F9-E57A-4DD1-9C01-C67B01001DF3}" type="presOf" srcId="{84AECEEA-64DF-4018-916B-74E61CD27BF2}" destId="{BE08C313-ABA2-480C-8E00-6F7FCECA7D15}" srcOrd="0" destOrd="0" presId="urn:microsoft.com/office/officeart/2005/8/layout/process4"/>
    <dgm:cxn modelId="{40678473-838C-4A9D-9637-9687ED9196E9}" type="presParOf" srcId="{6127D9FF-09E4-4065-A631-83C356A0B278}" destId="{9200C233-F6EB-4208-9AE4-582078196C26}" srcOrd="0" destOrd="0" presId="urn:microsoft.com/office/officeart/2005/8/layout/process4"/>
    <dgm:cxn modelId="{2AF66E05-0663-4170-A867-747E6EDE3576}" type="presParOf" srcId="{9200C233-F6EB-4208-9AE4-582078196C26}" destId="{0686A781-6BD3-45AB-891A-811EC3CE3456}" srcOrd="0" destOrd="0" presId="urn:microsoft.com/office/officeart/2005/8/layout/process4"/>
    <dgm:cxn modelId="{46323021-0569-49B9-A383-3A9AA0075D97}" type="presParOf" srcId="{6127D9FF-09E4-4065-A631-83C356A0B278}" destId="{BB1FEC57-C657-4CCB-873C-3316514E4BF6}" srcOrd="1" destOrd="0" presId="urn:microsoft.com/office/officeart/2005/8/layout/process4"/>
    <dgm:cxn modelId="{28B18FD7-018A-4F5E-A055-DE1ECF656727}" type="presParOf" srcId="{6127D9FF-09E4-4065-A631-83C356A0B278}" destId="{D433E05D-D5FC-46B7-9E6E-1971BAD0F950}" srcOrd="2" destOrd="0" presId="urn:microsoft.com/office/officeart/2005/8/layout/process4"/>
    <dgm:cxn modelId="{78AA0E77-43C1-4A84-94CD-01AB1761D1D6}" type="presParOf" srcId="{D433E05D-D5FC-46B7-9E6E-1971BAD0F950}" destId="{BE08C313-ABA2-480C-8E00-6F7FCECA7D15}" srcOrd="0" destOrd="0" presId="urn:microsoft.com/office/officeart/2005/8/layout/process4"/>
    <dgm:cxn modelId="{5F3ADB1E-0647-46B1-B43D-2F033908E454}" type="presParOf" srcId="{6127D9FF-09E4-4065-A631-83C356A0B278}" destId="{BBF1861C-1988-48F9-9EF0-329D2C5823F6}" srcOrd="3" destOrd="0" presId="urn:microsoft.com/office/officeart/2005/8/layout/process4"/>
    <dgm:cxn modelId="{03589D30-DA1E-4B24-B4A2-8A0F6803794B}" type="presParOf" srcId="{6127D9FF-09E4-4065-A631-83C356A0B278}" destId="{BABA3E5C-3F1E-48C3-9E0B-097646A6B6D7}" srcOrd="4" destOrd="0" presId="urn:microsoft.com/office/officeart/2005/8/layout/process4"/>
    <dgm:cxn modelId="{17C290B2-9D5F-4B04-A1CC-F946C70F4728}" type="presParOf" srcId="{BABA3E5C-3F1E-48C3-9E0B-097646A6B6D7}" destId="{65318363-F4A9-43DB-A095-08B2D9E4C8D5}" srcOrd="0" destOrd="0" presId="urn:microsoft.com/office/officeart/2005/8/layout/process4"/>
    <dgm:cxn modelId="{0BE0865E-E478-42DF-B56E-A598D74E9277}" type="presParOf" srcId="{6127D9FF-09E4-4065-A631-83C356A0B278}" destId="{4494F60F-808F-4E63-9E4E-A7BF72B7AB40}" srcOrd="5" destOrd="0" presId="urn:microsoft.com/office/officeart/2005/8/layout/process4"/>
    <dgm:cxn modelId="{5E374109-F4B7-42A3-8AC4-8722F359B291}" type="presParOf" srcId="{6127D9FF-09E4-4065-A631-83C356A0B278}" destId="{530753C0-CF1F-4C0A-996C-A8AF51E14C58}" srcOrd="6" destOrd="0" presId="urn:microsoft.com/office/officeart/2005/8/layout/process4"/>
    <dgm:cxn modelId="{3C148213-A5F5-4935-B8A4-09642185F8D0}" type="presParOf" srcId="{530753C0-CF1F-4C0A-996C-A8AF51E14C58}" destId="{DE48602B-6F00-4584-A0BF-319B4AEB85A1}" srcOrd="0" destOrd="0" presId="urn:microsoft.com/office/officeart/2005/8/layout/process4"/>
    <dgm:cxn modelId="{B2AF9CD3-6B21-4F8B-91B4-7E773D9A5D48}" type="presParOf" srcId="{6127D9FF-09E4-4065-A631-83C356A0B278}" destId="{D6621598-7B86-4063-9F79-A164F4FEEB4A}" srcOrd="7" destOrd="0" presId="urn:microsoft.com/office/officeart/2005/8/layout/process4"/>
    <dgm:cxn modelId="{BCF01C11-FEE7-4D0B-81DA-0D51FE811EB9}" type="presParOf" srcId="{6127D9FF-09E4-4065-A631-83C356A0B278}" destId="{A75213F3-F2C4-4A1A-9783-39844CF73949}" srcOrd="8" destOrd="0" presId="urn:microsoft.com/office/officeart/2005/8/layout/process4"/>
    <dgm:cxn modelId="{DF41D9BE-E195-46C1-B6BB-9A95054C9A55}" type="presParOf" srcId="{A75213F3-F2C4-4A1A-9783-39844CF73949}" destId="{AE3D494E-6B33-4B88-AD9C-356564007DBD}" srcOrd="0" destOrd="0" presId="urn:microsoft.com/office/officeart/2005/8/layout/process4"/>
    <dgm:cxn modelId="{6D68E27E-DAAD-4A4B-8000-A999664A3FAF}" type="presParOf" srcId="{6127D9FF-09E4-4065-A631-83C356A0B278}" destId="{CE8A3F9D-78F8-4850-B247-5F4884500976}" srcOrd="9" destOrd="0" presId="urn:microsoft.com/office/officeart/2005/8/layout/process4"/>
    <dgm:cxn modelId="{8F29F1AD-6D6F-40FA-B2CA-BF0357E9C4F2}" type="presParOf" srcId="{6127D9FF-09E4-4065-A631-83C356A0B278}" destId="{A6DB3E18-4D39-4DCC-A062-7BAD5EC4FDA4}" srcOrd="10" destOrd="0" presId="urn:microsoft.com/office/officeart/2005/8/layout/process4"/>
    <dgm:cxn modelId="{6C3AE04E-A9DB-47BA-A208-7C58C3CA71F1}" type="presParOf" srcId="{A6DB3E18-4D39-4DCC-A062-7BAD5EC4FDA4}" destId="{49BD3AA3-F9A6-4B00-A719-0314025B0DBB}" srcOrd="0" destOrd="0" presId="urn:microsoft.com/office/officeart/2005/8/layout/process4"/>
    <dgm:cxn modelId="{2F4ECA8A-F7EF-4D70-AAFC-A9A1BAA129FD}" type="presParOf" srcId="{6127D9FF-09E4-4065-A631-83C356A0B278}" destId="{D8B7EC49-BCE2-4232-811C-543785E817F7}" srcOrd="11" destOrd="0" presId="urn:microsoft.com/office/officeart/2005/8/layout/process4"/>
    <dgm:cxn modelId="{5549C3A8-27D6-4041-ACF8-102BBE1B686F}" type="presParOf" srcId="{6127D9FF-09E4-4065-A631-83C356A0B278}" destId="{729B15D0-8691-46C4-8DE9-59130A313ECA}" srcOrd="12" destOrd="0" presId="urn:microsoft.com/office/officeart/2005/8/layout/process4"/>
    <dgm:cxn modelId="{26C78BD8-25DA-4FD7-9D40-42122A0383D6}" type="presParOf" srcId="{729B15D0-8691-46C4-8DE9-59130A313ECA}" destId="{6A2B589C-18C0-417B-B619-68196885D59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BB858-A3A7-4BF0-BC92-FD49080A7BE9}">
      <dsp:nvSpPr>
        <dsp:cNvPr id="0" name=""/>
        <dsp:cNvSpPr/>
      </dsp:nvSpPr>
      <dsp:spPr>
        <a:xfrm>
          <a:off x="213359" y="0"/>
          <a:ext cx="7802880" cy="48768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25516-95B8-4B25-A1D9-934C8BE489B9}">
      <dsp:nvSpPr>
        <dsp:cNvPr id="0" name=""/>
        <dsp:cNvSpPr/>
      </dsp:nvSpPr>
      <dsp:spPr>
        <a:xfrm>
          <a:off x="981943" y="3626388"/>
          <a:ext cx="179466" cy="1794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0FA74-BF98-42A4-B7A7-CE9C7D7F8E57}">
      <dsp:nvSpPr>
        <dsp:cNvPr id="0" name=""/>
        <dsp:cNvSpPr/>
      </dsp:nvSpPr>
      <dsp:spPr>
        <a:xfrm>
          <a:off x="1071676" y="3716121"/>
          <a:ext cx="1334292" cy="1160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095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solidFill>
                <a:schemeClr val="bg1"/>
              </a:solidFill>
            </a:rPr>
            <a:t>Pengelolaan</a:t>
          </a:r>
          <a:r>
            <a:rPr lang="en-US" sz="1900" kern="1200" dirty="0">
              <a:solidFill>
                <a:schemeClr val="bg1"/>
              </a:solidFill>
            </a:rPr>
            <a:t> SDM</a:t>
          </a:r>
        </a:p>
      </dsp:txBody>
      <dsp:txXfrm>
        <a:off x="1071676" y="3716121"/>
        <a:ext cx="1334292" cy="1160678"/>
      </dsp:txXfrm>
    </dsp:sp>
    <dsp:sp modelId="{229B29B3-548F-4C07-BC2A-3915859C6AC8}">
      <dsp:nvSpPr>
        <dsp:cNvPr id="0" name=""/>
        <dsp:cNvSpPr/>
      </dsp:nvSpPr>
      <dsp:spPr>
        <a:xfrm>
          <a:off x="2249911" y="2492044"/>
          <a:ext cx="312115" cy="3121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37E3C-6615-4020-951F-453D29ABBD90}">
      <dsp:nvSpPr>
        <dsp:cNvPr id="0" name=""/>
        <dsp:cNvSpPr/>
      </dsp:nvSpPr>
      <dsp:spPr>
        <a:xfrm>
          <a:off x="2405969" y="2648102"/>
          <a:ext cx="1638604" cy="2228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83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solidFill>
                <a:schemeClr val="bg1"/>
              </a:solidFill>
            </a:rPr>
            <a:t>Pencapaian</a:t>
          </a:r>
          <a:r>
            <a:rPr lang="en-US" sz="1900" kern="1200" dirty="0">
              <a:solidFill>
                <a:schemeClr val="bg1"/>
              </a:solidFill>
            </a:rPr>
            <a:t> </a:t>
          </a:r>
          <a:r>
            <a:rPr lang="en-US" sz="1900" kern="1200" dirty="0" err="1">
              <a:solidFill>
                <a:schemeClr val="bg1"/>
              </a:solidFill>
            </a:rPr>
            <a:t>Kinerja</a:t>
          </a:r>
          <a:r>
            <a:rPr lang="en-US" sz="1900" kern="1200" dirty="0">
              <a:solidFill>
                <a:schemeClr val="bg1"/>
              </a:solidFill>
            </a:rPr>
            <a:t> SDM</a:t>
          </a:r>
        </a:p>
      </dsp:txBody>
      <dsp:txXfrm>
        <a:off x="2405969" y="2648102"/>
        <a:ext cx="1638604" cy="2228697"/>
      </dsp:txXfrm>
    </dsp:sp>
    <dsp:sp modelId="{013E6E59-B251-421B-9150-ADCD7764EBB8}">
      <dsp:nvSpPr>
        <dsp:cNvPr id="0" name=""/>
        <dsp:cNvSpPr/>
      </dsp:nvSpPr>
      <dsp:spPr>
        <a:xfrm>
          <a:off x="3869009" y="1656161"/>
          <a:ext cx="413552" cy="4135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82CFB5-20AE-4F10-89D2-6FC35566F1F8}">
      <dsp:nvSpPr>
        <dsp:cNvPr id="0" name=""/>
        <dsp:cNvSpPr/>
      </dsp:nvSpPr>
      <dsp:spPr>
        <a:xfrm>
          <a:off x="4075785" y="1862937"/>
          <a:ext cx="1638604" cy="3013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133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solidFill>
                <a:schemeClr val="bg1"/>
              </a:solidFill>
            </a:rPr>
            <a:t>Pencapaian</a:t>
          </a:r>
          <a:r>
            <a:rPr lang="en-US" sz="1900" kern="1200" dirty="0">
              <a:solidFill>
                <a:schemeClr val="bg1"/>
              </a:solidFill>
            </a:rPr>
            <a:t> </a:t>
          </a:r>
          <a:r>
            <a:rPr lang="en-US" sz="1900" kern="1200" dirty="0" err="1">
              <a:solidFill>
                <a:schemeClr val="bg1"/>
              </a:solidFill>
            </a:rPr>
            <a:t>Kinerja</a:t>
          </a:r>
          <a:r>
            <a:rPr lang="en-US" sz="1900" kern="1200" dirty="0">
              <a:solidFill>
                <a:schemeClr val="bg1"/>
              </a:solidFill>
            </a:rPr>
            <a:t> </a:t>
          </a:r>
          <a:r>
            <a:rPr lang="en-US" sz="1900" kern="1200" dirty="0" err="1">
              <a:solidFill>
                <a:schemeClr val="bg1"/>
              </a:solidFill>
            </a:rPr>
            <a:t>Organisasi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4075785" y="1862937"/>
        <a:ext cx="1638604" cy="3013862"/>
      </dsp:txXfrm>
    </dsp:sp>
    <dsp:sp modelId="{63CC8D9C-0FA4-40A5-8A6B-F52333D9BFC6}">
      <dsp:nvSpPr>
        <dsp:cNvPr id="0" name=""/>
        <dsp:cNvSpPr/>
      </dsp:nvSpPr>
      <dsp:spPr>
        <a:xfrm>
          <a:off x="5632460" y="1103132"/>
          <a:ext cx="554004" cy="5540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95F64-63D4-4377-8C77-E43EDE4397FC}">
      <dsp:nvSpPr>
        <dsp:cNvPr id="0" name=""/>
        <dsp:cNvSpPr/>
      </dsp:nvSpPr>
      <dsp:spPr>
        <a:xfrm>
          <a:off x="5909462" y="1380134"/>
          <a:ext cx="1638604" cy="3496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3555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solidFill>
                <a:schemeClr val="bg1"/>
              </a:solidFill>
            </a:rPr>
            <a:t>Pencapaian</a:t>
          </a:r>
          <a:r>
            <a:rPr lang="en-US" sz="1900" kern="1200" dirty="0">
              <a:solidFill>
                <a:schemeClr val="bg1"/>
              </a:solidFill>
            </a:rPr>
            <a:t> </a:t>
          </a:r>
          <a:r>
            <a:rPr lang="en-US" sz="1900" kern="1200" dirty="0" err="1">
              <a:solidFill>
                <a:schemeClr val="bg1"/>
              </a:solidFill>
            </a:rPr>
            <a:t>Tujuan</a:t>
          </a:r>
          <a:r>
            <a:rPr lang="en-US" sz="1900" kern="1200" dirty="0">
              <a:solidFill>
                <a:schemeClr val="bg1"/>
              </a:solidFill>
            </a:rPr>
            <a:t> </a:t>
          </a:r>
          <a:r>
            <a:rPr lang="en-US" sz="1900" kern="1200" dirty="0" err="1">
              <a:solidFill>
                <a:schemeClr val="bg1"/>
              </a:solidFill>
            </a:rPr>
            <a:t>Organisasi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5909462" y="1380134"/>
        <a:ext cx="1638604" cy="3496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C4B4D-7DE8-4C52-80A0-A94EC006E632}">
      <dsp:nvSpPr>
        <dsp:cNvPr id="0" name=""/>
        <dsp:cNvSpPr/>
      </dsp:nvSpPr>
      <dsp:spPr>
        <a:xfrm>
          <a:off x="5211165" y="3782568"/>
          <a:ext cx="2747924" cy="1780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10947913"/>
              <a:satOff val="-2840"/>
              <a:lumOff val="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Strategi</a:t>
          </a:r>
          <a:r>
            <a:rPr lang="en-US" sz="2000" kern="1200" dirty="0"/>
            <a:t> </a:t>
          </a:r>
          <a:r>
            <a:rPr lang="en-US" sz="2000" kern="1200" dirty="0" err="1"/>
            <a:t>harus</a:t>
          </a:r>
          <a:r>
            <a:rPr lang="en-US" sz="2000" kern="1200" dirty="0"/>
            <a:t> </a:t>
          </a:r>
          <a:r>
            <a:rPr lang="en-US" sz="2000" kern="1200" dirty="0" err="1"/>
            <a:t>berpedoman</a:t>
          </a:r>
          <a:r>
            <a:rPr lang="en-US" sz="2000" kern="1200" dirty="0"/>
            <a:t> </a:t>
          </a:r>
          <a:r>
            <a:rPr lang="en-US" sz="2000" kern="1200" dirty="0" err="1"/>
            <a:t>pada</a:t>
          </a:r>
          <a:r>
            <a:rPr lang="en-US" sz="2000" kern="1200" dirty="0"/>
            <a:t> </a:t>
          </a:r>
          <a:r>
            <a:rPr lang="en-US" sz="2000" kern="1200" dirty="0" err="1"/>
            <a:t>Pilar-Pilar</a:t>
          </a:r>
          <a:r>
            <a:rPr lang="en-US" sz="2000" kern="1200" dirty="0"/>
            <a:t> MSDM</a:t>
          </a:r>
        </a:p>
      </dsp:txBody>
      <dsp:txXfrm>
        <a:off x="6074644" y="4266678"/>
        <a:ext cx="1845343" cy="1256820"/>
      </dsp:txXfrm>
    </dsp:sp>
    <dsp:sp modelId="{C04E6C0C-AE23-4353-A02D-18E2182C2F76}">
      <dsp:nvSpPr>
        <dsp:cNvPr id="0" name=""/>
        <dsp:cNvSpPr/>
      </dsp:nvSpPr>
      <dsp:spPr>
        <a:xfrm>
          <a:off x="727709" y="3782568"/>
          <a:ext cx="2747924" cy="1780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16421869"/>
              <a:satOff val="-4260"/>
              <a:lumOff val="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Strategi</a:t>
          </a:r>
          <a:r>
            <a:rPr lang="en-US" sz="2000" kern="1200" dirty="0"/>
            <a:t> </a:t>
          </a:r>
          <a:r>
            <a:rPr lang="en-US" sz="2000" kern="1200" dirty="0" err="1"/>
            <a:t>harus</a:t>
          </a:r>
          <a:r>
            <a:rPr lang="en-US" sz="2000" kern="1200" dirty="0"/>
            <a:t> </a:t>
          </a:r>
          <a:r>
            <a:rPr lang="en-US" sz="2000" kern="1200" dirty="0" err="1"/>
            <a:t>berpedoman</a:t>
          </a:r>
          <a:r>
            <a:rPr lang="en-US" sz="2000" kern="1200" dirty="0"/>
            <a:t> </a:t>
          </a:r>
          <a:r>
            <a:rPr lang="en-US" sz="2000" kern="1200" dirty="0" err="1"/>
            <a:t>pada</a:t>
          </a:r>
          <a:r>
            <a:rPr lang="en-US" sz="2000" kern="1200" dirty="0"/>
            <a:t> </a:t>
          </a:r>
          <a:r>
            <a:rPr lang="en-US" sz="2000" kern="1200" dirty="0" err="1"/>
            <a:t>Pilar-Pilar</a:t>
          </a:r>
          <a:r>
            <a:rPr lang="en-US" sz="2000" kern="1200" dirty="0"/>
            <a:t> MSDM</a:t>
          </a:r>
        </a:p>
      </dsp:txBody>
      <dsp:txXfrm>
        <a:off x="766811" y="4266678"/>
        <a:ext cx="1845343" cy="1256820"/>
      </dsp:txXfrm>
    </dsp:sp>
    <dsp:sp modelId="{F723AC42-0DE3-4719-BB61-E8367CB5ABB9}">
      <dsp:nvSpPr>
        <dsp:cNvPr id="0" name=""/>
        <dsp:cNvSpPr/>
      </dsp:nvSpPr>
      <dsp:spPr>
        <a:xfrm>
          <a:off x="5211165" y="0"/>
          <a:ext cx="2747924" cy="1780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5473956"/>
              <a:satOff val="-1420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Strategi</a:t>
          </a:r>
          <a:r>
            <a:rPr lang="en-US" sz="2000" kern="1200" dirty="0"/>
            <a:t> </a:t>
          </a:r>
          <a:r>
            <a:rPr lang="en-US" sz="2000" kern="1200" dirty="0" err="1"/>
            <a:t>harus</a:t>
          </a:r>
          <a:r>
            <a:rPr lang="en-US" sz="2000" kern="1200" dirty="0"/>
            <a:t> </a:t>
          </a:r>
          <a:r>
            <a:rPr lang="en-US" sz="2000" kern="1200" dirty="0" err="1"/>
            <a:t>berpedoman</a:t>
          </a:r>
          <a:r>
            <a:rPr lang="en-US" sz="2000" kern="1200" dirty="0"/>
            <a:t> </a:t>
          </a:r>
          <a:r>
            <a:rPr lang="en-US" sz="2000" kern="1200" dirty="0" err="1"/>
            <a:t>pada</a:t>
          </a:r>
          <a:r>
            <a:rPr lang="en-US" sz="2000" kern="1200" dirty="0"/>
            <a:t> </a:t>
          </a:r>
          <a:r>
            <a:rPr lang="en-US" sz="2000" kern="1200" dirty="0" err="1"/>
            <a:t>Pilar-Pilar</a:t>
          </a:r>
          <a:r>
            <a:rPr lang="en-US" sz="2000" kern="1200" dirty="0"/>
            <a:t> MSDM</a:t>
          </a:r>
        </a:p>
      </dsp:txBody>
      <dsp:txXfrm>
        <a:off x="6074644" y="39102"/>
        <a:ext cx="1845343" cy="1256820"/>
      </dsp:txXfrm>
    </dsp:sp>
    <dsp:sp modelId="{A4F5081E-4AB2-4AD0-8CD4-07E81795881A}">
      <dsp:nvSpPr>
        <dsp:cNvPr id="0" name=""/>
        <dsp:cNvSpPr/>
      </dsp:nvSpPr>
      <dsp:spPr>
        <a:xfrm>
          <a:off x="727709" y="0"/>
          <a:ext cx="2747924" cy="17800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Strategi</a:t>
          </a:r>
          <a:r>
            <a:rPr lang="en-US" sz="2000" kern="1200" dirty="0"/>
            <a:t> </a:t>
          </a:r>
          <a:r>
            <a:rPr lang="en-US" sz="2000" kern="1200" dirty="0" err="1"/>
            <a:t>harus</a:t>
          </a:r>
          <a:r>
            <a:rPr lang="en-US" sz="2000" kern="1200" dirty="0"/>
            <a:t> </a:t>
          </a:r>
          <a:r>
            <a:rPr lang="en-US" sz="2000" kern="1200" dirty="0" err="1"/>
            <a:t>berpedoman</a:t>
          </a:r>
          <a:r>
            <a:rPr lang="en-US" sz="2000" kern="1200" dirty="0"/>
            <a:t> </a:t>
          </a:r>
          <a:r>
            <a:rPr lang="en-US" sz="2000" kern="1200" dirty="0" err="1"/>
            <a:t>pada</a:t>
          </a:r>
          <a:r>
            <a:rPr lang="en-US" sz="2000" kern="1200" dirty="0"/>
            <a:t> </a:t>
          </a:r>
          <a:r>
            <a:rPr lang="en-US" sz="2000" kern="1200" dirty="0" err="1"/>
            <a:t>Pilar-Pilar</a:t>
          </a:r>
          <a:r>
            <a:rPr lang="en-US" sz="2000" kern="1200" dirty="0"/>
            <a:t> MSDM</a:t>
          </a:r>
        </a:p>
      </dsp:txBody>
      <dsp:txXfrm>
        <a:off x="766811" y="39102"/>
        <a:ext cx="1845343" cy="1256820"/>
      </dsp:txXfrm>
    </dsp:sp>
    <dsp:sp modelId="{5A9B10ED-E657-468E-B528-9A178F4AC4D1}">
      <dsp:nvSpPr>
        <dsp:cNvPr id="0" name=""/>
        <dsp:cNvSpPr/>
      </dsp:nvSpPr>
      <dsp:spPr>
        <a:xfrm>
          <a:off x="1879168" y="317068"/>
          <a:ext cx="2408605" cy="2408605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Rekrutmen</a:t>
          </a:r>
          <a:r>
            <a:rPr lang="en-US" sz="1800" kern="1200" dirty="0"/>
            <a:t> &amp; </a:t>
          </a:r>
          <a:r>
            <a:rPr lang="en-US" sz="1800" kern="1200" dirty="0" err="1"/>
            <a:t>Seleksi</a:t>
          </a:r>
          <a:endParaRPr lang="en-US" sz="1800" kern="1200" dirty="0"/>
        </a:p>
      </dsp:txBody>
      <dsp:txXfrm>
        <a:off x="2584632" y="1022532"/>
        <a:ext cx="1703141" cy="1703141"/>
      </dsp:txXfrm>
    </dsp:sp>
    <dsp:sp modelId="{357B38C0-0B24-49DD-8FF8-B35AE4508E2F}">
      <dsp:nvSpPr>
        <dsp:cNvPr id="0" name=""/>
        <dsp:cNvSpPr/>
      </dsp:nvSpPr>
      <dsp:spPr>
        <a:xfrm rot="5400000">
          <a:off x="4399026" y="317068"/>
          <a:ext cx="2408605" cy="2408605"/>
        </a:xfrm>
        <a:prstGeom prst="pieWedge">
          <a:avLst/>
        </a:prstGeom>
        <a:solidFill>
          <a:schemeClr val="accent3">
            <a:hueOff val="5473956"/>
            <a:satOff val="-1420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Pelatihan</a:t>
          </a:r>
          <a:r>
            <a:rPr lang="en-US" sz="1800" kern="1200" dirty="0"/>
            <a:t> &amp; </a:t>
          </a:r>
          <a:r>
            <a:rPr lang="en-US" sz="1800" kern="1200" dirty="0" err="1"/>
            <a:t>Pengembangan</a:t>
          </a:r>
          <a:endParaRPr lang="en-US" sz="1800" kern="1200" dirty="0"/>
        </a:p>
      </dsp:txBody>
      <dsp:txXfrm rot="-5400000">
        <a:off x="4399026" y="1022532"/>
        <a:ext cx="1703141" cy="1703141"/>
      </dsp:txXfrm>
    </dsp:sp>
    <dsp:sp modelId="{7EFF9AF9-465D-4080-8EF9-2B47761EC2B6}">
      <dsp:nvSpPr>
        <dsp:cNvPr id="0" name=""/>
        <dsp:cNvSpPr/>
      </dsp:nvSpPr>
      <dsp:spPr>
        <a:xfrm rot="10800000">
          <a:off x="4399026" y="2836926"/>
          <a:ext cx="2408605" cy="2408605"/>
        </a:xfrm>
        <a:prstGeom prst="pieWedge">
          <a:avLst/>
        </a:prstGeom>
        <a:solidFill>
          <a:schemeClr val="accent3">
            <a:hueOff val="10947913"/>
            <a:satOff val="-2840"/>
            <a:lumOff val="313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Penilaian</a:t>
          </a:r>
          <a:r>
            <a:rPr lang="en-US" sz="1800" kern="1200" dirty="0"/>
            <a:t> </a:t>
          </a:r>
          <a:r>
            <a:rPr lang="en-US" sz="1800" kern="1200" dirty="0" err="1"/>
            <a:t>Kinerja</a:t>
          </a:r>
          <a:endParaRPr lang="en-US" sz="1800" kern="1200" dirty="0"/>
        </a:p>
      </dsp:txBody>
      <dsp:txXfrm rot="10800000">
        <a:off x="4399026" y="2836926"/>
        <a:ext cx="1703141" cy="1703141"/>
      </dsp:txXfrm>
    </dsp:sp>
    <dsp:sp modelId="{46F3D2D5-BFE5-41AF-A057-C7F0A60972AB}">
      <dsp:nvSpPr>
        <dsp:cNvPr id="0" name=""/>
        <dsp:cNvSpPr/>
      </dsp:nvSpPr>
      <dsp:spPr>
        <a:xfrm rot="16200000">
          <a:off x="1879168" y="2836926"/>
          <a:ext cx="2408605" cy="2408605"/>
        </a:xfrm>
        <a:prstGeom prst="pieWedge">
          <a:avLst/>
        </a:prstGeom>
        <a:solidFill>
          <a:schemeClr val="accent3">
            <a:hueOff val="16421869"/>
            <a:satOff val="-4260"/>
            <a:lumOff val="47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Kompensasi</a:t>
          </a:r>
          <a:r>
            <a:rPr lang="en-US" sz="1800" kern="1200" dirty="0"/>
            <a:t> &amp; </a:t>
          </a:r>
          <a:r>
            <a:rPr lang="en-US" sz="1800" kern="1200" dirty="0" err="1"/>
            <a:t>Kesejahteraan</a:t>
          </a:r>
          <a:endParaRPr lang="en-US" sz="1800" kern="1200" dirty="0"/>
        </a:p>
      </dsp:txBody>
      <dsp:txXfrm rot="5400000">
        <a:off x="2584632" y="2836926"/>
        <a:ext cx="1703141" cy="1703141"/>
      </dsp:txXfrm>
    </dsp:sp>
    <dsp:sp modelId="{E59C2241-13E6-496B-A196-290A0488E655}">
      <dsp:nvSpPr>
        <dsp:cNvPr id="0" name=""/>
        <dsp:cNvSpPr/>
      </dsp:nvSpPr>
      <dsp:spPr>
        <a:xfrm>
          <a:off x="3927595" y="2280666"/>
          <a:ext cx="831608" cy="723138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B0525-301F-411B-92E1-9E151E763504}">
      <dsp:nvSpPr>
        <dsp:cNvPr id="0" name=""/>
        <dsp:cNvSpPr/>
      </dsp:nvSpPr>
      <dsp:spPr>
        <a:xfrm rot="10800000">
          <a:off x="3927595" y="2558796"/>
          <a:ext cx="831608" cy="723138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6A781-6BD3-45AB-891A-811EC3CE3456}">
      <dsp:nvSpPr>
        <dsp:cNvPr id="0" name=""/>
        <dsp:cNvSpPr/>
      </dsp:nvSpPr>
      <dsp:spPr>
        <a:xfrm>
          <a:off x="0" y="5082458"/>
          <a:ext cx="8686800" cy="5561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Yang </a:t>
          </a:r>
          <a:r>
            <a:rPr lang="en-US" sz="1800" kern="1200" dirty="0" err="1"/>
            <a:t>sudah</a:t>
          </a:r>
          <a:r>
            <a:rPr lang="en-US" sz="1800" kern="1200" dirty="0"/>
            <a:t> </a:t>
          </a:r>
          <a:r>
            <a:rPr lang="en-US" sz="1800" kern="1200" dirty="0" err="1"/>
            <a:t>diaudit</a:t>
          </a:r>
          <a:r>
            <a:rPr lang="en-US" sz="1800" kern="1200" dirty="0"/>
            <a:t>, </a:t>
          </a:r>
          <a:r>
            <a:rPr lang="en-US" sz="1800" kern="1200" dirty="0" err="1"/>
            <a:t>tidak</a:t>
          </a:r>
          <a:r>
            <a:rPr lang="en-US" sz="1800" kern="1200" dirty="0"/>
            <a:t> </a:t>
          </a:r>
          <a:r>
            <a:rPr lang="en-US" sz="1800" kern="1200" dirty="0" err="1"/>
            <a:t>memenuhi</a:t>
          </a:r>
          <a:r>
            <a:rPr lang="en-US" sz="1800" kern="1200" dirty="0"/>
            <a:t> </a:t>
          </a:r>
          <a:r>
            <a:rPr lang="en-US" sz="1800" kern="1200" dirty="0" err="1"/>
            <a:t>syarat</a:t>
          </a:r>
          <a:r>
            <a:rPr lang="en-US" sz="1800" kern="1200" dirty="0"/>
            <a:t>, &amp; </a:t>
          </a:r>
          <a:r>
            <a:rPr lang="en-US" sz="1800" kern="1200" dirty="0" err="1"/>
            <a:t>tidak</a:t>
          </a:r>
          <a:r>
            <a:rPr lang="en-US" sz="1800" kern="1200" dirty="0"/>
            <a:t> </a:t>
          </a:r>
          <a:r>
            <a:rPr lang="en-US" sz="1800" kern="1200" dirty="0" err="1"/>
            <a:t>berpotensi</a:t>
          </a:r>
          <a:r>
            <a:rPr lang="en-US" sz="1800" kern="1200" dirty="0"/>
            <a:t>, </a:t>
          </a:r>
          <a:r>
            <a:rPr lang="en-US" sz="1800" kern="1200" dirty="0" err="1"/>
            <a:t>di</a:t>
          </a:r>
          <a:r>
            <a:rPr lang="en-US" sz="1800" kern="1200" dirty="0"/>
            <a:t>-PHK &amp; </a:t>
          </a:r>
          <a:r>
            <a:rPr lang="en-US" sz="1800" kern="1200" dirty="0" err="1"/>
            <a:t>diberi</a:t>
          </a:r>
          <a:r>
            <a:rPr lang="en-US" sz="1800" kern="1200" dirty="0"/>
            <a:t> </a:t>
          </a:r>
          <a:r>
            <a:rPr lang="en-US" sz="1800" kern="1200" dirty="0" err="1"/>
            <a:t>kompensasi</a:t>
          </a:r>
          <a:endParaRPr lang="en-US" sz="1800" kern="1200" dirty="0"/>
        </a:p>
      </dsp:txBody>
      <dsp:txXfrm>
        <a:off x="0" y="5082458"/>
        <a:ext cx="8686800" cy="556170"/>
      </dsp:txXfrm>
    </dsp:sp>
    <dsp:sp modelId="{BE08C313-ABA2-480C-8E00-6F7FCECA7D15}">
      <dsp:nvSpPr>
        <dsp:cNvPr id="0" name=""/>
        <dsp:cNvSpPr/>
      </dsp:nvSpPr>
      <dsp:spPr>
        <a:xfrm rot="10800000">
          <a:off x="0" y="4235410"/>
          <a:ext cx="8686800" cy="855390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Yang </a:t>
          </a:r>
          <a:r>
            <a:rPr lang="en-US" sz="1800" kern="1200" dirty="0" err="1"/>
            <a:t>sudah</a:t>
          </a:r>
          <a:r>
            <a:rPr lang="en-US" sz="1800" kern="1200" dirty="0"/>
            <a:t> </a:t>
          </a:r>
          <a:r>
            <a:rPr lang="en-US" sz="1800" kern="1200" dirty="0" err="1"/>
            <a:t>diaudit</a:t>
          </a:r>
          <a:r>
            <a:rPr lang="en-US" sz="1800" kern="1200" dirty="0"/>
            <a:t> &amp; </a:t>
          </a:r>
          <a:r>
            <a:rPr lang="en-US" sz="1800" kern="1200" dirty="0" err="1"/>
            <a:t>tidak</a:t>
          </a:r>
          <a:r>
            <a:rPr lang="en-US" sz="1800" kern="1200" dirty="0"/>
            <a:t> </a:t>
          </a:r>
          <a:r>
            <a:rPr lang="en-US" sz="1800" kern="1200" dirty="0" err="1"/>
            <a:t>memenuhi</a:t>
          </a:r>
          <a:r>
            <a:rPr lang="en-US" sz="1800" kern="1200" dirty="0"/>
            <a:t> </a:t>
          </a:r>
          <a:r>
            <a:rPr lang="en-US" sz="1800" kern="1200" dirty="0" err="1"/>
            <a:t>syarat</a:t>
          </a:r>
          <a:r>
            <a:rPr lang="en-US" sz="1800" kern="1200" dirty="0"/>
            <a:t>, </a:t>
          </a:r>
          <a:r>
            <a:rPr lang="en-US" sz="1800" kern="1200" dirty="0" err="1"/>
            <a:t>namun</a:t>
          </a:r>
          <a:r>
            <a:rPr lang="en-US" sz="1800" kern="1200" dirty="0"/>
            <a:t> </a:t>
          </a:r>
          <a:r>
            <a:rPr lang="en-US" sz="1800" kern="1200" dirty="0" err="1"/>
            <a:t>masih</a:t>
          </a:r>
          <a:r>
            <a:rPr lang="en-US" sz="1800" kern="1200" dirty="0"/>
            <a:t> </a:t>
          </a:r>
          <a:r>
            <a:rPr lang="en-US" sz="1800" kern="1200" dirty="0" err="1"/>
            <a:t>berpotensi</a:t>
          </a:r>
          <a:r>
            <a:rPr lang="en-US" sz="1800" kern="1200" dirty="0"/>
            <a:t>, </a:t>
          </a:r>
          <a:r>
            <a:rPr lang="en-US" sz="1800" kern="1200" dirty="0" err="1"/>
            <a:t>diberi</a:t>
          </a:r>
          <a:r>
            <a:rPr lang="en-US" sz="1800" kern="1200" dirty="0"/>
            <a:t> </a:t>
          </a:r>
          <a:r>
            <a:rPr lang="en-US" sz="1800" kern="1200" dirty="0" err="1"/>
            <a:t>pelatihan</a:t>
          </a:r>
          <a:endParaRPr lang="en-US" sz="1800" kern="1200" dirty="0"/>
        </a:p>
      </dsp:txBody>
      <dsp:txXfrm rot="10800000">
        <a:off x="0" y="4235410"/>
        <a:ext cx="8686800" cy="555807"/>
      </dsp:txXfrm>
    </dsp:sp>
    <dsp:sp modelId="{65318363-F4A9-43DB-A095-08B2D9E4C8D5}">
      <dsp:nvSpPr>
        <dsp:cNvPr id="0" name=""/>
        <dsp:cNvSpPr/>
      </dsp:nvSpPr>
      <dsp:spPr>
        <a:xfrm rot="10800000">
          <a:off x="0" y="3388362"/>
          <a:ext cx="8686800" cy="855390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Yang </a:t>
          </a:r>
          <a:r>
            <a:rPr lang="en-US" sz="1800" kern="1200" dirty="0" err="1"/>
            <a:t>sudah</a:t>
          </a:r>
          <a:r>
            <a:rPr lang="en-US" sz="1800" kern="1200" dirty="0"/>
            <a:t> </a:t>
          </a:r>
          <a:r>
            <a:rPr lang="en-US" sz="1800" kern="1200" dirty="0" err="1"/>
            <a:t>diaudit</a:t>
          </a:r>
          <a:r>
            <a:rPr lang="en-US" sz="1800" kern="1200" dirty="0"/>
            <a:t> &amp; </a:t>
          </a:r>
          <a:r>
            <a:rPr lang="en-US" sz="1800" kern="1200" dirty="0" err="1"/>
            <a:t>memenuhi</a:t>
          </a:r>
          <a:r>
            <a:rPr lang="en-US" sz="1800" kern="1200" dirty="0"/>
            <a:t> </a:t>
          </a:r>
          <a:r>
            <a:rPr lang="en-US" sz="1800" kern="1200" dirty="0" err="1"/>
            <a:t>syarat</a:t>
          </a:r>
          <a:r>
            <a:rPr lang="en-US" sz="1800" kern="1200" dirty="0"/>
            <a:t>, </a:t>
          </a:r>
          <a:r>
            <a:rPr lang="en-US" sz="1800" kern="1200" dirty="0" err="1"/>
            <a:t>ditempatkan</a:t>
          </a:r>
          <a:r>
            <a:rPr lang="en-US" sz="1800" kern="1200" dirty="0"/>
            <a:t> </a:t>
          </a:r>
          <a:r>
            <a:rPr lang="en-US" sz="1800" kern="1200" dirty="0" err="1"/>
            <a:t>sesuai</a:t>
          </a:r>
          <a:r>
            <a:rPr lang="en-US" sz="1800" kern="1200" dirty="0"/>
            <a:t> </a:t>
          </a:r>
          <a:r>
            <a:rPr lang="en-US" sz="1800" kern="1200" dirty="0" err="1"/>
            <a:t>kebutuhan</a:t>
          </a:r>
          <a:endParaRPr lang="en-US" sz="1800" kern="1200" dirty="0"/>
        </a:p>
      </dsp:txBody>
      <dsp:txXfrm rot="10800000">
        <a:off x="0" y="3388362"/>
        <a:ext cx="8686800" cy="555807"/>
      </dsp:txXfrm>
    </dsp:sp>
    <dsp:sp modelId="{DE48602B-6F00-4584-A0BF-319B4AEB85A1}">
      <dsp:nvSpPr>
        <dsp:cNvPr id="0" name=""/>
        <dsp:cNvSpPr/>
      </dsp:nvSpPr>
      <dsp:spPr>
        <a:xfrm rot="10800000">
          <a:off x="0" y="2541314"/>
          <a:ext cx="8686800" cy="855390"/>
        </a:xfrm>
        <a:prstGeom prst="upArrowCallou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Yang </a:t>
          </a:r>
          <a:r>
            <a:rPr lang="en-US" sz="1800" kern="1200" dirty="0" err="1"/>
            <a:t>sudah</a:t>
          </a:r>
          <a:r>
            <a:rPr lang="en-US" sz="1800" kern="1200" dirty="0"/>
            <a:t> </a:t>
          </a:r>
          <a:r>
            <a:rPr lang="en-US" sz="1800" kern="1200" dirty="0" err="1"/>
            <a:t>ada</a:t>
          </a:r>
          <a:r>
            <a:rPr lang="en-US" sz="1800" kern="1200" dirty="0"/>
            <a:t>, </a:t>
          </a:r>
          <a:r>
            <a:rPr lang="en-US" sz="1800" kern="1200" dirty="0" err="1"/>
            <a:t>diaudit</a:t>
          </a:r>
          <a:r>
            <a:rPr lang="en-US" sz="1800" kern="1200" dirty="0"/>
            <a:t> </a:t>
          </a:r>
          <a:r>
            <a:rPr lang="en-US" sz="1800" kern="1200" dirty="0" err="1"/>
            <a:t>sesuai</a:t>
          </a:r>
          <a:r>
            <a:rPr lang="en-US" sz="1800" kern="1200" dirty="0"/>
            <a:t> </a:t>
          </a:r>
          <a:r>
            <a:rPr lang="en-US" sz="1800" kern="1200" dirty="0" err="1"/>
            <a:t>kebutuhan</a:t>
          </a:r>
          <a:endParaRPr lang="en-US" sz="1800" kern="1200" dirty="0"/>
        </a:p>
      </dsp:txBody>
      <dsp:txXfrm rot="10800000">
        <a:off x="0" y="2541314"/>
        <a:ext cx="8686800" cy="555807"/>
      </dsp:txXfrm>
    </dsp:sp>
    <dsp:sp modelId="{AE3D494E-6B33-4B88-AD9C-356564007DBD}">
      <dsp:nvSpPr>
        <dsp:cNvPr id="0" name=""/>
        <dsp:cNvSpPr/>
      </dsp:nvSpPr>
      <dsp:spPr>
        <a:xfrm rot="10800000">
          <a:off x="0" y="1694266"/>
          <a:ext cx="8686800" cy="855390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Yang </a:t>
          </a:r>
          <a:r>
            <a:rPr lang="en-US" sz="1800" kern="1200" dirty="0" err="1"/>
            <a:t>belum</a:t>
          </a:r>
          <a:r>
            <a:rPr lang="en-US" sz="1800" kern="1200" dirty="0"/>
            <a:t> </a:t>
          </a:r>
          <a:r>
            <a:rPr lang="en-US" sz="1800" kern="1200" dirty="0" err="1"/>
            <a:t>ada</a:t>
          </a:r>
          <a:r>
            <a:rPr lang="en-US" sz="1800" kern="1200" dirty="0"/>
            <a:t>, </a:t>
          </a:r>
          <a:r>
            <a:rPr lang="en-US" sz="1800" kern="1200" dirty="0" err="1"/>
            <a:t>direkrut</a:t>
          </a:r>
          <a:r>
            <a:rPr lang="en-US" sz="1800" kern="1200" dirty="0"/>
            <a:t> </a:t>
          </a:r>
          <a:r>
            <a:rPr lang="en-US" sz="1800" kern="1200" dirty="0" err="1"/>
            <a:t>sesuai</a:t>
          </a:r>
          <a:r>
            <a:rPr lang="en-US" sz="1800" kern="1200" dirty="0"/>
            <a:t> </a:t>
          </a:r>
          <a:r>
            <a:rPr lang="en-US" sz="1800" kern="1200" dirty="0" err="1"/>
            <a:t>kebutuhan</a:t>
          </a:r>
          <a:endParaRPr lang="en-US" sz="1800" kern="1200" dirty="0"/>
        </a:p>
      </dsp:txBody>
      <dsp:txXfrm rot="10800000">
        <a:off x="0" y="1694266"/>
        <a:ext cx="8686800" cy="555807"/>
      </dsp:txXfrm>
    </dsp:sp>
    <dsp:sp modelId="{49BD3AA3-F9A6-4B00-A719-0314025B0DBB}">
      <dsp:nvSpPr>
        <dsp:cNvPr id="0" name=""/>
        <dsp:cNvSpPr/>
      </dsp:nvSpPr>
      <dsp:spPr>
        <a:xfrm rot="10800000">
          <a:off x="0" y="847218"/>
          <a:ext cx="8686800" cy="855390"/>
        </a:xfrm>
        <a:prstGeom prst="upArrowCallou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Audit SDM </a:t>
          </a:r>
          <a:r>
            <a:rPr lang="en-US" sz="1800" kern="1200" dirty="0" err="1"/>
            <a:t>bila</a:t>
          </a:r>
          <a:r>
            <a:rPr lang="en-US" sz="1800" kern="1200" dirty="0"/>
            <a:t> </a:t>
          </a:r>
          <a:r>
            <a:rPr lang="en-US" sz="1800" kern="1200" dirty="0" err="1"/>
            <a:t>organisasi</a:t>
          </a:r>
          <a:r>
            <a:rPr lang="en-US" sz="1800" kern="1200" dirty="0"/>
            <a:t> </a:t>
          </a:r>
          <a:r>
            <a:rPr lang="en-US" sz="1800" kern="1200" dirty="0" err="1"/>
            <a:t>sudah</a:t>
          </a:r>
          <a:r>
            <a:rPr lang="en-US" sz="1800" kern="1200" dirty="0"/>
            <a:t> </a:t>
          </a:r>
          <a:r>
            <a:rPr lang="en-US" sz="1800" kern="1200" dirty="0" err="1"/>
            <a:t>berjalan</a:t>
          </a:r>
          <a:endParaRPr lang="en-US" sz="1800" kern="1200" dirty="0"/>
        </a:p>
      </dsp:txBody>
      <dsp:txXfrm rot="10800000">
        <a:off x="0" y="847218"/>
        <a:ext cx="8686800" cy="555807"/>
      </dsp:txXfrm>
    </dsp:sp>
    <dsp:sp modelId="{6A2B589C-18C0-417B-B619-68196885D590}">
      <dsp:nvSpPr>
        <dsp:cNvPr id="0" name=""/>
        <dsp:cNvSpPr/>
      </dsp:nvSpPr>
      <dsp:spPr>
        <a:xfrm rot="10800000">
          <a:off x="0" y="170"/>
          <a:ext cx="8686800" cy="855390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8000"/>
                <a:satMod val="108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1000"/>
                <a:satMod val="109000"/>
                <a:lumMod val="105000"/>
              </a:schemeClr>
            </a:gs>
          </a:gsLst>
          <a:lin ang="504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Perencanaan</a:t>
          </a:r>
          <a:r>
            <a:rPr lang="en-US" sz="1800" kern="1200" dirty="0"/>
            <a:t> SDM </a:t>
          </a:r>
          <a:r>
            <a:rPr lang="en-US" sz="1800" kern="1200" dirty="0" err="1"/>
            <a:t>bila</a:t>
          </a:r>
          <a:r>
            <a:rPr lang="en-US" sz="1800" kern="1200" dirty="0"/>
            <a:t> </a:t>
          </a:r>
          <a:r>
            <a:rPr lang="en-US" sz="1800" kern="1200" dirty="0" err="1"/>
            <a:t>organisasi</a:t>
          </a:r>
          <a:r>
            <a:rPr lang="en-US" sz="1800" kern="1200" dirty="0"/>
            <a:t> </a:t>
          </a:r>
          <a:r>
            <a:rPr lang="en-US" sz="1800" kern="1200" dirty="0" err="1"/>
            <a:t>baru</a:t>
          </a:r>
          <a:r>
            <a:rPr lang="en-US" sz="1800" kern="1200" dirty="0"/>
            <a:t> </a:t>
          </a:r>
          <a:r>
            <a:rPr lang="en-US" sz="1800" kern="1200" dirty="0" err="1"/>
            <a:t>berjalan</a:t>
          </a:r>
          <a:r>
            <a:rPr lang="en-US" sz="1800" kern="1200" dirty="0"/>
            <a:t> </a:t>
          </a:r>
        </a:p>
      </dsp:txBody>
      <dsp:txXfrm rot="10800000">
        <a:off x="0" y="170"/>
        <a:ext cx="8686800" cy="555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1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7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82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444479B-705B-4489-957E-7E8A228BDFA0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4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1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71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94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02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24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50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5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87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72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129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4107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7047485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8231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1004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4791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88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42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444479B-705B-4489-957E-7E8A228BDFA0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3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887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89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27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80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69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364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753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43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63815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0514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97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3984412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589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12579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32683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34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952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444479B-705B-4489-957E-7E8A228BDFA0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154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769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464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350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23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15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988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36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90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85320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87855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160840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19160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530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368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58259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1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791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5E4292-DEE4-48A9-87BE-801132BBF88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301626"/>
            <a:ext cx="10363200" cy="579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08D8F-0FFA-49A9-AE5B-A86AFFDD5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23054-AE7C-4806-897A-EE1B5E88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060CF-F109-42C6-81AE-6293198D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0C36244-0B51-4D62-88ED-B6216890C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1576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444479B-705B-4489-957E-7E8A228BDFA0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14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82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158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539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392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26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432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033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212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139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59531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67426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2943185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22521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05728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36515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2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893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470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5E4292-DEE4-48A9-87BE-801132BBF88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301626"/>
            <a:ext cx="10363200" cy="579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08D8F-0FFA-49A9-AE5B-A86AFFDD5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23054-AE7C-4806-897A-EE1B5E88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060CF-F109-42C6-81AE-6293198D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0C36244-0B51-4D62-88ED-B6216890C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1582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444479B-705B-4489-957E-7E8A228BDFA0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785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433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10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281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75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130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435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2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36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771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17141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6638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7393434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97243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30425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34460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129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0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2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90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18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94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83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060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38F49-B3E2-4BF0-BEC7-C30D34ABBB8D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82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8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4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12" Type="http://schemas.openxmlformats.org/officeDocument/2006/relationships/image" Target="../media/image23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wmf"/><Relationship Id="rId11" Type="http://schemas.openxmlformats.org/officeDocument/2006/relationships/image" Target="../media/image22.wmf"/><Relationship Id="rId5" Type="http://schemas.openxmlformats.org/officeDocument/2006/relationships/image" Target="../media/image16.wmf"/><Relationship Id="rId10" Type="http://schemas.openxmlformats.org/officeDocument/2006/relationships/image" Target="../media/image21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49F9F0F-FB8C-5565-247C-BDCC156B5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 descr="Colorful wavy concept">
            <a:extLst>
              <a:ext uri="{FF2B5EF4-FFF2-40B4-BE49-F238E27FC236}">
                <a16:creationId xmlns:a16="http://schemas.microsoft.com/office/drawing/2014/main" id="{8E38BA8E-05E8-6145-1D32-1C12A9085A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42862" y="45789"/>
            <a:ext cx="12192000" cy="68579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AD13EF-74FA-4D38-8F15-B51F09C96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583125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6657087-8E5A-4CBD-92E2-3CBA2C74C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60" y="340214"/>
            <a:ext cx="2341067" cy="23410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337BE7-DD70-426B-8416-8326AF4A2A82}"/>
              </a:ext>
            </a:extLst>
          </p:cNvPr>
          <p:cNvSpPr txBox="1"/>
          <p:nvPr/>
        </p:nvSpPr>
        <p:spPr>
          <a:xfrm>
            <a:off x="3925954" y="221600"/>
            <a:ext cx="767509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STRATEGIC HUMAN RESOURCE MANAGEMENT</a:t>
            </a:r>
          </a:p>
          <a:p>
            <a:pPr algn="ctr"/>
            <a:r>
              <a:rPr lang="en-US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(MANAJEMEN SUMBER DAYA MANUSIA STRATEGIC)</a:t>
            </a:r>
            <a:endParaRPr lang="en-ID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54150E-2FBD-44D2-B05A-50F1EC738D8C}"/>
              </a:ext>
            </a:extLst>
          </p:cNvPr>
          <p:cNvSpPr txBox="1"/>
          <p:nvPr/>
        </p:nvSpPr>
        <p:spPr>
          <a:xfrm>
            <a:off x="2057399" y="3136229"/>
            <a:ext cx="51911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Rounded MT Bold" panose="020F0704030504030204" pitchFamily="34" charset="0"/>
              </a:rPr>
              <a:t>PERTEMUAN I</a:t>
            </a:r>
            <a:endParaRPr lang="en-ID" sz="38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Rounded MT Bold" panose="020F07040305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9A39C3-FBB8-42C7-BFE1-291A06CC7676}"/>
              </a:ext>
            </a:extLst>
          </p:cNvPr>
          <p:cNvCxnSpPr/>
          <p:nvPr/>
        </p:nvCxnSpPr>
        <p:spPr>
          <a:xfrm>
            <a:off x="938213" y="3914775"/>
            <a:ext cx="715803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B9F43E9-7F6F-428B-926B-2F81FF31D76A}"/>
              </a:ext>
            </a:extLst>
          </p:cNvPr>
          <p:cNvSpPr txBox="1"/>
          <p:nvPr/>
        </p:nvSpPr>
        <p:spPr>
          <a:xfrm>
            <a:off x="1322933" y="4047872"/>
            <a:ext cx="674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OVERVIEW MANAJEMEN SUMBER DAYA MANUSIA</a:t>
            </a:r>
            <a:endParaRPr lang="en-ID" sz="3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8" name="Rectangle 115">
            <a:extLst>
              <a:ext uri="{FF2B5EF4-FFF2-40B4-BE49-F238E27FC236}">
                <a16:creationId xmlns:a16="http://schemas.microsoft.com/office/drawing/2014/main" id="{49231BED-A4E4-4686-8B61-3BDD7D7526B7}"/>
              </a:ext>
            </a:extLst>
          </p:cNvPr>
          <p:cNvSpPr txBox="1">
            <a:spLocks noChangeArrowheads="1"/>
          </p:cNvSpPr>
          <p:nvPr/>
        </p:nvSpPr>
        <p:spPr>
          <a:xfrm>
            <a:off x="7619875" y="5936377"/>
            <a:ext cx="3931129" cy="479425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d-ID" altLang="en-US" sz="2000" kern="0" dirty="0">
                <a:solidFill>
                  <a:srgbClr val="002060"/>
                </a:solidFill>
                <a:latin typeface="Arial Rounded MT Bold" pitchFamily="34" charset="0"/>
              </a:rPr>
              <a:t>Dr. KHAIDARMANSYAH</a:t>
            </a:r>
            <a:endParaRPr lang="es-ES" altLang="en-US" sz="2000" kern="0" dirty="0">
              <a:solidFill>
                <a:srgbClr val="00206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63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5619EA-6DDF-49F2-A7D6-B50685DD0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3" y="64604"/>
            <a:ext cx="10356574" cy="67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33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3E4EEA-0572-446A-92B8-143B90EC1393}"/>
              </a:ext>
            </a:extLst>
          </p:cNvPr>
          <p:cNvSpPr txBox="1"/>
          <p:nvPr/>
        </p:nvSpPr>
        <p:spPr>
          <a:xfrm>
            <a:off x="2634899" y="636657"/>
            <a:ext cx="674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FUNGSI MANAJEMEN</a:t>
            </a:r>
            <a:endParaRPr lang="en-ID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165C45-EE8F-4CD3-BB08-83FEDAF2CC32}"/>
              </a:ext>
            </a:extLst>
          </p:cNvPr>
          <p:cNvSpPr/>
          <p:nvPr/>
        </p:nvSpPr>
        <p:spPr>
          <a:xfrm>
            <a:off x="651013" y="1749287"/>
            <a:ext cx="3160644" cy="1461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093712-F516-4488-87AA-FD5B2EB6659D}"/>
              </a:ext>
            </a:extLst>
          </p:cNvPr>
          <p:cNvSpPr txBox="1"/>
          <p:nvPr/>
        </p:nvSpPr>
        <p:spPr>
          <a:xfrm>
            <a:off x="829917" y="2233591"/>
            <a:ext cx="26935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Arial Rounded MT Bold" panose="020F0704030504030204" pitchFamily="34" charset="0"/>
              </a:rPr>
              <a:t>PLANNING</a:t>
            </a:r>
            <a:endParaRPr lang="en-ID" sz="2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BDF471A-A5C4-462D-BC3E-75EA70F3E9DB}"/>
              </a:ext>
            </a:extLst>
          </p:cNvPr>
          <p:cNvSpPr/>
          <p:nvPr/>
        </p:nvSpPr>
        <p:spPr>
          <a:xfrm>
            <a:off x="4411518" y="1734378"/>
            <a:ext cx="3160644" cy="1461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F1DD8C-EF23-4EAE-BB1F-0BCE051627D6}"/>
              </a:ext>
            </a:extLst>
          </p:cNvPr>
          <p:cNvSpPr txBox="1"/>
          <p:nvPr/>
        </p:nvSpPr>
        <p:spPr>
          <a:xfrm>
            <a:off x="4645088" y="2193834"/>
            <a:ext cx="26935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Arial Rounded MT Bold" panose="020F0704030504030204" pitchFamily="34" charset="0"/>
              </a:rPr>
              <a:t>ORGANIZING</a:t>
            </a:r>
            <a:endParaRPr lang="en-ID" sz="2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E70A74-40E7-4908-BD22-357C64FC9DDC}"/>
              </a:ext>
            </a:extLst>
          </p:cNvPr>
          <p:cNvSpPr/>
          <p:nvPr/>
        </p:nvSpPr>
        <p:spPr>
          <a:xfrm>
            <a:off x="8315738" y="1749287"/>
            <a:ext cx="3160644" cy="1461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CE296F-73A9-4A85-9E37-7A36459E4FEE}"/>
              </a:ext>
            </a:extLst>
          </p:cNvPr>
          <p:cNvSpPr txBox="1"/>
          <p:nvPr/>
        </p:nvSpPr>
        <p:spPr>
          <a:xfrm>
            <a:off x="8499612" y="2233591"/>
            <a:ext cx="26935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Arial Rounded MT Bold" panose="020F0704030504030204" pitchFamily="34" charset="0"/>
              </a:rPr>
              <a:t>ACTUATING</a:t>
            </a:r>
            <a:endParaRPr lang="en-ID" sz="2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F5FF8D-1C08-4082-AF59-3C78902B2C73}"/>
              </a:ext>
            </a:extLst>
          </p:cNvPr>
          <p:cNvSpPr/>
          <p:nvPr/>
        </p:nvSpPr>
        <p:spPr>
          <a:xfrm>
            <a:off x="897834" y="3914361"/>
            <a:ext cx="3160644" cy="1461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A4B0E-E564-4581-9597-4313DD3218AA}"/>
              </a:ext>
            </a:extLst>
          </p:cNvPr>
          <p:cNvSpPr txBox="1"/>
          <p:nvPr/>
        </p:nvSpPr>
        <p:spPr>
          <a:xfrm>
            <a:off x="1076738" y="4398665"/>
            <a:ext cx="26935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Arial Rounded MT Bold" panose="020F0704030504030204" pitchFamily="34" charset="0"/>
              </a:rPr>
              <a:t>STAFFING</a:t>
            </a:r>
            <a:endParaRPr lang="en-ID" sz="2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EFC22B-B649-48A4-88B0-1D3A73064162}"/>
              </a:ext>
            </a:extLst>
          </p:cNvPr>
          <p:cNvSpPr/>
          <p:nvPr/>
        </p:nvSpPr>
        <p:spPr>
          <a:xfrm>
            <a:off x="4469296" y="3872948"/>
            <a:ext cx="3253408" cy="1461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870AB8-F86D-44A1-A505-65B09DD4FDF7}"/>
              </a:ext>
            </a:extLst>
          </p:cNvPr>
          <p:cNvSpPr txBox="1"/>
          <p:nvPr/>
        </p:nvSpPr>
        <p:spPr>
          <a:xfrm>
            <a:off x="4639089" y="4357252"/>
            <a:ext cx="29138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Arial Rounded MT Bold" panose="020F0704030504030204" pitchFamily="34" charset="0"/>
              </a:rPr>
              <a:t>COORDINATING</a:t>
            </a:r>
            <a:endParaRPr lang="en-ID" sz="2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771B582-A491-48D5-9A50-CE46F69E0338}"/>
              </a:ext>
            </a:extLst>
          </p:cNvPr>
          <p:cNvSpPr/>
          <p:nvPr/>
        </p:nvSpPr>
        <p:spPr>
          <a:xfrm>
            <a:off x="8222144" y="3954117"/>
            <a:ext cx="3160644" cy="1461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7AFA49-75A1-4C03-BE63-DF20CCC48ECB}"/>
              </a:ext>
            </a:extLst>
          </p:cNvPr>
          <p:cNvSpPr txBox="1"/>
          <p:nvPr/>
        </p:nvSpPr>
        <p:spPr>
          <a:xfrm>
            <a:off x="8401048" y="4438421"/>
            <a:ext cx="26935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2">
                    <a:lumMod val="75000"/>
                  </a:schemeClr>
                </a:solidFill>
                <a:latin typeface="Arial Rounded MT Bold" panose="020F0704030504030204" pitchFamily="34" charset="0"/>
              </a:rPr>
              <a:t>CONTROLLING</a:t>
            </a:r>
            <a:endParaRPr lang="en-ID" sz="2600" dirty="0">
              <a:solidFill>
                <a:schemeClr val="bg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61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9C9AF7-CA28-415A-AD05-99B8CDF2A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04" y="98149"/>
            <a:ext cx="10068339" cy="670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0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610D96-8517-4D57-8D73-B8F4529FB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43" y="27332"/>
            <a:ext cx="9021418" cy="676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34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>
            <a:extLst>
              <a:ext uri="{FF2B5EF4-FFF2-40B4-BE49-F238E27FC236}">
                <a16:creationId xmlns:a16="http://schemas.microsoft.com/office/drawing/2014/main" id="{49B4C9D1-3B34-404D-9ADC-939CE3E42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793" y="211000"/>
            <a:ext cx="9252294" cy="2000548"/>
          </a:xfrm>
          <a:prstGeom prst="rect">
            <a:avLst/>
          </a:prstGeom>
          <a:gradFill rotWithShape="1">
            <a:gsLst>
              <a:gs pos="0">
                <a:srgbClr val="003399">
                  <a:gamma/>
                  <a:shade val="46275"/>
                  <a:invGamma/>
                </a:srgbClr>
              </a:gs>
              <a:gs pos="5000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dirty="0"/>
          </a:p>
          <a:p>
            <a:pPr marL="1163638" indent="-984250">
              <a:tabLst>
                <a:tab pos="1163638" algn="l"/>
              </a:tabLst>
            </a:pPr>
            <a:r>
              <a:rPr lang="en-US" altLang="en-US" sz="2200" dirty="0">
                <a:latin typeface="Arial Rounded MT Bold" panose="020F0704030504030204" pitchFamily="34" charset="0"/>
              </a:rPr>
              <a:t>SDM : 	MANUSIA DALAM ORGANISASI YANG MEMPUNYAI DAYA / ENERGI / KEMAMPUAN / KOMPETENSI YG BISA DIGUNAKAN UNTUK MENGGERAKKAN RODA ORGANISASI DALAM MENCAPAI TUJUAN</a:t>
            </a:r>
          </a:p>
          <a:p>
            <a:endParaRPr lang="en-US" altLang="en-US" dirty="0"/>
          </a:p>
        </p:txBody>
      </p:sp>
      <p:sp>
        <p:nvSpPr>
          <p:cNvPr id="52227" name="Text Box 3">
            <a:extLst>
              <a:ext uri="{FF2B5EF4-FFF2-40B4-BE49-F238E27FC236}">
                <a16:creationId xmlns:a16="http://schemas.microsoft.com/office/drawing/2014/main" id="{E7993307-670F-4E5D-9056-BFDD3C10D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220" y="2375935"/>
            <a:ext cx="9252294" cy="2031325"/>
          </a:xfrm>
          <a:prstGeom prst="rect">
            <a:avLst/>
          </a:prstGeom>
          <a:gradFill rotWithShape="1">
            <a:gsLst>
              <a:gs pos="0">
                <a:srgbClr val="003399">
                  <a:gamma/>
                  <a:shade val="46275"/>
                  <a:invGamma/>
                </a:srgbClr>
              </a:gs>
              <a:gs pos="5000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dirty="0">
              <a:latin typeface="Arial Rounded MT Bold" panose="020F0704030504030204" pitchFamily="34" charset="0"/>
            </a:endParaRPr>
          </a:p>
          <a:p>
            <a:pPr marL="268288"/>
            <a:r>
              <a:rPr lang="en-US" altLang="en-US" dirty="0">
                <a:latin typeface="Arial Rounded MT Bold" panose="020F0704030504030204" pitchFamily="34" charset="0"/>
              </a:rPr>
              <a:t>MANAJEMEN SDM</a:t>
            </a:r>
          </a:p>
          <a:p>
            <a:pPr marL="268288"/>
            <a:endParaRPr lang="en-US" altLang="en-US" dirty="0">
              <a:latin typeface="Arial Rounded MT Bold" panose="020F0704030504030204" pitchFamily="34" charset="0"/>
            </a:endParaRPr>
          </a:p>
          <a:p>
            <a:pPr marL="268288"/>
            <a:r>
              <a:rPr lang="en-US" altLang="en-US" dirty="0">
                <a:latin typeface="Arial Rounded MT Bold" panose="020F0704030504030204" pitchFamily="34" charset="0"/>
              </a:rPr>
              <a:t>UPAYA MENGELOLA SDM SECARA SISTEMATIS DAN TERENCANA SEHINGGA MEMBERIKAN KONTRIBUSI YANG POSITIF BAGI PENCAPAIAN TUJUAN ORGANISASI</a:t>
            </a:r>
          </a:p>
          <a:p>
            <a:endParaRPr lang="en-US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D51827C9-8FA3-4A77-962D-1877ABC18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476" y="4482065"/>
            <a:ext cx="9363489" cy="2302169"/>
          </a:xfrm>
          <a:prstGeom prst="rect">
            <a:avLst/>
          </a:prstGeom>
          <a:gradFill rotWithShape="1">
            <a:gsLst>
              <a:gs pos="0">
                <a:srgbClr val="003399">
                  <a:gamma/>
                  <a:shade val="46275"/>
                  <a:invGamma/>
                </a:srgbClr>
              </a:gs>
              <a:gs pos="5000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dirty="0"/>
          </a:p>
          <a:p>
            <a:pPr marL="179388"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000" dirty="0">
                <a:latin typeface="Arial Rounded MT Bold" panose="020F0704030504030204" pitchFamily="34" charset="0"/>
              </a:rPr>
              <a:t>SERANGKAIAN KEPUTUSAN UNTUK MENGELOLA HUBUNGAN PEGAWAI SECARA OPTIMAL MULAI DARI REKRUTMEN, SELEKSI, PENEMPATAN, PEMBINAAN (KOMPENSASI &amp;KESEJAHTERAAN) DAN PENGEMBANGAN, (KARIR,  PENDIDIKAN &amp;  PELATIHAN ) UNTUK MENCAPAI TUJUAN ORGANISASI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Oval 3">
            <a:extLst>
              <a:ext uri="{FF2B5EF4-FFF2-40B4-BE49-F238E27FC236}">
                <a16:creationId xmlns:a16="http://schemas.microsoft.com/office/drawing/2014/main" id="{6284B4DB-7DC6-4DFC-A0D8-3E3A688B1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2405063"/>
            <a:ext cx="2665412" cy="2722562"/>
          </a:xfrm>
          <a:prstGeom prst="ellipse">
            <a:avLst/>
          </a:prstGeom>
          <a:solidFill>
            <a:srgbClr val="99CC00"/>
          </a:soli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99CC00"/>
            </a:extrusionClr>
            <a:contourClr>
              <a:srgbClr val="99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107763" dir="13500000" sx="125000" sy="125000" algn="b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MANAJEMEN</a:t>
            </a:r>
          </a:p>
          <a:p>
            <a:pPr algn="ctr"/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SDM</a:t>
            </a: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0CED5F44-FAA7-4680-983D-B08F19380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891" y="1941146"/>
            <a:ext cx="180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Rekrutmen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11237BDE-AF27-482A-B6E9-9BAEFBF13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822" y="5257800"/>
            <a:ext cx="18593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Penempatan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BDC596F1-CF8F-4128-A4F0-70820CE46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337" y="3243748"/>
            <a:ext cx="14141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Penilaian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Prestasi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2" name="Rectangle 8">
            <a:extLst>
              <a:ext uri="{FF2B5EF4-FFF2-40B4-BE49-F238E27FC236}">
                <a16:creationId xmlns:a16="http://schemas.microsoft.com/office/drawing/2014/main" id="{2F46EA33-7B9C-42E2-8CBE-DAA622EC9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580" y="5401508"/>
            <a:ext cx="13308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Rencana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r"/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karir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13" name="Rectangle 9">
            <a:extLst>
              <a:ext uri="{FF2B5EF4-FFF2-40B4-BE49-F238E27FC236}">
                <a16:creationId xmlns:a16="http://schemas.microsoft.com/office/drawing/2014/main" id="{1ECD8CD0-1111-48B5-ACF9-67183C28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099" y="1584752"/>
            <a:ext cx="17588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Reward &amp;</a:t>
            </a:r>
          </a:p>
          <a:p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Punishment</a:t>
            </a:r>
          </a:p>
        </p:txBody>
      </p:sp>
      <p:sp>
        <p:nvSpPr>
          <p:cNvPr id="47114" name="Line 10">
            <a:extLst>
              <a:ext uri="{FF2B5EF4-FFF2-40B4-BE49-F238E27FC236}">
                <a16:creationId xmlns:a16="http://schemas.microsoft.com/office/drawing/2014/main" id="{D7FD371C-B436-4754-B5CC-C020EF1B4A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5675" y="2484439"/>
            <a:ext cx="704850" cy="56038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00CC"/>
            </a:extrusionClr>
            <a:contourClr>
              <a:srgbClr val="0000CC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ID"/>
          </a:p>
        </p:txBody>
      </p:sp>
      <p:sp>
        <p:nvSpPr>
          <p:cNvPr id="47115" name="Line 11">
            <a:extLst>
              <a:ext uri="{FF2B5EF4-FFF2-40B4-BE49-F238E27FC236}">
                <a16:creationId xmlns:a16="http://schemas.microsoft.com/office/drawing/2014/main" id="{AADCDC0A-48C7-47FD-97DA-97BE37CDA0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25939" y="4567239"/>
            <a:ext cx="784225" cy="56038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7116" name="Line 12">
            <a:extLst>
              <a:ext uri="{FF2B5EF4-FFF2-40B4-BE49-F238E27FC236}">
                <a16:creationId xmlns:a16="http://schemas.microsoft.com/office/drawing/2014/main" id="{C421F22B-7A1D-4815-911F-83AAD322D6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7888" y="4646614"/>
            <a:ext cx="862012" cy="56038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7117" name="Line 13">
            <a:extLst>
              <a:ext uri="{FF2B5EF4-FFF2-40B4-BE49-F238E27FC236}">
                <a16:creationId xmlns:a16="http://schemas.microsoft.com/office/drawing/2014/main" id="{CC2ACB61-59AD-43B5-ABAE-E15597F269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25939" y="2565400"/>
            <a:ext cx="706437" cy="560388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7118" name="Line 14">
            <a:extLst>
              <a:ext uri="{FF2B5EF4-FFF2-40B4-BE49-F238E27FC236}">
                <a16:creationId xmlns:a16="http://schemas.microsoft.com/office/drawing/2014/main" id="{7E4F549B-529A-40DE-B4F3-FCC455026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0625" y="3846513"/>
            <a:ext cx="941388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7119" name="Line 15">
            <a:extLst>
              <a:ext uri="{FF2B5EF4-FFF2-40B4-BE49-F238E27FC236}">
                <a16:creationId xmlns:a16="http://schemas.microsoft.com/office/drawing/2014/main" id="{4CBAEAA2-FCA3-481D-865F-4B7A3DB702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70363" y="3765550"/>
            <a:ext cx="70485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7120" name="Oval 16">
            <a:extLst>
              <a:ext uri="{FF2B5EF4-FFF2-40B4-BE49-F238E27FC236}">
                <a16:creationId xmlns:a16="http://schemas.microsoft.com/office/drawing/2014/main" id="{594AE2E6-A245-49D8-90AB-5787F688E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2732088" cy="1360488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00CC"/>
            </a:extrusionClr>
            <a:contourClr>
              <a:srgbClr val="0000CC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ID"/>
          </a:p>
        </p:txBody>
      </p:sp>
      <p:sp>
        <p:nvSpPr>
          <p:cNvPr id="47121" name="Oval 17">
            <a:extLst>
              <a:ext uri="{FF2B5EF4-FFF2-40B4-BE49-F238E27FC236}">
                <a16:creationId xmlns:a16="http://schemas.microsoft.com/office/drawing/2014/main" id="{E8CDCBEA-2D19-4850-ADBD-F32F324D4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4953001"/>
            <a:ext cx="2819400" cy="1362075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00CC"/>
            </a:extrusionClr>
            <a:contourClr>
              <a:srgbClr val="0000CC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ID"/>
          </a:p>
        </p:txBody>
      </p:sp>
      <p:sp>
        <p:nvSpPr>
          <p:cNvPr id="47122" name="Oval 18">
            <a:extLst>
              <a:ext uri="{FF2B5EF4-FFF2-40B4-BE49-F238E27FC236}">
                <a16:creationId xmlns:a16="http://schemas.microsoft.com/office/drawing/2014/main" id="{347AF4AC-2E2F-48D7-B7A4-CEEEAD438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025" y="4670079"/>
            <a:ext cx="2901949" cy="1441449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scene3d>
            <a:camera prst="legacyPerspectiveFront">
              <a:rot lat="20099999" lon="20099999" rev="0"/>
            </a:camera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0000CC"/>
            </a:extrusionClr>
            <a:contourClr>
              <a:srgbClr val="0000CC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ID"/>
          </a:p>
        </p:txBody>
      </p:sp>
      <p:sp>
        <p:nvSpPr>
          <p:cNvPr id="47123" name="Oval 19">
            <a:extLst>
              <a:ext uri="{FF2B5EF4-FFF2-40B4-BE49-F238E27FC236}">
                <a16:creationId xmlns:a16="http://schemas.microsoft.com/office/drawing/2014/main" id="{3D757DF1-8E27-4141-AE52-A7FF7BD6F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819400"/>
            <a:ext cx="2971800" cy="151130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scene3d>
            <a:camera prst="legacyPerspectiveFront">
              <a:rot lat="20099999" lon="20099999" rev="0"/>
            </a:camera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0000CC"/>
            </a:extrusionClr>
            <a:contourClr>
              <a:srgbClr val="0000CC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ID"/>
          </a:p>
        </p:txBody>
      </p:sp>
      <p:sp>
        <p:nvSpPr>
          <p:cNvPr id="47124" name="Oval 20">
            <a:extLst>
              <a:ext uri="{FF2B5EF4-FFF2-40B4-BE49-F238E27FC236}">
                <a16:creationId xmlns:a16="http://schemas.microsoft.com/office/drawing/2014/main" id="{CFAE6B5C-8773-487F-9B12-01280E84B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2014" y="3125789"/>
            <a:ext cx="2185987" cy="1360487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00CC"/>
            </a:extrusionClr>
            <a:contourClr>
              <a:srgbClr val="0000CC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ID"/>
          </a:p>
        </p:txBody>
      </p:sp>
      <p:sp>
        <p:nvSpPr>
          <p:cNvPr id="47125" name="Oval 21">
            <a:extLst>
              <a:ext uri="{FF2B5EF4-FFF2-40B4-BE49-F238E27FC236}">
                <a16:creationId xmlns:a16="http://schemas.microsoft.com/office/drawing/2014/main" id="{59E4F64E-E3F8-4B8E-9CCD-71BD1F541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1" y="1600200"/>
            <a:ext cx="2735263" cy="1360488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00CC"/>
            </a:extrusionClr>
            <a:contourClr>
              <a:srgbClr val="0000CC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ID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FBDF20-1BD0-40AB-88B0-A296FD57FC76}"/>
              </a:ext>
            </a:extLst>
          </p:cNvPr>
          <p:cNvSpPr txBox="1"/>
          <p:nvPr/>
        </p:nvSpPr>
        <p:spPr>
          <a:xfrm>
            <a:off x="1524000" y="163370"/>
            <a:ext cx="9775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Rounded MT Bold" panose="020F0704030504030204" pitchFamily="34" charset="0"/>
              </a:rPr>
              <a:t>RUANG LINGKUP MANAJEMEN SDM</a:t>
            </a:r>
            <a:endParaRPr lang="en-ID" sz="4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583F4442-B991-4306-B858-928AAB555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986009"/>
            <a:ext cx="17652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Pendidikan</a:t>
            </a:r>
          </a:p>
          <a:p>
            <a:pPr algn="r"/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&amp;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Pelatihan</a:t>
            </a:r>
            <a:endParaRPr lang="en-US" altLang="en-US" sz="24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69044EF2-3333-4113-8234-14B38C6C9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3307" y="3617913"/>
            <a:ext cx="180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Seleksi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id="{C9DFEF32-0DB6-4B83-87EF-844C368E0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164" y="1074688"/>
            <a:ext cx="2790584" cy="1193434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00CC"/>
            </a:extrusionClr>
            <a:contourClr>
              <a:srgbClr val="0000CC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ID"/>
          </a:p>
        </p:txBody>
      </p:sp>
      <p:sp>
        <p:nvSpPr>
          <p:cNvPr id="26" name="Oval 16">
            <a:extLst>
              <a:ext uri="{FF2B5EF4-FFF2-40B4-BE49-F238E27FC236}">
                <a16:creationId xmlns:a16="http://schemas.microsoft.com/office/drawing/2014/main" id="{3F187ACA-DE92-4B7E-850E-A007C0909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8055" y="5401508"/>
            <a:ext cx="2000801" cy="1025504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00CC"/>
            </a:extrusionClr>
            <a:contourClr>
              <a:srgbClr val="0000CC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ID"/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D1D5785C-A581-407C-9918-E26A4EBDD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746" y="1296988"/>
            <a:ext cx="22507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Pemberhentian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274638"/>
            <a:ext cx="9294743" cy="563562"/>
          </a:xfrm>
        </p:spPr>
        <p:txBody>
          <a:bodyPr>
            <a:noAutofit/>
          </a:bodyPr>
          <a:lstStyle/>
          <a:p>
            <a:r>
              <a:rPr lang="en-US" sz="3200" b="1" dirty="0" err="1"/>
              <a:t>Komponen-Komponen</a:t>
            </a:r>
            <a:r>
              <a:rPr lang="en-US" sz="3200" b="1" dirty="0"/>
              <a:t> </a:t>
            </a:r>
            <a:r>
              <a:rPr lang="en-US" sz="3200" b="1" dirty="0" err="1"/>
              <a:t>dalam</a:t>
            </a:r>
            <a:r>
              <a:rPr lang="en-US" sz="3200" b="1" dirty="0"/>
              <a:t> </a:t>
            </a:r>
            <a:r>
              <a:rPr lang="en-US" sz="3200" b="1" dirty="0" err="1"/>
              <a:t>Sistem</a:t>
            </a:r>
            <a:r>
              <a:rPr lang="en-US" sz="3200" b="1" dirty="0"/>
              <a:t> MSDM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52331691"/>
              </p:ext>
            </p:extLst>
          </p:nvPr>
        </p:nvGraphicFramePr>
        <p:xfrm>
          <a:off x="1752600" y="1066800"/>
          <a:ext cx="86868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>
            <a:extLst>
              <a:ext uri="{FF2B5EF4-FFF2-40B4-BE49-F238E27FC236}">
                <a16:creationId xmlns:a16="http://schemas.microsoft.com/office/drawing/2014/main" id="{9BB036C8-765A-4EBA-B63D-59BB88852E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3575" y="295276"/>
            <a:ext cx="8313738" cy="5429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ID" sz="3600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00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prstShdw prst="shdw18" dist="17961" dir="13500000">
                    <a:schemeClr val="bg1">
                      <a:gamma/>
                      <a:shade val="60000"/>
                      <a:invGamma/>
                    </a:schemeClr>
                  </a:prstShdw>
                </a:effectLst>
              </a:rPr>
              <a:t>KONSEP MANAJEMEN SUMBERDAYA MANUSIA</a:t>
            </a:r>
          </a:p>
        </p:txBody>
      </p:sp>
      <p:sp>
        <p:nvSpPr>
          <p:cNvPr id="14339" name="Oval 3">
            <a:extLst>
              <a:ext uri="{FF2B5EF4-FFF2-40B4-BE49-F238E27FC236}">
                <a16:creationId xmlns:a16="http://schemas.microsoft.com/office/drawing/2014/main" id="{FEDC2E40-E760-45DF-87D2-FB1C26E16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498600"/>
            <a:ext cx="1752600" cy="8382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GENERASI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PERTAMA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0" name="Oval 4">
            <a:extLst>
              <a:ext uri="{FF2B5EF4-FFF2-40B4-BE49-F238E27FC236}">
                <a16:creationId xmlns:a16="http://schemas.microsoft.com/office/drawing/2014/main" id="{C64205B8-7871-4AA2-A537-8C0304040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3302000"/>
            <a:ext cx="1752600" cy="838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GENERASI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KEDUA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1" name="Oval 5">
            <a:extLst>
              <a:ext uri="{FF2B5EF4-FFF2-40B4-BE49-F238E27FC236}">
                <a16:creationId xmlns:a16="http://schemas.microsoft.com/office/drawing/2014/main" id="{B1435C1D-61E4-4D0B-86F6-4DC3FF1E2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73688"/>
            <a:ext cx="1752600" cy="8382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GENERASI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KETIGA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2" name="AutoShape 6">
            <a:extLst>
              <a:ext uri="{FF2B5EF4-FFF2-40B4-BE49-F238E27FC236}">
                <a16:creationId xmlns:a16="http://schemas.microsoft.com/office/drawing/2014/main" id="{A52FC683-0BC5-40FE-AF28-294CE4F7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1484313"/>
            <a:ext cx="1828800" cy="914400"/>
          </a:xfrm>
          <a:prstGeom prst="roundRect">
            <a:avLst>
              <a:gd name="adj" fmla="val 16667"/>
            </a:avLst>
          </a:prstGeom>
          <a:solidFill>
            <a:srgbClr val="66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PRE - PERSONNEL </a:t>
            </a:r>
          </a:p>
          <a:p>
            <a:pPr algn="ctr"/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MANAGEMENT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3" name="AutoShape 7">
            <a:extLst>
              <a:ext uri="{FF2B5EF4-FFF2-40B4-BE49-F238E27FC236}">
                <a16:creationId xmlns:a16="http://schemas.microsoft.com/office/drawing/2014/main" id="{CB417E80-B137-408D-A4FB-E020B2B69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276600"/>
            <a:ext cx="1828800" cy="914400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PERSONNEL</a:t>
            </a:r>
          </a:p>
          <a:p>
            <a:pPr algn="ctr"/>
            <a:r>
              <a:rPr lang="en-US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MANAGEMENT</a:t>
            </a:r>
            <a:endParaRPr lang="en-US" altLang="en-US" sz="240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4" name="AutoShape 8">
            <a:extLst>
              <a:ext uri="{FF2B5EF4-FFF2-40B4-BE49-F238E27FC236}">
                <a16:creationId xmlns:a16="http://schemas.microsoft.com/office/drawing/2014/main" id="{96E5F278-3381-4F5E-9408-CBDAB0B07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5300663"/>
            <a:ext cx="1828800" cy="914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HUMAN </a:t>
            </a:r>
          </a:p>
          <a:p>
            <a:pPr algn="ctr"/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RESOURCE</a:t>
            </a:r>
          </a:p>
          <a:p>
            <a:pPr algn="ctr"/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MANAGEMENT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5" name="AutoShape 9">
            <a:extLst>
              <a:ext uri="{FF2B5EF4-FFF2-40B4-BE49-F238E27FC236}">
                <a16:creationId xmlns:a16="http://schemas.microsoft.com/office/drawing/2014/main" id="{0D788DF4-3270-4627-A666-5824220B9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219200"/>
            <a:ext cx="4038600" cy="1371600"/>
          </a:xfrm>
          <a:prstGeom prst="roundRect">
            <a:avLst>
              <a:gd name="adj" fmla="val 8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-  MANUSIA SBG FAKTOR PRODUKSI </a:t>
            </a:r>
          </a:p>
          <a:p>
            <a:r>
              <a:rPr lang="en-US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   (MAN - MACHINE)</a:t>
            </a:r>
          </a:p>
          <a:p>
            <a:r>
              <a:rPr lang="en-US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-  PEMILIK SEKALIGUS SBG PENGELOLA</a:t>
            </a:r>
          </a:p>
          <a:p>
            <a:r>
              <a:rPr lang="en-US" altLang="en-US" sz="1600">
                <a:solidFill>
                  <a:srgbClr val="000066"/>
                </a:solidFill>
                <a:latin typeface="Tahoma" panose="020B0604030504040204" pitchFamily="34" charset="0"/>
              </a:rPr>
              <a:t>   (OWNER-MANAGERS)</a:t>
            </a:r>
          </a:p>
        </p:txBody>
      </p:sp>
      <p:sp>
        <p:nvSpPr>
          <p:cNvPr id="14346" name="AutoShape 10">
            <a:extLst>
              <a:ext uri="{FF2B5EF4-FFF2-40B4-BE49-F238E27FC236}">
                <a16:creationId xmlns:a16="http://schemas.microsoft.com/office/drawing/2014/main" id="{CC9D5EFD-042A-4F94-B588-ACB6674C6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743200"/>
            <a:ext cx="4038600" cy="1981200"/>
          </a:xfrm>
          <a:prstGeom prst="roundRect">
            <a:avLst>
              <a:gd name="adj" fmla="val 8667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-  MANUSIA SBG MESIN YG PUNYA </a:t>
            </a:r>
          </a:p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   PERASAAN (NEUROPHYSIOLOGICAL - </a:t>
            </a:r>
          </a:p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   MACHINE)</a:t>
            </a:r>
          </a:p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-  PERUSAHAAN WAJIB MEMBUAT </a:t>
            </a:r>
          </a:p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   KESEPAKATAN/PERJANJIAN KERJA</a:t>
            </a:r>
          </a:p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-  ANALISIS JABATAN, SELEKSI, </a:t>
            </a:r>
          </a:p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   PROGRAM PELATIHAN</a:t>
            </a:r>
          </a:p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-  BAGIAN PERSONALIA SBG PENGELOLA</a:t>
            </a:r>
          </a:p>
        </p:txBody>
      </p:sp>
      <p:sp>
        <p:nvSpPr>
          <p:cNvPr id="14347" name="AutoShape 11">
            <a:extLst>
              <a:ext uri="{FF2B5EF4-FFF2-40B4-BE49-F238E27FC236}">
                <a16:creationId xmlns:a16="http://schemas.microsoft.com/office/drawing/2014/main" id="{3D2B2D74-B895-43F6-8586-903E305D6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868863"/>
            <a:ext cx="4038600" cy="1752600"/>
          </a:xfrm>
          <a:prstGeom prst="roundRect">
            <a:avLst>
              <a:gd name="adj" fmla="val 8667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-  MANUSIA SEBAGAI SUMBER DAYA</a:t>
            </a:r>
          </a:p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   PERUSAHAAN</a:t>
            </a:r>
          </a:p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-  MANAJER PERSONALIA MJD STRATEGIS</a:t>
            </a:r>
          </a:p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-  PERILAKU &amp; MOTIVASI KERJA</a:t>
            </a:r>
          </a:p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-  FOKUS PELATIHAN BERKEMBANG KE</a:t>
            </a:r>
          </a:p>
          <a:p>
            <a:r>
              <a:rPr lang="en-US" altLang="en-US" sz="1600">
                <a:solidFill>
                  <a:srgbClr val="6666FF"/>
                </a:solidFill>
                <a:latin typeface="Tahoma" panose="020B0604030504040204" pitchFamily="34" charset="0"/>
              </a:rPr>
              <a:t>   ARAH MIDDLE MANAGEMENT</a:t>
            </a:r>
          </a:p>
        </p:txBody>
      </p:sp>
      <p:sp>
        <p:nvSpPr>
          <p:cNvPr id="14348" name="AutoShape 12">
            <a:extLst>
              <a:ext uri="{FF2B5EF4-FFF2-40B4-BE49-F238E27FC236}">
                <a16:creationId xmlns:a16="http://schemas.microsoft.com/office/drawing/2014/main" id="{572CECDF-A8EF-4B55-8FC9-EF4E6E624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3200400"/>
            <a:ext cx="342900" cy="1066800"/>
          </a:xfrm>
          <a:prstGeom prst="rightArrow">
            <a:avLst>
              <a:gd name="adj1" fmla="val 43333"/>
              <a:gd name="adj2" fmla="val 5833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9" name="AutoShape 13">
            <a:extLst>
              <a:ext uri="{FF2B5EF4-FFF2-40B4-BE49-F238E27FC236}">
                <a16:creationId xmlns:a16="http://schemas.microsoft.com/office/drawing/2014/main" id="{6A2948BC-CD69-421C-A9A8-A93ACD293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3200400"/>
            <a:ext cx="419100" cy="1143000"/>
          </a:xfrm>
          <a:prstGeom prst="rightArrow">
            <a:avLst>
              <a:gd name="adj1" fmla="val 43333"/>
              <a:gd name="adj2" fmla="val 5833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0" name="AutoShape 14">
            <a:extLst>
              <a:ext uri="{FF2B5EF4-FFF2-40B4-BE49-F238E27FC236}">
                <a16:creationId xmlns:a16="http://schemas.microsoft.com/office/drawing/2014/main" id="{6FB62723-D526-4B67-8B71-75A779931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1397000"/>
            <a:ext cx="342900" cy="1066800"/>
          </a:xfrm>
          <a:prstGeom prst="rightArrow">
            <a:avLst>
              <a:gd name="adj1" fmla="val 43333"/>
              <a:gd name="adj2" fmla="val 5833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1" name="AutoShape 15">
            <a:extLst>
              <a:ext uri="{FF2B5EF4-FFF2-40B4-BE49-F238E27FC236}">
                <a16:creationId xmlns:a16="http://schemas.microsoft.com/office/drawing/2014/main" id="{F4D5E81F-81FA-40F3-90E5-BD2859949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447800"/>
            <a:ext cx="419100" cy="1143000"/>
          </a:xfrm>
          <a:prstGeom prst="rightArrow">
            <a:avLst>
              <a:gd name="adj1" fmla="val 43333"/>
              <a:gd name="adj2" fmla="val 5833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2" name="AutoShape 16">
            <a:extLst>
              <a:ext uri="{FF2B5EF4-FFF2-40B4-BE49-F238E27FC236}">
                <a16:creationId xmlns:a16="http://schemas.microsoft.com/office/drawing/2014/main" id="{294BDC83-7DEB-4C90-9A59-9174C12EC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5257800"/>
            <a:ext cx="342900" cy="1066800"/>
          </a:xfrm>
          <a:prstGeom prst="rightArrow">
            <a:avLst>
              <a:gd name="adj1" fmla="val 43333"/>
              <a:gd name="adj2" fmla="val 5833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3" name="AutoShape 17">
            <a:extLst>
              <a:ext uri="{FF2B5EF4-FFF2-40B4-BE49-F238E27FC236}">
                <a16:creationId xmlns:a16="http://schemas.microsoft.com/office/drawing/2014/main" id="{F506F262-7F1C-40F6-9EDC-4EBE5444F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5257800"/>
            <a:ext cx="419100" cy="1143000"/>
          </a:xfrm>
          <a:prstGeom prst="rightArrow">
            <a:avLst>
              <a:gd name="adj1" fmla="val 43333"/>
              <a:gd name="adj2" fmla="val 5833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5" dur="80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6" dur="80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80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40" grpId="0" animBg="1"/>
      <p:bldP spid="14341" grpId="0" animBg="1"/>
      <p:bldP spid="14342" grpId="0" animBg="1"/>
      <p:bldP spid="14343" grpId="0" animBg="1"/>
      <p:bldP spid="14344" grpId="0" animBg="1"/>
      <p:bldP spid="14345" grpId="0" animBg="1"/>
      <p:bldP spid="14345" grpId="1" animBg="1"/>
      <p:bldP spid="14346" grpId="0" animBg="1"/>
      <p:bldP spid="14347" grpId="0" animBg="1"/>
      <p:bldP spid="14348" grpId="0" animBg="1"/>
      <p:bldP spid="14349" grpId="0" animBg="1"/>
      <p:bldP spid="14350" grpId="0" animBg="1"/>
      <p:bldP spid="14351" grpId="0" animBg="1"/>
      <p:bldP spid="14352" grpId="0" animBg="1"/>
      <p:bldP spid="143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>
            <a:extLst>
              <a:ext uri="{FF2B5EF4-FFF2-40B4-BE49-F238E27FC236}">
                <a16:creationId xmlns:a16="http://schemas.microsoft.com/office/drawing/2014/main" id="{7239A6F2-9C13-4178-BCBB-5317B62E8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97200"/>
            <a:ext cx="1752600" cy="8382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GENERASI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KEEMPAT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AutoShape 3">
            <a:extLst>
              <a:ext uri="{FF2B5EF4-FFF2-40B4-BE49-F238E27FC236}">
                <a16:creationId xmlns:a16="http://schemas.microsoft.com/office/drawing/2014/main" id="{40868EE7-4ACB-4587-BC43-9A883CEE6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2924175"/>
            <a:ext cx="1828800" cy="9144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STRATEGIC </a:t>
            </a:r>
          </a:p>
          <a:p>
            <a:pPr algn="ctr"/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HUMAN RESOURCE</a:t>
            </a:r>
          </a:p>
          <a:p>
            <a:pPr algn="ctr"/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MANAGEMENT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8" name="AutoShape 4">
            <a:extLst>
              <a:ext uri="{FF2B5EF4-FFF2-40B4-BE49-F238E27FC236}">
                <a16:creationId xmlns:a16="http://schemas.microsoft.com/office/drawing/2014/main" id="{F54B60CA-BB2A-4A6C-B1BA-35AE55699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620713"/>
            <a:ext cx="4038600" cy="5676900"/>
          </a:xfrm>
          <a:prstGeom prst="roundRect">
            <a:avLst>
              <a:gd name="adj" fmla="val 8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  FAKTOR-FAKTOR LINGKUNGAN YG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CEPAT BERUBAH DAN SULIT DIDUGA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MEMBERIKAN DAMPAK LANGSUNG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TERHADAP PERUSAHAAN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  KARYAWAN DILIHAT SBG SALAH SATU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STAKEHOLDER INTERNAL YG PERLU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DIPERHATIKAN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  PENGELOLA SDM MEMPUNYAI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KEDUDUKAN PENTING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  PROYEKSI KEBUTUHAN KARYAWAN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DIKAITKAN DGN PROYEKSI/EKSPANSI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PERUSAHAAN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  KOMPETENSI INDIVIDU DISESUAIKAN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DGN VISI PERUSAHAAN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  PERGESERAN DARI PELATIHAN KE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PENDIDIKAN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  DAYA SAING PERUSAHAAN MERUPA -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KAN DAYA SAING SDM - NYA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  PENGGANTIAN PEMBAGIAN TUGAS &amp;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PENILAIAN KINERJA INDIVIDUAL,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MENJADI PEMBAGIAN PERAN DAN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EVALUASI PROSES.</a:t>
            </a:r>
          </a:p>
        </p:txBody>
      </p:sp>
      <p:sp>
        <p:nvSpPr>
          <p:cNvPr id="16389" name="AutoShape 5">
            <a:extLst>
              <a:ext uri="{FF2B5EF4-FFF2-40B4-BE49-F238E27FC236}">
                <a16:creationId xmlns:a16="http://schemas.microsoft.com/office/drawing/2014/main" id="{E00C139E-D8D9-484C-AC5C-91793BEC3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3048000"/>
            <a:ext cx="304800" cy="762000"/>
          </a:xfrm>
          <a:prstGeom prst="rightArrow">
            <a:avLst>
              <a:gd name="adj1" fmla="val 43333"/>
              <a:gd name="adj2" fmla="val 5833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0" name="AutoShape 6">
            <a:extLst>
              <a:ext uri="{FF2B5EF4-FFF2-40B4-BE49-F238E27FC236}">
                <a16:creationId xmlns:a16="http://schemas.microsoft.com/office/drawing/2014/main" id="{AEBFD18C-597C-425D-A2C4-39166EE1A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2952750"/>
            <a:ext cx="342900" cy="990600"/>
          </a:xfrm>
          <a:prstGeom prst="rightArrow">
            <a:avLst>
              <a:gd name="adj1" fmla="val 43333"/>
              <a:gd name="adj2" fmla="val 5833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87" grpId="0" animBg="1"/>
      <p:bldP spid="16388" grpId="0" animBg="1"/>
      <p:bldP spid="16389" grpId="0" animBg="1"/>
      <p:bldP spid="163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2">
            <a:extLst>
              <a:ext uri="{FF2B5EF4-FFF2-40B4-BE49-F238E27FC236}">
                <a16:creationId xmlns:a16="http://schemas.microsoft.com/office/drawing/2014/main" id="{C20FCA30-BF15-49AC-8B36-7D588F94A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3009900"/>
            <a:ext cx="1752600" cy="8382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GENERASI</a:t>
            </a:r>
          </a:p>
          <a:p>
            <a:pPr algn="ctr"/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KELIMA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AutoShape 3">
            <a:extLst>
              <a:ext uri="{FF2B5EF4-FFF2-40B4-BE49-F238E27FC236}">
                <a16:creationId xmlns:a16="http://schemas.microsoft.com/office/drawing/2014/main" id="{730554DE-6465-4A4A-9385-4A0E5D798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57500"/>
            <a:ext cx="1905000" cy="11430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BRAINWARE </a:t>
            </a:r>
          </a:p>
          <a:p>
            <a:pPr algn="ctr"/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MANAGEMENT</a:t>
            </a:r>
          </a:p>
          <a:p>
            <a:pPr algn="ctr"/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(MANAJEMEN</a:t>
            </a:r>
          </a:p>
          <a:p>
            <a:pPr algn="ctr"/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PERANGKAT OTAK)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2" name="AutoShape 4">
            <a:extLst>
              <a:ext uri="{FF2B5EF4-FFF2-40B4-BE49-F238E27FC236}">
                <a16:creationId xmlns:a16="http://schemas.microsoft.com/office/drawing/2014/main" id="{A9ABF7DA-C3CF-4A8A-B4E8-A0BA97A33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20714"/>
            <a:ext cx="4191000" cy="5610225"/>
          </a:xfrm>
          <a:prstGeom prst="roundRect">
            <a:avLst>
              <a:gd name="adj" fmla="val 8667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 	TANTANGAN LINGKUNGAN  YANG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DIHADAPI ADALAH KOMPETISI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KECERDASAN (KNOWLEDGE TO 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KNOWLEDGE COMPETITION)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  	KUALITAS OTAK MANUSIA SEBAGAI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SUMBER DAYA SAING PERUSAHAAN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  	BRAINWARE MANAGEMENT SEBAGAI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KONSEP BARU PENGELOLAAN MANUSIA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YG MEMBAWA SDM BAGAIMANA ME-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MILIKI KEMAMPUAN BELAJAR DENGAN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BAIK, UTK MENGUASAI KNOWLEDGE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SEBAGAI DAYA SAING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  	PENINGKATAN DAYA SAING DENGAN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MEMBANGUN TIM KERJA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  	KEGIATAN BELAJAR TELAH MENJADI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TUNTUTAN KEGIATAN SETIAP ORANG,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SHG MEMILIKI PENGETAHUAN (KNOW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LEDGE) YG SELALU BERKEMBANG &amp;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   	MEMBUATNYA MEMILIKI KOMPETENSI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-	MENGGABUNGKAN IQ, EQ, DAN SQ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	DAN SQ SBG KONSEP MEMBANGUN</a:t>
            </a:r>
          </a:p>
          <a:p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</a:rPr>
              <a:t>	KECERDASAN KOMPETENSI.</a:t>
            </a:r>
          </a:p>
        </p:txBody>
      </p:sp>
      <p:sp>
        <p:nvSpPr>
          <p:cNvPr id="17413" name="AutoShape 5">
            <a:extLst>
              <a:ext uri="{FF2B5EF4-FFF2-40B4-BE49-F238E27FC236}">
                <a16:creationId xmlns:a16="http://schemas.microsoft.com/office/drawing/2014/main" id="{674ECB4B-E8D7-4B8B-BF3F-AFD53C511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048000"/>
            <a:ext cx="304800" cy="762000"/>
          </a:xfrm>
          <a:prstGeom prst="rightArrow">
            <a:avLst>
              <a:gd name="adj1" fmla="val 43333"/>
              <a:gd name="adj2" fmla="val 5833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4" name="AutoShape 6">
            <a:extLst>
              <a:ext uri="{FF2B5EF4-FFF2-40B4-BE49-F238E27FC236}">
                <a16:creationId xmlns:a16="http://schemas.microsoft.com/office/drawing/2014/main" id="{0A917C66-8352-43BA-991D-B45B92028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952750"/>
            <a:ext cx="342900" cy="990600"/>
          </a:xfrm>
          <a:prstGeom prst="rightArrow">
            <a:avLst>
              <a:gd name="adj1" fmla="val 43333"/>
              <a:gd name="adj2" fmla="val 58333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1" grpId="0" animBg="1"/>
      <p:bldP spid="17412" grpId="0" animBg="1"/>
      <p:bldP spid="17413" grpId="0" animBg="1"/>
      <p:bldP spid="174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E6654D-5629-4D24-AA1F-5302BE960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26C75-0ABA-4374-AE7B-EF0570CAF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4"/>
            <a:ext cx="6259953" cy="4676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DBABAA-E332-4FEC-81BC-A007746F9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06" y="1319213"/>
            <a:ext cx="5321817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02069F-6DEE-4A1C-B1C4-233BAE3F5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4088838"/>
            <a:ext cx="3781425" cy="276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D23EE8-4577-4239-8960-1321C66CF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60" y="4104326"/>
            <a:ext cx="4593785" cy="2738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9A2730-6821-4A8A-A69A-90E5008F5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645" y="4343400"/>
            <a:ext cx="3672331" cy="2466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5474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>
            <a:extLst>
              <a:ext uri="{FF2B5EF4-FFF2-40B4-BE49-F238E27FC236}">
                <a16:creationId xmlns:a16="http://schemas.microsoft.com/office/drawing/2014/main" id="{BB1927F0-AF5E-48BD-9B40-02E0B8CE8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4724400"/>
            <a:ext cx="7488238" cy="1828800"/>
          </a:xfrm>
          <a:prstGeom prst="roundRect">
            <a:avLst>
              <a:gd name="adj" fmla="val 8713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715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430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1145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860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432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004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576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148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600" b="1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endParaRPr lang="en-US" altLang="en-US" sz="1600" b="1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r>
              <a:rPr lang="en-US" altLang="en-US" sz="1600" b="1" dirty="0">
                <a:solidFill>
                  <a:schemeClr val="bg1"/>
                </a:solidFill>
                <a:latin typeface="Tahoma" panose="020B0604030504040204" pitchFamily="34" charset="0"/>
              </a:rPr>
              <a:t>4.	PROGRAM-PROGRAM PENGEMBANGAN PERSONALIA </a:t>
            </a:r>
          </a:p>
          <a:p>
            <a:r>
              <a:rPr lang="en-US" altLang="en-US" sz="1600" b="1" dirty="0">
                <a:solidFill>
                  <a:schemeClr val="bg1"/>
                </a:solidFill>
                <a:latin typeface="Tahoma" panose="020B0604030504040204" pitchFamily="34" charset="0"/>
              </a:rPr>
              <a:t>    	DITERAPKAN DENGAN TUJUAN MENYEIMBANGKAN KEBUTUHAN-</a:t>
            </a:r>
          </a:p>
          <a:p>
            <a:r>
              <a:rPr lang="en-US" altLang="en-US" sz="1600" b="1" dirty="0">
                <a:solidFill>
                  <a:schemeClr val="bg1"/>
                </a:solidFill>
                <a:latin typeface="Tahoma" panose="020B0604030504040204" pitchFamily="34" charset="0"/>
              </a:rPr>
              <a:t>    	KEBUTUHAN KARYAWAN SEKALIGUS TUJUAN-TUJUAN</a:t>
            </a:r>
          </a:p>
          <a:p>
            <a:r>
              <a:rPr lang="en-US" altLang="en-US" sz="1600" b="1" dirty="0">
                <a:solidFill>
                  <a:schemeClr val="bg1"/>
                </a:solidFill>
                <a:latin typeface="Tahoma" panose="020B0604030504040204" pitchFamily="34" charset="0"/>
              </a:rPr>
              <a:t>  	ORGANISASI.</a:t>
            </a:r>
          </a:p>
        </p:txBody>
      </p:sp>
      <p:sp>
        <p:nvSpPr>
          <p:cNvPr id="18435" name="AutoShape 3">
            <a:extLst>
              <a:ext uri="{FF2B5EF4-FFF2-40B4-BE49-F238E27FC236}">
                <a16:creationId xmlns:a16="http://schemas.microsoft.com/office/drawing/2014/main" id="{361515E9-341C-49A1-A0AF-33D812BBF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9" y="3657600"/>
            <a:ext cx="7246937" cy="1524000"/>
          </a:xfrm>
          <a:prstGeom prst="roundRect">
            <a:avLst>
              <a:gd name="adj" fmla="val 8713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715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430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1145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860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432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004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576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148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600" b="1">
              <a:solidFill>
                <a:schemeClr val="bg1"/>
              </a:solidFill>
              <a:latin typeface="Tahoma" panose="020B0604030504040204" pitchFamily="34" charset="0"/>
            </a:endParaRPr>
          </a:p>
          <a:p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3.	MANAJER MENCIPTAKAN LINGKUNGAN KERJA DIMANA PARA </a:t>
            </a:r>
          </a:p>
          <a:p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    	KARYAWAN DIPACU AGAR MENGEMBANGKAN DAN MENGGUNA-</a:t>
            </a:r>
          </a:p>
          <a:p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    	KAN KEAHLIAN MEREKA SEMAKSIMAL MUNGKIN</a:t>
            </a:r>
          </a:p>
        </p:txBody>
      </p:sp>
      <p:sp>
        <p:nvSpPr>
          <p:cNvPr id="18436" name="AutoShape 4">
            <a:extLst>
              <a:ext uri="{FF2B5EF4-FFF2-40B4-BE49-F238E27FC236}">
                <a16:creationId xmlns:a16="http://schemas.microsoft.com/office/drawing/2014/main" id="{587E573E-D70C-4FCD-9392-D0B5A32EB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2209800"/>
            <a:ext cx="7010400" cy="1676400"/>
          </a:xfrm>
          <a:prstGeom prst="roundRect">
            <a:avLst>
              <a:gd name="adj" fmla="val 8713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715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430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1145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860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432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004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576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148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 dirty="0">
                <a:solidFill>
                  <a:schemeClr val="bg1"/>
                </a:solidFill>
                <a:latin typeface="Tahoma" panose="020B0604030504040204" pitchFamily="34" charset="0"/>
              </a:rPr>
              <a:t>2.	MANAJER MENYUSUN BERBAGAI KEBIJAKAN, PROGRAM, DAN </a:t>
            </a:r>
          </a:p>
          <a:p>
            <a:r>
              <a:rPr lang="en-US" altLang="en-US" sz="1600" b="1" dirty="0">
                <a:solidFill>
                  <a:schemeClr val="bg1"/>
                </a:solidFill>
                <a:latin typeface="Tahoma" panose="020B0604030504040204" pitchFamily="34" charset="0"/>
              </a:rPr>
              <a:t>    	PEDOMAN KERJA, YANG MEMUASKAN KEBUTUHAN EKONOMI </a:t>
            </a:r>
          </a:p>
          <a:p>
            <a:r>
              <a:rPr lang="en-US" altLang="en-US" sz="1600" b="1" dirty="0">
                <a:solidFill>
                  <a:schemeClr val="bg1"/>
                </a:solidFill>
                <a:latin typeface="Tahoma" panose="020B0604030504040204" pitchFamily="34" charset="0"/>
              </a:rPr>
              <a:t>      DAN EMOSIONAL PARA KARYAWAN</a:t>
            </a:r>
          </a:p>
        </p:txBody>
      </p:sp>
      <p:sp>
        <p:nvSpPr>
          <p:cNvPr id="18437" name="WordArt 5">
            <a:extLst>
              <a:ext uri="{FF2B5EF4-FFF2-40B4-BE49-F238E27FC236}">
                <a16:creationId xmlns:a16="http://schemas.microsoft.com/office/drawing/2014/main" id="{7E7B0CE4-D3CB-4D36-93C4-A6E872BD33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3575" y="295276"/>
            <a:ext cx="8313738" cy="5429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ID" sz="3600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00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prstShdw prst="shdw18" dist="17961" dir="13500000">
                    <a:srgbClr val="003300">
                      <a:gamma/>
                      <a:shade val="60000"/>
                      <a:invGamma/>
                    </a:srgbClr>
                  </a:prstShdw>
                </a:effectLst>
              </a:rPr>
              <a:t>PRINSIP MANAJEMEN SUMBERDAYA MANUSIA</a:t>
            </a:r>
          </a:p>
        </p:txBody>
      </p:sp>
      <p:sp>
        <p:nvSpPr>
          <p:cNvPr id="18438" name="AutoShape 6">
            <a:extLst>
              <a:ext uri="{FF2B5EF4-FFF2-40B4-BE49-F238E27FC236}">
                <a16:creationId xmlns:a16="http://schemas.microsoft.com/office/drawing/2014/main" id="{410B2D8E-96E1-4C7A-8216-5A1D85695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1125538"/>
            <a:ext cx="7056437" cy="1295400"/>
          </a:xfrm>
          <a:prstGeom prst="roundRect">
            <a:avLst>
              <a:gd name="adj" fmla="val 8713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715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430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1145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6860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1432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6004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0576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51485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KARYAWAN DIPANDANG SBG SUATU INVESTASI, YANG AKAN </a:t>
            </a:r>
          </a:p>
          <a:p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    	MEMBERIKAN IMBALAN JANGKA PANJANG BAGI ORGANISASI,</a:t>
            </a:r>
          </a:p>
          <a:p>
            <a:r>
              <a:rPr lang="en-US" altLang="en-US" sz="1600" b="1">
                <a:solidFill>
                  <a:schemeClr val="bg1"/>
                </a:solidFill>
                <a:latin typeface="Tahoma" panose="020B0604030504040204" pitchFamily="34" charset="0"/>
              </a:rPr>
              <a:t>	DALAM BENTUK PRODUKTIVITAS YANG LEBIH BESAR</a:t>
            </a:r>
          </a:p>
        </p:txBody>
      </p:sp>
    </p:spTree>
  </p:cSld>
  <p:clrMapOvr>
    <a:masterClrMapping/>
  </p:clrMapOvr>
  <p:transition spd="slow">
    <p:checke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WordArt 4">
            <a:extLst>
              <a:ext uri="{FF2B5EF4-FFF2-40B4-BE49-F238E27FC236}">
                <a16:creationId xmlns:a16="http://schemas.microsoft.com/office/drawing/2014/main" id="{A7B4E013-183B-4B58-BEB1-8391E03882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30318" y="540785"/>
            <a:ext cx="5637211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REKRUTMEN SDM</a:t>
            </a: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54EF1F7E-C476-4FEE-81EB-432AEDCE6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775" y="1844678"/>
            <a:ext cx="1148263" cy="369332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PENYEBAB</a:t>
            </a: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6A96BD77-470E-4BCF-8917-C551ED860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330" y="3364469"/>
            <a:ext cx="2541465" cy="3693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TANTANGAN EKSTERNAL</a:t>
            </a:r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D7A063F1-97FE-4A3F-8778-09B230431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339" y="3413125"/>
            <a:ext cx="2403607" cy="3693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TANTANGAN INTERNAL</a:t>
            </a:r>
          </a:p>
        </p:txBody>
      </p:sp>
      <p:sp>
        <p:nvSpPr>
          <p:cNvPr id="41992" name="Text Box 8">
            <a:extLst>
              <a:ext uri="{FF2B5EF4-FFF2-40B4-BE49-F238E27FC236}">
                <a16:creationId xmlns:a16="http://schemas.microsoft.com/office/drawing/2014/main" id="{8EB971B8-84AF-43A8-9B41-9AC67F178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330" y="4731030"/>
            <a:ext cx="2636812" cy="120032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KONDISI EKONOMI</a:t>
            </a:r>
          </a:p>
          <a:p>
            <a:pPr>
              <a:buFontTx/>
              <a:buChar char="•"/>
            </a:pPr>
            <a:r>
              <a:rPr lang="en-US" altLang="en-US"/>
              <a:t>KONDISI SOSIAL POLITIK</a:t>
            </a:r>
          </a:p>
          <a:p>
            <a:pPr>
              <a:buFontTx/>
              <a:buChar char="•"/>
            </a:pPr>
            <a:r>
              <a:rPr lang="en-US" altLang="en-US"/>
              <a:t>PERUBAHAN TEKNOLOGI</a:t>
            </a:r>
          </a:p>
          <a:p>
            <a:pPr>
              <a:buFontTx/>
              <a:buChar char="•"/>
            </a:pPr>
            <a:r>
              <a:rPr lang="en-US" altLang="en-US"/>
              <a:t>COMPETITOR</a:t>
            </a:r>
          </a:p>
        </p:txBody>
      </p:sp>
      <p:sp>
        <p:nvSpPr>
          <p:cNvPr id="41993" name="Text Box 9">
            <a:extLst>
              <a:ext uri="{FF2B5EF4-FFF2-40B4-BE49-F238E27FC236}">
                <a16:creationId xmlns:a16="http://schemas.microsoft.com/office/drawing/2014/main" id="{BE2FBFB7-3428-4AEE-BAE4-2E09C8E60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038" y="4797426"/>
            <a:ext cx="2808526" cy="2031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RENCANA STRATEGIS</a:t>
            </a:r>
          </a:p>
          <a:p>
            <a:pPr>
              <a:buFontTx/>
              <a:buChar char="•"/>
            </a:pPr>
            <a:r>
              <a:rPr lang="en-US" altLang="en-US"/>
              <a:t>ANGGARAN</a:t>
            </a:r>
          </a:p>
          <a:p>
            <a:pPr>
              <a:buFontTx/>
              <a:buChar char="•"/>
            </a:pPr>
            <a:r>
              <a:rPr lang="en-US" altLang="en-US"/>
              <a:t>DESAIN ORGANISASI</a:t>
            </a:r>
          </a:p>
          <a:p>
            <a:pPr>
              <a:buFontTx/>
              <a:buChar char="•"/>
            </a:pPr>
            <a:r>
              <a:rPr lang="en-US" altLang="en-US"/>
              <a:t>FAKTOR SDM YG ADA</a:t>
            </a:r>
          </a:p>
          <a:p>
            <a:r>
              <a:rPr lang="en-US" altLang="en-US"/>
              <a:t> (PENSIUN, PEMECATAN,</a:t>
            </a:r>
          </a:p>
          <a:p>
            <a:r>
              <a:rPr lang="en-US" altLang="en-US"/>
              <a:t>KEMATIAN, PENGUNDURAN</a:t>
            </a:r>
          </a:p>
          <a:p>
            <a:r>
              <a:rPr lang="en-US" altLang="en-US"/>
              <a:t>DIRI)</a:t>
            </a:r>
          </a:p>
        </p:txBody>
      </p:sp>
      <p:sp>
        <p:nvSpPr>
          <p:cNvPr id="41994" name="AutoShape 10">
            <a:extLst>
              <a:ext uri="{FF2B5EF4-FFF2-40B4-BE49-F238E27FC236}">
                <a16:creationId xmlns:a16="http://schemas.microsoft.com/office/drawing/2014/main" id="{A4CAC1E0-55DD-45B4-A399-073CC6A82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3860801"/>
            <a:ext cx="1008062" cy="7921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ID"/>
          </a:p>
        </p:txBody>
      </p:sp>
      <p:sp>
        <p:nvSpPr>
          <p:cNvPr id="41995" name="AutoShape 11">
            <a:extLst>
              <a:ext uri="{FF2B5EF4-FFF2-40B4-BE49-F238E27FC236}">
                <a16:creationId xmlns:a16="http://schemas.microsoft.com/office/drawing/2014/main" id="{C1562649-0681-4E5B-B45E-4FBF22373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3860801"/>
            <a:ext cx="1008063" cy="7921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ID"/>
          </a:p>
        </p:txBody>
      </p:sp>
      <p:sp>
        <p:nvSpPr>
          <p:cNvPr id="41996" name="AutoShape 12">
            <a:extLst>
              <a:ext uri="{FF2B5EF4-FFF2-40B4-BE49-F238E27FC236}">
                <a16:creationId xmlns:a16="http://schemas.microsoft.com/office/drawing/2014/main" id="{86FB66B4-0073-477A-B4B1-5560B7090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2708276"/>
            <a:ext cx="576262" cy="5048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ID"/>
          </a:p>
        </p:txBody>
      </p:sp>
      <p:sp>
        <p:nvSpPr>
          <p:cNvPr id="41997" name="AutoShape 13">
            <a:extLst>
              <a:ext uri="{FF2B5EF4-FFF2-40B4-BE49-F238E27FC236}">
                <a16:creationId xmlns:a16="http://schemas.microsoft.com/office/drawing/2014/main" id="{DAE47660-DCEF-4B59-93FE-B680B36C4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2708276"/>
            <a:ext cx="576263" cy="5048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ID"/>
          </a:p>
        </p:txBody>
      </p:sp>
      <p:sp>
        <p:nvSpPr>
          <p:cNvPr id="41998" name="Line 14">
            <a:extLst>
              <a:ext uri="{FF2B5EF4-FFF2-40B4-BE49-F238E27FC236}">
                <a16:creationId xmlns:a16="http://schemas.microsoft.com/office/drawing/2014/main" id="{B45E1D40-40E6-4357-A955-6BE609DC40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5413" y="2708275"/>
            <a:ext cx="4176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41999" name="Rectangle 15">
            <a:extLst>
              <a:ext uri="{FF2B5EF4-FFF2-40B4-BE49-F238E27FC236}">
                <a16:creationId xmlns:a16="http://schemas.microsoft.com/office/drawing/2014/main" id="{46FC4104-D7BE-420C-8837-87C735112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1" y="2347913"/>
            <a:ext cx="288925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52DE35CC-BD98-4CA3-8811-302FF87D39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1625"/>
            <a:ext cx="7772400" cy="966788"/>
          </a:xfrm>
        </p:spPr>
        <p:txBody>
          <a:bodyPr/>
          <a:lstStyle/>
          <a:p>
            <a:pPr algn="ctr"/>
            <a:r>
              <a:rPr lang="en-US" altLang="en-US" sz="4500" b="1"/>
              <a:t>SISTEM REKRUTMEN</a:t>
            </a:r>
            <a:r>
              <a:rPr lang="en-US" altLang="en-US"/>
              <a:t> </a:t>
            </a:r>
            <a:endParaRPr lang="en-GB" altLang="en-US"/>
          </a:p>
        </p:txBody>
      </p:sp>
      <p:sp>
        <p:nvSpPr>
          <p:cNvPr id="48131" name="AutoShape 3">
            <a:extLst>
              <a:ext uri="{FF2B5EF4-FFF2-40B4-BE49-F238E27FC236}">
                <a16:creationId xmlns:a16="http://schemas.microsoft.com/office/drawing/2014/main" id="{7E5C79B7-4DB2-4634-8AEB-D0E56ECB0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1143000"/>
            <a:ext cx="4200525" cy="1143000"/>
          </a:xfrm>
          <a:prstGeom prst="rightArrow">
            <a:avLst>
              <a:gd name="adj1" fmla="val 66667"/>
              <a:gd name="adj2" fmla="val 71645"/>
            </a:avLst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altLang="en-US" sz="1000" b="1">
              <a:latin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Sistem Rekrutmen Modern</a:t>
            </a:r>
          </a:p>
        </p:txBody>
      </p:sp>
      <p:sp>
        <p:nvSpPr>
          <p:cNvPr id="48132" name="AutoShape 4">
            <a:extLst>
              <a:ext uri="{FF2B5EF4-FFF2-40B4-BE49-F238E27FC236}">
                <a16:creationId xmlns:a16="http://schemas.microsoft.com/office/drawing/2014/main" id="{4FFBE0EC-0DA9-4BEE-831B-5D0CE020DD1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43601" y="1143000"/>
            <a:ext cx="4200525" cy="1143000"/>
          </a:xfrm>
          <a:prstGeom prst="rightArrow">
            <a:avLst>
              <a:gd name="adj1" fmla="val 66667"/>
              <a:gd name="adj2" fmla="val 71645"/>
            </a:avLst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Sistem Rekrutmen Tradisional</a:t>
            </a:r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0DA93704-F09B-457A-AAEE-D5F111ED7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6" y="2286000"/>
            <a:ext cx="4429125" cy="4495800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5738" indent="-185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Symbol" panose="05050102010706020507" pitchFamily="18" charset="2"/>
              <a:buChar char="¨"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Mendukung rencana strategis organisasi</a:t>
            </a:r>
          </a:p>
          <a:p>
            <a:pPr>
              <a:buFont typeface="Symbol" panose="05050102010706020507" pitchFamily="18" charset="2"/>
              <a:buChar char="¨"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Tanggung jawab seluruh manajer dan pimpinan</a:t>
            </a:r>
          </a:p>
          <a:p>
            <a:pPr>
              <a:buFont typeface="Symbol" panose="05050102010706020507" pitchFamily="18" charset="2"/>
              <a:buChar char="¨"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Terpadu  dengan proses dan fungsi yang lain</a:t>
            </a:r>
          </a:p>
          <a:p>
            <a:pPr>
              <a:buFont typeface="Symbol" panose="05050102010706020507" pitchFamily="18" charset="2"/>
              <a:buChar char="¨"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Berakhir dengan proses pengembangan karyawan   (career plan &amp; career path)</a:t>
            </a:r>
          </a:p>
          <a:p>
            <a:pPr>
              <a:buFont typeface="Symbol" panose="05050102010706020507" pitchFamily="18" charset="2"/>
              <a:buChar char="¨"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Pengembangan karyawan yang direkrut tanggung jawab atasan dan HRD</a:t>
            </a:r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FF583B16-00BD-4AD7-9444-DA182A29BD7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86476" y="2286000"/>
            <a:ext cx="4429125" cy="44196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5738" indent="-1857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Symbol" panose="05050102010706020507" pitchFamily="18" charset="2"/>
              <a:buChar char="¨"/>
            </a:pPr>
            <a:r>
              <a:rPr lang="en-US" altLang="en-US" sz="2400">
                <a:solidFill>
                  <a:srgbClr val="0066FF"/>
                </a:solidFill>
                <a:latin typeface="Times New Roman" panose="02020603050405020304" pitchFamily="18" charset="0"/>
              </a:rPr>
              <a:t>Hanya untuk kebutuhan     sesaat, kurang terkait dengan proses manajemen secara keseluruhan</a:t>
            </a:r>
          </a:p>
          <a:p>
            <a:pPr>
              <a:buFont typeface="Symbol" panose="05050102010706020507" pitchFamily="18" charset="2"/>
              <a:buChar char="¨"/>
            </a:pPr>
            <a:r>
              <a:rPr lang="en-US" altLang="en-US" sz="2400">
                <a:solidFill>
                  <a:srgbClr val="0066FF"/>
                </a:solidFill>
                <a:latin typeface="Times New Roman" panose="02020603050405020304" pitchFamily="18" charset="0"/>
              </a:rPr>
              <a:t>Tanggung jawab HRD</a:t>
            </a:r>
          </a:p>
          <a:p>
            <a:pPr>
              <a:buFont typeface="Symbol" panose="05050102010706020507" pitchFamily="18" charset="2"/>
              <a:buChar char="¨"/>
            </a:pPr>
            <a:r>
              <a:rPr lang="en-US" altLang="en-US" sz="2400">
                <a:solidFill>
                  <a:srgbClr val="0066FF"/>
                </a:solidFill>
                <a:latin typeface="Times New Roman" panose="02020603050405020304" pitchFamily="18" charset="0"/>
              </a:rPr>
              <a:t>Tidak terpadu</a:t>
            </a:r>
          </a:p>
          <a:p>
            <a:pPr>
              <a:buFont typeface="Symbol" panose="05050102010706020507" pitchFamily="18" charset="2"/>
              <a:buChar char="¨"/>
            </a:pPr>
            <a:r>
              <a:rPr lang="en-US" altLang="en-US" sz="2400">
                <a:solidFill>
                  <a:srgbClr val="0066FF"/>
                </a:solidFill>
                <a:latin typeface="Times New Roman" panose="02020603050405020304" pitchFamily="18" charset="0"/>
              </a:rPr>
              <a:t>Berakhir diterimanya karyawan</a:t>
            </a:r>
          </a:p>
          <a:p>
            <a:pPr>
              <a:buFont typeface="Symbol" panose="05050102010706020507" pitchFamily="18" charset="2"/>
              <a:buChar char="¨"/>
            </a:pPr>
            <a:r>
              <a:rPr lang="en-US" altLang="en-US" sz="2400">
                <a:solidFill>
                  <a:srgbClr val="0066FF"/>
                </a:solidFill>
                <a:latin typeface="Times New Roman" panose="02020603050405020304" pitchFamily="18" charset="0"/>
              </a:rPr>
              <a:t>Pengembangan karyawan yang direkrut tanggung jawab atasan sepenuhnya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1" grpId="0" animBg="1" autoUpdateAnimBg="0"/>
      <p:bldP spid="48132" grpId="0" animBg="1" autoUpdateAnimBg="0"/>
      <p:bldP spid="48133" grpId="0" animBg="1" autoUpdateAnimBg="0"/>
      <p:bldP spid="48134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A16A0E7-5883-4CED-9B2B-68611DFEA0A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5851" y="76201"/>
            <a:ext cx="2111375" cy="192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WordArt 3">
            <a:extLst>
              <a:ext uri="{FF2B5EF4-FFF2-40B4-BE49-F238E27FC236}">
                <a16:creationId xmlns:a16="http://schemas.microsoft.com/office/drawing/2014/main" id="{62E6207F-8BD6-4EEE-AB63-63413B4DB5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7850" y="549276"/>
            <a:ext cx="4076700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CC00"/>
                    </a:gs>
                    <a:gs pos="50000">
                      <a:srgbClr val="FFFF00"/>
                    </a:gs>
                    <a:gs pos="100000">
                      <a:srgbClr val="00CC00"/>
                    </a:gs>
                  </a:gsLst>
                  <a:lin ang="5400000" scaled="1"/>
                </a:gra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</a:rPr>
              <a:t>PENYUSUNAN FORMASI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2CBFD290-4CC7-41AB-BAC6-12129605B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852739"/>
            <a:ext cx="2819400" cy="788987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 marL="231775" indent="-2317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Arial Black" panose="020B0A04020102020204" pitchFamily="34" charset="0"/>
              </a:rPr>
              <a:t>PENYUSUNAN DSP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>
                <a:solidFill>
                  <a:srgbClr val="000000"/>
                </a:solidFill>
                <a:latin typeface="Arial Black" panose="020B0A04020102020204" pitchFamily="34" charset="0"/>
              </a:rPr>
              <a:t>PETA JABATAN</a:t>
            </a: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93AA4D4E-6FBF-4873-B09B-471F8DC89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060576"/>
            <a:ext cx="1676400" cy="2468563"/>
          </a:xfrm>
          <a:prstGeom prst="rect">
            <a:avLst/>
          </a:prstGeom>
          <a:solidFill>
            <a:srgbClr val="00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 marL="122238" indent="-1222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00"/>
                </a:solidFill>
              </a:rPr>
              <a:t>ANJAB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</a:rPr>
              <a:t>ANALISIS KEBUT PEG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</a:rPr>
              <a:t>ANALISIS BEBAN KERJA</a:t>
            </a:r>
          </a:p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rgbClr val="000000"/>
              </a:solidFill>
            </a:endParaRPr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id="{DCE4ADE2-EDFB-4CA1-814D-78DD4400E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420938"/>
            <a:ext cx="2743200" cy="1751012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 marL="122238" indent="-1222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 Black" panose="020B0A04020102020204" pitchFamily="34" charset="0"/>
              </a:rPr>
              <a:t>KEGIATAN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</a:rPr>
              <a:t>JOB COMPETENCIES PROGRAM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</a:rPr>
              <a:t>JOB MAPING PROGRAM</a:t>
            </a:r>
          </a:p>
        </p:txBody>
      </p:sp>
      <p:sp>
        <p:nvSpPr>
          <p:cNvPr id="22535" name="Text Box 7">
            <a:extLst>
              <a:ext uri="{FF2B5EF4-FFF2-40B4-BE49-F238E27FC236}">
                <a16:creationId xmlns:a16="http://schemas.microsoft.com/office/drawing/2014/main" id="{6C4CAC4A-5D9B-4AC0-9DEC-6B436A475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050" y="4633914"/>
            <a:ext cx="3352800" cy="1919287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>
            <a:lvl1pPr marL="168275" indent="-1682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0000"/>
                </a:solidFill>
                <a:latin typeface="Arial Black" panose="020B0A04020102020204" pitchFamily="34" charset="0"/>
              </a:rPr>
              <a:t>H A S I L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</a:rPr>
              <a:t>STANDART KOMPETENSI JAB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</a:rPr>
              <a:t>PERSYARATAN JAB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</a:rPr>
              <a:t>INSTRUMEN SELEKSI</a:t>
            </a:r>
          </a:p>
        </p:txBody>
      </p:sp>
      <p:cxnSp>
        <p:nvCxnSpPr>
          <p:cNvPr id="22536" name="AutoShape 8">
            <a:extLst>
              <a:ext uri="{FF2B5EF4-FFF2-40B4-BE49-F238E27FC236}">
                <a16:creationId xmlns:a16="http://schemas.microsoft.com/office/drawing/2014/main" id="{9379A44A-B489-4D51-BC0F-A2FBF6D7CDB1}"/>
              </a:ext>
            </a:extLst>
          </p:cNvPr>
          <p:cNvCxnSpPr>
            <a:cxnSpLocks noChangeShapeType="1"/>
            <a:endCxn id="22534" idx="1"/>
          </p:cNvCxnSpPr>
          <p:nvPr/>
        </p:nvCxnSpPr>
        <p:spPr bwMode="auto">
          <a:xfrm flipV="1">
            <a:off x="7258050" y="3297238"/>
            <a:ext cx="666750" cy="12700"/>
          </a:xfrm>
          <a:prstGeom prst="straightConnector1">
            <a:avLst/>
          </a:prstGeom>
          <a:noFill/>
          <a:ln w="76200">
            <a:solidFill>
              <a:schemeClr val="tx2"/>
            </a:solidFill>
            <a:round/>
            <a:headEnd/>
            <a:tailEnd type="arrow" w="med" len="med"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7" name="AutoShape 9">
            <a:extLst>
              <a:ext uri="{FF2B5EF4-FFF2-40B4-BE49-F238E27FC236}">
                <a16:creationId xmlns:a16="http://schemas.microsoft.com/office/drawing/2014/main" id="{9C308666-0D93-4DFC-9B75-BA76E89DAA61}"/>
              </a:ext>
            </a:extLst>
          </p:cNvPr>
          <p:cNvCxnSpPr>
            <a:cxnSpLocks noChangeShapeType="1"/>
            <a:stCxn id="22534" idx="2"/>
            <a:endCxn id="22535" idx="3"/>
          </p:cNvCxnSpPr>
          <p:nvPr/>
        </p:nvCxnSpPr>
        <p:spPr bwMode="auto">
          <a:xfrm rot="5400000">
            <a:off x="7781925" y="4079875"/>
            <a:ext cx="1422400" cy="1606550"/>
          </a:xfrm>
          <a:prstGeom prst="bentConnector2">
            <a:avLst/>
          </a:prstGeom>
          <a:noFill/>
          <a:ln w="76200">
            <a:solidFill>
              <a:schemeClr val="tx2"/>
            </a:solidFill>
            <a:miter lim="800000"/>
            <a:headEnd/>
            <a:tailEnd type="arrow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8" name="AutoShape 10">
            <a:extLst>
              <a:ext uri="{FF2B5EF4-FFF2-40B4-BE49-F238E27FC236}">
                <a16:creationId xmlns:a16="http://schemas.microsoft.com/office/drawing/2014/main" id="{AB8E24D5-5399-47BF-B561-FF71ACED5E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03613" y="3213100"/>
            <a:ext cx="838200" cy="0"/>
          </a:xfrm>
          <a:prstGeom prst="straightConnector1">
            <a:avLst/>
          </a:prstGeom>
          <a:noFill/>
          <a:ln w="76200">
            <a:solidFill>
              <a:schemeClr val="tx2"/>
            </a:solidFill>
            <a:round/>
            <a:headEnd/>
            <a:tailEnd type="arrow" w="med" len="med"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5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98" decel="100000" fill="hold"/>
                                        <p:tgtEl>
                                          <p:spTgt spid="225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25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225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1000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000"/>
                                        <p:tgtEl>
                                          <p:spTgt spid="225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10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1000"/>
                                        <p:tgtEl>
                                          <p:spTgt spid="225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1000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22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1000"/>
                                        <p:tgtEl>
                                          <p:spTgt spid="22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5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5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5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build="p" animBg="1"/>
      <p:bldP spid="22532" grpId="0" build="p" animBg="1"/>
      <p:bldP spid="22533" grpId="0" build="p" animBg="1"/>
      <p:bldP spid="22534" grpId="0" build="p" animBg="1"/>
      <p:bldP spid="22535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E650E-C469-4562-A54C-FD27681C1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73" y="109330"/>
            <a:ext cx="8912087" cy="668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05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>
            <a:extLst>
              <a:ext uri="{FF2B5EF4-FFF2-40B4-BE49-F238E27FC236}">
                <a16:creationId xmlns:a16="http://schemas.microsoft.com/office/drawing/2014/main" id="{616BBCA2-4A52-45A6-8EB1-A93E1A06F5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92313" y="2349500"/>
            <a:ext cx="7772400" cy="360045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>
                <a:solidFill>
                  <a:srgbClr val="66FF33"/>
                </a:solidFill>
                <a:latin typeface="Lucida Handwriting" panose="03010101010101010101" pitchFamily="66" charset="0"/>
              </a:rPr>
              <a:t>PENGERTIAN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>
              <a:solidFill>
                <a:srgbClr val="66FF33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/>
              <a:t>PENGADAAN PEGAWAI ADALAH KEGIATAN UNTUK MENGISI FORMASI YANG LOWONG BERDASARKAN ATAS KEBUTUHAN AKAN JUMLAH DAN MUTU PEGAWAI SESUAI DENGAN JENIS, SIFAT, BEBAN KERJA DAN TANGGUNG JAWAB DALAM PELAKSANAAN TUGAS</a:t>
            </a:r>
          </a:p>
        </p:txBody>
      </p:sp>
      <p:sp>
        <p:nvSpPr>
          <p:cNvPr id="34821" name="WordArt 5">
            <a:extLst>
              <a:ext uri="{FF2B5EF4-FFF2-40B4-BE49-F238E27FC236}">
                <a16:creationId xmlns:a16="http://schemas.microsoft.com/office/drawing/2014/main" id="{600EDC78-F1A9-4B5C-BCED-2168CA0318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33551" y="750819"/>
            <a:ext cx="5762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PENGADAAN PEGAWAI</a:t>
            </a:r>
          </a:p>
        </p:txBody>
      </p:sp>
    </p:spTree>
  </p:cSld>
  <p:clrMapOvr>
    <a:masterClrMapping/>
  </p:clrMapOvr>
  <p:transition spd="slow">
    <p:cover dir="ld"/>
    <p:sndAc>
      <p:stSnd>
        <p:snd r:embed="rId2" name="drumroll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>
            <a:extLst>
              <a:ext uri="{FF2B5EF4-FFF2-40B4-BE49-F238E27FC236}">
                <a16:creationId xmlns:a16="http://schemas.microsoft.com/office/drawing/2014/main" id="{862BB4EF-E85B-4F2E-9323-ADEE3F25D4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5189" y="476250"/>
            <a:ext cx="38004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PENGADAAN PEGAWAI</a:t>
            </a:r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438C6AFC-CB07-402C-B66D-04773D450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864" y="1844675"/>
            <a:ext cx="949299" cy="369332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SUMBER</a:t>
            </a: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574EB0B5-9E6C-43FD-A80B-437D869CE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104" y="3357563"/>
            <a:ext cx="1226618" cy="3693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EKSTERNAL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8B3E46A5-75E1-4E48-B074-DA0C4E43D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745" y="3322468"/>
            <a:ext cx="1088760" cy="3693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INTERNAL</a:t>
            </a:r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079073A8-2752-4C03-A62E-8F1A4AFB5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732" y="4786870"/>
            <a:ext cx="2505109" cy="6463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PENGADAAN PEGAWAI</a:t>
            </a:r>
          </a:p>
          <a:p>
            <a:r>
              <a:rPr lang="en-US" altLang="en-US"/>
              <a:t>  DARI PELAMAR UMUM</a:t>
            </a:r>
          </a:p>
        </p:txBody>
      </p:sp>
      <p:sp>
        <p:nvSpPr>
          <p:cNvPr id="44039" name="Text Box 7">
            <a:extLst>
              <a:ext uri="{FF2B5EF4-FFF2-40B4-BE49-F238E27FC236}">
                <a16:creationId xmlns:a16="http://schemas.microsoft.com/office/drawing/2014/main" id="{4D2C8C48-63F4-48DE-BB56-EAC3D961B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9" y="4797426"/>
            <a:ext cx="2904513" cy="6463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MUTASI ANTAR DEPARTEMEN</a:t>
            </a:r>
          </a:p>
          <a:p>
            <a:r>
              <a:rPr lang="en-US" altLang="en-US"/>
              <a:t>DALAM ORGANISASI</a:t>
            </a:r>
          </a:p>
        </p:txBody>
      </p:sp>
      <p:sp>
        <p:nvSpPr>
          <p:cNvPr id="44040" name="AutoShape 8">
            <a:extLst>
              <a:ext uri="{FF2B5EF4-FFF2-40B4-BE49-F238E27FC236}">
                <a16:creationId xmlns:a16="http://schemas.microsoft.com/office/drawing/2014/main" id="{9DF93A62-CC90-4917-98DB-871F02B2C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3860801"/>
            <a:ext cx="1008062" cy="7921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ID"/>
          </a:p>
        </p:txBody>
      </p:sp>
      <p:sp>
        <p:nvSpPr>
          <p:cNvPr id="44041" name="AutoShape 9">
            <a:extLst>
              <a:ext uri="{FF2B5EF4-FFF2-40B4-BE49-F238E27FC236}">
                <a16:creationId xmlns:a16="http://schemas.microsoft.com/office/drawing/2014/main" id="{2B95EB3B-DAC0-4409-A90D-6B0A4B3EA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3860801"/>
            <a:ext cx="1008063" cy="7921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ID"/>
          </a:p>
        </p:txBody>
      </p:sp>
      <p:sp>
        <p:nvSpPr>
          <p:cNvPr id="44042" name="AutoShape 10">
            <a:extLst>
              <a:ext uri="{FF2B5EF4-FFF2-40B4-BE49-F238E27FC236}">
                <a16:creationId xmlns:a16="http://schemas.microsoft.com/office/drawing/2014/main" id="{9C2E971A-B7A9-4AE6-85CE-B1168B3D0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2708276"/>
            <a:ext cx="576262" cy="5048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ID"/>
          </a:p>
        </p:txBody>
      </p:sp>
      <p:sp>
        <p:nvSpPr>
          <p:cNvPr id="44043" name="AutoShape 11">
            <a:extLst>
              <a:ext uri="{FF2B5EF4-FFF2-40B4-BE49-F238E27FC236}">
                <a16:creationId xmlns:a16="http://schemas.microsoft.com/office/drawing/2014/main" id="{EE9FC234-85BB-4599-92E6-1C0CC3488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2708276"/>
            <a:ext cx="576263" cy="5048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ID"/>
          </a:p>
        </p:txBody>
      </p:sp>
      <p:sp>
        <p:nvSpPr>
          <p:cNvPr id="44044" name="Line 12">
            <a:extLst>
              <a:ext uri="{FF2B5EF4-FFF2-40B4-BE49-F238E27FC236}">
                <a16:creationId xmlns:a16="http://schemas.microsoft.com/office/drawing/2014/main" id="{06F4E8CD-1286-462A-A2E9-04AD021D53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5413" y="2708275"/>
            <a:ext cx="4176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44045" name="Rectangle 13">
            <a:extLst>
              <a:ext uri="{FF2B5EF4-FFF2-40B4-BE49-F238E27FC236}">
                <a16:creationId xmlns:a16="http://schemas.microsoft.com/office/drawing/2014/main" id="{5DFF5EB2-ABEF-4ECF-9E7E-FDB14C6FF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1" y="2347913"/>
            <a:ext cx="288925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C75C93FF-09EC-4C2D-A334-536DA2728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6" y="549276"/>
            <a:ext cx="1952625" cy="447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F0D4031D-46D5-4E68-A278-F4CB6B55A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450" y="169536"/>
            <a:ext cx="5852833" cy="55399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000" b="1" dirty="0">
                <a:solidFill>
                  <a:srgbClr val="000000"/>
                </a:solidFill>
                <a:latin typeface="Clarendon Extended" pitchFamily="18" charset="0"/>
              </a:rPr>
              <a:t>PROSES </a:t>
            </a:r>
            <a:r>
              <a:rPr lang="id-ID" altLang="en-US" sz="3000" b="1" dirty="0">
                <a:solidFill>
                  <a:srgbClr val="000000"/>
                </a:solidFill>
                <a:latin typeface="Clarendon Extended" pitchFamily="18" charset="0"/>
              </a:rPr>
              <a:t>PENGADAAN PEGAWAI</a:t>
            </a:r>
          </a:p>
        </p:txBody>
      </p:sp>
      <p:grpSp>
        <p:nvGrpSpPr>
          <p:cNvPr id="23556" name="Group 4">
            <a:extLst>
              <a:ext uri="{FF2B5EF4-FFF2-40B4-BE49-F238E27FC236}">
                <a16:creationId xmlns:a16="http://schemas.microsoft.com/office/drawing/2014/main" id="{D9D0F6ED-9D1F-4048-B06F-30CEC4D2733B}"/>
              </a:ext>
            </a:extLst>
          </p:cNvPr>
          <p:cNvGrpSpPr>
            <a:grpSpLocks/>
          </p:cNvGrpSpPr>
          <p:nvPr/>
        </p:nvGrpSpPr>
        <p:grpSpPr bwMode="auto">
          <a:xfrm>
            <a:off x="1339850" y="603250"/>
            <a:ext cx="9328150" cy="6254750"/>
            <a:chOff x="0" y="108"/>
            <a:chExt cx="6170" cy="3940"/>
          </a:xfrm>
        </p:grpSpPr>
        <p:sp>
          <p:nvSpPr>
            <p:cNvPr id="23557" name="Line 5">
              <a:extLst>
                <a:ext uri="{FF2B5EF4-FFF2-40B4-BE49-F238E27FC236}">
                  <a16:creationId xmlns:a16="http://schemas.microsoft.com/office/drawing/2014/main" id="{B9033A05-EA4D-4A53-9EFE-7B55FD3679B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 flipH="1" flipV="1">
              <a:off x="5180" y="2944"/>
              <a:ext cx="144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3558" name="Text Box 6">
              <a:extLst>
                <a:ext uri="{FF2B5EF4-FFF2-40B4-BE49-F238E27FC236}">
                  <a16:creationId xmlns:a16="http://schemas.microsoft.com/office/drawing/2014/main" id="{8DDAFA33-6B60-4A88-81B8-45BC42CF7F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08"/>
              <a:ext cx="652" cy="19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id-ID" altLang="en-US" sz="1400">
                  <a:solidFill>
                    <a:srgbClr val="000000"/>
                  </a:solidFill>
                </a:rPr>
                <a:t>ANJAB</a:t>
              </a:r>
            </a:p>
          </p:txBody>
        </p:sp>
        <p:sp>
          <p:nvSpPr>
            <p:cNvPr id="23559" name="Text Box 7">
              <a:extLst>
                <a:ext uri="{FF2B5EF4-FFF2-40B4-BE49-F238E27FC236}">
                  <a16:creationId xmlns:a16="http://schemas.microsoft.com/office/drawing/2014/main" id="{4136ACFA-43F3-4D70-BC3B-1EA9D2C0BD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" y="576"/>
              <a:ext cx="652" cy="19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id-ID" altLang="en-US" sz="1400">
                  <a:solidFill>
                    <a:srgbClr val="000000"/>
                  </a:solidFill>
                </a:rPr>
                <a:t>D S P</a:t>
              </a:r>
            </a:p>
          </p:txBody>
        </p:sp>
        <p:sp>
          <p:nvSpPr>
            <p:cNvPr id="23560" name="Text Box 8">
              <a:extLst>
                <a:ext uri="{FF2B5EF4-FFF2-40B4-BE49-F238E27FC236}">
                  <a16:creationId xmlns:a16="http://schemas.microsoft.com/office/drawing/2014/main" id="{FA5243EE-B1E0-464C-994C-A2433CBC6F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" y="786"/>
              <a:ext cx="652" cy="332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buFont typeface="Wingdings" panose="05000000000000000000" pitchFamily="2" charset="2"/>
                <a:buChar char="§"/>
              </a:pPr>
              <a:r>
                <a:rPr lang="id-ID" altLang="en-US" sz="1400">
                  <a:solidFill>
                    <a:srgbClr val="000000"/>
                  </a:solidFill>
                </a:rPr>
                <a:t> AKP</a:t>
              </a:r>
            </a:p>
            <a:p>
              <a:pPr algn="ctr" eaLnBrk="1" hangingPunct="1">
                <a:buFont typeface="Wingdings" panose="05000000000000000000" pitchFamily="2" charset="2"/>
                <a:buChar char="§"/>
              </a:pPr>
              <a:r>
                <a:rPr lang="id-ID" altLang="en-US" sz="1400">
                  <a:solidFill>
                    <a:srgbClr val="000000"/>
                  </a:solidFill>
                </a:rPr>
                <a:t>ABK</a:t>
              </a:r>
            </a:p>
          </p:txBody>
        </p:sp>
        <p:sp>
          <p:nvSpPr>
            <p:cNvPr id="23561" name="Text Box 9">
              <a:extLst>
                <a:ext uri="{FF2B5EF4-FFF2-40B4-BE49-F238E27FC236}">
                  <a16:creationId xmlns:a16="http://schemas.microsoft.com/office/drawing/2014/main" id="{4DD042A6-07A8-492E-812B-80248FECAC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" y="1392"/>
              <a:ext cx="652" cy="16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id-ID" altLang="en-US" sz="1000">
                  <a:solidFill>
                    <a:srgbClr val="000000"/>
                  </a:solidFill>
                </a:rPr>
                <a:t>FORMASI</a:t>
              </a:r>
            </a:p>
          </p:txBody>
        </p:sp>
        <p:sp>
          <p:nvSpPr>
            <p:cNvPr id="23562" name="Text Box 10">
              <a:extLst>
                <a:ext uri="{FF2B5EF4-FFF2-40B4-BE49-F238E27FC236}">
                  <a16:creationId xmlns:a16="http://schemas.microsoft.com/office/drawing/2014/main" id="{54F50A9A-A07A-47AA-8B43-C137EC145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" y="1592"/>
              <a:ext cx="652" cy="256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en-US" sz="1000">
                  <a:solidFill>
                    <a:srgbClr val="000000"/>
                  </a:solidFill>
                </a:rPr>
                <a:t>PETA </a:t>
              </a:r>
            </a:p>
            <a:p>
              <a:pPr algn="ctr" eaLnBrk="1" hangingPunct="1"/>
              <a:r>
                <a:rPr lang="id-ID" altLang="en-US" sz="1000">
                  <a:solidFill>
                    <a:srgbClr val="000000"/>
                  </a:solidFill>
                </a:rPr>
                <a:t>JABATAN</a:t>
              </a:r>
            </a:p>
          </p:txBody>
        </p:sp>
        <p:sp>
          <p:nvSpPr>
            <p:cNvPr id="23563" name="Text Box 11">
              <a:extLst>
                <a:ext uri="{FF2B5EF4-FFF2-40B4-BE49-F238E27FC236}">
                  <a16:creationId xmlns:a16="http://schemas.microsoft.com/office/drawing/2014/main" id="{994D2597-EE27-49CF-9E0D-2EAB7EB765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" y="1488"/>
              <a:ext cx="759" cy="409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Pengadaan Pegawai </a:t>
              </a:r>
            </a:p>
            <a:p>
              <a:pPr algn="ctr"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Baru</a:t>
              </a:r>
            </a:p>
          </p:txBody>
        </p:sp>
        <p:sp>
          <p:nvSpPr>
            <p:cNvPr id="23564" name="Text Box 12">
              <a:extLst>
                <a:ext uri="{FF2B5EF4-FFF2-40B4-BE49-F238E27FC236}">
                  <a16:creationId xmlns:a16="http://schemas.microsoft.com/office/drawing/2014/main" id="{EA528AE6-A98D-4994-B11A-CED41BAE16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" y="3534"/>
              <a:ext cx="698" cy="332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id-ID" altLang="en-US" sz="1400" b="1">
                  <a:solidFill>
                    <a:srgbClr val="000000"/>
                  </a:solidFill>
                  <a:latin typeface="Tahoma" panose="020B0604030504040204" pitchFamily="34" charset="0"/>
                </a:rPr>
                <a:t>Mutasi Pegawai</a:t>
              </a:r>
            </a:p>
          </p:txBody>
        </p:sp>
        <p:sp>
          <p:nvSpPr>
            <p:cNvPr id="23565" name="Text Box 13">
              <a:extLst>
                <a:ext uri="{FF2B5EF4-FFF2-40B4-BE49-F238E27FC236}">
                  <a16:creationId xmlns:a16="http://schemas.microsoft.com/office/drawing/2014/main" id="{7AB2A6DB-D80F-44B6-B79D-A724E6FE25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8" y="432"/>
              <a:ext cx="988" cy="179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id-ID" altLang="en-US" sz="1200">
                  <a:solidFill>
                    <a:srgbClr val="000000"/>
                  </a:solidFill>
                </a:rPr>
                <a:t>CPNS</a:t>
              </a:r>
            </a:p>
          </p:txBody>
        </p:sp>
        <p:sp>
          <p:nvSpPr>
            <p:cNvPr id="23566" name="Text Box 14">
              <a:extLst>
                <a:ext uri="{FF2B5EF4-FFF2-40B4-BE49-F238E27FC236}">
                  <a16:creationId xmlns:a16="http://schemas.microsoft.com/office/drawing/2014/main" id="{8D54233E-DCA1-46A2-9B09-6B24F51FBD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8" y="694"/>
              <a:ext cx="988" cy="17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id-ID" altLang="en-US" sz="1200">
                  <a:solidFill>
                    <a:srgbClr val="000000"/>
                  </a:solidFill>
                </a:rPr>
                <a:t>SELEKSI</a:t>
              </a:r>
            </a:p>
          </p:txBody>
        </p:sp>
        <p:sp>
          <p:nvSpPr>
            <p:cNvPr id="23567" name="Text Box 15">
              <a:extLst>
                <a:ext uri="{FF2B5EF4-FFF2-40B4-BE49-F238E27FC236}">
                  <a16:creationId xmlns:a16="http://schemas.microsoft.com/office/drawing/2014/main" id="{E41D11DE-872C-40D1-8E10-6FF162C76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6" y="887"/>
              <a:ext cx="984" cy="639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Administrasi</a:t>
              </a:r>
            </a:p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Akademik</a:t>
              </a:r>
            </a:p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Psikologi</a:t>
              </a:r>
            </a:p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Kesehatan</a:t>
              </a:r>
            </a:p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Wawancara</a:t>
              </a:r>
            </a:p>
          </p:txBody>
        </p:sp>
        <p:sp>
          <p:nvSpPr>
            <p:cNvPr id="23568" name="Text Box 16">
              <a:extLst>
                <a:ext uri="{FF2B5EF4-FFF2-40B4-BE49-F238E27FC236}">
                  <a16:creationId xmlns:a16="http://schemas.microsoft.com/office/drawing/2014/main" id="{B5046F8E-97C0-441E-919D-499A5F6F4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8" y="1968"/>
              <a:ext cx="988" cy="179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id-ID" altLang="en-US" sz="1200" dirty="0">
                  <a:solidFill>
                    <a:srgbClr val="000000"/>
                  </a:solidFill>
                </a:rPr>
                <a:t>P</a:t>
              </a:r>
              <a:r>
                <a:rPr lang="en-US" altLang="en-US" sz="1200" dirty="0">
                  <a:solidFill>
                    <a:srgbClr val="000000"/>
                  </a:solidFill>
                </a:rPr>
                <a:t>3K</a:t>
              </a:r>
              <a:endParaRPr lang="id-ID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3569" name="Text Box 17">
              <a:extLst>
                <a:ext uri="{FF2B5EF4-FFF2-40B4-BE49-F238E27FC236}">
                  <a16:creationId xmlns:a16="http://schemas.microsoft.com/office/drawing/2014/main" id="{A91CCCB8-10BD-4542-92A8-52D576855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8" y="2230"/>
              <a:ext cx="988" cy="17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SELEKSI</a:t>
              </a:r>
            </a:p>
          </p:txBody>
        </p:sp>
        <p:sp>
          <p:nvSpPr>
            <p:cNvPr id="23570" name="Text Box 18">
              <a:extLst>
                <a:ext uri="{FF2B5EF4-FFF2-40B4-BE49-F238E27FC236}">
                  <a16:creationId xmlns:a16="http://schemas.microsoft.com/office/drawing/2014/main" id="{2DCB151F-DE80-4C06-BA2C-2932A761D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6" y="2433"/>
              <a:ext cx="988" cy="754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Administrasi</a:t>
              </a:r>
            </a:p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Akademik</a:t>
              </a:r>
            </a:p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Psikologi (Khusus Ahli)</a:t>
              </a:r>
            </a:p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Kesehatan</a:t>
              </a:r>
            </a:p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Wawancara</a:t>
              </a:r>
            </a:p>
          </p:txBody>
        </p:sp>
        <p:sp>
          <p:nvSpPr>
            <p:cNvPr id="23571" name="Text Box 19">
              <a:extLst>
                <a:ext uri="{FF2B5EF4-FFF2-40B4-BE49-F238E27FC236}">
                  <a16:creationId xmlns:a16="http://schemas.microsoft.com/office/drawing/2014/main" id="{BF25B7DE-475E-48F8-A29C-4545075A0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4" y="404"/>
              <a:ext cx="936" cy="17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en-US" sz="1200">
                  <a:solidFill>
                    <a:srgbClr val="000000"/>
                  </a:solidFill>
                </a:rPr>
                <a:t>DIKLAT PRAJAB</a:t>
              </a:r>
            </a:p>
          </p:txBody>
        </p:sp>
        <p:sp>
          <p:nvSpPr>
            <p:cNvPr id="23572" name="Text Box 20">
              <a:extLst>
                <a:ext uri="{FF2B5EF4-FFF2-40B4-BE49-F238E27FC236}">
                  <a16:creationId xmlns:a16="http://schemas.microsoft.com/office/drawing/2014/main" id="{9121B4B9-BF11-4378-8602-66E4DDADA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0" y="734"/>
              <a:ext cx="936" cy="544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id-ID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Kurikulum</a:t>
              </a:r>
              <a:r>
                <a:rPr lang="en-US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:</a:t>
              </a:r>
            </a:p>
            <a:p>
              <a:pPr eaLnBrk="1" hangingPunct="1"/>
              <a:r>
                <a:rPr lang="en-US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Substansi</a:t>
              </a:r>
              <a:endParaRPr lang="id-ID" altLang="en-US" sz="1000" b="1">
                <a:solidFill>
                  <a:srgbClr val="000000"/>
                </a:solidFill>
                <a:latin typeface="Tahoma" panose="020B0604030504040204" pitchFamily="34" charset="0"/>
              </a:endParaRPr>
            </a:p>
            <a:p>
              <a:pPr eaLnBrk="1" hangingPunct="1"/>
              <a:r>
                <a:rPr lang="id-ID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Moralitas</a:t>
              </a:r>
            </a:p>
            <a:p>
              <a:pPr eaLnBrk="1" hangingPunct="1"/>
              <a:r>
                <a:rPr lang="id-ID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Kecintaan Korps</a:t>
              </a:r>
            </a:p>
            <a:p>
              <a:pPr eaLnBrk="1" hangingPunct="1"/>
              <a:r>
                <a:rPr lang="id-ID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Orientasi Tuas</a:t>
              </a:r>
            </a:p>
          </p:txBody>
        </p:sp>
        <p:sp>
          <p:nvSpPr>
            <p:cNvPr id="23573" name="Text Box 21">
              <a:extLst>
                <a:ext uri="{FF2B5EF4-FFF2-40B4-BE49-F238E27FC236}">
                  <a16:creationId xmlns:a16="http://schemas.microsoft.com/office/drawing/2014/main" id="{3144B595-1C99-4817-8D04-6BA59057B8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2" y="576"/>
              <a:ext cx="936" cy="17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en-US" sz="1200">
                  <a:solidFill>
                    <a:srgbClr val="000000"/>
                  </a:solidFill>
                </a:rPr>
                <a:t>POTENSI INDIVIDU</a:t>
              </a:r>
            </a:p>
          </p:txBody>
        </p:sp>
        <p:sp>
          <p:nvSpPr>
            <p:cNvPr id="23574" name="Text Box 22">
              <a:extLst>
                <a:ext uri="{FF2B5EF4-FFF2-40B4-BE49-F238E27FC236}">
                  <a16:creationId xmlns:a16="http://schemas.microsoft.com/office/drawing/2014/main" id="{F7DDFF29-8700-4106-8473-D661ACEEE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8" y="888"/>
              <a:ext cx="936" cy="409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Personnel Mapping</a:t>
              </a:r>
            </a:p>
            <a:p>
              <a:pPr algn="ctr" eaLnBrk="1" hangingPunct="1"/>
              <a:endParaRPr lang="id-ID" altLang="en-US" sz="12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575" name="Text Box 23">
              <a:extLst>
                <a:ext uri="{FF2B5EF4-FFF2-40B4-BE49-F238E27FC236}">
                  <a16:creationId xmlns:a16="http://schemas.microsoft.com/office/drawing/2014/main" id="{BFC1A4FB-415C-4676-BA4C-443DD06A1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4" y="2290"/>
              <a:ext cx="936" cy="174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en-US" sz="1200">
                  <a:solidFill>
                    <a:srgbClr val="000000"/>
                  </a:solidFill>
                </a:rPr>
                <a:t>DIKLAT ORIENTASI</a:t>
              </a:r>
            </a:p>
          </p:txBody>
        </p:sp>
        <p:sp>
          <p:nvSpPr>
            <p:cNvPr id="23576" name="Text Box 24">
              <a:extLst>
                <a:ext uri="{FF2B5EF4-FFF2-40B4-BE49-F238E27FC236}">
                  <a16:creationId xmlns:a16="http://schemas.microsoft.com/office/drawing/2014/main" id="{57372FE3-E067-4B24-94BF-DA6DB74D8E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601" y="2298"/>
              <a:ext cx="1280" cy="179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anchorCtr="1">
              <a:spAutoFit/>
            </a:bodyPr>
            <a:lstStyle/>
            <a:p>
              <a:pPr algn="ctr"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PENEMPATAN</a:t>
              </a:r>
            </a:p>
          </p:txBody>
        </p:sp>
        <p:sp>
          <p:nvSpPr>
            <p:cNvPr id="23577" name="Text Box 25">
              <a:extLst>
                <a:ext uri="{FF2B5EF4-FFF2-40B4-BE49-F238E27FC236}">
                  <a16:creationId xmlns:a16="http://schemas.microsoft.com/office/drawing/2014/main" id="{88644D9E-8A2C-41D4-98BD-5FF201407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0" y="1644"/>
              <a:ext cx="769" cy="294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MASA PERCOBAAN</a:t>
              </a:r>
            </a:p>
          </p:txBody>
        </p:sp>
        <p:sp>
          <p:nvSpPr>
            <p:cNvPr id="23578" name="Text Box 26">
              <a:extLst>
                <a:ext uri="{FF2B5EF4-FFF2-40B4-BE49-F238E27FC236}">
                  <a16:creationId xmlns:a16="http://schemas.microsoft.com/office/drawing/2014/main" id="{C458543C-4B8E-4C17-8AF0-2D890E5CDF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0" y="2705"/>
              <a:ext cx="758" cy="17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PENILAIAN</a:t>
              </a:r>
            </a:p>
          </p:txBody>
        </p:sp>
        <p:sp>
          <p:nvSpPr>
            <p:cNvPr id="23579" name="Text Box 27">
              <a:extLst>
                <a:ext uri="{FF2B5EF4-FFF2-40B4-BE49-F238E27FC236}">
                  <a16:creationId xmlns:a16="http://schemas.microsoft.com/office/drawing/2014/main" id="{8114847D-0B0C-4DB4-B1C8-EF6A40E48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5" y="3439"/>
              <a:ext cx="988" cy="17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id-ID" altLang="en-US" sz="1200">
                  <a:solidFill>
                    <a:srgbClr val="000000"/>
                  </a:solidFill>
                </a:rPr>
                <a:t>SELEKSI</a:t>
              </a:r>
            </a:p>
          </p:txBody>
        </p:sp>
        <p:sp>
          <p:nvSpPr>
            <p:cNvPr id="23580" name="Text Box 28">
              <a:extLst>
                <a:ext uri="{FF2B5EF4-FFF2-40B4-BE49-F238E27FC236}">
                  <a16:creationId xmlns:a16="http://schemas.microsoft.com/office/drawing/2014/main" id="{97FB1F11-D642-4506-8AF5-47C5D863D4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" y="3642"/>
              <a:ext cx="988" cy="294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Administrasi</a:t>
              </a:r>
            </a:p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Psikologi </a:t>
              </a:r>
            </a:p>
          </p:txBody>
        </p:sp>
        <p:sp>
          <p:nvSpPr>
            <p:cNvPr id="23581" name="Text Box 29">
              <a:extLst>
                <a:ext uri="{FF2B5EF4-FFF2-40B4-BE49-F238E27FC236}">
                  <a16:creationId xmlns:a16="http://schemas.microsoft.com/office/drawing/2014/main" id="{FFBE94F8-673D-455A-B106-BD73638534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6" y="3436"/>
              <a:ext cx="988" cy="17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id-ID" altLang="en-US" sz="1200">
                  <a:solidFill>
                    <a:srgbClr val="000000"/>
                  </a:solidFill>
                </a:rPr>
                <a:t>SERTIFIKASI</a:t>
              </a:r>
            </a:p>
          </p:txBody>
        </p:sp>
        <p:sp>
          <p:nvSpPr>
            <p:cNvPr id="23582" name="Text Box 30">
              <a:extLst>
                <a:ext uri="{FF2B5EF4-FFF2-40B4-BE49-F238E27FC236}">
                  <a16:creationId xmlns:a16="http://schemas.microsoft.com/office/drawing/2014/main" id="{AFDB7C3D-42E6-474B-8D08-98025AC8F9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4" y="3639"/>
              <a:ext cx="980" cy="409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Diklat Teknis</a:t>
              </a:r>
            </a:p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Diklat Fungs</a:t>
              </a:r>
            </a:p>
            <a:p>
              <a:pPr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Diklat Khusus</a:t>
              </a:r>
            </a:p>
          </p:txBody>
        </p:sp>
        <p:sp>
          <p:nvSpPr>
            <p:cNvPr id="23583" name="Oval 31">
              <a:extLst>
                <a:ext uri="{FF2B5EF4-FFF2-40B4-BE49-F238E27FC236}">
                  <a16:creationId xmlns:a16="http://schemas.microsoft.com/office/drawing/2014/main" id="{0A91E22D-BF93-4969-A229-88C49CE2F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" y="2210"/>
              <a:ext cx="336" cy="33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id-ID" altLang="en-US" sz="1400">
                  <a:cs typeface="Arial" panose="020B0604020202020204" pitchFamily="34" charset="0"/>
                </a:rPr>
                <a:t>TDK</a:t>
              </a:r>
            </a:p>
          </p:txBody>
        </p:sp>
        <p:sp>
          <p:nvSpPr>
            <p:cNvPr id="23584" name="Text Box 32">
              <a:extLst>
                <a:ext uri="{FF2B5EF4-FFF2-40B4-BE49-F238E27FC236}">
                  <a16:creationId xmlns:a16="http://schemas.microsoft.com/office/drawing/2014/main" id="{82AB2CC4-6024-4592-A2A4-F599C093A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5" y="2274"/>
              <a:ext cx="657" cy="16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en-US" sz="1000" b="1">
                  <a:latin typeface="Tahoma" panose="020B0604030504040204" pitchFamily="34" charset="0"/>
                </a:rPr>
                <a:t>BERHENTI</a:t>
              </a:r>
            </a:p>
          </p:txBody>
        </p:sp>
        <p:sp>
          <p:nvSpPr>
            <p:cNvPr id="23585" name="Text Box 33">
              <a:extLst>
                <a:ext uri="{FF2B5EF4-FFF2-40B4-BE49-F238E27FC236}">
                  <a16:creationId xmlns:a16="http://schemas.microsoft.com/office/drawing/2014/main" id="{9D51FF9C-AE2A-4F92-A271-C85371C1C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637" y="3371"/>
              <a:ext cx="310" cy="672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 algn="ctr" eaLnBrk="1" hangingPunct="1"/>
              <a:r>
                <a:rPr lang="id-ID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PENGANGKT</a:t>
              </a:r>
            </a:p>
            <a:p>
              <a:pPr algn="ctr" eaLnBrk="1" hangingPunct="1"/>
              <a:r>
                <a:rPr lang="id-ID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 PNS</a:t>
              </a:r>
            </a:p>
          </p:txBody>
        </p:sp>
        <p:sp>
          <p:nvSpPr>
            <p:cNvPr id="23586" name="Text Box 34">
              <a:extLst>
                <a:ext uri="{FF2B5EF4-FFF2-40B4-BE49-F238E27FC236}">
                  <a16:creationId xmlns:a16="http://schemas.microsoft.com/office/drawing/2014/main" id="{FADCE56B-F9E9-4F15-A488-953B98BF3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544" y="3410"/>
              <a:ext cx="349" cy="67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 algn="ctr"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PERPANJ</a:t>
              </a:r>
            </a:p>
            <a:p>
              <a:pPr algn="ctr" eaLnBrk="1" hangingPunct="1"/>
              <a:r>
                <a:rPr lang="id-ID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KONTRAK</a:t>
              </a:r>
            </a:p>
          </p:txBody>
        </p:sp>
        <p:sp>
          <p:nvSpPr>
            <p:cNvPr id="23587" name="Text Box 35">
              <a:extLst>
                <a:ext uri="{FF2B5EF4-FFF2-40B4-BE49-F238E27FC236}">
                  <a16:creationId xmlns:a16="http://schemas.microsoft.com/office/drawing/2014/main" id="{AD12F897-C90C-43A4-8752-AD9F3FAF3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" y="2553"/>
              <a:ext cx="396" cy="17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en-US" sz="12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P</a:t>
              </a:r>
              <a:r>
                <a:rPr lang="en-US" altLang="en-US" sz="12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3K</a:t>
              </a:r>
              <a:endParaRPr lang="id-ID" altLang="en-US" sz="1200" b="1" dirty="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588" name="Text Box 36">
              <a:extLst>
                <a:ext uri="{FF2B5EF4-FFF2-40B4-BE49-F238E27FC236}">
                  <a16:creationId xmlns:a16="http://schemas.microsoft.com/office/drawing/2014/main" id="{D277F65B-BBD0-4B52-B401-49A92D8DF4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" y="1872"/>
              <a:ext cx="396" cy="160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CPNS</a:t>
              </a:r>
            </a:p>
          </p:txBody>
        </p:sp>
        <p:sp>
          <p:nvSpPr>
            <p:cNvPr id="23589" name="Line 37">
              <a:extLst>
                <a:ext uri="{FF2B5EF4-FFF2-40B4-BE49-F238E27FC236}">
                  <a16:creationId xmlns:a16="http://schemas.microsoft.com/office/drawing/2014/main" id="{31680A36-C9DE-4520-83BD-29D445E87F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8" y="1940"/>
              <a:ext cx="0" cy="672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3590" name="Line 38">
              <a:extLst>
                <a:ext uri="{FF2B5EF4-FFF2-40B4-BE49-F238E27FC236}">
                  <a16:creationId xmlns:a16="http://schemas.microsoft.com/office/drawing/2014/main" id="{A8655F56-2E5C-4215-8FF5-2EF0D2CFA7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7" y="1824"/>
              <a:ext cx="240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3591" name="Line 39">
              <a:extLst>
                <a:ext uri="{FF2B5EF4-FFF2-40B4-BE49-F238E27FC236}">
                  <a16:creationId xmlns:a16="http://schemas.microsoft.com/office/drawing/2014/main" id="{ED3D4E3F-751E-4DE8-AE54-6A74896965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4" y="2766"/>
              <a:ext cx="240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3592" name="Line 40">
              <a:extLst>
                <a:ext uri="{FF2B5EF4-FFF2-40B4-BE49-F238E27FC236}">
                  <a16:creationId xmlns:a16="http://schemas.microsoft.com/office/drawing/2014/main" id="{2A4033C5-B098-491E-9D93-E9B5E4A8330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5175" y="2624"/>
              <a:ext cx="144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3593" name="Line 41">
              <a:extLst>
                <a:ext uri="{FF2B5EF4-FFF2-40B4-BE49-F238E27FC236}">
                  <a16:creationId xmlns:a16="http://schemas.microsoft.com/office/drawing/2014/main" id="{08A58C53-5E28-4A01-923B-1E8E0957B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4" y="2832"/>
              <a:ext cx="240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3594" name="Line 42">
              <a:extLst>
                <a:ext uri="{FF2B5EF4-FFF2-40B4-BE49-F238E27FC236}">
                  <a16:creationId xmlns:a16="http://schemas.microsoft.com/office/drawing/2014/main" id="{828A7747-0FDF-4508-8A27-EB603CFE8B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8" y="2832"/>
              <a:ext cx="240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3595" name="Text Box 43">
              <a:extLst>
                <a:ext uri="{FF2B5EF4-FFF2-40B4-BE49-F238E27FC236}">
                  <a16:creationId xmlns:a16="http://schemas.microsoft.com/office/drawing/2014/main" id="{1D64642E-9269-451A-A31B-9D8AC56F46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957" y="2679"/>
              <a:ext cx="237" cy="1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>
              <a:spAutoFit/>
            </a:bodyPr>
            <a:lstStyle/>
            <a:p>
              <a:pPr algn="ctr" eaLnBrk="1" hangingPunct="1"/>
              <a:endParaRPr lang="id-ID" altLang="en-US" sz="1200" b="1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3596" name="Line 44">
              <a:extLst>
                <a:ext uri="{FF2B5EF4-FFF2-40B4-BE49-F238E27FC236}">
                  <a16:creationId xmlns:a16="http://schemas.microsoft.com/office/drawing/2014/main" id="{7961774E-2557-4E25-B041-6A88FAAD1B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96" y="3200"/>
              <a:ext cx="288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3597" name="Line 45">
              <a:extLst>
                <a:ext uri="{FF2B5EF4-FFF2-40B4-BE49-F238E27FC236}">
                  <a16:creationId xmlns:a16="http://schemas.microsoft.com/office/drawing/2014/main" id="{4BE38393-3446-4F59-B87E-F259514E3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6" y="3186"/>
              <a:ext cx="0" cy="33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3598" name="Line 46">
              <a:extLst>
                <a:ext uri="{FF2B5EF4-FFF2-40B4-BE49-F238E27FC236}">
                  <a16:creationId xmlns:a16="http://schemas.microsoft.com/office/drawing/2014/main" id="{077A2451-046F-448A-BB5D-F4985F32F4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30" y="3196"/>
              <a:ext cx="288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3599" name="Line 47">
              <a:extLst>
                <a:ext uri="{FF2B5EF4-FFF2-40B4-BE49-F238E27FC236}">
                  <a16:creationId xmlns:a16="http://schemas.microsoft.com/office/drawing/2014/main" id="{EE56218F-CFD4-4EE1-87DA-C2E3E90E83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08" y="3188"/>
              <a:ext cx="0" cy="33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3600" name="Oval 48">
              <a:extLst>
                <a:ext uri="{FF2B5EF4-FFF2-40B4-BE49-F238E27FC236}">
                  <a16:creationId xmlns:a16="http://schemas.microsoft.com/office/drawing/2014/main" id="{A4C68DB3-ACD9-4169-A74E-ABB47126E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" y="3024"/>
              <a:ext cx="336" cy="33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id-ID" altLang="en-US" sz="1400">
                  <a:solidFill>
                    <a:srgbClr val="000000"/>
                  </a:solidFill>
                  <a:cs typeface="Arial" panose="020B0604020202020204" pitchFamily="34" charset="0"/>
                </a:rPr>
                <a:t>YA</a:t>
              </a:r>
            </a:p>
          </p:txBody>
        </p:sp>
        <p:cxnSp>
          <p:nvCxnSpPr>
            <p:cNvPr id="23601" name="AutoShape 49">
              <a:extLst>
                <a:ext uri="{FF2B5EF4-FFF2-40B4-BE49-F238E27FC236}">
                  <a16:creationId xmlns:a16="http://schemas.microsoft.com/office/drawing/2014/main" id="{88F9C155-5E9C-46F8-8AD3-52E90BA3CBA5}"/>
                </a:ext>
              </a:extLst>
            </p:cNvPr>
            <p:cNvCxnSpPr>
              <a:cxnSpLocks noChangeShapeType="1"/>
              <a:stCxn id="23558" idx="2"/>
              <a:endCxn id="23559" idx="0"/>
            </p:cNvCxnSpPr>
            <p:nvPr/>
          </p:nvCxnSpPr>
          <p:spPr bwMode="auto">
            <a:xfrm>
              <a:off x="326" y="306"/>
              <a:ext cx="4" cy="270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2" name="AutoShape 50">
              <a:extLst>
                <a:ext uri="{FF2B5EF4-FFF2-40B4-BE49-F238E27FC236}">
                  <a16:creationId xmlns:a16="http://schemas.microsoft.com/office/drawing/2014/main" id="{7201A6AA-E8A4-40BC-B8D5-807B440377D6}"/>
                </a:ext>
              </a:extLst>
            </p:cNvPr>
            <p:cNvCxnSpPr>
              <a:cxnSpLocks noChangeShapeType="1"/>
              <a:stCxn id="23560" idx="2"/>
              <a:endCxn id="23561" idx="0"/>
            </p:cNvCxnSpPr>
            <p:nvPr/>
          </p:nvCxnSpPr>
          <p:spPr bwMode="auto">
            <a:xfrm>
              <a:off x="330" y="1118"/>
              <a:ext cx="0" cy="274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3" name="AutoShape 51">
              <a:extLst>
                <a:ext uri="{FF2B5EF4-FFF2-40B4-BE49-F238E27FC236}">
                  <a16:creationId xmlns:a16="http://schemas.microsoft.com/office/drawing/2014/main" id="{EC77C15B-ECF8-44BA-9759-7A36237F8A12}"/>
                </a:ext>
              </a:extLst>
            </p:cNvPr>
            <p:cNvCxnSpPr>
              <a:cxnSpLocks noChangeShapeType="1"/>
              <a:stCxn id="23563" idx="0"/>
              <a:endCxn id="23565" idx="1"/>
            </p:cNvCxnSpPr>
            <p:nvPr/>
          </p:nvCxnSpPr>
          <p:spPr bwMode="auto">
            <a:xfrm rot="16200000">
              <a:off x="946" y="765"/>
              <a:ext cx="966" cy="479"/>
            </a:xfrm>
            <a:prstGeom prst="bentConnector2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4" name="AutoShape 52">
              <a:extLst>
                <a:ext uri="{FF2B5EF4-FFF2-40B4-BE49-F238E27FC236}">
                  <a16:creationId xmlns:a16="http://schemas.microsoft.com/office/drawing/2014/main" id="{70568E0A-8A53-4E46-AF9C-3276D2BBC180}"/>
                </a:ext>
              </a:extLst>
            </p:cNvPr>
            <p:cNvCxnSpPr>
              <a:cxnSpLocks noChangeShapeType="1"/>
              <a:stCxn id="23563" idx="2"/>
              <a:endCxn id="23568" idx="1"/>
            </p:cNvCxnSpPr>
            <p:nvPr/>
          </p:nvCxnSpPr>
          <p:spPr bwMode="auto">
            <a:xfrm rot="16200000" flipH="1">
              <a:off x="1377" y="1766"/>
              <a:ext cx="104" cy="479"/>
            </a:xfrm>
            <a:prstGeom prst="bentConnector2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5" name="AutoShape 53">
              <a:extLst>
                <a:ext uri="{FF2B5EF4-FFF2-40B4-BE49-F238E27FC236}">
                  <a16:creationId xmlns:a16="http://schemas.microsoft.com/office/drawing/2014/main" id="{69F15FD2-679F-482D-8A94-5C155684DA50}"/>
                </a:ext>
              </a:extLst>
            </p:cNvPr>
            <p:cNvCxnSpPr>
              <a:cxnSpLocks noChangeShapeType="1"/>
              <a:stCxn id="23562" idx="3"/>
              <a:endCxn id="23563" idx="1"/>
            </p:cNvCxnSpPr>
            <p:nvPr/>
          </p:nvCxnSpPr>
          <p:spPr bwMode="auto">
            <a:xfrm flipV="1">
              <a:off x="656" y="1721"/>
              <a:ext cx="154" cy="37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99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6" name="AutoShape 54">
              <a:extLst>
                <a:ext uri="{FF2B5EF4-FFF2-40B4-BE49-F238E27FC236}">
                  <a16:creationId xmlns:a16="http://schemas.microsoft.com/office/drawing/2014/main" id="{5B15916E-6167-4932-8A65-276753CC3C26}"/>
                </a:ext>
              </a:extLst>
            </p:cNvPr>
            <p:cNvCxnSpPr>
              <a:cxnSpLocks noChangeShapeType="1"/>
              <a:stCxn id="23562" idx="2"/>
              <a:endCxn id="23564" idx="1"/>
            </p:cNvCxnSpPr>
            <p:nvPr/>
          </p:nvCxnSpPr>
          <p:spPr bwMode="auto">
            <a:xfrm rot="16200000" flipH="1">
              <a:off x="-299" y="2553"/>
              <a:ext cx="1776" cy="518"/>
            </a:xfrm>
            <a:prstGeom prst="bentConnector2">
              <a:avLst/>
            </a:prstGeom>
            <a:noFill/>
            <a:ln w="38100">
              <a:solidFill>
                <a:srgbClr val="FF99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7" name="AutoShape 55">
              <a:extLst>
                <a:ext uri="{FF2B5EF4-FFF2-40B4-BE49-F238E27FC236}">
                  <a16:creationId xmlns:a16="http://schemas.microsoft.com/office/drawing/2014/main" id="{D4264620-0A42-4DBF-9A36-7EA9E58B762C}"/>
                </a:ext>
              </a:extLst>
            </p:cNvPr>
            <p:cNvCxnSpPr>
              <a:cxnSpLocks noChangeShapeType="1"/>
              <a:stCxn id="23564" idx="3"/>
              <a:endCxn id="23580" idx="1"/>
            </p:cNvCxnSpPr>
            <p:nvPr/>
          </p:nvCxnSpPr>
          <p:spPr bwMode="auto">
            <a:xfrm>
              <a:off x="1546" y="3700"/>
              <a:ext cx="136" cy="89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8" name="AutoShape 56">
              <a:extLst>
                <a:ext uri="{FF2B5EF4-FFF2-40B4-BE49-F238E27FC236}">
                  <a16:creationId xmlns:a16="http://schemas.microsoft.com/office/drawing/2014/main" id="{3D5F6D28-5549-49BB-9BF3-AA7B08F39AC1}"/>
                </a:ext>
              </a:extLst>
            </p:cNvPr>
            <p:cNvCxnSpPr>
              <a:cxnSpLocks noChangeShapeType="1"/>
              <a:stCxn id="23580" idx="3"/>
              <a:endCxn id="23582" idx="1"/>
            </p:cNvCxnSpPr>
            <p:nvPr/>
          </p:nvCxnSpPr>
          <p:spPr bwMode="auto">
            <a:xfrm>
              <a:off x="2670" y="3789"/>
              <a:ext cx="174" cy="55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9" name="AutoShape 57">
              <a:extLst>
                <a:ext uri="{FF2B5EF4-FFF2-40B4-BE49-F238E27FC236}">
                  <a16:creationId xmlns:a16="http://schemas.microsoft.com/office/drawing/2014/main" id="{EA4071BF-DB71-481E-9839-C8F9B5DDD0FA}"/>
                </a:ext>
              </a:extLst>
            </p:cNvPr>
            <p:cNvCxnSpPr>
              <a:cxnSpLocks noChangeShapeType="1"/>
              <a:stCxn id="23582" idx="3"/>
              <a:endCxn id="23576" idx="1"/>
            </p:cNvCxnSpPr>
            <p:nvPr/>
          </p:nvCxnSpPr>
          <p:spPr bwMode="auto">
            <a:xfrm flipV="1">
              <a:off x="3824" y="3027"/>
              <a:ext cx="417" cy="816"/>
            </a:xfrm>
            <a:prstGeom prst="bentConnector2">
              <a:avLst/>
            </a:prstGeom>
            <a:noFill/>
            <a:ln w="38100">
              <a:solidFill>
                <a:srgbClr val="FF9900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10" name="AutoShape 58">
              <a:extLst>
                <a:ext uri="{FF2B5EF4-FFF2-40B4-BE49-F238E27FC236}">
                  <a16:creationId xmlns:a16="http://schemas.microsoft.com/office/drawing/2014/main" id="{4718C5AE-2F30-489F-9365-6EC426E8C245}"/>
                </a:ext>
              </a:extLst>
            </p:cNvPr>
            <p:cNvCxnSpPr>
              <a:cxnSpLocks noChangeShapeType="1"/>
              <a:stCxn id="23569" idx="3"/>
              <a:endCxn id="23575" idx="1"/>
            </p:cNvCxnSpPr>
            <p:nvPr/>
          </p:nvCxnSpPr>
          <p:spPr bwMode="auto">
            <a:xfrm>
              <a:off x="2656" y="2320"/>
              <a:ext cx="178" cy="57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11" name="AutoShape 59">
              <a:extLst>
                <a:ext uri="{FF2B5EF4-FFF2-40B4-BE49-F238E27FC236}">
                  <a16:creationId xmlns:a16="http://schemas.microsoft.com/office/drawing/2014/main" id="{FBB36ADD-ED37-4727-9201-D98878919E32}"/>
                </a:ext>
              </a:extLst>
            </p:cNvPr>
            <p:cNvCxnSpPr>
              <a:cxnSpLocks noChangeShapeType="1"/>
              <a:stCxn id="23575" idx="3"/>
              <a:endCxn id="23576" idx="0"/>
            </p:cNvCxnSpPr>
            <p:nvPr/>
          </p:nvCxnSpPr>
          <p:spPr bwMode="auto">
            <a:xfrm>
              <a:off x="3770" y="2377"/>
              <a:ext cx="382" cy="10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12" name="AutoShape 60">
              <a:extLst>
                <a:ext uri="{FF2B5EF4-FFF2-40B4-BE49-F238E27FC236}">
                  <a16:creationId xmlns:a16="http://schemas.microsoft.com/office/drawing/2014/main" id="{68DD02EB-B08A-4FAE-845B-79182B8CA403}"/>
                </a:ext>
              </a:extLst>
            </p:cNvPr>
            <p:cNvCxnSpPr>
              <a:cxnSpLocks noChangeShapeType="1"/>
              <a:stCxn id="23567" idx="3"/>
              <a:endCxn id="23572" idx="1"/>
            </p:cNvCxnSpPr>
            <p:nvPr/>
          </p:nvCxnSpPr>
          <p:spPr bwMode="auto">
            <a:xfrm flipV="1">
              <a:off x="2650" y="1111"/>
              <a:ext cx="190" cy="96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13" name="AutoShape 61">
              <a:extLst>
                <a:ext uri="{FF2B5EF4-FFF2-40B4-BE49-F238E27FC236}">
                  <a16:creationId xmlns:a16="http://schemas.microsoft.com/office/drawing/2014/main" id="{9795DE0B-06DF-4C35-902B-51B7007A0E39}"/>
                </a:ext>
              </a:extLst>
            </p:cNvPr>
            <p:cNvCxnSpPr>
              <a:cxnSpLocks noChangeShapeType="1"/>
              <a:stCxn id="23572" idx="3"/>
              <a:endCxn id="23574" idx="1"/>
            </p:cNvCxnSpPr>
            <p:nvPr/>
          </p:nvCxnSpPr>
          <p:spPr bwMode="auto">
            <a:xfrm flipV="1">
              <a:off x="3776" y="1093"/>
              <a:ext cx="142" cy="18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14" name="AutoShape 62">
              <a:extLst>
                <a:ext uri="{FF2B5EF4-FFF2-40B4-BE49-F238E27FC236}">
                  <a16:creationId xmlns:a16="http://schemas.microsoft.com/office/drawing/2014/main" id="{F7152559-40F7-4DF0-B9E5-0E8BFFBA596C}"/>
                </a:ext>
              </a:extLst>
            </p:cNvPr>
            <p:cNvCxnSpPr>
              <a:cxnSpLocks noChangeShapeType="1"/>
              <a:stCxn id="23574" idx="2"/>
              <a:endCxn id="23576" idx="3"/>
            </p:cNvCxnSpPr>
            <p:nvPr/>
          </p:nvCxnSpPr>
          <p:spPr bwMode="auto">
            <a:xfrm flipH="1">
              <a:off x="4241" y="1297"/>
              <a:ext cx="145" cy="450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615" name="Text Box 63">
              <a:extLst>
                <a:ext uri="{FF2B5EF4-FFF2-40B4-BE49-F238E27FC236}">
                  <a16:creationId xmlns:a16="http://schemas.microsoft.com/office/drawing/2014/main" id="{A3E4A210-BD5C-49A0-B45F-B0906280E5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6" y="3219"/>
              <a:ext cx="396" cy="160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CPNS</a:t>
              </a:r>
            </a:p>
          </p:txBody>
        </p:sp>
        <p:sp>
          <p:nvSpPr>
            <p:cNvPr id="23616" name="Text Box 64">
              <a:extLst>
                <a:ext uri="{FF2B5EF4-FFF2-40B4-BE49-F238E27FC236}">
                  <a16:creationId xmlns:a16="http://schemas.microsoft.com/office/drawing/2014/main" id="{F0A6B0D7-F64D-4D6B-B27F-F63B71EA7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4" y="3216"/>
              <a:ext cx="397" cy="17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id-ID" altLang="en-US" sz="12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P</a:t>
              </a:r>
              <a:r>
                <a:rPr lang="en-US" altLang="en-US" sz="12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3K</a:t>
              </a:r>
              <a:endParaRPr lang="id-ID" altLang="en-US" sz="1200" b="1" dirty="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23617" name="Line 65">
            <a:extLst>
              <a:ext uri="{FF2B5EF4-FFF2-40B4-BE49-F238E27FC236}">
                <a16:creationId xmlns:a16="http://schemas.microsoft.com/office/drawing/2014/main" id="{1D5C2530-2CDC-4842-B28F-0F1359AC4DD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5925" y="549276"/>
            <a:ext cx="0" cy="6308725"/>
          </a:xfrm>
          <a:prstGeom prst="line">
            <a:avLst/>
          </a:prstGeom>
          <a:noFill/>
          <a:ln w="28575">
            <a:solidFill>
              <a:srgbClr val="0033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>
            <a:extLst>
              <a:ext uri="{FF2B5EF4-FFF2-40B4-BE49-F238E27FC236}">
                <a16:creationId xmlns:a16="http://schemas.microsoft.com/office/drawing/2014/main" id="{B924C372-23B1-43B6-9E76-5D5931275658}"/>
              </a:ext>
            </a:extLst>
          </p:cNvPr>
          <p:cNvGrpSpPr>
            <a:grpSpLocks/>
          </p:cNvGrpSpPr>
          <p:nvPr/>
        </p:nvGrpSpPr>
        <p:grpSpPr bwMode="auto">
          <a:xfrm>
            <a:off x="1593851" y="838200"/>
            <a:ext cx="8932863" cy="5867400"/>
            <a:chOff x="48" y="528"/>
            <a:chExt cx="6096" cy="3696"/>
          </a:xfrm>
        </p:grpSpPr>
        <p:sp>
          <p:nvSpPr>
            <p:cNvPr id="25603" name="Rectangle 3">
              <a:extLst>
                <a:ext uri="{FF2B5EF4-FFF2-40B4-BE49-F238E27FC236}">
                  <a16:creationId xmlns:a16="http://schemas.microsoft.com/office/drawing/2014/main" id="{906A276B-2BE1-47AF-8B2E-3580A7714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1728"/>
              <a:ext cx="680" cy="408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SISTEM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INFORMASI</a:t>
              </a:r>
            </a:p>
          </p:txBody>
        </p:sp>
        <p:sp>
          <p:nvSpPr>
            <p:cNvPr id="25604" name="Rectangle 4">
              <a:extLst>
                <a:ext uri="{FF2B5EF4-FFF2-40B4-BE49-F238E27FC236}">
                  <a16:creationId xmlns:a16="http://schemas.microsoft.com/office/drawing/2014/main" id="{A5535936-FA56-4033-B6ED-0B1B37231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" y="574"/>
              <a:ext cx="680" cy="45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INFORMASI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INDIVIDU</a:t>
              </a:r>
            </a:p>
          </p:txBody>
        </p:sp>
        <p:sp>
          <p:nvSpPr>
            <p:cNvPr id="25605" name="Rectangle 5">
              <a:extLst>
                <a:ext uri="{FF2B5EF4-FFF2-40B4-BE49-F238E27FC236}">
                  <a16:creationId xmlns:a16="http://schemas.microsoft.com/office/drawing/2014/main" id="{B1F2CEB4-D02A-4402-BCFD-79CAFEA50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9" y="528"/>
              <a:ext cx="998" cy="589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263525" indent="-2635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Char char="v"/>
              </a:pPr>
              <a:r>
                <a:rPr lang="en-US" altLang="en-US" sz="1200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PENILAIAN</a:t>
              </a:r>
            </a:p>
            <a:p>
              <a:pPr eaLnBrk="1" hangingPunct="1">
                <a:buFont typeface="Wingdings" panose="05000000000000000000" pitchFamily="2" charset="2"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	KINERJA</a:t>
              </a:r>
            </a:p>
            <a:p>
              <a:pPr eaLnBrk="1" hangingPunct="1">
                <a:buFont typeface="Wingdings" panose="05000000000000000000" pitchFamily="2" charset="2"/>
                <a:buChar char="v"/>
              </a:pPr>
              <a:r>
                <a:rPr lang="en-US" altLang="en-US" sz="1200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PENILAIAN </a:t>
              </a:r>
            </a:p>
            <a:p>
              <a:pPr eaLnBrk="1" hangingPunct="1">
                <a:buFont typeface="Wingdings" panose="05000000000000000000" pitchFamily="2" charset="2"/>
                <a:buNone/>
              </a:pPr>
              <a:r>
                <a:rPr lang="en-US" altLang="en-US" sz="1200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	KEMAMPUAN</a:t>
              </a:r>
            </a:p>
          </p:txBody>
        </p:sp>
        <p:sp>
          <p:nvSpPr>
            <p:cNvPr id="25606" name="Rectangle 6">
              <a:extLst>
                <a:ext uri="{FF2B5EF4-FFF2-40B4-BE49-F238E27FC236}">
                  <a16:creationId xmlns:a16="http://schemas.microsoft.com/office/drawing/2014/main" id="{6278E087-445C-40FE-A2A0-6DC0B2225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" y="2796"/>
              <a:ext cx="953" cy="45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INFORMASI</a:t>
              </a:r>
            </a:p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JABATAN/</a:t>
              </a:r>
            </a:p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KELEMBAGAAN</a:t>
              </a:r>
            </a:p>
          </p:txBody>
        </p:sp>
        <p:sp>
          <p:nvSpPr>
            <p:cNvPr id="25607" name="Rectangle 7">
              <a:extLst>
                <a:ext uri="{FF2B5EF4-FFF2-40B4-BE49-F238E27FC236}">
                  <a16:creationId xmlns:a16="http://schemas.microsoft.com/office/drawing/2014/main" id="{2CEE9B7E-6AEE-42B9-9917-48CECE111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" y="1708"/>
              <a:ext cx="771" cy="408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INFORMASI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KEDIKLATAN</a:t>
              </a:r>
            </a:p>
          </p:txBody>
        </p:sp>
        <p:sp>
          <p:nvSpPr>
            <p:cNvPr id="25608" name="Rectangle 8">
              <a:extLst>
                <a:ext uri="{FF2B5EF4-FFF2-40B4-BE49-F238E27FC236}">
                  <a16:creationId xmlns:a16="http://schemas.microsoft.com/office/drawing/2014/main" id="{DFDE508E-859B-4441-93CD-2CD4A959F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2842"/>
              <a:ext cx="635" cy="36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ANALISIS 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JABATAN</a:t>
              </a:r>
            </a:p>
          </p:txBody>
        </p:sp>
        <p:sp>
          <p:nvSpPr>
            <p:cNvPr id="25609" name="Rectangle 9">
              <a:extLst>
                <a:ext uri="{FF2B5EF4-FFF2-40B4-BE49-F238E27FC236}">
                  <a16:creationId xmlns:a16="http://schemas.microsoft.com/office/drawing/2014/main" id="{3A4AF4A8-8127-4DA6-A165-0AFE9290C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3" y="574"/>
              <a:ext cx="817" cy="499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COMPETENSI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PERSONIL</a:t>
              </a:r>
            </a:p>
          </p:txBody>
        </p:sp>
        <p:sp>
          <p:nvSpPr>
            <p:cNvPr id="25610" name="Rectangle 10">
              <a:extLst>
                <a:ext uri="{FF2B5EF4-FFF2-40B4-BE49-F238E27FC236}">
                  <a16:creationId xmlns:a16="http://schemas.microsoft.com/office/drawing/2014/main" id="{0A7C7579-9DF2-403A-8DC4-23E691122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0" y="1561"/>
              <a:ext cx="953" cy="771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DIKLAT</a:t>
              </a:r>
            </a:p>
            <a:p>
              <a:pPr eaLnBrk="1" hangingPunct="1">
                <a:buFont typeface="Wingdings" panose="05000000000000000000" pitchFamily="2" charset="2"/>
                <a:buChar char="Ø"/>
              </a:pPr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 STRUKTURAL</a:t>
              </a:r>
            </a:p>
            <a:p>
              <a:pPr eaLnBrk="1" hangingPunct="1">
                <a:buFont typeface="Wingdings" panose="05000000000000000000" pitchFamily="2" charset="2"/>
                <a:buChar char="Ø"/>
              </a:pPr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 FUNGSIONAL</a:t>
              </a:r>
            </a:p>
            <a:p>
              <a:pPr eaLnBrk="1" hangingPunct="1">
                <a:buFont typeface="Wingdings" panose="05000000000000000000" pitchFamily="2" charset="2"/>
                <a:buChar char="Ø"/>
              </a:pPr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 TEKNIS</a:t>
              </a:r>
            </a:p>
            <a:p>
              <a:pPr eaLnBrk="1" hangingPunct="1">
                <a:buFont typeface="Wingdings" panose="05000000000000000000" pitchFamily="2" charset="2"/>
                <a:buChar char="Ø"/>
              </a:pPr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 KADER</a:t>
              </a:r>
            </a:p>
          </p:txBody>
        </p:sp>
        <p:sp>
          <p:nvSpPr>
            <p:cNvPr id="25611" name="Rectangle 11">
              <a:extLst>
                <a:ext uri="{FF2B5EF4-FFF2-40B4-BE49-F238E27FC236}">
                  <a16:creationId xmlns:a16="http://schemas.microsoft.com/office/drawing/2014/main" id="{5AD5268A-D81D-415B-8FB1-2F9ECB4B3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2842"/>
              <a:ext cx="817" cy="36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COMPETENSI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JABATAN</a:t>
              </a:r>
            </a:p>
          </p:txBody>
        </p:sp>
        <p:sp>
          <p:nvSpPr>
            <p:cNvPr id="25612" name="Oval 12">
              <a:extLst>
                <a:ext uri="{FF2B5EF4-FFF2-40B4-BE49-F238E27FC236}">
                  <a16:creationId xmlns:a16="http://schemas.microsoft.com/office/drawing/2014/main" id="{C4783E25-A94F-4914-AFA3-1E1EC4197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1526"/>
              <a:ext cx="1043" cy="817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300">
                  <a:solidFill>
                    <a:srgbClr val="000000"/>
                  </a:solidFill>
                  <a:cs typeface="Arial" panose="020B0604020202020204" pitchFamily="34" charset="0"/>
                </a:rPr>
                <a:t>PENGEMBANGAN</a:t>
              </a:r>
            </a:p>
            <a:p>
              <a:pPr algn="ctr" eaLnBrk="1" hangingPunct="1"/>
              <a:r>
                <a:rPr lang="en-US" altLang="en-US" sz="1300">
                  <a:solidFill>
                    <a:srgbClr val="000000"/>
                  </a:solidFill>
                  <a:cs typeface="Arial" panose="020B0604020202020204" pitchFamily="34" charset="0"/>
                </a:rPr>
                <a:t>- Penilaian</a:t>
              </a:r>
            </a:p>
          </p:txBody>
        </p:sp>
        <p:sp>
          <p:nvSpPr>
            <p:cNvPr id="25613" name="Rectangle 13">
              <a:extLst>
                <a:ext uri="{FF2B5EF4-FFF2-40B4-BE49-F238E27FC236}">
                  <a16:creationId xmlns:a16="http://schemas.microsoft.com/office/drawing/2014/main" id="{F3054B6F-B9C5-41EF-8212-9DCC49307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6" y="2473"/>
              <a:ext cx="544" cy="275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BINWAT/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BINSUS</a:t>
              </a:r>
            </a:p>
          </p:txBody>
        </p:sp>
        <p:sp>
          <p:nvSpPr>
            <p:cNvPr id="25614" name="Rectangle 14">
              <a:extLst>
                <a:ext uri="{FF2B5EF4-FFF2-40B4-BE49-F238E27FC236}">
                  <a16:creationId xmlns:a16="http://schemas.microsoft.com/office/drawing/2014/main" id="{BEBD6105-7FB7-4601-89FC-16A1D78F9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3275"/>
              <a:ext cx="635" cy="181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POTENSI</a:t>
              </a:r>
            </a:p>
          </p:txBody>
        </p:sp>
        <p:sp>
          <p:nvSpPr>
            <p:cNvPr id="25615" name="Rectangle 15">
              <a:extLst>
                <a:ext uri="{FF2B5EF4-FFF2-40B4-BE49-F238E27FC236}">
                  <a16:creationId xmlns:a16="http://schemas.microsoft.com/office/drawing/2014/main" id="{D3EBDCC0-AF8F-40C6-B94B-D0A8EA44F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7" y="3264"/>
              <a:ext cx="477" cy="181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TEKNIS</a:t>
              </a:r>
            </a:p>
          </p:txBody>
        </p:sp>
        <p:sp>
          <p:nvSpPr>
            <p:cNvPr id="25616" name="Rectangle 16">
              <a:extLst>
                <a:ext uri="{FF2B5EF4-FFF2-40B4-BE49-F238E27FC236}">
                  <a16:creationId xmlns:a16="http://schemas.microsoft.com/office/drawing/2014/main" id="{88972F61-39E5-4670-9ED5-5DF152327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2" y="3275"/>
              <a:ext cx="635" cy="181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ATTITUDE</a:t>
              </a:r>
            </a:p>
          </p:txBody>
        </p:sp>
        <p:sp>
          <p:nvSpPr>
            <p:cNvPr id="25617" name="Rectangle 17">
              <a:extLst>
                <a:ext uri="{FF2B5EF4-FFF2-40B4-BE49-F238E27FC236}">
                  <a16:creationId xmlns:a16="http://schemas.microsoft.com/office/drawing/2014/main" id="{FFF3C74B-311E-4EB3-AD72-11495F916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" y="1152"/>
              <a:ext cx="635" cy="576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 sz="12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/>
              <a:endParaRPr lang="en-US" altLang="en-US" sz="12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PROMOSI</a:t>
              </a:r>
            </a:p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TOA</a:t>
              </a:r>
            </a:p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TOD</a:t>
              </a:r>
            </a:p>
            <a:p>
              <a:pPr eaLnBrk="1" hangingPunct="1"/>
              <a:endParaRPr lang="en-US" altLang="en-US" sz="12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/>
              <a:endParaRPr lang="en-US" altLang="en-US" sz="12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5618" name="Group 18">
              <a:extLst>
                <a:ext uri="{FF2B5EF4-FFF2-40B4-BE49-F238E27FC236}">
                  <a16:creationId xmlns:a16="http://schemas.microsoft.com/office/drawing/2014/main" id="{633FD077-E365-4C5E-9B67-9FFB2E2744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2116"/>
              <a:ext cx="454" cy="907"/>
              <a:chOff x="476" y="2160"/>
              <a:chExt cx="454" cy="907"/>
            </a:xfrm>
          </p:grpSpPr>
          <p:sp>
            <p:nvSpPr>
              <p:cNvPr id="25619" name="Line 19">
                <a:extLst>
                  <a:ext uri="{FF2B5EF4-FFF2-40B4-BE49-F238E27FC236}">
                    <a16:creationId xmlns:a16="http://schemas.microsoft.com/office/drawing/2014/main" id="{0EED6CEF-418C-4235-B950-3B8E9558D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" y="2160"/>
                <a:ext cx="0" cy="907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5620" name="Line 20">
                <a:extLst>
                  <a:ext uri="{FF2B5EF4-FFF2-40B4-BE49-F238E27FC236}">
                    <a16:creationId xmlns:a16="http://schemas.microsoft.com/office/drawing/2014/main" id="{760C309A-8C16-472D-B1AF-8875F1161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" y="3067"/>
                <a:ext cx="454" cy="0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grpSp>
          <p:nvGrpSpPr>
            <p:cNvPr id="25621" name="Group 21">
              <a:extLst>
                <a:ext uri="{FF2B5EF4-FFF2-40B4-BE49-F238E27FC236}">
                  <a16:creationId xmlns:a16="http://schemas.microsoft.com/office/drawing/2014/main" id="{7276657B-224E-4B71-B7FE-003E08C7DD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801"/>
              <a:ext cx="499" cy="907"/>
              <a:chOff x="476" y="845"/>
              <a:chExt cx="499" cy="907"/>
            </a:xfrm>
          </p:grpSpPr>
          <p:sp>
            <p:nvSpPr>
              <p:cNvPr id="25622" name="Line 22">
                <a:extLst>
                  <a:ext uri="{FF2B5EF4-FFF2-40B4-BE49-F238E27FC236}">
                    <a16:creationId xmlns:a16="http://schemas.microsoft.com/office/drawing/2014/main" id="{4CF95977-AE1F-4285-BCCD-855C71D6C6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6" y="845"/>
                <a:ext cx="0" cy="907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5623" name="Line 23">
                <a:extLst>
                  <a:ext uri="{FF2B5EF4-FFF2-40B4-BE49-F238E27FC236}">
                    <a16:creationId xmlns:a16="http://schemas.microsoft.com/office/drawing/2014/main" id="{59ADAEC4-D68E-44C0-B036-1397B690B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6" y="845"/>
                <a:ext cx="499" cy="0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sp>
          <p:nvSpPr>
            <p:cNvPr id="25624" name="Line 24">
              <a:extLst>
                <a:ext uri="{FF2B5EF4-FFF2-40B4-BE49-F238E27FC236}">
                  <a16:creationId xmlns:a16="http://schemas.microsoft.com/office/drawing/2014/main" id="{BCAE00FB-2E16-4FCA-BAA4-65D5A2A158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3" y="801"/>
              <a:ext cx="136" cy="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25" name="Line 25">
              <a:extLst>
                <a:ext uri="{FF2B5EF4-FFF2-40B4-BE49-F238E27FC236}">
                  <a16:creationId xmlns:a16="http://schemas.microsoft.com/office/drawing/2014/main" id="{83BA306F-36C0-4D88-9C4E-31BD2C11B5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0" y="3023"/>
              <a:ext cx="182" cy="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26" name="Line 26">
              <a:extLst>
                <a:ext uri="{FF2B5EF4-FFF2-40B4-BE49-F238E27FC236}">
                  <a16:creationId xmlns:a16="http://schemas.microsoft.com/office/drawing/2014/main" id="{CA0DE142-1882-4779-9780-AB011CD13E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7" y="3023"/>
              <a:ext cx="181" cy="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27" name="Line 27">
              <a:extLst>
                <a:ext uri="{FF2B5EF4-FFF2-40B4-BE49-F238E27FC236}">
                  <a16:creationId xmlns:a16="http://schemas.microsoft.com/office/drawing/2014/main" id="{DB319095-1810-4740-B6C2-7906724661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7" y="801"/>
              <a:ext cx="136" cy="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28" name="Line 28">
              <a:extLst>
                <a:ext uri="{FF2B5EF4-FFF2-40B4-BE49-F238E27FC236}">
                  <a16:creationId xmlns:a16="http://schemas.microsoft.com/office/drawing/2014/main" id="{54F4EFB0-B5F7-42D8-92DE-BB065F798E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" y="1935"/>
              <a:ext cx="137" cy="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29" name="Line 29">
              <a:extLst>
                <a:ext uri="{FF2B5EF4-FFF2-40B4-BE49-F238E27FC236}">
                  <a16:creationId xmlns:a16="http://schemas.microsoft.com/office/drawing/2014/main" id="{9A9539A1-7FD8-40DF-B242-828C103457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09" y="1934"/>
              <a:ext cx="363" cy="1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grpSp>
          <p:nvGrpSpPr>
            <p:cNvPr id="25630" name="Group 30">
              <a:extLst>
                <a:ext uri="{FF2B5EF4-FFF2-40B4-BE49-F238E27FC236}">
                  <a16:creationId xmlns:a16="http://schemas.microsoft.com/office/drawing/2014/main" id="{27578BFD-5AF2-49E0-9ECB-5BF7E6EF3E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8" y="2761"/>
              <a:ext cx="1360" cy="499"/>
              <a:chOff x="3969" y="3022"/>
              <a:chExt cx="1360" cy="499"/>
            </a:xfrm>
          </p:grpSpPr>
          <p:sp>
            <p:nvSpPr>
              <p:cNvPr id="25631" name="Line 31">
                <a:extLst>
                  <a:ext uri="{FF2B5EF4-FFF2-40B4-BE49-F238E27FC236}">
                    <a16:creationId xmlns:a16="http://schemas.microsoft.com/office/drawing/2014/main" id="{520A6057-1C21-48C1-8CDC-38EEBA4B68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8" y="3022"/>
                <a:ext cx="0" cy="227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5632" name="Line 32">
                <a:extLst>
                  <a:ext uri="{FF2B5EF4-FFF2-40B4-BE49-F238E27FC236}">
                    <a16:creationId xmlns:a16="http://schemas.microsoft.com/office/drawing/2014/main" id="{924F493D-125D-4196-9114-D621C0F50C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9" y="3249"/>
                <a:ext cx="1360" cy="0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5633" name="Line 33">
                <a:extLst>
                  <a:ext uri="{FF2B5EF4-FFF2-40B4-BE49-F238E27FC236}">
                    <a16:creationId xmlns:a16="http://schemas.microsoft.com/office/drawing/2014/main" id="{C9AC39E1-C30C-428B-901F-B1BDA31B3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9" y="3249"/>
                <a:ext cx="0" cy="272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5634" name="Line 34">
                <a:extLst>
                  <a:ext uri="{FF2B5EF4-FFF2-40B4-BE49-F238E27FC236}">
                    <a16:creationId xmlns:a16="http://schemas.microsoft.com/office/drawing/2014/main" id="{E70CB932-3F61-4D72-8DB4-85BE4C666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58" y="3249"/>
                <a:ext cx="0" cy="272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5635" name="Line 35">
                <a:extLst>
                  <a:ext uri="{FF2B5EF4-FFF2-40B4-BE49-F238E27FC236}">
                    <a16:creationId xmlns:a16="http://schemas.microsoft.com/office/drawing/2014/main" id="{12A7A88D-CE24-498C-AF61-C49539475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29" y="3249"/>
                <a:ext cx="0" cy="272"/>
              </a:xfrm>
              <a:prstGeom prst="line">
                <a:avLst/>
              </a:prstGeom>
              <a:noFill/>
              <a:ln w="57150">
                <a:solidFill>
                  <a:srgbClr val="FFCC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sp>
          <p:nvSpPr>
            <p:cNvPr id="25636" name="Rectangle 36">
              <a:extLst>
                <a:ext uri="{FF2B5EF4-FFF2-40B4-BE49-F238E27FC236}">
                  <a16:creationId xmlns:a16="http://schemas.microsoft.com/office/drawing/2014/main" id="{DEC1885C-60CD-469B-8364-03B5C05EF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843"/>
              <a:ext cx="726" cy="181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KONSELING</a:t>
              </a:r>
            </a:p>
          </p:txBody>
        </p:sp>
        <p:sp>
          <p:nvSpPr>
            <p:cNvPr id="25637" name="Text Box 37">
              <a:extLst>
                <a:ext uri="{FF2B5EF4-FFF2-40B4-BE49-F238E27FC236}">
                  <a16:creationId xmlns:a16="http://schemas.microsoft.com/office/drawing/2014/main" id="{4C95807A-B503-45A2-BE86-7510D2A34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0" y="2281"/>
              <a:ext cx="499" cy="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>
                  <a:latin typeface="Antique Olive Compact" pitchFamily="34" charset="0"/>
                  <a:cs typeface="Arial" panose="020B0604020202020204" pitchFamily="34" charset="0"/>
                </a:rPr>
                <a:t>TMS</a:t>
              </a:r>
            </a:p>
          </p:txBody>
        </p:sp>
        <p:sp>
          <p:nvSpPr>
            <p:cNvPr id="25638" name="Text Box 38">
              <a:extLst>
                <a:ext uri="{FF2B5EF4-FFF2-40B4-BE49-F238E27FC236}">
                  <a16:creationId xmlns:a16="http://schemas.microsoft.com/office/drawing/2014/main" id="{1FD51DDD-2BF4-40D3-B380-E670943099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1296"/>
              <a:ext cx="499" cy="237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rgbClr val="000000"/>
                  </a:solidFill>
                  <a:latin typeface="Sweet as candy" pitchFamily="2" charset="0"/>
                  <a:cs typeface="Arial" panose="020B0604020202020204" pitchFamily="34" charset="0"/>
                </a:rPr>
                <a:t>MS</a:t>
              </a:r>
            </a:p>
          </p:txBody>
        </p:sp>
        <p:cxnSp>
          <p:nvCxnSpPr>
            <p:cNvPr id="25639" name="AutoShape 39">
              <a:extLst>
                <a:ext uri="{FF2B5EF4-FFF2-40B4-BE49-F238E27FC236}">
                  <a16:creationId xmlns:a16="http://schemas.microsoft.com/office/drawing/2014/main" id="{FFA55B0F-3D0E-4065-B98A-438E805D6E07}"/>
                </a:ext>
              </a:extLst>
            </p:cNvPr>
            <p:cNvCxnSpPr>
              <a:cxnSpLocks noChangeShapeType="1"/>
              <a:stCxn id="25609" idx="2"/>
              <a:endCxn id="25612" idx="7"/>
            </p:cNvCxnSpPr>
            <p:nvPr/>
          </p:nvCxnSpPr>
          <p:spPr bwMode="auto">
            <a:xfrm flipH="1">
              <a:off x="2862" y="1073"/>
              <a:ext cx="380" cy="573"/>
            </a:xfrm>
            <a:prstGeom prst="straightConnector1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640" name="AutoShape 40">
              <a:extLst>
                <a:ext uri="{FF2B5EF4-FFF2-40B4-BE49-F238E27FC236}">
                  <a16:creationId xmlns:a16="http://schemas.microsoft.com/office/drawing/2014/main" id="{296FD2D4-D259-45DC-AB18-376637FB4499}"/>
                </a:ext>
              </a:extLst>
            </p:cNvPr>
            <p:cNvCxnSpPr>
              <a:cxnSpLocks noChangeShapeType="1"/>
              <a:stCxn id="25611" idx="0"/>
              <a:endCxn id="25612" idx="5"/>
            </p:cNvCxnSpPr>
            <p:nvPr/>
          </p:nvCxnSpPr>
          <p:spPr bwMode="auto">
            <a:xfrm flipH="1" flipV="1">
              <a:off x="2862" y="2223"/>
              <a:ext cx="335" cy="619"/>
            </a:xfrm>
            <a:prstGeom prst="straightConnector1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641" name="AutoShape 41">
              <a:extLst>
                <a:ext uri="{FF2B5EF4-FFF2-40B4-BE49-F238E27FC236}">
                  <a16:creationId xmlns:a16="http://schemas.microsoft.com/office/drawing/2014/main" id="{CAE76AF9-1B8D-415E-AC60-AFD3FFAA28E5}"/>
                </a:ext>
              </a:extLst>
            </p:cNvPr>
            <p:cNvCxnSpPr>
              <a:cxnSpLocks noChangeShapeType="1"/>
              <a:stCxn id="25612" idx="6"/>
              <a:endCxn id="25638" idx="1"/>
            </p:cNvCxnSpPr>
            <p:nvPr/>
          </p:nvCxnSpPr>
          <p:spPr bwMode="auto">
            <a:xfrm flipV="1">
              <a:off x="3015" y="1415"/>
              <a:ext cx="253" cy="520"/>
            </a:xfrm>
            <a:prstGeom prst="straightConnector1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642" name="AutoShape 42">
              <a:extLst>
                <a:ext uri="{FF2B5EF4-FFF2-40B4-BE49-F238E27FC236}">
                  <a16:creationId xmlns:a16="http://schemas.microsoft.com/office/drawing/2014/main" id="{6F9B7BFE-7680-4F10-A0C0-8BF27B6286DE}"/>
                </a:ext>
              </a:extLst>
            </p:cNvPr>
            <p:cNvCxnSpPr>
              <a:cxnSpLocks noChangeShapeType="1"/>
              <a:stCxn id="25612" idx="6"/>
              <a:endCxn id="25637" idx="1"/>
            </p:cNvCxnSpPr>
            <p:nvPr/>
          </p:nvCxnSpPr>
          <p:spPr bwMode="auto">
            <a:xfrm>
              <a:off x="3015" y="1935"/>
              <a:ext cx="205" cy="465"/>
            </a:xfrm>
            <a:prstGeom prst="straightConnector1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643" name="Line 43">
              <a:extLst>
                <a:ext uri="{FF2B5EF4-FFF2-40B4-BE49-F238E27FC236}">
                  <a16:creationId xmlns:a16="http://schemas.microsoft.com/office/drawing/2014/main" id="{7B15610A-6EF1-4861-A9B2-CC3D6B548F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8" y="1945"/>
              <a:ext cx="144" cy="432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44" name="Line 44">
              <a:extLst>
                <a:ext uri="{FF2B5EF4-FFF2-40B4-BE49-F238E27FC236}">
                  <a16:creationId xmlns:a16="http://schemas.microsoft.com/office/drawing/2014/main" id="{7B0FC3B4-58F1-4C62-9424-BD3419B0D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" y="2425"/>
              <a:ext cx="288" cy="192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45" name="Text Box 45">
              <a:extLst>
                <a:ext uri="{FF2B5EF4-FFF2-40B4-BE49-F238E27FC236}">
                  <a16:creationId xmlns:a16="http://schemas.microsoft.com/office/drawing/2014/main" id="{CC2A9D62-D1FF-494F-903A-DB498604A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3744"/>
              <a:ext cx="720" cy="16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1000">
                  <a:cs typeface="Arial" panose="020B0604020202020204" pitchFamily="34" charset="0"/>
                </a:rPr>
                <a:t>BERHENTI</a:t>
              </a:r>
            </a:p>
          </p:txBody>
        </p:sp>
        <p:sp>
          <p:nvSpPr>
            <p:cNvPr id="25646" name="Text Box 46">
              <a:extLst>
                <a:ext uri="{FF2B5EF4-FFF2-40B4-BE49-F238E27FC236}">
                  <a16:creationId xmlns:a16="http://schemas.microsoft.com/office/drawing/2014/main" id="{F416F3B7-BB84-49BD-B871-35E1AC67C6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3744"/>
              <a:ext cx="499" cy="179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1200">
                  <a:cs typeface="Arial" panose="020B0604020202020204" pitchFamily="34" charset="0"/>
                </a:rPr>
                <a:t>TIDAK</a:t>
              </a:r>
            </a:p>
          </p:txBody>
        </p:sp>
        <p:sp>
          <p:nvSpPr>
            <p:cNvPr id="25647" name="Text Box 47">
              <a:extLst>
                <a:ext uri="{FF2B5EF4-FFF2-40B4-BE49-F238E27FC236}">
                  <a16:creationId xmlns:a16="http://schemas.microsoft.com/office/drawing/2014/main" id="{BAE335E4-52D9-4BDA-BEE2-27FA5F4E3A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3" y="3744"/>
              <a:ext cx="499" cy="179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1200">
                  <a:solidFill>
                    <a:srgbClr val="000000"/>
                  </a:solidFill>
                  <a:cs typeface="Arial" panose="020B0604020202020204" pitchFamily="34" charset="0"/>
                </a:rPr>
                <a:t>YA</a:t>
              </a:r>
            </a:p>
          </p:txBody>
        </p:sp>
        <p:cxnSp>
          <p:nvCxnSpPr>
            <p:cNvPr id="25648" name="AutoShape 48">
              <a:extLst>
                <a:ext uri="{FF2B5EF4-FFF2-40B4-BE49-F238E27FC236}">
                  <a16:creationId xmlns:a16="http://schemas.microsoft.com/office/drawing/2014/main" id="{21EF5645-E017-4017-A352-1B1F9BC3CC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775" y="3097"/>
              <a:ext cx="1" cy="720"/>
            </a:xfrm>
            <a:prstGeom prst="bentConnector3">
              <a:avLst>
                <a:gd name="adj1" fmla="val 14400000"/>
              </a:avLst>
            </a:prstGeom>
            <a:noFill/>
            <a:ln w="3810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649" name="AutoShape 49">
              <a:extLst>
                <a:ext uri="{FF2B5EF4-FFF2-40B4-BE49-F238E27FC236}">
                  <a16:creationId xmlns:a16="http://schemas.microsoft.com/office/drawing/2014/main" id="{BE6C7222-D749-4409-ABC6-3A8E6710B3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4055" y="3097"/>
              <a:ext cx="1" cy="720"/>
            </a:xfrm>
            <a:prstGeom prst="bentConnector3">
              <a:avLst>
                <a:gd name="adj1" fmla="val 14400000"/>
              </a:avLst>
            </a:prstGeom>
            <a:noFill/>
            <a:ln w="3810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650" name="Line 50">
              <a:extLst>
                <a:ext uri="{FF2B5EF4-FFF2-40B4-BE49-F238E27FC236}">
                  <a16:creationId xmlns:a16="http://schemas.microsoft.com/office/drawing/2014/main" id="{00F8511F-1C81-4EBA-BCB0-6A43D72FF0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6" y="3600"/>
              <a:ext cx="192" cy="14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51" name="Line 51">
              <a:extLst>
                <a:ext uri="{FF2B5EF4-FFF2-40B4-BE49-F238E27FC236}">
                  <a16:creationId xmlns:a16="http://schemas.microsoft.com/office/drawing/2014/main" id="{B008ADDB-F22C-485B-B161-4B73E1ECE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3936"/>
              <a:ext cx="0" cy="155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52" name="Line 52">
              <a:extLst>
                <a:ext uri="{FF2B5EF4-FFF2-40B4-BE49-F238E27FC236}">
                  <a16:creationId xmlns:a16="http://schemas.microsoft.com/office/drawing/2014/main" id="{047F6E89-05CF-446E-A84B-A92B881E5D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3600"/>
              <a:ext cx="240" cy="144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53" name="Line 53">
              <a:extLst>
                <a:ext uri="{FF2B5EF4-FFF2-40B4-BE49-F238E27FC236}">
                  <a16:creationId xmlns:a16="http://schemas.microsoft.com/office/drawing/2014/main" id="{02E1B74E-E6AF-4BEF-A97C-B96FB9DCAE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1392"/>
              <a:ext cx="1680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cxnSp>
          <p:nvCxnSpPr>
            <p:cNvPr id="25654" name="AutoShape 54">
              <a:extLst>
                <a:ext uri="{FF2B5EF4-FFF2-40B4-BE49-F238E27FC236}">
                  <a16:creationId xmlns:a16="http://schemas.microsoft.com/office/drawing/2014/main" id="{18486615-69CA-45BE-A4D3-7EC4AB23BB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410" y="566"/>
              <a:ext cx="2496" cy="4819"/>
            </a:xfrm>
            <a:prstGeom prst="bentConnector2">
              <a:avLst/>
            </a:prstGeom>
            <a:noFill/>
            <a:ln w="38100">
              <a:solidFill>
                <a:srgbClr val="FFCC00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655" name="AutoShape 55">
              <a:extLst>
                <a:ext uri="{FF2B5EF4-FFF2-40B4-BE49-F238E27FC236}">
                  <a16:creationId xmlns:a16="http://schemas.microsoft.com/office/drawing/2014/main" id="{DDD144F7-FC01-481D-8F4E-8A6F04AFB9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192" y="2136"/>
              <a:ext cx="5516" cy="2088"/>
            </a:xfrm>
            <a:prstGeom prst="bentConnector2">
              <a:avLst/>
            </a:prstGeom>
            <a:noFill/>
            <a:ln w="38100">
              <a:solidFill>
                <a:srgbClr val="FFCC00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656" name="AutoShape 56">
              <a:extLst>
                <a:ext uri="{FF2B5EF4-FFF2-40B4-BE49-F238E27FC236}">
                  <a16:creationId xmlns:a16="http://schemas.microsoft.com/office/drawing/2014/main" id="{AB4E0E9A-46E9-480D-ADA3-30EB62BE1E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288" y="2208"/>
              <a:ext cx="5516" cy="1896"/>
            </a:xfrm>
            <a:prstGeom prst="bentConnector2">
              <a:avLst/>
            </a:prstGeom>
            <a:noFill/>
            <a:ln w="38100">
              <a:solidFill>
                <a:srgbClr val="FFCC00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657" name="AutoShape 57">
              <a:extLst>
                <a:ext uri="{FF2B5EF4-FFF2-40B4-BE49-F238E27FC236}">
                  <a16:creationId xmlns:a16="http://schemas.microsoft.com/office/drawing/2014/main" id="{A800B3B7-446B-4E55-933F-368B2311B3EF}"/>
                </a:ext>
              </a:extLst>
            </p:cNvPr>
            <p:cNvCxnSpPr>
              <a:cxnSpLocks noChangeShapeType="1"/>
              <a:stCxn id="25610" idx="3"/>
            </p:cNvCxnSpPr>
            <p:nvPr/>
          </p:nvCxnSpPr>
          <p:spPr bwMode="auto">
            <a:xfrm>
              <a:off x="4893" y="1947"/>
              <a:ext cx="915" cy="2181"/>
            </a:xfrm>
            <a:prstGeom prst="bentConnector2">
              <a:avLst/>
            </a:prstGeom>
            <a:noFill/>
            <a:ln w="38100">
              <a:solidFill>
                <a:srgbClr val="FFCC00"/>
              </a:solidFill>
              <a:miter lim="800000"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5658" name="WordArt 58">
            <a:extLst>
              <a:ext uri="{FF2B5EF4-FFF2-40B4-BE49-F238E27FC236}">
                <a16:creationId xmlns:a16="http://schemas.microsoft.com/office/drawing/2014/main" id="{8273D893-FDE7-49BD-8E0E-17B87E6EA4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88264" y="260350"/>
            <a:ext cx="2979737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PENGEMBANGAN</a:t>
            </a:r>
          </a:p>
        </p:txBody>
      </p:sp>
      <p:grpSp>
        <p:nvGrpSpPr>
          <p:cNvPr id="25659" name="Group 59">
            <a:extLst>
              <a:ext uri="{FF2B5EF4-FFF2-40B4-BE49-F238E27FC236}">
                <a16:creationId xmlns:a16="http://schemas.microsoft.com/office/drawing/2014/main" id="{9E3F77A5-A873-4AE5-9518-40A46CF07E54}"/>
              </a:ext>
            </a:extLst>
          </p:cNvPr>
          <p:cNvGrpSpPr>
            <a:grpSpLocks/>
          </p:cNvGrpSpPr>
          <p:nvPr/>
        </p:nvGrpSpPr>
        <p:grpSpPr bwMode="auto">
          <a:xfrm rot="20194038">
            <a:off x="6623050" y="-76200"/>
            <a:ext cx="1371600" cy="1847850"/>
            <a:chOff x="2652" y="1406"/>
            <a:chExt cx="936" cy="1164"/>
          </a:xfrm>
        </p:grpSpPr>
        <p:sp>
          <p:nvSpPr>
            <p:cNvPr id="25660" name="AutoShape 60">
              <a:extLst>
                <a:ext uri="{FF2B5EF4-FFF2-40B4-BE49-F238E27FC236}">
                  <a16:creationId xmlns:a16="http://schemas.microsoft.com/office/drawing/2014/main" id="{5715C82C-82FB-4BD0-9CDB-55480965CFF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52" y="1406"/>
              <a:ext cx="936" cy="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61" name="Freeform 61">
              <a:extLst>
                <a:ext uri="{FF2B5EF4-FFF2-40B4-BE49-F238E27FC236}">
                  <a16:creationId xmlns:a16="http://schemas.microsoft.com/office/drawing/2014/main" id="{9B527A94-92DC-4CB6-860C-83CCD03F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" y="1682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0 h 6"/>
                <a:gd name="T4" fmla="*/ 12 w 12"/>
                <a:gd name="T5" fmla="*/ 6 h 6"/>
                <a:gd name="T6" fmla="*/ 0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62" name="Freeform 62">
              <a:extLst>
                <a:ext uri="{FF2B5EF4-FFF2-40B4-BE49-F238E27FC236}">
                  <a16:creationId xmlns:a16="http://schemas.microsoft.com/office/drawing/2014/main" id="{F3BE1B99-C8FA-4197-8712-2887B5E4E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1592"/>
              <a:ext cx="42" cy="96"/>
            </a:xfrm>
            <a:custGeom>
              <a:avLst/>
              <a:gdLst>
                <a:gd name="T0" fmla="*/ 12 w 42"/>
                <a:gd name="T1" fmla="*/ 96 h 96"/>
                <a:gd name="T2" fmla="*/ 6 w 42"/>
                <a:gd name="T3" fmla="*/ 78 h 96"/>
                <a:gd name="T4" fmla="*/ 6 w 42"/>
                <a:gd name="T5" fmla="*/ 78 h 96"/>
                <a:gd name="T6" fmla="*/ 6 w 42"/>
                <a:gd name="T7" fmla="*/ 78 h 96"/>
                <a:gd name="T8" fmla="*/ 6 w 42"/>
                <a:gd name="T9" fmla="*/ 78 h 96"/>
                <a:gd name="T10" fmla="*/ 6 w 42"/>
                <a:gd name="T11" fmla="*/ 72 h 96"/>
                <a:gd name="T12" fmla="*/ 6 w 42"/>
                <a:gd name="T13" fmla="*/ 66 h 96"/>
                <a:gd name="T14" fmla="*/ 0 w 42"/>
                <a:gd name="T15" fmla="*/ 54 h 96"/>
                <a:gd name="T16" fmla="*/ 0 w 42"/>
                <a:gd name="T17" fmla="*/ 48 h 96"/>
                <a:gd name="T18" fmla="*/ 0 w 42"/>
                <a:gd name="T19" fmla="*/ 48 h 96"/>
                <a:gd name="T20" fmla="*/ 0 w 42"/>
                <a:gd name="T21" fmla="*/ 48 h 96"/>
                <a:gd name="T22" fmla="*/ 6 w 42"/>
                <a:gd name="T23" fmla="*/ 48 h 96"/>
                <a:gd name="T24" fmla="*/ 0 w 42"/>
                <a:gd name="T25" fmla="*/ 0 h 96"/>
                <a:gd name="T26" fmla="*/ 0 w 42"/>
                <a:gd name="T27" fmla="*/ 0 h 96"/>
                <a:gd name="T28" fmla="*/ 0 w 42"/>
                <a:gd name="T29" fmla="*/ 0 h 96"/>
                <a:gd name="T30" fmla="*/ 0 w 42"/>
                <a:gd name="T31" fmla="*/ 0 h 96"/>
                <a:gd name="T32" fmla="*/ 0 w 42"/>
                <a:gd name="T33" fmla="*/ 0 h 96"/>
                <a:gd name="T34" fmla="*/ 6 w 42"/>
                <a:gd name="T35" fmla="*/ 0 h 96"/>
                <a:gd name="T36" fmla="*/ 6 w 42"/>
                <a:gd name="T37" fmla="*/ 0 h 96"/>
                <a:gd name="T38" fmla="*/ 6 w 42"/>
                <a:gd name="T39" fmla="*/ 0 h 96"/>
                <a:gd name="T40" fmla="*/ 12 w 42"/>
                <a:gd name="T41" fmla="*/ 0 h 96"/>
                <a:gd name="T42" fmla="*/ 6 w 42"/>
                <a:gd name="T43" fmla="*/ 6 h 96"/>
                <a:gd name="T44" fmla="*/ 6 w 42"/>
                <a:gd name="T45" fmla="*/ 6 h 96"/>
                <a:gd name="T46" fmla="*/ 6 w 42"/>
                <a:gd name="T47" fmla="*/ 6 h 96"/>
                <a:gd name="T48" fmla="*/ 6 w 42"/>
                <a:gd name="T49" fmla="*/ 6 h 96"/>
                <a:gd name="T50" fmla="*/ 24 w 42"/>
                <a:gd name="T51" fmla="*/ 48 h 96"/>
                <a:gd name="T52" fmla="*/ 30 w 42"/>
                <a:gd name="T53" fmla="*/ 54 h 96"/>
                <a:gd name="T54" fmla="*/ 36 w 42"/>
                <a:gd name="T55" fmla="*/ 60 h 96"/>
                <a:gd name="T56" fmla="*/ 36 w 42"/>
                <a:gd name="T57" fmla="*/ 60 h 96"/>
                <a:gd name="T58" fmla="*/ 36 w 42"/>
                <a:gd name="T59" fmla="*/ 66 h 96"/>
                <a:gd name="T60" fmla="*/ 42 w 42"/>
                <a:gd name="T61" fmla="*/ 66 h 96"/>
                <a:gd name="T62" fmla="*/ 42 w 42"/>
                <a:gd name="T63" fmla="*/ 96 h 96"/>
                <a:gd name="T64" fmla="*/ 12 w 42"/>
                <a:gd name="T6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" h="96">
                  <a:moveTo>
                    <a:pt x="12" y="96"/>
                  </a:moveTo>
                  <a:lnTo>
                    <a:pt x="6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2"/>
                  </a:lnTo>
                  <a:lnTo>
                    <a:pt x="6" y="66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6"/>
                  </a:lnTo>
                  <a:lnTo>
                    <a:pt x="42" y="66"/>
                  </a:lnTo>
                  <a:lnTo>
                    <a:pt x="42" y="96"/>
                  </a:lnTo>
                  <a:lnTo>
                    <a:pt x="12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63" name="Freeform 63">
              <a:extLst>
                <a:ext uri="{FF2B5EF4-FFF2-40B4-BE49-F238E27FC236}">
                  <a16:creationId xmlns:a16="http://schemas.microsoft.com/office/drawing/2014/main" id="{02DD7552-5453-4A0D-9E29-44734CFA4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" y="1670"/>
              <a:ext cx="210" cy="18"/>
            </a:xfrm>
            <a:custGeom>
              <a:avLst/>
              <a:gdLst>
                <a:gd name="T0" fmla="*/ 0 w 210"/>
                <a:gd name="T1" fmla="*/ 18 h 18"/>
                <a:gd name="T2" fmla="*/ 6 w 210"/>
                <a:gd name="T3" fmla="*/ 18 h 18"/>
                <a:gd name="T4" fmla="*/ 12 w 210"/>
                <a:gd name="T5" fmla="*/ 12 h 18"/>
                <a:gd name="T6" fmla="*/ 24 w 210"/>
                <a:gd name="T7" fmla="*/ 12 h 18"/>
                <a:gd name="T8" fmla="*/ 30 w 210"/>
                <a:gd name="T9" fmla="*/ 12 h 18"/>
                <a:gd name="T10" fmla="*/ 42 w 210"/>
                <a:gd name="T11" fmla="*/ 6 h 18"/>
                <a:gd name="T12" fmla="*/ 48 w 210"/>
                <a:gd name="T13" fmla="*/ 6 h 18"/>
                <a:gd name="T14" fmla="*/ 54 w 210"/>
                <a:gd name="T15" fmla="*/ 6 h 18"/>
                <a:gd name="T16" fmla="*/ 66 w 210"/>
                <a:gd name="T17" fmla="*/ 6 h 18"/>
                <a:gd name="T18" fmla="*/ 72 w 210"/>
                <a:gd name="T19" fmla="*/ 0 h 18"/>
                <a:gd name="T20" fmla="*/ 84 w 210"/>
                <a:gd name="T21" fmla="*/ 0 h 18"/>
                <a:gd name="T22" fmla="*/ 90 w 210"/>
                <a:gd name="T23" fmla="*/ 0 h 18"/>
                <a:gd name="T24" fmla="*/ 102 w 210"/>
                <a:gd name="T25" fmla="*/ 0 h 18"/>
                <a:gd name="T26" fmla="*/ 108 w 210"/>
                <a:gd name="T27" fmla="*/ 0 h 18"/>
                <a:gd name="T28" fmla="*/ 120 w 210"/>
                <a:gd name="T29" fmla="*/ 0 h 18"/>
                <a:gd name="T30" fmla="*/ 132 w 210"/>
                <a:gd name="T31" fmla="*/ 0 h 18"/>
                <a:gd name="T32" fmla="*/ 144 w 210"/>
                <a:gd name="T33" fmla="*/ 6 h 18"/>
                <a:gd name="T34" fmla="*/ 156 w 210"/>
                <a:gd name="T35" fmla="*/ 6 h 18"/>
                <a:gd name="T36" fmla="*/ 174 w 210"/>
                <a:gd name="T37" fmla="*/ 6 h 18"/>
                <a:gd name="T38" fmla="*/ 186 w 210"/>
                <a:gd name="T39" fmla="*/ 12 h 18"/>
                <a:gd name="T40" fmla="*/ 198 w 210"/>
                <a:gd name="T41" fmla="*/ 12 h 18"/>
                <a:gd name="T42" fmla="*/ 210 w 210"/>
                <a:gd name="T43" fmla="*/ 18 h 18"/>
                <a:gd name="T44" fmla="*/ 0 w 210"/>
                <a:gd name="T4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0" h="18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24" y="12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6" y="6"/>
                  </a:lnTo>
                  <a:lnTo>
                    <a:pt x="72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132" y="0"/>
                  </a:lnTo>
                  <a:lnTo>
                    <a:pt x="144" y="6"/>
                  </a:lnTo>
                  <a:lnTo>
                    <a:pt x="156" y="6"/>
                  </a:lnTo>
                  <a:lnTo>
                    <a:pt x="174" y="6"/>
                  </a:lnTo>
                  <a:lnTo>
                    <a:pt x="186" y="12"/>
                  </a:lnTo>
                  <a:lnTo>
                    <a:pt x="198" y="12"/>
                  </a:lnTo>
                  <a:lnTo>
                    <a:pt x="21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64" name="Freeform 64">
              <a:extLst>
                <a:ext uri="{FF2B5EF4-FFF2-40B4-BE49-F238E27FC236}">
                  <a16:creationId xmlns:a16="http://schemas.microsoft.com/office/drawing/2014/main" id="{4E2F0B01-CCCE-4380-BA2D-FD07DEF61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0" y="1562"/>
              <a:ext cx="114" cy="126"/>
            </a:xfrm>
            <a:custGeom>
              <a:avLst/>
              <a:gdLst>
                <a:gd name="T0" fmla="*/ 6 w 114"/>
                <a:gd name="T1" fmla="*/ 126 h 126"/>
                <a:gd name="T2" fmla="*/ 6 w 114"/>
                <a:gd name="T3" fmla="*/ 126 h 126"/>
                <a:gd name="T4" fmla="*/ 0 w 114"/>
                <a:gd name="T5" fmla="*/ 114 h 126"/>
                <a:gd name="T6" fmla="*/ 0 w 114"/>
                <a:gd name="T7" fmla="*/ 108 h 126"/>
                <a:gd name="T8" fmla="*/ 6 w 114"/>
                <a:gd name="T9" fmla="*/ 96 h 126"/>
                <a:gd name="T10" fmla="*/ 6 w 114"/>
                <a:gd name="T11" fmla="*/ 90 h 126"/>
                <a:gd name="T12" fmla="*/ 12 w 114"/>
                <a:gd name="T13" fmla="*/ 84 h 126"/>
                <a:gd name="T14" fmla="*/ 18 w 114"/>
                <a:gd name="T15" fmla="*/ 72 h 126"/>
                <a:gd name="T16" fmla="*/ 24 w 114"/>
                <a:gd name="T17" fmla="*/ 66 h 126"/>
                <a:gd name="T18" fmla="*/ 24 w 114"/>
                <a:gd name="T19" fmla="*/ 60 h 126"/>
                <a:gd name="T20" fmla="*/ 108 w 114"/>
                <a:gd name="T21" fmla="*/ 0 h 126"/>
                <a:gd name="T22" fmla="*/ 108 w 114"/>
                <a:gd name="T23" fmla="*/ 0 h 126"/>
                <a:gd name="T24" fmla="*/ 114 w 114"/>
                <a:gd name="T25" fmla="*/ 6 h 126"/>
                <a:gd name="T26" fmla="*/ 114 w 114"/>
                <a:gd name="T27" fmla="*/ 6 h 126"/>
                <a:gd name="T28" fmla="*/ 114 w 114"/>
                <a:gd name="T29" fmla="*/ 6 h 126"/>
                <a:gd name="T30" fmla="*/ 96 w 114"/>
                <a:gd name="T31" fmla="*/ 42 h 126"/>
                <a:gd name="T32" fmla="*/ 84 w 114"/>
                <a:gd name="T33" fmla="*/ 78 h 126"/>
                <a:gd name="T34" fmla="*/ 78 w 114"/>
                <a:gd name="T35" fmla="*/ 96 h 126"/>
                <a:gd name="T36" fmla="*/ 78 w 114"/>
                <a:gd name="T37" fmla="*/ 96 h 126"/>
                <a:gd name="T38" fmla="*/ 72 w 114"/>
                <a:gd name="T39" fmla="*/ 96 h 126"/>
                <a:gd name="T40" fmla="*/ 72 w 114"/>
                <a:gd name="T41" fmla="*/ 96 h 126"/>
                <a:gd name="T42" fmla="*/ 72 w 114"/>
                <a:gd name="T43" fmla="*/ 96 h 126"/>
                <a:gd name="T44" fmla="*/ 72 w 114"/>
                <a:gd name="T45" fmla="*/ 108 h 126"/>
                <a:gd name="T46" fmla="*/ 66 w 114"/>
                <a:gd name="T47" fmla="*/ 114 h 126"/>
                <a:gd name="T48" fmla="*/ 66 w 114"/>
                <a:gd name="T49" fmla="*/ 120 h 126"/>
                <a:gd name="T50" fmla="*/ 60 w 114"/>
                <a:gd name="T51" fmla="*/ 126 h 126"/>
                <a:gd name="T52" fmla="*/ 60 w 114"/>
                <a:gd name="T53" fmla="*/ 126 h 126"/>
                <a:gd name="T54" fmla="*/ 6 w 114"/>
                <a:gd name="T5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26">
                  <a:moveTo>
                    <a:pt x="6" y="126"/>
                  </a:moveTo>
                  <a:lnTo>
                    <a:pt x="6" y="126"/>
                  </a:lnTo>
                  <a:lnTo>
                    <a:pt x="0" y="114"/>
                  </a:lnTo>
                  <a:lnTo>
                    <a:pt x="0" y="108"/>
                  </a:lnTo>
                  <a:lnTo>
                    <a:pt x="6" y="96"/>
                  </a:lnTo>
                  <a:lnTo>
                    <a:pt x="6" y="90"/>
                  </a:lnTo>
                  <a:lnTo>
                    <a:pt x="12" y="84"/>
                  </a:lnTo>
                  <a:lnTo>
                    <a:pt x="18" y="72"/>
                  </a:lnTo>
                  <a:lnTo>
                    <a:pt x="24" y="66"/>
                  </a:lnTo>
                  <a:lnTo>
                    <a:pt x="24" y="6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96" y="42"/>
                  </a:lnTo>
                  <a:lnTo>
                    <a:pt x="84" y="78"/>
                  </a:lnTo>
                  <a:lnTo>
                    <a:pt x="78" y="96"/>
                  </a:lnTo>
                  <a:lnTo>
                    <a:pt x="78" y="96"/>
                  </a:lnTo>
                  <a:lnTo>
                    <a:pt x="72" y="96"/>
                  </a:lnTo>
                  <a:lnTo>
                    <a:pt x="72" y="96"/>
                  </a:lnTo>
                  <a:lnTo>
                    <a:pt x="72" y="96"/>
                  </a:lnTo>
                  <a:lnTo>
                    <a:pt x="72" y="108"/>
                  </a:lnTo>
                  <a:lnTo>
                    <a:pt x="66" y="114"/>
                  </a:lnTo>
                  <a:lnTo>
                    <a:pt x="66" y="120"/>
                  </a:lnTo>
                  <a:lnTo>
                    <a:pt x="60" y="126"/>
                  </a:lnTo>
                  <a:lnTo>
                    <a:pt x="60" y="126"/>
                  </a:lnTo>
                  <a:lnTo>
                    <a:pt x="6" y="1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65" name="Freeform 65">
              <a:extLst>
                <a:ext uri="{FF2B5EF4-FFF2-40B4-BE49-F238E27FC236}">
                  <a16:creationId xmlns:a16="http://schemas.microsoft.com/office/drawing/2014/main" id="{7201880E-D239-4B61-9346-181B926F9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1514"/>
              <a:ext cx="60" cy="138"/>
            </a:xfrm>
            <a:custGeom>
              <a:avLst/>
              <a:gdLst>
                <a:gd name="T0" fmla="*/ 24 w 60"/>
                <a:gd name="T1" fmla="*/ 138 h 138"/>
                <a:gd name="T2" fmla="*/ 36 w 60"/>
                <a:gd name="T3" fmla="*/ 138 h 138"/>
                <a:gd name="T4" fmla="*/ 42 w 60"/>
                <a:gd name="T5" fmla="*/ 138 h 138"/>
                <a:gd name="T6" fmla="*/ 48 w 60"/>
                <a:gd name="T7" fmla="*/ 132 h 138"/>
                <a:gd name="T8" fmla="*/ 48 w 60"/>
                <a:gd name="T9" fmla="*/ 132 h 138"/>
                <a:gd name="T10" fmla="*/ 48 w 60"/>
                <a:gd name="T11" fmla="*/ 126 h 138"/>
                <a:gd name="T12" fmla="*/ 48 w 60"/>
                <a:gd name="T13" fmla="*/ 126 h 138"/>
                <a:gd name="T14" fmla="*/ 54 w 60"/>
                <a:gd name="T15" fmla="*/ 120 h 138"/>
                <a:gd name="T16" fmla="*/ 54 w 60"/>
                <a:gd name="T17" fmla="*/ 114 h 138"/>
                <a:gd name="T18" fmla="*/ 54 w 60"/>
                <a:gd name="T19" fmla="*/ 108 h 138"/>
                <a:gd name="T20" fmla="*/ 60 w 60"/>
                <a:gd name="T21" fmla="*/ 102 h 138"/>
                <a:gd name="T22" fmla="*/ 54 w 60"/>
                <a:gd name="T23" fmla="*/ 102 h 138"/>
                <a:gd name="T24" fmla="*/ 54 w 60"/>
                <a:gd name="T25" fmla="*/ 102 h 138"/>
                <a:gd name="T26" fmla="*/ 48 w 60"/>
                <a:gd name="T27" fmla="*/ 96 h 138"/>
                <a:gd name="T28" fmla="*/ 48 w 60"/>
                <a:gd name="T29" fmla="*/ 90 h 138"/>
                <a:gd name="T30" fmla="*/ 54 w 60"/>
                <a:gd name="T31" fmla="*/ 78 h 138"/>
                <a:gd name="T32" fmla="*/ 60 w 60"/>
                <a:gd name="T33" fmla="*/ 66 h 138"/>
                <a:gd name="T34" fmla="*/ 54 w 60"/>
                <a:gd name="T35" fmla="*/ 66 h 138"/>
                <a:gd name="T36" fmla="*/ 54 w 60"/>
                <a:gd name="T37" fmla="*/ 60 h 138"/>
                <a:gd name="T38" fmla="*/ 60 w 60"/>
                <a:gd name="T39" fmla="*/ 60 h 138"/>
                <a:gd name="T40" fmla="*/ 54 w 60"/>
                <a:gd name="T41" fmla="*/ 24 h 138"/>
                <a:gd name="T42" fmla="*/ 60 w 60"/>
                <a:gd name="T43" fmla="*/ 18 h 138"/>
                <a:gd name="T44" fmla="*/ 60 w 60"/>
                <a:gd name="T45" fmla="*/ 18 h 138"/>
                <a:gd name="T46" fmla="*/ 30 w 60"/>
                <a:gd name="T47" fmla="*/ 42 h 138"/>
                <a:gd name="T48" fmla="*/ 18 w 60"/>
                <a:gd name="T49" fmla="*/ 66 h 138"/>
                <a:gd name="T50" fmla="*/ 12 w 60"/>
                <a:gd name="T51" fmla="*/ 66 h 138"/>
                <a:gd name="T52" fmla="*/ 12 w 60"/>
                <a:gd name="T53" fmla="*/ 72 h 138"/>
                <a:gd name="T54" fmla="*/ 6 w 60"/>
                <a:gd name="T55" fmla="*/ 78 h 138"/>
                <a:gd name="T56" fmla="*/ 0 w 60"/>
                <a:gd name="T57" fmla="*/ 78 h 138"/>
                <a:gd name="T58" fmla="*/ 6 w 60"/>
                <a:gd name="T59" fmla="*/ 84 h 138"/>
                <a:gd name="T60" fmla="*/ 6 w 60"/>
                <a:gd name="T61" fmla="*/ 84 h 138"/>
                <a:gd name="T62" fmla="*/ 0 w 60"/>
                <a:gd name="T63" fmla="*/ 108 h 138"/>
                <a:gd name="T64" fmla="*/ 6 w 60"/>
                <a:gd name="T65" fmla="*/ 114 h 138"/>
                <a:gd name="T66" fmla="*/ 6 w 60"/>
                <a:gd name="T67" fmla="*/ 120 h 138"/>
                <a:gd name="T68" fmla="*/ 12 w 60"/>
                <a:gd name="T69" fmla="*/ 126 h 138"/>
                <a:gd name="T70" fmla="*/ 12 w 60"/>
                <a:gd name="T71" fmla="*/ 132 h 138"/>
                <a:gd name="T72" fmla="*/ 18 w 60"/>
                <a:gd name="T73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138">
                  <a:moveTo>
                    <a:pt x="24" y="138"/>
                  </a:moveTo>
                  <a:lnTo>
                    <a:pt x="24" y="138"/>
                  </a:lnTo>
                  <a:lnTo>
                    <a:pt x="30" y="138"/>
                  </a:lnTo>
                  <a:lnTo>
                    <a:pt x="36" y="138"/>
                  </a:lnTo>
                  <a:lnTo>
                    <a:pt x="36" y="138"/>
                  </a:lnTo>
                  <a:lnTo>
                    <a:pt x="42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48" y="132"/>
                  </a:lnTo>
                  <a:lnTo>
                    <a:pt x="48" y="132"/>
                  </a:lnTo>
                  <a:lnTo>
                    <a:pt x="48" y="126"/>
                  </a:lnTo>
                  <a:lnTo>
                    <a:pt x="48" y="126"/>
                  </a:lnTo>
                  <a:lnTo>
                    <a:pt x="48" y="126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08"/>
                  </a:lnTo>
                  <a:lnTo>
                    <a:pt x="60" y="108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0"/>
                  </a:lnTo>
                  <a:lnTo>
                    <a:pt x="54" y="84"/>
                  </a:lnTo>
                  <a:lnTo>
                    <a:pt x="54" y="78"/>
                  </a:lnTo>
                  <a:lnTo>
                    <a:pt x="60" y="72"/>
                  </a:lnTo>
                  <a:lnTo>
                    <a:pt x="60" y="66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4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54" y="24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0" y="0"/>
                  </a:lnTo>
                  <a:lnTo>
                    <a:pt x="30" y="42"/>
                  </a:lnTo>
                  <a:lnTo>
                    <a:pt x="18" y="60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0" y="102"/>
                  </a:lnTo>
                  <a:lnTo>
                    <a:pt x="0" y="108"/>
                  </a:lnTo>
                  <a:lnTo>
                    <a:pt x="6" y="108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2" y="126"/>
                  </a:lnTo>
                  <a:lnTo>
                    <a:pt x="12" y="132"/>
                  </a:lnTo>
                  <a:lnTo>
                    <a:pt x="18" y="132"/>
                  </a:lnTo>
                  <a:lnTo>
                    <a:pt x="18" y="138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66" name="Freeform 66">
              <a:extLst>
                <a:ext uri="{FF2B5EF4-FFF2-40B4-BE49-F238E27FC236}">
                  <a16:creationId xmlns:a16="http://schemas.microsoft.com/office/drawing/2014/main" id="{11B6B746-1B99-402A-A809-F2705807C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1514"/>
              <a:ext cx="54" cy="132"/>
            </a:xfrm>
            <a:custGeom>
              <a:avLst/>
              <a:gdLst>
                <a:gd name="T0" fmla="*/ 36 w 54"/>
                <a:gd name="T1" fmla="*/ 132 h 132"/>
                <a:gd name="T2" fmla="*/ 42 w 54"/>
                <a:gd name="T3" fmla="*/ 132 h 132"/>
                <a:gd name="T4" fmla="*/ 42 w 54"/>
                <a:gd name="T5" fmla="*/ 126 h 132"/>
                <a:gd name="T6" fmla="*/ 48 w 54"/>
                <a:gd name="T7" fmla="*/ 120 h 132"/>
                <a:gd name="T8" fmla="*/ 54 w 54"/>
                <a:gd name="T9" fmla="*/ 120 h 132"/>
                <a:gd name="T10" fmla="*/ 42 w 54"/>
                <a:gd name="T11" fmla="*/ 54 h 132"/>
                <a:gd name="T12" fmla="*/ 48 w 54"/>
                <a:gd name="T13" fmla="*/ 42 h 132"/>
                <a:gd name="T14" fmla="*/ 42 w 54"/>
                <a:gd name="T15" fmla="*/ 30 h 132"/>
                <a:gd name="T16" fmla="*/ 42 w 54"/>
                <a:gd name="T17" fmla="*/ 24 h 132"/>
                <a:gd name="T18" fmla="*/ 42 w 54"/>
                <a:gd name="T19" fmla="*/ 0 h 132"/>
                <a:gd name="T20" fmla="*/ 24 w 54"/>
                <a:gd name="T21" fmla="*/ 42 h 132"/>
                <a:gd name="T22" fmla="*/ 24 w 54"/>
                <a:gd name="T23" fmla="*/ 42 h 132"/>
                <a:gd name="T24" fmla="*/ 24 w 54"/>
                <a:gd name="T25" fmla="*/ 42 h 132"/>
                <a:gd name="T26" fmla="*/ 24 w 54"/>
                <a:gd name="T27" fmla="*/ 42 h 132"/>
                <a:gd name="T28" fmla="*/ 24 w 54"/>
                <a:gd name="T29" fmla="*/ 48 h 132"/>
                <a:gd name="T30" fmla="*/ 24 w 54"/>
                <a:gd name="T31" fmla="*/ 48 h 132"/>
                <a:gd name="T32" fmla="*/ 24 w 54"/>
                <a:gd name="T33" fmla="*/ 54 h 132"/>
                <a:gd name="T34" fmla="*/ 18 w 54"/>
                <a:gd name="T35" fmla="*/ 54 h 132"/>
                <a:gd name="T36" fmla="*/ 18 w 54"/>
                <a:gd name="T37" fmla="*/ 54 h 132"/>
                <a:gd name="T38" fmla="*/ 12 w 54"/>
                <a:gd name="T39" fmla="*/ 66 h 132"/>
                <a:gd name="T40" fmla="*/ 12 w 54"/>
                <a:gd name="T41" fmla="*/ 66 h 132"/>
                <a:gd name="T42" fmla="*/ 6 w 54"/>
                <a:gd name="T43" fmla="*/ 72 h 132"/>
                <a:gd name="T44" fmla="*/ 6 w 54"/>
                <a:gd name="T45" fmla="*/ 78 h 132"/>
                <a:gd name="T46" fmla="*/ 0 w 54"/>
                <a:gd name="T47" fmla="*/ 78 h 132"/>
                <a:gd name="T48" fmla="*/ 12 w 54"/>
                <a:gd name="T49" fmla="*/ 126 h 132"/>
                <a:gd name="T50" fmla="*/ 18 w 54"/>
                <a:gd name="T51" fmla="*/ 126 h 132"/>
                <a:gd name="T52" fmla="*/ 24 w 54"/>
                <a:gd name="T53" fmla="*/ 132 h 132"/>
                <a:gd name="T54" fmla="*/ 30 w 54"/>
                <a:gd name="T55" fmla="*/ 132 h 132"/>
                <a:gd name="T56" fmla="*/ 36 w 54"/>
                <a:gd name="T5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132">
                  <a:moveTo>
                    <a:pt x="36" y="132"/>
                  </a:moveTo>
                  <a:lnTo>
                    <a:pt x="42" y="132"/>
                  </a:lnTo>
                  <a:lnTo>
                    <a:pt x="42" y="126"/>
                  </a:lnTo>
                  <a:lnTo>
                    <a:pt x="48" y="120"/>
                  </a:lnTo>
                  <a:lnTo>
                    <a:pt x="54" y="120"/>
                  </a:lnTo>
                  <a:lnTo>
                    <a:pt x="42" y="54"/>
                  </a:lnTo>
                  <a:lnTo>
                    <a:pt x="48" y="42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42" y="0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12" y="126"/>
                  </a:lnTo>
                  <a:lnTo>
                    <a:pt x="18" y="126"/>
                  </a:lnTo>
                  <a:lnTo>
                    <a:pt x="24" y="132"/>
                  </a:lnTo>
                  <a:lnTo>
                    <a:pt x="30" y="132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67" name="Freeform 67">
              <a:extLst>
                <a:ext uri="{FF2B5EF4-FFF2-40B4-BE49-F238E27FC236}">
                  <a16:creationId xmlns:a16="http://schemas.microsoft.com/office/drawing/2014/main" id="{FF82F77F-9B67-463F-989A-840F36DB2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8" y="1688"/>
              <a:ext cx="84" cy="42"/>
            </a:xfrm>
            <a:custGeom>
              <a:avLst/>
              <a:gdLst>
                <a:gd name="T0" fmla="*/ 30 w 84"/>
                <a:gd name="T1" fmla="*/ 42 h 42"/>
                <a:gd name="T2" fmla="*/ 18 w 84"/>
                <a:gd name="T3" fmla="*/ 30 h 42"/>
                <a:gd name="T4" fmla="*/ 18 w 84"/>
                <a:gd name="T5" fmla="*/ 30 h 42"/>
                <a:gd name="T6" fmla="*/ 18 w 84"/>
                <a:gd name="T7" fmla="*/ 30 h 42"/>
                <a:gd name="T8" fmla="*/ 12 w 84"/>
                <a:gd name="T9" fmla="*/ 24 h 42"/>
                <a:gd name="T10" fmla="*/ 12 w 84"/>
                <a:gd name="T11" fmla="*/ 24 h 42"/>
                <a:gd name="T12" fmla="*/ 0 w 84"/>
                <a:gd name="T13" fmla="*/ 0 h 42"/>
                <a:gd name="T14" fmla="*/ 12 w 84"/>
                <a:gd name="T15" fmla="*/ 0 h 42"/>
                <a:gd name="T16" fmla="*/ 54 w 84"/>
                <a:gd name="T17" fmla="*/ 24 h 42"/>
                <a:gd name="T18" fmla="*/ 60 w 84"/>
                <a:gd name="T19" fmla="*/ 24 h 42"/>
                <a:gd name="T20" fmla="*/ 60 w 84"/>
                <a:gd name="T21" fmla="*/ 30 h 42"/>
                <a:gd name="T22" fmla="*/ 60 w 84"/>
                <a:gd name="T23" fmla="*/ 30 h 42"/>
                <a:gd name="T24" fmla="*/ 60 w 84"/>
                <a:gd name="T25" fmla="*/ 30 h 42"/>
                <a:gd name="T26" fmla="*/ 84 w 84"/>
                <a:gd name="T27" fmla="*/ 42 h 42"/>
                <a:gd name="T28" fmla="*/ 30 w 84"/>
                <a:gd name="T2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42">
                  <a:moveTo>
                    <a:pt x="30" y="42"/>
                  </a:move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54" y="24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60" y="30"/>
                  </a:lnTo>
                  <a:lnTo>
                    <a:pt x="84" y="42"/>
                  </a:lnTo>
                  <a:lnTo>
                    <a:pt x="3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68" name="Freeform 68">
              <a:extLst>
                <a:ext uri="{FF2B5EF4-FFF2-40B4-BE49-F238E27FC236}">
                  <a16:creationId xmlns:a16="http://schemas.microsoft.com/office/drawing/2014/main" id="{60F2D37B-2ACF-46C1-8101-D5682641C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" y="1688"/>
              <a:ext cx="354" cy="42"/>
            </a:xfrm>
            <a:custGeom>
              <a:avLst/>
              <a:gdLst>
                <a:gd name="T0" fmla="*/ 0 w 354"/>
                <a:gd name="T1" fmla="*/ 42 h 42"/>
                <a:gd name="T2" fmla="*/ 6 w 354"/>
                <a:gd name="T3" fmla="*/ 36 h 42"/>
                <a:gd name="T4" fmla="*/ 18 w 354"/>
                <a:gd name="T5" fmla="*/ 30 h 42"/>
                <a:gd name="T6" fmla="*/ 24 w 354"/>
                <a:gd name="T7" fmla="*/ 30 h 42"/>
                <a:gd name="T8" fmla="*/ 30 w 354"/>
                <a:gd name="T9" fmla="*/ 24 h 42"/>
                <a:gd name="T10" fmla="*/ 36 w 354"/>
                <a:gd name="T11" fmla="*/ 24 h 42"/>
                <a:gd name="T12" fmla="*/ 42 w 354"/>
                <a:gd name="T13" fmla="*/ 18 h 42"/>
                <a:gd name="T14" fmla="*/ 48 w 354"/>
                <a:gd name="T15" fmla="*/ 18 h 42"/>
                <a:gd name="T16" fmla="*/ 54 w 354"/>
                <a:gd name="T17" fmla="*/ 12 h 42"/>
                <a:gd name="T18" fmla="*/ 60 w 354"/>
                <a:gd name="T19" fmla="*/ 12 h 42"/>
                <a:gd name="T20" fmla="*/ 66 w 354"/>
                <a:gd name="T21" fmla="*/ 6 h 42"/>
                <a:gd name="T22" fmla="*/ 72 w 354"/>
                <a:gd name="T23" fmla="*/ 6 h 42"/>
                <a:gd name="T24" fmla="*/ 84 w 354"/>
                <a:gd name="T25" fmla="*/ 0 h 42"/>
                <a:gd name="T26" fmla="*/ 84 w 354"/>
                <a:gd name="T27" fmla="*/ 0 h 42"/>
                <a:gd name="T28" fmla="*/ 294 w 354"/>
                <a:gd name="T29" fmla="*/ 0 h 42"/>
                <a:gd name="T30" fmla="*/ 294 w 354"/>
                <a:gd name="T31" fmla="*/ 0 h 42"/>
                <a:gd name="T32" fmla="*/ 306 w 354"/>
                <a:gd name="T33" fmla="*/ 6 h 42"/>
                <a:gd name="T34" fmla="*/ 312 w 354"/>
                <a:gd name="T35" fmla="*/ 12 h 42"/>
                <a:gd name="T36" fmla="*/ 312 w 354"/>
                <a:gd name="T37" fmla="*/ 12 h 42"/>
                <a:gd name="T38" fmla="*/ 312 w 354"/>
                <a:gd name="T39" fmla="*/ 12 h 42"/>
                <a:gd name="T40" fmla="*/ 318 w 354"/>
                <a:gd name="T41" fmla="*/ 12 h 42"/>
                <a:gd name="T42" fmla="*/ 324 w 354"/>
                <a:gd name="T43" fmla="*/ 24 h 42"/>
                <a:gd name="T44" fmla="*/ 336 w 354"/>
                <a:gd name="T45" fmla="*/ 30 h 42"/>
                <a:gd name="T46" fmla="*/ 348 w 354"/>
                <a:gd name="T47" fmla="*/ 42 h 42"/>
                <a:gd name="T48" fmla="*/ 354 w 354"/>
                <a:gd name="T49" fmla="*/ 42 h 42"/>
                <a:gd name="T50" fmla="*/ 0 w 354"/>
                <a:gd name="T5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4" h="42">
                  <a:moveTo>
                    <a:pt x="0" y="42"/>
                  </a:moveTo>
                  <a:lnTo>
                    <a:pt x="6" y="36"/>
                  </a:lnTo>
                  <a:lnTo>
                    <a:pt x="18" y="30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6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306" y="6"/>
                  </a:lnTo>
                  <a:lnTo>
                    <a:pt x="312" y="12"/>
                  </a:lnTo>
                  <a:lnTo>
                    <a:pt x="312" y="12"/>
                  </a:lnTo>
                  <a:lnTo>
                    <a:pt x="312" y="12"/>
                  </a:lnTo>
                  <a:lnTo>
                    <a:pt x="318" y="12"/>
                  </a:lnTo>
                  <a:lnTo>
                    <a:pt x="324" y="24"/>
                  </a:lnTo>
                  <a:lnTo>
                    <a:pt x="336" y="30"/>
                  </a:lnTo>
                  <a:lnTo>
                    <a:pt x="348" y="42"/>
                  </a:lnTo>
                  <a:lnTo>
                    <a:pt x="354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69" name="Freeform 69">
              <a:extLst>
                <a:ext uri="{FF2B5EF4-FFF2-40B4-BE49-F238E27FC236}">
                  <a16:creationId xmlns:a16="http://schemas.microsoft.com/office/drawing/2014/main" id="{1B730B89-0C77-4179-83FF-9E42BA5E2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" y="1688"/>
              <a:ext cx="36" cy="18"/>
            </a:xfrm>
            <a:custGeom>
              <a:avLst/>
              <a:gdLst>
                <a:gd name="T0" fmla="*/ 0 w 36"/>
                <a:gd name="T1" fmla="*/ 0 h 18"/>
                <a:gd name="T2" fmla="*/ 6 w 36"/>
                <a:gd name="T3" fmla="*/ 12 h 18"/>
                <a:gd name="T4" fmla="*/ 6 w 36"/>
                <a:gd name="T5" fmla="*/ 12 h 18"/>
                <a:gd name="T6" fmla="*/ 12 w 36"/>
                <a:gd name="T7" fmla="*/ 18 h 18"/>
                <a:gd name="T8" fmla="*/ 12 w 36"/>
                <a:gd name="T9" fmla="*/ 18 h 18"/>
                <a:gd name="T10" fmla="*/ 18 w 36"/>
                <a:gd name="T11" fmla="*/ 18 h 18"/>
                <a:gd name="T12" fmla="*/ 30 w 36"/>
                <a:gd name="T13" fmla="*/ 12 h 18"/>
                <a:gd name="T14" fmla="*/ 36 w 36"/>
                <a:gd name="T15" fmla="*/ 6 h 18"/>
                <a:gd name="T16" fmla="*/ 30 w 36"/>
                <a:gd name="T17" fmla="*/ 0 h 18"/>
                <a:gd name="T18" fmla="*/ 0 w 36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18">
                  <a:moveTo>
                    <a:pt x="0" y="0"/>
                  </a:moveTo>
                  <a:lnTo>
                    <a:pt x="6" y="12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30" y="12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70" name="Freeform 70">
              <a:extLst>
                <a:ext uri="{FF2B5EF4-FFF2-40B4-BE49-F238E27FC236}">
                  <a16:creationId xmlns:a16="http://schemas.microsoft.com/office/drawing/2014/main" id="{04F0DB69-1CBD-4E2A-A191-75FF93A9F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" y="1688"/>
              <a:ext cx="54" cy="18"/>
            </a:xfrm>
            <a:custGeom>
              <a:avLst/>
              <a:gdLst>
                <a:gd name="T0" fmla="*/ 0 w 54"/>
                <a:gd name="T1" fmla="*/ 0 h 18"/>
                <a:gd name="T2" fmla="*/ 0 w 54"/>
                <a:gd name="T3" fmla="*/ 0 h 18"/>
                <a:gd name="T4" fmla="*/ 0 w 54"/>
                <a:gd name="T5" fmla="*/ 0 h 18"/>
                <a:gd name="T6" fmla="*/ 0 w 54"/>
                <a:gd name="T7" fmla="*/ 6 h 18"/>
                <a:gd name="T8" fmla="*/ 0 w 54"/>
                <a:gd name="T9" fmla="*/ 6 h 18"/>
                <a:gd name="T10" fmla="*/ 0 w 54"/>
                <a:gd name="T11" fmla="*/ 6 h 18"/>
                <a:gd name="T12" fmla="*/ 6 w 54"/>
                <a:gd name="T13" fmla="*/ 6 h 18"/>
                <a:gd name="T14" fmla="*/ 6 w 54"/>
                <a:gd name="T15" fmla="*/ 12 h 18"/>
                <a:gd name="T16" fmla="*/ 12 w 54"/>
                <a:gd name="T17" fmla="*/ 12 h 18"/>
                <a:gd name="T18" fmla="*/ 18 w 54"/>
                <a:gd name="T19" fmla="*/ 12 h 18"/>
                <a:gd name="T20" fmla="*/ 18 w 54"/>
                <a:gd name="T21" fmla="*/ 18 h 18"/>
                <a:gd name="T22" fmla="*/ 24 w 54"/>
                <a:gd name="T23" fmla="*/ 18 h 18"/>
                <a:gd name="T24" fmla="*/ 24 w 54"/>
                <a:gd name="T25" fmla="*/ 18 h 18"/>
                <a:gd name="T26" fmla="*/ 54 w 54"/>
                <a:gd name="T27" fmla="*/ 0 h 18"/>
                <a:gd name="T28" fmla="*/ 54 w 54"/>
                <a:gd name="T29" fmla="*/ 0 h 18"/>
                <a:gd name="T30" fmla="*/ 0 w 54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1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71" name="Freeform 71">
              <a:extLst>
                <a:ext uri="{FF2B5EF4-FFF2-40B4-BE49-F238E27FC236}">
                  <a16:creationId xmlns:a16="http://schemas.microsoft.com/office/drawing/2014/main" id="{15DA27FC-5BEC-4705-A7BB-FF6643949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730"/>
              <a:ext cx="78" cy="36"/>
            </a:xfrm>
            <a:custGeom>
              <a:avLst/>
              <a:gdLst>
                <a:gd name="T0" fmla="*/ 24 w 78"/>
                <a:gd name="T1" fmla="*/ 36 h 36"/>
                <a:gd name="T2" fmla="*/ 6 w 78"/>
                <a:gd name="T3" fmla="*/ 12 h 36"/>
                <a:gd name="T4" fmla="*/ 0 w 78"/>
                <a:gd name="T5" fmla="*/ 0 h 36"/>
                <a:gd name="T6" fmla="*/ 54 w 78"/>
                <a:gd name="T7" fmla="*/ 0 h 36"/>
                <a:gd name="T8" fmla="*/ 72 w 78"/>
                <a:gd name="T9" fmla="*/ 12 h 36"/>
                <a:gd name="T10" fmla="*/ 78 w 78"/>
                <a:gd name="T11" fmla="*/ 30 h 36"/>
                <a:gd name="T12" fmla="*/ 78 w 78"/>
                <a:gd name="T13" fmla="*/ 36 h 36"/>
                <a:gd name="T14" fmla="*/ 24 w 78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36">
                  <a:moveTo>
                    <a:pt x="24" y="36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72" y="12"/>
                  </a:lnTo>
                  <a:lnTo>
                    <a:pt x="78" y="30"/>
                  </a:lnTo>
                  <a:lnTo>
                    <a:pt x="78" y="36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72" name="Freeform 72">
              <a:extLst>
                <a:ext uri="{FF2B5EF4-FFF2-40B4-BE49-F238E27FC236}">
                  <a16:creationId xmlns:a16="http://schemas.microsoft.com/office/drawing/2014/main" id="{D71AADC2-0B19-44F1-B301-C8038DFE5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4" y="1730"/>
              <a:ext cx="420" cy="36"/>
            </a:xfrm>
            <a:custGeom>
              <a:avLst/>
              <a:gdLst>
                <a:gd name="T0" fmla="*/ 0 w 420"/>
                <a:gd name="T1" fmla="*/ 36 h 36"/>
                <a:gd name="T2" fmla="*/ 0 w 420"/>
                <a:gd name="T3" fmla="*/ 30 h 36"/>
                <a:gd name="T4" fmla="*/ 6 w 420"/>
                <a:gd name="T5" fmla="*/ 24 h 36"/>
                <a:gd name="T6" fmla="*/ 18 w 420"/>
                <a:gd name="T7" fmla="*/ 18 h 36"/>
                <a:gd name="T8" fmla="*/ 24 w 420"/>
                <a:gd name="T9" fmla="*/ 6 h 36"/>
                <a:gd name="T10" fmla="*/ 36 w 420"/>
                <a:gd name="T11" fmla="*/ 0 h 36"/>
                <a:gd name="T12" fmla="*/ 36 w 420"/>
                <a:gd name="T13" fmla="*/ 0 h 36"/>
                <a:gd name="T14" fmla="*/ 390 w 420"/>
                <a:gd name="T15" fmla="*/ 0 h 36"/>
                <a:gd name="T16" fmla="*/ 396 w 420"/>
                <a:gd name="T17" fmla="*/ 6 h 36"/>
                <a:gd name="T18" fmla="*/ 402 w 420"/>
                <a:gd name="T19" fmla="*/ 18 h 36"/>
                <a:gd name="T20" fmla="*/ 414 w 420"/>
                <a:gd name="T21" fmla="*/ 24 h 36"/>
                <a:gd name="T22" fmla="*/ 420 w 420"/>
                <a:gd name="T23" fmla="*/ 36 h 36"/>
                <a:gd name="T24" fmla="*/ 330 w 420"/>
                <a:gd name="T25" fmla="*/ 36 h 36"/>
                <a:gd name="T26" fmla="*/ 330 w 420"/>
                <a:gd name="T27" fmla="*/ 36 h 36"/>
                <a:gd name="T28" fmla="*/ 318 w 420"/>
                <a:gd name="T29" fmla="*/ 30 h 36"/>
                <a:gd name="T30" fmla="*/ 312 w 420"/>
                <a:gd name="T31" fmla="*/ 24 h 36"/>
                <a:gd name="T32" fmla="*/ 306 w 420"/>
                <a:gd name="T33" fmla="*/ 24 h 36"/>
                <a:gd name="T34" fmla="*/ 294 w 420"/>
                <a:gd name="T35" fmla="*/ 24 h 36"/>
                <a:gd name="T36" fmla="*/ 288 w 420"/>
                <a:gd name="T37" fmla="*/ 18 h 36"/>
                <a:gd name="T38" fmla="*/ 282 w 420"/>
                <a:gd name="T39" fmla="*/ 18 h 36"/>
                <a:gd name="T40" fmla="*/ 270 w 420"/>
                <a:gd name="T41" fmla="*/ 12 h 36"/>
                <a:gd name="T42" fmla="*/ 264 w 420"/>
                <a:gd name="T43" fmla="*/ 12 h 36"/>
                <a:gd name="T44" fmla="*/ 252 w 420"/>
                <a:gd name="T45" fmla="*/ 12 h 36"/>
                <a:gd name="T46" fmla="*/ 246 w 420"/>
                <a:gd name="T47" fmla="*/ 12 h 36"/>
                <a:gd name="T48" fmla="*/ 234 w 420"/>
                <a:gd name="T49" fmla="*/ 12 h 36"/>
                <a:gd name="T50" fmla="*/ 228 w 420"/>
                <a:gd name="T51" fmla="*/ 12 h 36"/>
                <a:gd name="T52" fmla="*/ 216 w 420"/>
                <a:gd name="T53" fmla="*/ 12 h 36"/>
                <a:gd name="T54" fmla="*/ 210 w 420"/>
                <a:gd name="T55" fmla="*/ 12 h 36"/>
                <a:gd name="T56" fmla="*/ 204 w 420"/>
                <a:gd name="T57" fmla="*/ 12 h 36"/>
                <a:gd name="T58" fmla="*/ 192 w 420"/>
                <a:gd name="T59" fmla="*/ 12 h 36"/>
                <a:gd name="T60" fmla="*/ 186 w 420"/>
                <a:gd name="T61" fmla="*/ 12 h 36"/>
                <a:gd name="T62" fmla="*/ 180 w 420"/>
                <a:gd name="T63" fmla="*/ 12 h 36"/>
                <a:gd name="T64" fmla="*/ 168 w 420"/>
                <a:gd name="T65" fmla="*/ 12 h 36"/>
                <a:gd name="T66" fmla="*/ 162 w 420"/>
                <a:gd name="T67" fmla="*/ 12 h 36"/>
                <a:gd name="T68" fmla="*/ 156 w 420"/>
                <a:gd name="T69" fmla="*/ 18 h 36"/>
                <a:gd name="T70" fmla="*/ 144 w 420"/>
                <a:gd name="T71" fmla="*/ 18 h 36"/>
                <a:gd name="T72" fmla="*/ 138 w 420"/>
                <a:gd name="T73" fmla="*/ 18 h 36"/>
                <a:gd name="T74" fmla="*/ 132 w 420"/>
                <a:gd name="T75" fmla="*/ 18 h 36"/>
                <a:gd name="T76" fmla="*/ 120 w 420"/>
                <a:gd name="T77" fmla="*/ 24 h 36"/>
                <a:gd name="T78" fmla="*/ 114 w 420"/>
                <a:gd name="T79" fmla="*/ 24 h 36"/>
                <a:gd name="T80" fmla="*/ 108 w 420"/>
                <a:gd name="T81" fmla="*/ 24 h 36"/>
                <a:gd name="T82" fmla="*/ 96 w 420"/>
                <a:gd name="T83" fmla="*/ 30 h 36"/>
                <a:gd name="T84" fmla="*/ 96 w 420"/>
                <a:gd name="T85" fmla="*/ 36 h 36"/>
                <a:gd name="T86" fmla="*/ 0 w 420"/>
                <a:gd name="T8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20" h="36">
                  <a:moveTo>
                    <a:pt x="0" y="36"/>
                  </a:moveTo>
                  <a:lnTo>
                    <a:pt x="0" y="30"/>
                  </a:lnTo>
                  <a:lnTo>
                    <a:pt x="6" y="24"/>
                  </a:lnTo>
                  <a:lnTo>
                    <a:pt x="18" y="18"/>
                  </a:lnTo>
                  <a:lnTo>
                    <a:pt x="24" y="6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90" y="0"/>
                  </a:lnTo>
                  <a:lnTo>
                    <a:pt x="396" y="6"/>
                  </a:lnTo>
                  <a:lnTo>
                    <a:pt x="402" y="18"/>
                  </a:lnTo>
                  <a:lnTo>
                    <a:pt x="414" y="24"/>
                  </a:lnTo>
                  <a:lnTo>
                    <a:pt x="42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18" y="30"/>
                  </a:lnTo>
                  <a:lnTo>
                    <a:pt x="312" y="24"/>
                  </a:lnTo>
                  <a:lnTo>
                    <a:pt x="306" y="24"/>
                  </a:lnTo>
                  <a:lnTo>
                    <a:pt x="294" y="24"/>
                  </a:lnTo>
                  <a:lnTo>
                    <a:pt x="288" y="18"/>
                  </a:lnTo>
                  <a:lnTo>
                    <a:pt x="282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2"/>
                  </a:lnTo>
                  <a:lnTo>
                    <a:pt x="228" y="12"/>
                  </a:lnTo>
                  <a:lnTo>
                    <a:pt x="216" y="12"/>
                  </a:lnTo>
                  <a:lnTo>
                    <a:pt x="210" y="12"/>
                  </a:lnTo>
                  <a:lnTo>
                    <a:pt x="204" y="12"/>
                  </a:lnTo>
                  <a:lnTo>
                    <a:pt x="192" y="12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8" y="18"/>
                  </a:lnTo>
                  <a:lnTo>
                    <a:pt x="132" y="18"/>
                  </a:lnTo>
                  <a:lnTo>
                    <a:pt x="120" y="24"/>
                  </a:lnTo>
                  <a:lnTo>
                    <a:pt x="114" y="24"/>
                  </a:lnTo>
                  <a:lnTo>
                    <a:pt x="108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73" name="Freeform 73">
              <a:extLst>
                <a:ext uri="{FF2B5EF4-FFF2-40B4-BE49-F238E27FC236}">
                  <a16:creationId xmlns:a16="http://schemas.microsoft.com/office/drawing/2014/main" id="{31D95A72-02BD-4F6C-804A-43EABE381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1868"/>
              <a:ext cx="108" cy="36"/>
            </a:xfrm>
            <a:custGeom>
              <a:avLst/>
              <a:gdLst>
                <a:gd name="T0" fmla="*/ 36 w 108"/>
                <a:gd name="T1" fmla="*/ 36 h 36"/>
                <a:gd name="T2" fmla="*/ 6 w 108"/>
                <a:gd name="T3" fmla="*/ 12 h 36"/>
                <a:gd name="T4" fmla="*/ 6 w 108"/>
                <a:gd name="T5" fmla="*/ 6 h 36"/>
                <a:gd name="T6" fmla="*/ 0 w 108"/>
                <a:gd name="T7" fmla="*/ 6 h 36"/>
                <a:gd name="T8" fmla="*/ 0 w 108"/>
                <a:gd name="T9" fmla="*/ 0 h 36"/>
                <a:gd name="T10" fmla="*/ 0 w 108"/>
                <a:gd name="T11" fmla="*/ 0 h 36"/>
                <a:gd name="T12" fmla="*/ 72 w 108"/>
                <a:gd name="T13" fmla="*/ 18 h 36"/>
                <a:gd name="T14" fmla="*/ 84 w 108"/>
                <a:gd name="T15" fmla="*/ 24 h 36"/>
                <a:gd name="T16" fmla="*/ 102 w 108"/>
                <a:gd name="T17" fmla="*/ 24 h 36"/>
                <a:gd name="T18" fmla="*/ 108 w 108"/>
                <a:gd name="T19" fmla="*/ 36 h 36"/>
                <a:gd name="T20" fmla="*/ 108 w 108"/>
                <a:gd name="T21" fmla="*/ 36 h 36"/>
                <a:gd name="T22" fmla="*/ 36 w 108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" h="36">
                  <a:moveTo>
                    <a:pt x="36" y="36"/>
                  </a:moveTo>
                  <a:lnTo>
                    <a:pt x="6" y="12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72" y="18"/>
                  </a:lnTo>
                  <a:lnTo>
                    <a:pt x="84" y="24"/>
                  </a:lnTo>
                  <a:lnTo>
                    <a:pt x="102" y="24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74" name="Freeform 74">
              <a:extLst>
                <a:ext uri="{FF2B5EF4-FFF2-40B4-BE49-F238E27FC236}">
                  <a16:creationId xmlns:a16="http://schemas.microsoft.com/office/drawing/2014/main" id="{AAC0A990-A691-4ED2-A2B3-6B6D6B2A0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1766"/>
              <a:ext cx="174" cy="138"/>
            </a:xfrm>
            <a:custGeom>
              <a:avLst/>
              <a:gdLst>
                <a:gd name="T0" fmla="*/ 0 w 174"/>
                <a:gd name="T1" fmla="*/ 138 h 138"/>
                <a:gd name="T2" fmla="*/ 6 w 174"/>
                <a:gd name="T3" fmla="*/ 108 h 138"/>
                <a:gd name="T4" fmla="*/ 18 w 174"/>
                <a:gd name="T5" fmla="*/ 84 h 138"/>
                <a:gd name="T6" fmla="*/ 24 w 174"/>
                <a:gd name="T7" fmla="*/ 60 h 138"/>
                <a:gd name="T8" fmla="*/ 42 w 174"/>
                <a:gd name="T9" fmla="*/ 36 h 138"/>
                <a:gd name="T10" fmla="*/ 60 w 174"/>
                <a:gd name="T11" fmla="*/ 12 h 138"/>
                <a:gd name="T12" fmla="*/ 60 w 174"/>
                <a:gd name="T13" fmla="*/ 12 h 138"/>
                <a:gd name="T14" fmla="*/ 60 w 174"/>
                <a:gd name="T15" fmla="*/ 12 h 138"/>
                <a:gd name="T16" fmla="*/ 66 w 174"/>
                <a:gd name="T17" fmla="*/ 12 h 138"/>
                <a:gd name="T18" fmla="*/ 66 w 174"/>
                <a:gd name="T19" fmla="*/ 12 h 138"/>
                <a:gd name="T20" fmla="*/ 72 w 174"/>
                <a:gd name="T21" fmla="*/ 0 h 138"/>
                <a:gd name="T22" fmla="*/ 78 w 174"/>
                <a:gd name="T23" fmla="*/ 0 h 138"/>
                <a:gd name="T24" fmla="*/ 174 w 174"/>
                <a:gd name="T25" fmla="*/ 0 h 138"/>
                <a:gd name="T26" fmla="*/ 168 w 174"/>
                <a:gd name="T27" fmla="*/ 0 h 138"/>
                <a:gd name="T28" fmla="*/ 162 w 174"/>
                <a:gd name="T29" fmla="*/ 6 h 138"/>
                <a:gd name="T30" fmla="*/ 150 w 174"/>
                <a:gd name="T31" fmla="*/ 12 h 138"/>
                <a:gd name="T32" fmla="*/ 144 w 174"/>
                <a:gd name="T33" fmla="*/ 18 h 138"/>
                <a:gd name="T34" fmla="*/ 138 w 174"/>
                <a:gd name="T35" fmla="*/ 24 h 138"/>
                <a:gd name="T36" fmla="*/ 132 w 174"/>
                <a:gd name="T37" fmla="*/ 24 h 138"/>
                <a:gd name="T38" fmla="*/ 126 w 174"/>
                <a:gd name="T39" fmla="*/ 30 h 138"/>
                <a:gd name="T40" fmla="*/ 108 w 174"/>
                <a:gd name="T41" fmla="*/ 42 h 138"/>
                <a:gd name="T42" fmla="*/ 102 w 174"/>
                <a:gd name="T43" fmla="*/ 48 h 138"/>
                <a:gd name="T44" fmla="*/ 90 w 174"/>
                <a:gd name="T45" fmla="*/ 60 h 138"/>
                <a:gd name="T46" fmla="*/ 78 w 174"/>
                <a:gd name="T47" fmla="*/ 72 h 138"/>
                <a:gd name="T48" fmla="*/ 72 w 174"/>
                <a:gd name="T49" fmla="*/ 84 h 138"/>
                <a:gd name="T50" fmla="*/ 60 w 174"/>
                <a:gd name="T51" fmla="*/ 96 h 138"/>
                <a:gd name="T52" fmla="*/ 54 w 174"/>
                <a:gd name="T53" fmla="*/ 108 h 138"/>
                <a:gd name="T54" fmla="*/ 48 w 174"/>
                <a:gd name="T55" fmla="*/ 120 h 138"/>
                <a:gd name="T56" fmla="*/ 42 w 174"/>
                <a:gd name="T57" fmla="*/ 132 h 138"/>
                <a:gd name="T58" fmla="*/ 42 w 174"/>
                <a:gd name="T59" fmla="*/ 138 h 138"/>
                <a:gd name="T60" fmla="*/ 0 w 174"/>
                <a:gd name="T6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" h="138">
                  <a:moveTo>
                    <a:pt x="0" y="138"/>
                  </a:moveTo>
                  <a:lnTo>
                    <a:pt x="6" y="108"/>
                  </a:lnTo>
                  <a:lnTo>
                    <a:pt x="18" y="84"/>
                  </a:lnTo>
                  <a:lnTo>
                    <a:pt x="24" y="60"/>
                  </a:lnTo>
                  <a:lnTo>
                    <a:pt x="42" y="36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174" y="0"/>
                  </a:lnTo>
                  <a:lnTo>
                    <a:pt x="168" y="0"/>
                  </a:lnTo>
                  <a:lnTo>
                    <a:pt x="162" y="6"/>
                  </a:lnTo>
                  <a:lnTo>
                    <a:pt x="150" y="12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02" y="48"/>
                  </a:lnTo>
                  <a:lnTo>
                    <a:pt x="90" y="60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60" y="96"/>
                  </a:lnTo>
                  <a:lnTo>
                    <a:pt x="54" y="108"/>
                  </a:lnTo>
                  <a:lnTo>
                    <a:pt x="48" y="120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75" name="Freeform 75">
              <a:extLst>
                <a:ext uri="{FF2B5EF4-FFF2-40B4-BE49-F238E27FC236}">
                  <a16:creationId xmlns:a16="http://schemas.microsoft.com/office/drawing/2014/main" id="{C561544E-3A70-40E2-8EEF-13811768E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1766"/>
              <a:ext cx="138" cy="138"/>
            </a:xfrm>
            <a:custGeom>
              <a:avLst/>
              <a:gdLst>
                <a:gd name="T0" fmla="*/ 102 w 138"/>
                <a:gd name="T1" fmla="*/ 138 h 138"/>
                <a:gd name="T2" fmla="*/ 102 w 138"/>
                <a:gd name="T3" fmla="*/ 132 h 138"/>
                <a:gd name="T4" fmla="*/ 102 w 138"/>
                <a:gd name="T5" fmla="*/ 102 h 138"/>
                <a:gd name="T6" fmla="*/ 96 w 138"/>
                <a:gd name="T7" fmla="*/ 90 h 138"/>
                <a:gd name="T8" fmla="*/ 96 w 138"/>
                <a:gd name="T9" fmla="*/ 78 h 138"/>
                <a:gd name="T10" fmla="*/ 90 w 138"/>
                <a:gd name="T11" fmla="*/ 66 h 138"/>
                <a:gd name="T12" fmla="*/ 90 w 138"/>
                <a:gd name="T13" fmla="*/ 60 h 138"/>
                <a:gd name="T14" fmla="*/ 84 w 138"/>
                <a:gd name="T15" fmla="*/ 48 h 138"/>
                <a:gd name="T16" fmla="*/ 84 w 138"/>
                <a:gd name="T17" fmla="*/ 42 h 138"/>
                <a:gd name="T18" fmla="*/ 78 w 138"/>
                <a:gd name="T19" fmla="*/ 36 h 138"/>
                <a:gd name="T20" fmla="*/ 72 w 138"/>
                <a:gd name="T21" fmla="*/ 30 h 138"/>
                <a:gd name="T22" fmla="*/ 66 w 138"/>
                <a:gd name="T23" fmla="*/ 24 h 138"/>
                <a:gd name="T24" fmla="*/ 60 w 138"/>
                <a:gd name="T25" fmla="*/ 18 h 138"/>
                <a:gd name="T26" fmla="*/ 54 w 138"/>
                <a:gd name="T27" fmla="*/ 12 h 138"/>
                <a:gd name="T28" fmla="*/ 48 w 138"/>
                <a:gd name="T29" fmla="*/ 6 h 138"/>
                <a:gd name="T30" fmla="*/ 42 w 138"/>
                <a:gd name="T31" fmla="*/ 12 h 138"/>
                <a:gd name="T32" fmla="*/ 30 w 138"/>
                <a:gd name="T33" fmla="*/ 6 h 138"/>
                <a:gd name="T34" fmla="*/ 24 w 138"/>
                <a:gd name="T35" fmla="*/ 6 h 138"/>
                <a:gd name="T36" fmla="*/ 18 w 138"/>
                <a:gd name="T37" fmla="*/ 6 h 138"/>
                <a:gd name="T38" fmla="*/ 6 w 138"/>
                <a:gd name="T39" fmla="*/ 0 h 138"/>
                <a:gd name="T40" fmla="*/ 0 w 138"/>
                <a:gd name="T41" fmla="*/ 0 h 138"/>
                <a:gd name="T42" fmla="*/ 90 w 138"/>
                <a:gd name="T43" fmla="*/ 0 h 138"/>
                <a:gd name="T44" fmla="*/ 90 w 138"/>
                <a:gd name="T45" fmla="*/ 0 h 138"/>
                <a:gd name="T46" fmla="*/ 102 w 138"/>
                <a:gd name="T47" fmla="*/ 12 h 138"/>
                <a:gd name="T48" fmla="*/ 102 w 138"/>
                <a:gd name="T49" fmla="*/ 18 h 138"/>
                <a:gd name="T50" fmla="*/ 108 w 138"/>
                <a:gd name="T51" fmla="*/ 30 h 138"/>
                <a:gd name="T52" fmla="*/ 114 w 138"/>
                <a:gd name="T53" fmla="*/ 36 h 138"/>
                <a:gd name="T54" fmla="*/ 120 w 138"/>
                <a:gd name="T55" fmla="*/ 48 h 138"/>
                <a:gd name="T56" fmla="*/ 126 w 138"/>
                <a:gd name="T57" fmla="*/ 72 h 138"/>
                <a:gd name="T58" fmla="*/ 132 w 138"/>
                <a:gd name="T59" fmla="*/ 90 h 138"/>
                <a:gd name="T60" fmla="*/ 132 w 138"/>
                <a:gd name="T61" fmla="*/ 114 h 138"/>
                <a:gd name="T62" fmla="*/ 138 w 138"/>
                <a:gd name="T63" fmla="*/ 132 h 138"/>
                <a:gd name="T64" fmla="*/ 138 w 138"/>
                <a:gd name="T65" fmla="*/ 138 h 138"/>
                <a:gd name="T66" fmla="*/ 102 w 138"/>
                <a:gd name="T67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8" h="138">
                  <a:moveTo>
                    <a:pt x="102" y="138"/>
                  </a:moveTo>
                  <a:lnTo>
                    <a:pt x="102" y="132"/>
                  </a:lnTo>
                  <a:lnTo>
                    <a:pt x="102" y="102"/>
                  </a:lnTo>
                  <a:lnTo>
                    <a:pt x="96" y="90"/>
                  </a:lnTo>
                  <a:lnTo>
                    <a:pt x="96" y="78"/>
                  </a:lnTo>
                  <a:lnTo>
                    <a:pt x="90" y="66"/>
                  </a:lnTo>
                  <a:lnTo>
                    <a:pt x="90" y="60"/>
                  </a:lnTo>
                  <a:lnTo>
                    <a:pt x="84" y="48"/>
                  </a:lnTo>
                  <a:lnTo>
                    <a:pt x="84" y="42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24"/>
                  </a:lnTo>
                  <a:lnTo>
                    <a:pt x="60" y="18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102" y="12"/>
                  </a:lnTo>
                  <a:lnTo>
                    <a:pt x="102" y="18"/>
                  </a:lnTo>
                  <a:lnTo>
                    <a:pt x="108" y="30"/>
                  </a:lnTo>
                  <a:lnTo>
                    <a:pt x="114" y="36"/>
                  </a:lnTo>
                  <a:lnTo>
                    <a:pt x="120" y="48"/>
                  </a:lnTo>
                  <a:lnTo>
                    <a:pt x="126" y="72"/>
                  </a:lnTo>
                  <a:lnTo>
                    <a:pt x="132" y="90"/>
                  </a:lnTo>
                  <a:lnTo>
                    <a:pt x="132" y="114"/>
                  </a:lnTo>
                  <a:lnTo>
                    <a:pt x="138" y="132"/>
                  </a:lnTo>
                  <a:lnTo>
                    <a:pt x="138" y="138"/>
                  </a:lnTo>
                  <a:lnTo>
                    <a:pt x="102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76" name="Freeform 76">
              <a:extLst>
                <a:ext uri="{FF2B5EF4-FFF2-40B4-BE49-F238E27FC236}">
                  <a16:creationId xmlns:a16="http://schemas.microsoft.com/office/drawing/2014/main" id="{A833EC04-29F6-4002-97D3-58E0C7D2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1766"/>
              <a:ext cx="54" cy="18"/>
            </a:xfrm>
            <a:custGeom>
              <a:avLst/>
              <a:gdLst>
                <a:gd name="T0" fmla="*/ 0 w 54"/>
                <a:gd name="T1" fmla="*/ 0 h 18"/>
                <a:gd name="T2" fmla="*/ 18 w 54"/>
                <a:gd name="T3" fmla="*/ 12 h 18"/>
                <a:gd name="T4" fmla="*/ 30 w 54"/>
                <a:gd name="T5" fmla="*/ 18 h 18"/>
                <a:gd name="T6" fmla="*/ 36 w 54"/>
                <a:gd name="T7" fmla="*/ 18 h 18"/>
                <a:gd name="T8" fmla="*/ 42 w 54"/>
                <a:gd name="T9" fmla="*/ 18 h 18"/>
                <a:gd name="T10" fmla="*/ 42 w 54"/>
                <a:gd name="T11" fmla="*/ 12 h 18"/>
                <a:gd name="T12" fmla="*/ 48 w 54"/>
                <a:gd name="T13" fmla="*/ 12 h 18"/>
                <a:gd name="T14" fmla="*/ 48 w 54"/>
                <a:gd name="T15" fmla="*/ 6 h 18"/>
                <a:gd name="T16" fmla="*/ 48 w 54"/>
                <a:gd name="T17" fmla="*/ 0 h 18"/>
                <a:gd name="T18" fmla="*/ 54 w 54"/>
                <a:gd name="T19" fmla="*/ 0 h 18"/>
                <a:gd name="T20" fmla="*/ 54 w 54"/>
                <a:gd name="T21" fmla="*/ 0 h 18"/>
                <a:gd name="T22" fmla="*/ 0 w 54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8">
                  <a:moveTo>
                    <a:pt x="0" y="0"/>
                  </a:moveTo>
                  <a:lnTo>
                    <a:pt x="18" y="12"/>
                  </a:lnTo>
                  <a:lnTo>
                    <a:pt x="30" y="18"/>
                  </a:lnTo>
                  <a:lnTo>
                    <a:pt x="36" y="18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8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77" name="Freeform 77">
              <a:extLst>
                <a:ext uri="{FF2B5EF4-FFF2-40B4-BE49-F238E27FC236}">
                  <a16:creationId xmlns:a16="http://schemas.microsoft.com/office/drawing/2014/main" id="{69CDD662-91F7-4064-9F63-FCB360443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784"/>
              <a:ext cx="162" cy="54"/>
            </a:xfrm>
            <a:custGeom>
              <a:avLst/>
              <a:gdLst>
                <a:gd name="T0" fmla="*/ 66 w 162"/>
                <a:gd name="T1" fmla="*/ 54 h 54"/>
                <a:gd name="T2" fmla="*/ 162 w 162"/>
                <a:gd name="T3" fmla="*/ 0 h 54"/>
                <a:gd name="T4" fmla="*/ 150 w 162"/>
                <a:gd name="T5" fmla="*/ 0 h 54"/>
                <a:gd name="T6" fmla="*/ 144 w 162"/>
                <a:gd name="T7" fmla="*/ 0 h 54"/>
                <a:gd name="T8" fmla="*/ 132 w 162"/>
                <a:gd name="T9" fmla="*/ 0 h 54"/>
                <a:gd name="T10" fmla="*/ 126 w 162"/>
                <a:gd name="T11" fmla="*/ 0 h 54"/>
                <a:gd name="T12" fmla="*/ 114 w 162"/>
                <a:gd name="T13" fmla="*/ 0 h 54"/>
                <a:gd name="T14" fmla="*/ 108 w 162"/>
                <a:gd name="T15" fmla="*/ 0 h 54"/>
                <a:gd name="T16" fmla="*/ 96 w 162"/>
                <a:gd name="T17" fmla="*/ 0 h 54"/>
                <a:gd name="T18" fmla="*/ 90 w 162"/>
                <a:gd name="T19" fmla="*/ 6 h 54"/>
                <a:gd name="T20" fmla="*/ 78 w 162"/>
                <a:gd name="T21" fmla="*/ 6 h 54"/>
                <a:gd name="T22" fmla="*/ 72 w 162"/>
                <a:gd name="T23" fmla="*/ 6 h 54"/>
                <a:gd name="T24" fmla="*/ 60 w 162"/>
                <a:gd name="T25" fmla="*/ 12 h 54"/>
                <a:gd name="T26" fmla="*/ 54 w 162"/>
                <a:gd name="T27" fmla="*/ 12 h 54"/>
                <a:gd name="T28" fmla="*/ 42 w 162"/>
                <a:gd name="T29" fmla="*/ 12 h 54"/>
                <a:gd name="T30" fmla="*/ 36 w 162"/>
                <a:gd name="T31" fmla="*/ 12 h 54"/>
                <a:gd name="T32" fmla="*/ 24 w 162"/>
                <a:gd name="T33" fmla="*/ 18 h 54"/>
                <a:gd name="T34" fmla="*/ 18 w 162"/>
                <a:gd name="T35" fmla="*/ 18 h 54"/>
                <a:gd name="T36" fmla="*/ 12 w 162"/>
                <a:gd name="T37" fmla="*/ 18 h 54"/>
                <a:gd name="T38" fmla="*/ 6 w 162"/>
                <a:gd name="T39" fmla="*/ 18 h 54"/>
                <a:gd name="T40" fmla="*/ 6 w 162"/>
                <a:gd name="T41" fmla="*/ 18 h 54"/>
                <a:gd name="T42" fmla="*/ 0 w 162"/>
                <a:gd name="T43" fmla="*/ 18 h 54"/>
                <a:gd name="T44" fmla="*/ 0 w 162"/>
                <a:gd name="T45" fmla="*/ 24 h 54"/>
                <a:gd name="T46" fmla="*/ 0 w 162"/>
                <a:gd name="T47" fmla="*/ 30 h 54"/>
                <a:gd name="T48" fmla="*/ 0 w 162"/>
                <a:gd name="T49" fmla="*/ 36 h 54"/>
                <a:gd name="T50" fmla="*/ 0 w 162"/>
                <a:gd name="T51" fmla="*/ 42 h 54"/>
                <a:gd name="T52" fmla="*/ 6 w 162"/>
                <a:gd name="T53" fmla="*/ 48 h 54"/>
                <a:gd name="T54" fmla="*/ 12 w 162"/>
                <a:gd name="T55" fmla="*/ 48 h 54"/>
                <a:gd name="T56" fmla="*/ 24 w 162"/>
                <a:gd name="T57" fmla="*/ 54 h 54"/>
                <a:gd name="T58" fmla="*/ 30 w 162"/>
                <a:gd name="T59" fmla="*/ 54 h 54"/>
                <a:gd name="T60" fmla="*/ 36 w 162"/>
                <a:gd name="T61" fmla="*/ 54 h 54"/>
                <a:gd name="T62" fmla="*/ 48 w 162"/>
                <a:gd name="T63" fmla="*/ 54 h 54"/>
                <a:gd name="T64" fmla="*/ 54 w 162"/>
                <a:gd name="T65" fmla="*/ 54 h 54"/>
                <a:gd name="T66" fmla="*/ 66 w 162"/>
                <a:gd name="T6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2" h="54">
                  <a:moveTo>
                    <a:pt x="66" y="54"/>
                  </a:moveTo>
                  <a:lnTo>
                    <a:pt x="162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2" y="0"/>
                  </a:lnTo>
                  <a:lnTo>
                    <a:pt x="126" y="0"/>
                  </a:lnTo>
                  <a:lnTo>
                    <a:pt x="114" y="0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78" y="6"/>
                  </a:lnTo>
                  <a:lnTo>
                    <a:pt x="72" y="6"/>
                  </a:lnTo>
                  <a:lnTo>
                    <a:pt x="60" y="12"/>
                  </a:lnTo>
                  <a:lnTo>
                    <a:pt x="54" y="12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24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48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6" y="54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66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78" name="Freeform 78">
              <a:extLst>
                <a:ext uri="{FF2B5EF4-FFF2-40B4-BE49-F238E27FC236}">
                  <a16:creationId xmlns:a16="http://schemas.microsoft.com/office/drawing/2014/main" id="{C76713A1-572B-4460-83C0-309E5BD93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" y="1904"/>
              <a:ext cx="48" cy="54"/>
            </a:xfrm>
            <a:custGeom>
              <a:avLst/>
              <a:gdLst>
                <a:gd name="T0" fmla="*/ 0 w 48"/>
                <a:gd name="T1" fmla="*/ 54 h 54"/>
                <a:gd name="T2" fmla="*/ 6 w 48"/>
                <a:gd name="T3" fmla="*/ 30 h 54"/>
                <a:gd name="T4" fmla="*/ 6 w 48"/>
                <a:gd name="T5" fmla="*/ 0 h 54"/>
                <a:gd name="T6" fmla="*/ 6 w 48"/>
                <a:gd name="T7" fmla="*/ 0 h 54"/>
                <a:gd name="T8" fmla="*/ 48 w 48"/>
                <a:gd name="T9" fmla="*/ 0 h 54"/>
                <a:gd name="T10" fmla="*/ 42 w 48"/>
                <a:gd name="T11" fmla="*/ 6 h 54"/>
                <a:gd name="T12" fmla="*/ 42 w 48"/>
                <a:gd name="T13" fmla="*/ 12 h 54"/>
                <a:gd name="T14" fmla="*/ 36 w 48"/>
                <a:gd name="T15" fmla="*/ 24 h 54"/>
                <a:gd name="T16" fmla="*/ 36 w 48"/>
                <a:gd name="T17" fmla="*/ 42 h 54"/>
                <a:gd name="T18" fmla="*/ 36 w 48"/>
                <a:gd name="T19" fmla="*/ 54 h 54"/>
                <a:gd name="T20" fmla="*/ 36 w 48"/>
                <a:gd name="T21" fmla="*/ 54 h 54"/>
                <a:gd name="T22" fmla="*/ 0 w 48"/>
                <a:gd name="T2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54">
                  <a:moveTo>
                    <a:pt x="0" y="54"/>
                  </a:moveTo>
                  <a:lnTo>
                    <a:pt x="6" y="3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8" y="0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6" y="24"/>
                  </a:lnTo>
                  <a:lnTo>
                    <a:pt x="36" y="42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79" name="Freeform 79">
              <a:extLst>
                <a:ext uri="{FF2B5EF4-FFF2-40B4-BE49-F238E27FC236}">
                  <a16:creationId xmlns:a16="http://schemas.microsoft.com/office/drawing/2014/main" id="{CA5406CF-66B8-4056-A295-185EE33FE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" y="1910"/>
              <a:ext cx="36" cy="48"/>
            </a:xfrm>
            <a:custGeom>
              <a:avLst/>
              <a:gdLst>
                <a:gd name="T0" fmla="*/ 0 w 36"/>
                <a:gd name="T1" fmla="*/ 48 h 48"/>
                <a:gd name="T2" fmla="*/ 0 w 36"/>
                <a:gd name="T3" fmla="*/ 42 h 48"/>
                <a:gd name="T4" fmla="*/ 6 w 36"/>
                <a:gd name="T5" fmla="*/ 36 h 48"/>
                <a:gd name="T6" fmla="*/ 6 w 36"/>
                <a:gd name="T7" fmla="*/ 24 h 48"/>
                <a:gd name="T8" fmla="*/ 12 w 36"/>
                <a:gd name="T9" fmla="*/ 12 h 48"/>
                <a:gd name="T10" fmla="*/ 12 w 36"/>
                <a:gd name="T11" fmla="*/ 6 h 48"/>
                <a:gd name="T12" fmla="*/ 12 w 36"/>
                <a:gd name="T13" fmla="*/ 0 h 48"/>
                <a:gd name="T14" fmla="*/ 18 w 36"/>
                <a:gd name="T15" fmla="*/ 0 h 48"/>
                <a:gd name="T16" fmla="*/ 18 w 36"/>
                <a:gd name="T17" fmla="*/ 0 h 48"/>
                <a:gd name="T18" fmla="*/ 30 w 36"/>
                <a:gd name="T19" fmla="*/ 0 h 48"/>
                <a:gd name="T20" fmla="*/ 36 w 36"/>
                <a:gd name="T21" fmla="*/ 48 h 48"/>
                <a:gd name="T22" fmla="*/ 0 w 36"/>
                <a:gd name="T2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48">
                  <a:moveTo>
                    <a:pt x="0" y="48"/>
                  </a:moveTo>
                  <a:lnTo>
                    <a:pt x="0" y="42"/>
                  </a:lnTo>
                  <a:lnTo>
                    <a:pt x="6" y="36"/>
                  </a:lnTo>
                  <a:lnTo>
                    <a:pt x="6" y="24"/>
                  </a:lnTo>
                  <a:lnTo>
                    <a:pt x="12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80" name="Freeform 80">
              <a:extLst>
                <a:ext uri="{FF2B5EF4-FFF2-40B4-BE49-F238E27FC236}">
                  <a16:creationId xmlns:a16="http://schemas.microsoft.com/office/drawing/2014/main" id="{8B01FDCD-753A-4305-88AB-7950B568C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1904"/>
              <a:ext cx="48" cy="54"/>
            </a:xfrm>
            <a:custGeom>
              <a:avLst/>
              <a:gdLst>
                <a:gd name="T0" fmla="*/ 0 w 48"/>
                <a:gd name="T1" fmla="*/ 54 h 54"/>
                <a:gd name="T2" fmla="*/ 6 w 48"/>
                <a:gd name="T3" fmla="*/ 42 h 54"/>
                <a:gd name="T4" fmla="*/ 12 w 48"/>
                <a:gd name="T5" fmla="*/ 18 h 54"/>
                <a:gd name="T6" fmla="*/ 12 w 48"/>
                <a:gd name="T7" fmla="*/ 0 h 54"/>
                <a:gd name="T8" fmla="*/ 48 w 48"/>
                <a:gd name="T9" fmla="*/ 0 h 54"/>
                <a:gd name="T10" fmla="*/ 48 w 48"/>
                <a:gd name="T11" fmla="*/ 18 h 54"/>
                <a:gd name="T12" fmla="*/ 42 w 48"/>
                <a:gd name="T13" fmla="*/ 42 h 54"/>
                <a:gd name="T14" fmla="*/ 42 w 48"/>
                <a:gd name="T15" fmla="*/ 54 h 54"/>
                <a:gd name="T16" fmla="*/ 0 w 48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54">
                  <a:moveTo>
                    <a:pt x="0" y="54"/>
                  </a:moveTo>
                  <a:lnTo>
                    <a:pt x="6" y="42"/>
                  </a:lnTo>
                  <a:lnTo>
                    <a:pt x="12" y="18"/>
                  </a:lnTo>
                  <a:lnTo>
                    <a:pt x="12" y="0"/>
                  </a:lnTo>
                  <a:lnTo>
                    <a:pt x="48" y="0"/>
                  </a:lnTo>
                  <a:lnTo>
                    <a:pt x="48" y="18"/>
                  </a:lnTo>
                  <a:lnTo>
                    <a:pt x="42" y="42"/>
                  </a:lnTo>
                  <a:lnTo>
                    <a:pt x="42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81" name="Freeform 81">
              <a:extLst>
                <a:ext uri="{FF2B5EF4-FFF2-40B4-BE49-F238E27FC236}">
                  <a16:creationId xmlns:a16="http://schemas.microsoft.com/office/drawing/2014/main" id="{1C34D9E9-878D-49F1-B574-FE92DA23C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1928"/>
              <a:ext cx="162" cy="30"/>
            </a:xfrm>
            <a:custGeom>
              <a:avLst/>
              <a:gdLst>
                <a:gd name="T0" fmla="*/ 42 w 162"/>
                <a:gd name="T1" fmla="*/ 30 h 30"/>
                <a:gd name="T2" fmla="*/ 30 w 162"/>
                <a:gd name="T3" fmla="*/ 30 h 30"/>
                <a:gd name="T4" fmla="*/ 24 w 162"/>
                <a:gd name="T5" fmla="*/ 30 h 30"/>
                <a:gd name="T6" fmla="*/ 18 w 162"/>
                <a:gd name="T7" fmla="*/ 24 h 30"/>
                <a:gd name="T8" fmla="*/ 6 w 162"/>
                <a:gd name="T9" fmla="*/ 18 h 30"/>
                <a:gd name="T10" fmla="*/ 6 w 162"/>
                <a:gd name="T11" fmla="*/ 12 h 30"/>
                <a:gd name="T12" fmla="*/ 0 w 162"/>
                <a:gd name="T13" fmla="*/ 6 h 30"/>
                <a:gd name="T14" fmla="*/ 0 w 162"/>
                <a:gd name="T15" fmla="*/ 6 h 30"/>
                <a:gd name="T16" fmla="*/ 0 w 162"/>
                <a:gd name="T17" fmla="*/ 0 h 30"/>
                <a:gd name="T18" fmla="*/ 6 w 162"/>
                <a:gd name="T19" fmla="*/ 0 h 30"/>
                <a:gd name="T20" fmla="*/ 6 w 162"/>
                <a:gd name="T21" fmla="*/ 0 h 30"/>
                <a:gd name="T22" fmla="*/ 18 w 162"/>
                <a:gd name="T23" fmla="*/ 0 h 30"/>
                <a:gd name="T24" fmla="*/ 24 w 162"/>
                <a:gd name="T25" fmla="*/ 6 h 30"/>
                <a:gd name="T26" fmla="*/ 36 w 162"/>
                <a:gd name="T27" fmla="*/ 6 h 30"/>
                <a:gd name="T28" fmla="*/ 48 w 162"/>
                <a:gd name="T29" fmla="*/ 6 h 30"/>
                <a:gd name="T30" fmla="*/ 60 w 162"/>
                <a:gd name="T31" fmla="*/ 12 h 30"/>
                <a:gd name="T32" fmla="*/ 66 w 162"/>
                <a:gd name="T33" fmla="*/ 12 h 30"/>
                <a:gd name="T34" fmla="*/ 78 w 162"/>
                <a:gd name="T35" fmla="*/ 12 h 30"/>
                <a:gd name="T36" fmla="*/ 90 w 162"/>
                <a:gd name="T37" fmla="*/ 12 h 30"/>
                <a:gd name="T38" fmla="*/ 102 w 162"/>
                <a:gd name="T39" fmla="*/ 18 h 30"/>
                <a:gd name="T40" fmla="*/ 114 w 162"/>
                <a:gd name="T41" fmla="*/ 18 h 30"/>
                <a:gd name="T42" fmla="*/ 120 w 162"/>
                <a:gd name="T43" fmla="*/ 18 h 30"/>
                <a:gd name="T44" fmla="*/ 132 w 162"/>
                <a:gd name="T45" fmla="*/ 24 h 30"/>
                <a:gd name="T46" fmla="*/ 144 w 162"/>
                <a:gd name="T47" fmla="*/ 24 h 30"/>
                <a:gd name="T48" fmla="*/ 150 w 162"/>
                <a:gd name="T49" fmla="*/ 30 h 30"/>
                <a:gd name="T50" fmla="*/ 162 w 162"/>
                <a:gd name="T51" fmla="*/ 30 h 30"/>
                <a:gd name="T52" fmla="*/ 162 w 162"/>
                <a:gd name="T53" fmla="*/ 30 h 30"/>
                <a:gd name="T54" fmla="*/ 42 w 162"/>
                <a:gd name="T5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" h="30">
                  <a:moveTo>
                    <a:pt x="42" y="30"/>
                  </a:moveTo>
                  <a:lnTo>
                    <a:pt x="30" y="30"/>
                  </a:lnTo>
                  <a:lnTo>
                    <a:pt x="24" y="30"/>
                  </a:lnTo>
                  <a:lnTo>
                    <a:pt x="18" y="24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24" y="6"/>
                  </a:lnTo>
                  <a:lnTo>
                    <a:pt x="36" y="6"/>
                  </a:lnTo>
                  <a:lnTo>
                    <a:pt x="48" y="6"/>
                  </a:lnTo>
                  <a:lnTo>
                    <a:pt x="60" y="12"/>
                  </a:lnTo>
                  <a:lnTo>
                    <a:pt x="66" y="12"/>
                  </a:lnTo>
                  <a:lnTo>
                    <a:pt x="78" y="12"/>
                  </a:lnTo>
                  <a:lnTo>
                    <a:pt x="90" y="12"/>
                  </a:lnTo>
                  <a:lnTo>
                    <a:pt x="102" y="18"/>
                  </a:lnTo>
                  <a:lnTo>
                    <a:pt x="114" y="18"/>
                  </a:lnTo>
                  <a:lnTo>
                    <a:pt x="120" y="18"/>
                  </a:lnTo>
                  <a:lnTo>
                    <a:pt x="132" y="24"/>
                  </a:lnTo>
                  <a:lnTo>
                    <a:pt x="144" y="24"/>
                  </a:lnTo>
                  <a:lnTo>
                    <a:pt x="150" y="30"/>
                  </a:lnTo>
                  <a:lnTo>
                    <a:pt x="162" y="30"/>
                  </a:lnTo>
                  <a:lnTo>
                    <a:pt x="162" y="30"/>
                  </a:lnTo>
                  <a:lnTo>
                    <a:pt x="42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82" name="Freeform 82">
              <a:extLst>
                <a:ext uri="{FF2B5EF4-FFF2-40B4-BE49-F238E27FC236}">
                  <a16:creationId xmlns:a16="http://schemas.microsoft.com/office/drawing/2014/main" id="{C498C2F0-37D5-4038-B3AD-39747A831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" y="1904"/>
              <a:ext cx="78" cy="36"/>
            </a:xfrm>
            <a:custGeom>
              <a:avLst/>
              <a:gdLst>
                <a:gd name="T0" fmla="*/ 0 w 78"/>
                <a:gd name="T1" fmla="*/ 0 h 36"/>
                <a:gd name="T2" fmla="*/ 12 w 78"/>
                <a:gd name="T3" fmla="*/ 6 h 36"/>
                <a:gd name="T4" fmla="*/ 18 w 78"/>
                <a:gd name="T5" fmla="*/ 12 h 36"/>
                <a:gd name="T6" fmla="*/ 24 w 78"/>
                <a:gd name="T7" fmla="*/ 18 h 36"/>
                <a:gd name="T8" fmla="*/ 30 w 78"/>
                <a:gd name="T9" fmla="*/ 24 h 36"/>
                <a:gd name="T10" fmla="*/ 36 w 78"/>
                <a:gd name="T11" fmla="*/ 24 h 36"/>
                <a:gd name="T12" fmla="*/ 36 w 78"/>
                <a:gd name="T13" fmla="*/ 30 h 36"/>
                <a:gd name="T14" fmla="*/ 42 w 78"/>
                <a:gd name="T15" fmla="*/ 30 h 36"/>
                <a:gd name="T16" fmla="*/ 48 w 78"/>
                <a:gd name="T17" fmla="*/ 36 h 36"/>
                <a:gd name="T18" fmla="*/ 54 w 78"/>
                <a:gd name="T19" fmla="*/ 36 h 36"/>
                <a:gd name="T20" fmla="*/ 72 w 78"/>
                <a:gd name="T21" fmla="*/ 30 h 36"/>
                <a:gd name="T22" fmla="*/ 78 w 78"/>
                <a:gd name="T23" fmla="*/ 18 h 36"/>
                <a:gd name="T24" fmla="*/ 72 w 78"/>
                <a:gd name="T25" fmla="*/ 6 h 36"/>
                <a:gd name="T26" fmla="*/ 72 w 78"/>
                <a:gd name="T27" fmla="*/ 0 h 36"/>
                <a:gd name="T28" fmla="*/ 0 w 7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" h="36">
                  <a:moveTo>
                    <a:pt x="0" y="0"/>
                  </a:move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36"/>
                  </a:lnTo>
                  <a:lnTo>
                    <a:pt x="54" y="36"/>
                  </a:lnTo>
                  <a:lnTo>
                    <a:pt x="72" y="30"/>
                  </a:lnTo>
                  <a:lnTo>
                    <a:pt x="78" y="18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83" name="Freeform 83">
              <a:extLst>
                <a:ext uri="{FF2B5EF4-FFF2-40B4-BE49-F238E27FC236}">
                  <a16:creationId xmlns:a16="http://schemas.microsoft.com/office/drawing/2014/main" id="{F556F6F7-FF48-47C4-B486-95FD7E2ED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" y="1958"/>
              <a:ext cx="48" cy="72"/>
            </a:xfrm>
            <a:custGeom>
              <a:avLst/>
              <a:gdLst>
                <a:gd name="T0" fmla="*/ 18 w 48"/>
                <a:gd name="T1" fmla="*/ 72 h 72"/>
                <a:gd name="T2" fmla="*/ 12 w 48"/>
                <a:gd name="T3" fmla="*/ 54 h 72"/>
                <a:gd name="T4" fmla="*/ 6 w 48"/>
                <a:gd name="T5" fmla="*/ 30 h 72"/>
                <a:gd name="T6" fmla="*/ 0 w 48"/>
                <a:gd name="T7" fmla="*/ 0 h 72"/>
                <a:gd name="T8" fmla="*/ 0 w 48"/>
                <a:gd name="T9" fmla="*/ 0 h 72"/>
                <a:gd name="T10" fmla="*/ 36 w 48"/>
                <a:gd name="T11" fmla="*/ 0 h 72"/>
                <a:gd name="T12" fmla="*/ 42 w 48"/>
                <a:gd name="T13" fmla="*/ 12 h 72"/>
                <a:gd name="T14" fmla="*/ 42 w 48"/>
                <a:gd name="T15" fmla="*/ 24 h 72"/>
                <a:gd name="T16" fmla="*/ 42 w 48"/>
                <a:gd name="T17" fmla="*/ 48 h 72"/>
                <a:gd name="T18" fmla="*/ 48 w 48"/>
                <a:gd name="T19" fmla="*/ 72 h 72"/>
                <a:gd name="T20" fmla="*/ 48 w 48"/>
                <a:gd name="T21" fmla="*/ 72 h 72"/>
                <a:gd name="T22" fmla="*/ 18 w 48"/>
                <a:gd name="T2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72">
                  <a:moveTo>
                    <a:pt x="18" y="72"/>
                  </a:moveTo>
                  <a:lnTo>
                    <a:pt x="12" y="54"/>
                  </a:lnTo>
                  <a:lnTo>
                    <a:pt x="6" y="3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0"/>
                  </a:lnTo>
                  <a:lnTo>
                    <a:pt x="42" y="12"/>
                  </a:lnTo>
                  <a:lnTo>
                    <a:pt x="42" y="24"/>
                  </a:lnTo>
                  <a:lnTo>
                    <a:pt x="42" y="48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18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84" name="Freeform 84">
              <a:extLst>
                <a:ext uri="{FF2B5EF4-FFF2-40B4-BE49-F238E27FC236}">
                  <a16:creationId xmlns:a16="http://schemas.microsoft.com/office/drawing/2014/main" id="{4C7F2797-556C-48F5-BA5E-DEE6E3CBA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" y="1958"/>
              <a:ext cx="174" cy="72"/>
            </a:xfrm>
            <a:custGeom>
              <a:avLst/>
              <a:gdLst>
                <a:gd name="T0" fmla="*/ 0 w 174"/>
                <a:gd name="T1" fmla="*/ 72 h 72"/>
                <a:gd name="T2" fmla="*/ 0 w 174"/>
                <a:gd name="T3" fmla="*/ 66 h 72"/>
                <a:gd name="T4" fmla="*/ 6 w 174"/>
                <a:gd name="T5" fmla="*/ 54 h 72"/>
                <a:gd name="T6" fmla="*/ 12 w 174"/>
                <a:gd name="T7" fmla="*/ 42 h 72"/>
                <a:gd name="T8" fmla="*/ 12 w 174"/>
                <a:gd name="T9" fmla="*/ 30 h 72"/>
                <a:gd name="T10" fmla="*/ 18 w 174"/>
                <a:gd name="T11" fmla="*/ 24 h 72"/>
                <a:gd name="T12" fmla="*/ 24 w 174"/>
                <a:gd name="T13" fmla="*/ 12 h 72"/>
                <a:gd name="T14" fmla="*/ 24 w 174"/>
                <a:gd name="T15" fmla="*/ 6 h 72"/>
                <a:gd name="T16" fmla="*/ 30 w 174"/>
                <a:gd name="T17" fmla="*/ 0 h 72"/>
                <a:gd name="T18" fmla="*/ 66 w 174"/>
                <a:gd name="T19" fmla="*/ 0 h 72"/>
                <a:gd name="T20" fmla="*/ 72 w 174"/>
                <a:gd name="T21" fmla="*/ 18 h 72"/>
                <a:gd name="T22" fmla="*/ 78 w 174"/>
                <a:gd name="T23" fmla="*/ 18 h 72"/>
                <a:gd name="T24" fmla="*/ 78 w 174"/>
                <a:gd name="T25" fmla="*/ 18 h 72"/>
                <a:gd name="T26" fmla="*/ 84 w 174"/>
                <a:gd name="T27" fmla="*/ 18 h 72"/>
                <a:gd name="T28" fmla="*/ 90 w 174"/>
                <a:gd name="T29" fmla="*/ 18 h 72"/>
                <a:gd name="T30" fmla="*/ 96 w 174"/>
                <a:gd name="T31" fmla="*/ 18 h 72"/>
                <a:gd name="T32" fmla="*/ 96 w 174"/>
                <a:gd name="T33" fmla="*/ 18 h 72"/>
                <a:gd name="T34" fmla="*/ 102 w 174"/>
                <a:gd name="T35" fmla="*/ 12 h 72"/>
                <a:gd name="T36" fmla="*/ 108 w 174"/>
                <a:gd name="T37" fmla="*/ 12 h 72"/>
                <a:gd name="T38" fmla="*/ 108 w 174"/>
                <a:gd name="T39" fmla="*/ 18 h 72"/>
                <a:gd name="T40" fmla="*/ 114 w 174"/>
                <a:gd name="T41" fmla="*/ 18 h 72"/>
                <a:gd name="T42" fmla="*/ 120 w 174"/>
                <a:gd name="T43" fmla="*/ 18 h 72"/>
                <a:gd name="T44" fmla="*/ 120 w 174"/>
                <a:gd name="T45" fmla="*/ 24 h 72"/>
                <a:gd name="T46" fmla="*/ 126 w 174"/>
                <a:gd name="T47" fmla="*/ 24 h 72"/>
                <a:gd name="T48" fmla="*/ 126 w 174"/>
                <a:gd name="T49" fmla="*/ 30 h 72"/>
                <a:gd name="T50" fmla="*/ 132 w 174"/>
                <a:gd name="T51" fmla="*/ 30 h 72"/>
                <a:gd name="T52" fmla="*/ 132 w 174"/>
                <a:gd name="T53" fmla="*/ 36 h 72"/>
                <a:gd name="T54" fmla="*/ 132 w 174"/>
                <a:gd name="T55" fmla="*/ 42 h 72"/>
                <a:gd name="T56" fmla="*/ 126 w 174"/>
                <a:gd name="T57" fmla="*/ 48 h 72"/>
                <a:gd name="T58" fmla="*/ 126 w 174"/>
                <a:gd name="T59" fmla="*/ 54 h 72"/>
                <a:gd name="T60" fmla="*/ 126 w 174"/>
                <a:gd name="T61" fmla="*/ 60 h 72"/>
                <a:gd name="T62" fmla="*/ 168 w 174"/>
                <a:gd name="T63" fmla="*/ 60 h 72"/>
                <a:gd name="T64" fmla="*/ 168 w 174"/>
                <a:gd name="T65" fmla="*/ 66 h 72"/>
                <a:gd name="T66" fmla="*/ 174 w 174"/>
                <a:gd name="T67" fmla="*/ 66 h 72"/>
                <a:gd name="T68" fmla="*/ 174 w 174"/>
                <a:gd name="T69" fmla="*/ 72 h 72"/>
                <a:gd name="T70" fmla="*/ 174 w 174"/>
                <a:gd name="T71" fmla="*/ 72 h 72"/>
                <a:gd name="T72" fmla="*/ 108 w 174"/>
                <a:gd name="T73" fmla="*/ 72 h 72"/>
                <a:gd name="T74" fmla="*/ 108 w 174"/>
                <a:gd name="T75" fmla="*/ 72 h 72"/>
                <a:gd name="T76" fmla="*/ 108 w 174"/>
                <a:gd name="T77" fmla="*/ 66 h 72"/>
                <a:gd name="T78" fmla="*/ 102 w 174"/>
                <a:gd name="T79" fmla="*/ 60 h 72"/>
                <a:gd name="T80" fmla="*/ 102 w 174"/>
                <a:gd name="T81" fmla="*/ 60 h 72"/>
                <a:gd name="T82" fmla="*/ 60 w 174"/>
                <a:gd name="T83" fmla="*/ 42 h 72"/>
                <a:gd name="T84" fmla="*/ 42 w 174"/>
                <a:gd name="T85" fmla="*/ 72 h 72"/>
                <a:gd name="T86" fmla="*/ 0 w 174"/>
                <a:gd name="T8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4" h="72">
                  <a:moveTo>
                    <a:pt x="0" y="72"/>
                  </a:moveTo>
                  <a:lnTo>
                    <a:pt x="0" y="66"/>
                  </a:lnTo>
                  <a:lnTo>
                    <a:pt x="6" y="54"/>
                  </a:lnTo>
                  <a:lnTo>
                    <a:pt x="12" y="42"/>
                  </a:lnTo>
                  <a:lnTo>
                    <a:pt x="12" y="30"/>
                  </a:lnTo>
                  <a:lnTo>
                    <a:pt x="18" y="24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66" y="0"/>
                  </a:lnTo>
                  <a:lnTo>
                    <a:pt x="72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102" y="12"/>
                  </a:lnTo>
                  <a:lnTo>
                    <a:pt x="108" y="12"/>
                  </a:lnTo>
                  <a:lnTo>
                    <a:pt x="108" y="18"/>
                  </a:lnTo>
                  <a:lnTo>
                    <a:pt x="114" y="18"/>
                  </a:lnTo>
                  <a:lnTo>
                    <a:pt x="120" y="18"/>
                  </a:lnTo>
                  <a:lnTo>
                    <a:pt x="120" y="24"/>
                  </a:lnTo>
                  <a:lnTo>
                    <a:pt x="126" y="24"/>
                  </a:lnTo>
                  <a:lnTo>
                    <a:pt x="126" y="30"/>
                  </a:lnTo>
                  <a:lnTo>
                    <a:pt x="132" y="30"/>
                  </a:lnTo>
                  <a:lnTo>
                    <a:pt x="132" y="36"/>
                  </a:lnTo>
                  <a:lnTo>
                    <a:pt x="132" y="42"/>
                  </a:lnTo>
                  <a:lnTo>
                    <a:pt x="126" y="48"/>
                  </a:lnTo>
                  <a:lnTo>
                    <a:pt x="126" y="54"/>
                  </a:lnTo>
                  <a:lnTo>
                    <a:pt x="126" y="60"/>
                  </a:lnTo>
                  <a:lnTo>
                    <a:pt x="168" y="60"/>
                  </a:lnTo>
                  <a:lnTo>
                    <a:pt x="168" y="66"/>
                  </a:lnTo>
                  <a:lnTo>
                    <a:pt x="174" y="66"/>
                  </a:lnTo>
                  <a:lnTo>
                    <a:pt x="174" y="72"/>
                  </a:lnTo>
                  <a:lnTo>
                    <a:pt x="174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66"/>
                  </a:lnTo>
                  <a:lnTo>
                    <a:pt x="102" y="60"/>
                  </a:lnTo>
                  <a:lnTo>
                    <a:pt x="102" y="60"/>
                  </a:lnTo>
                  <a:lnTo>
                    <a:pt x="60" y="42"/>
                  </a:lnTo>
                  <a:lnTo>
                    <a:pt x="42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85" name="Freeform 85">
              <a:extLst>
                <a:ext uri="{FF2B5EF4-FFF2-40B4-BE49-F238E27FC236}">
                  <a16:creationId xmlns:a16="http://schemas.microsoft.com/office/drawing/2014/main" id="{160FABC7-FC27-4F32-9BC0-83DD1564C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1958"/>
              <a:ext cx="78" cy="72"/>
            </a:xfrm>
            <a:custGeom>
              <a:avLst/>
              <a:gdLst>
                <a:gd name="T0" fmla="*/ 0 w 78"/>
                <a:gd name="T1" fmla="*/ 72 h 72"/>
                <a:gd name="T2" fmla="*/ 0 w 78"/>
                <a:gd name="T3" fmla="*/ 72 h 72"/>
                <a:gd name="T4" fmla="*/ 18 w 78"/>
                <a:gd name="T5" fmla="*/ 54 h 72"/>
                <a:gd name="T6" fmla="*/ 24 w 78"/>
                <a:gd name="T7" fmla="*/ 30 h 72"/>
                <a:gd name="T8" fmla="*/ 36 w 78"/>
                <a:gd name="T9" fmla="*/ 12 h 72"/>
                <a:gd name="T10" fmla="*/ 36 w 78"/>
                <a:gd name="T11" fmla="*/ 0 h 72"/>
                <a:gd name="T12" fmla="*/ 78 w 78"/>
                <a:gd name="T13" fmla="*/ 0 h 72"/>
                <a:gd name="T14" fmla="*/ 78 w 78"/>
                <a:gd name="T15" fmla="*/ 6 h 72"/>
                <a:gd name="T16" fmla="*/ 72 w 78"/>
                <a:gd name="T17" fmla="*/ 30 h 72"/>
                <a:gd name="T18" fmla="*/ 72 w 78"/>
                <a:gd name="T19" fmla="*/ 42 h 72"/>
                <a:gd name="T20" fmla="*/ 66 w 78"/>
                <a:gd name="T21" fmla="*/ 54 h 72"/>
                <a:gd name="T22" fmla="*/ 66 w 78"/>
                <a:gd name="T23" fmla="*/ 66 h 72"/>
                <a:gd name="T24" fmla="*/ 60 w 78"/>
                <a:gd name="T25" fmla="*/ 72 h 72"/>
                <a:gd name="T26" fmla="*/ 0 w 78"/>
                <a:gd name="T2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" h="72">
                  <a:moveTo>
                    <a:pt x="0" y="72"/>
                  </a:moveTo>
                  <a:lnTo>
                    <a:pt x="0" y="72"/>
                  </a:lnTo>
                  <a:lnTo>
                    <a:pt x="18" y="54"/>
                  </a:lnTo>
                  <a:lnTo>
                    <a:pt x="24" y="30"/>
                  </a:lnTo>
                  <a:lnTo>
                    <a:pt x="36" y="12"/>
                  </a:lnTo>
                  <a:lnTo>
                    <a:pt x="36" y="0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66" y="66"/>
                  </a:lnTo>
                  <a:lnTo>
                    <a:pt x="6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86" name="Freeform 86">
              <a:extLst>
                <a:ext uri="{FF2B5EF4-FFF2-40B4-BE49-F238E27FC236}">
                  <a16:creationId xmlns:a16="http://schemas.microsoft.com/office/drawing/2014/main" id="{DA272793-6370-4449-8E90-5C66CB6CE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1958"/>
              <a:ext cx="126" cy="12"/>
            </a:xfrm>
            <a:custGeom>
              <a:avLst/>
              <a:gdLst>
                <a:gd name="T0" fmla="*/ 0 w 126"/>
                <a:gd name="T1" fmla="*/ 0 h 12"/>
                <a:gd name="T2" fmla="*/ 0 w 126"/>
                <a:gd name="T3" fmla="*/ 0 h 12"/>
                <a:gd name="T4" fmla="*/ 6 w 126"/>
                <a:gd name="T5" fmla="*/ 6 h 12"/>
                <a:gd name="T6" fmla="*/ 18 w 126"/>
                <a:gd name="T7" fmla="*/ 6 h 12"/>
                <a:gd name="T8" fmla="*/ 24 w 126"/>
                <a:gd name="T9" fmla="*/ 6 h 12"/>
                <a:gd name="T10" fmla="*/ 30 w 126"/>
                <a:gd name="T11" fmla="*/ 6 h 12"/>
                <a:gd name="T12" fmla="*/ 36 w 126"/>
                <a:gd name="T13" fmla="*/ 6 h 12"/>
                <a:gd name="T14" fmla="*/ 42 w 126"/>
                <a:gd name="T15" fmla="*/ 6 h 12"/>
                <a:gd name="T16" fmla="*/ 48 w 126"/>
                <a:gd name="T17" fmla="*/ 6 h 12"/>
                <a:gd name="T18" fmla="*/ 54 w 126"/>
                <a:gd name="T19" fmla="*/ 6 h 12"/>
                <a:gd name="T20" fmla="*/ 60 w 126"/>
                <a:gd name="T21" fmla="*/ 12 h 12"/>
                <a:gd name="T22" fmla="*/ 66 w 126"/>
                <a:gd name="T23" fmla="*/ 12 h 12"/>
                <a:gd name="T24" fmla="*/ 126 w 126"/>
                <a:gd name="T25" fmla="*/ 6 h 12"/>
                <a:gd name="T26" fmla="*/ 120 w 126"/>
                <a:gd name="T27" fmla="*/ 0 h 12"/>
                <a:gd name="T28" fmla="*/ 0 w 126"/>
                <a:gd name="T2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12">
                  <a:moveTo>
                    <a:pt x="0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6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87" name="Freeform 87">
              <a:extLst>
                <a:ext uri="{FF2B5EF4-FFF2-40B4-BE49-F238E27FC236}">
                  <a16:creationId xmlns:a16="http://schemas.microsoft.com/office/drawing/2014/main" id="{6CC30B29-D30A-4F0D-8A61-74B56698E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2030"/>
              <a:ext cx="222" cy="216"/>
            </a:xfrm>
            <a:custGeom>
              <a:avLst/>
              <a:gdLst>
                <a:gd name="T0" fmla="*/ 0 w 222"/>
                <a:gd name="T1" fmla="*/ 210 h 216"/>
                <a:gd name="T2" fmla="*/ 6 w 222"/>
                <a:gd name="T3" fmla="*/ 186 h 216"/>
                <a:gd name="T4" fmla="*/ 30 w 222"/>
                <a:gd name="T5" fmla="*/ 168 h 216"/>
                <a:gd name="T6" fmla="*/ 48 w 222"/>
                <a:gd name="T7" fmla="*/ 174 h 216"/>
                <a:gd name="T8" fmla="*/ 66 w 222"/>
                <a:gd name="T9" fmla="*/ 180 h 216"/>
                <a:gd name="T10" fmla="*/ 84 w 222"/>
                <a:gd name="T11" fmla="*/ 192 h 216"/>
                <a:gd name="T12" fmla="*/ 96 w 222"/>
                <a:gd name="T13" fmla="*/ 192 h 216"/>
                <a:gd name="T14" fmla="*/ 102 w 222"/>
                <a:gd name="T15" fmla="*/ 180 h 216"/>
                <a:gd name="T16" fmla="*/ 108 w 222"/>
                <a:gd name="T17" fmla="*/ 174 h 216"/>
                <a:gd name="T18" fmla="*/ 114 w 222"/>
                <a:gd name="T19" fmla="*/ 162 h 216"/>
                <a:gd name="T20" fmla="*/ 120 w 222"/>
                <a:gd name="T21" fmla="*/ 150 h 216"/>
                <a:gd name="T22" fmla="*/ 126 w 222"/>
                <a:gd name="T23" fmla="*/ 144 h 216"/>
                <a:gd name="T24" fmla="*/ 138 w 222"/>
                <a:gd name="T25" fmla="*/ 138 h 216"/>
                <a:gd name="T26" fmla="*/ 144 w 222"/>
                <a:gd name="T27" fmla="*/ 132 h 216"/>
                <a:gd name="T28" fmla="*/ 150 w 222"/>
                <a:gd name="T29" fmla="*/ 126 h 216"/>
                <a:gd name="T30" fmla="*/ 156 w 222"/>
                <a:gd name="T31" fmla="*/ 126 h 216"/>
                <a:gd name="T32" fmla="*/ 168 w 222"/>
                <a:gd name="T33" fmla="*/ 108 h 216"/>
                <a:gd name="T34" fmla="*/ 186 w 222"/>
                <a:gd name="T35" fmla="*/ 66 h 216"/>
                <a:gd name="T36" fmla="*/ 186 w 222"/>
                <a:gd name="T37" fmla="*/ 24 h 216"/>
                <a:gd name="T38" fmla="*/ 186 w 222"/>
                <a:gd name="T39" fmla="*/ 0 h 216"/>
                <a:gd name="T40" fmla="*/ 222 w 222"/>
                <a:gd name="T41" fmla="*/ 24 h 216"/>
                <a:gd name="T42" fmla="*/ 222 w 222"/>
                <a:gd name="T43" fmla="*/ 78 h 216"/>
                <a:gd name="T44" fmla="*/ 210 w 222"/>
                <a:gd name="T45" fmla="*/ 126 h 216"/>
                <a:gd name="T46" fmla="*/ 198 w 222"/>
                <a:gd name="T47" fmla="*/ 150 h 216"/>
                <a:gd name="T48" fmla="*/ 192 w 222"/>
                <a:gd name="T49" fmla="*/ 156 h 216"/>
                <a:gd name="T50" fmla="*/ 186 w 222"/>
                <a:gd name="T51" fmla="*/ 162 h 216"/>
                <a:gd name="T52" fmla="*/ 180 w 222"/>
                <a:gd name="T53" fmla="*/ 168 h 216"/>
                <a:gd name="T54" fmla="*/ 174 w 222"/>
                <a:gd name="T55" fmla="*/ 180 h 216"/>
                <a:gd name="T56" fmla="*/ 174 w 222"/>
                <a:gd name="T57" fmla="*/ 192 h 216"/>
                <a:gd name="T58" fmla="*/ 180 w 222"/>
                <a:gd name="T59" fmla="*/ 204 h 216"/>
                <a:gd name="T60" fmla="*/ 192 w 222"/>
                <a:gd name="T61" fmla="*/ 216 h 216"/>
                <a:gd name="T62" fmla="*/ 150 w 222"/>
                <a:gd name="T63" fmla="*/ 210 h 216"/>
                <a:gd name="T64" fmla="*/ 144 w 222"/>
                <a:gd name="T65" fmla="*/ 192 h 216"/>
                <a:gd name="T66" fmla="*/ 144 w 222"/>
                <a:gd name="T67" fmla="*/ 186 h 216"/>
                <a:gd name="T68" fmla="*/ 144 w 222"/>
                <a:gd name="T69" fmla="*/ 174 h 216"/>
                <a:gd name="T70" fmla="*/ 126 w 222"/>
                <a:gd name="T71" fmla="*/ 192 h 216"/>
                <a:gd name="T72" fmla="*/ 114 w 222"/>
                <a:gd name="T73" fmla="*/ 210 h 216"/>
                <a:gd name="T74" fmla="*/ 78 w 222"/>
                <a:gd name="T75" fmla="*/ 216 h 216"/>
                <a:gd name="T76" fmla="*/ 72 w 222"/>
                <a:gd name="T77" fmla="*/ 216 h 216"/>
                <a:gd name="T78" fmla="*/ 60 w 222"/>
                <a:gd name="T79" fmla="*/ 210 h 216"/>
                <a:gd name="T80" fmla="*/ 36 w 222"/>
                <a:gd name="T81" fmla="*/ 216 h 216"/>
                <a:gd name="T82" fmla="*/ 42 w 222"/>
                <a:gd name="T83" fmla="*/ 210 h 216"/>
                <a:gd name="T84" fmla="*/ 42 w 222"/>
                <a:gd name="T85" fmla="*/ 192 h 216"/>
                <a:gd name="T86" fmla="*/ 36 w 222"/>
                <a:gd name="T87" fmla="*/ 192 h 216"/>
                <a:gd name="T88" fmla="*/ 30 w 222"/>
                <a:gd name="T89" fmla="*/ 192 h 216"/>
                <a:gd name="T90" fmla="*/ 18 w 222"/>
                <a:gd name="T91" fmla="*/ 204 h 216"/>
                <a:gd name="T92" fmla="*/ 30 w 222"/>
                <a:gd name="T93" fmla="*/ 216 h 216"/>
                <a:gd name="T94" fmla="*/ 0 w 222"/>
                <a:gd name="T95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2" h="216">
                  <a:moveTo>
                    <a:pt x="0" y="216"/>
                  </a:moveTo>
                  <a:lnTo>
                    <a:pt x="0" y="210"/>
                  </a:lnTo>
                  <a:lnTo>
                    <a:pt x="0" y="198"/>
                  </a:lnTo>
                  <a:lnTo>
                    <a:pt x="6" y="186"/>
                  </a:lnTo>
                  <a:lnTo>
                    <a:pt x="18" y="174"/>
                  </a:lnTo>
                  <a:lnTo>
                    <a:pt x="30" y="168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80"/>
                  </a:lnTo>
                  <a:lnTo>
                    <a:pt x="78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96" y="192"/>
                  </a:lnTo>
                  <a:lnTo>
                    <a:pt x="96" y="186"/>
                  </a:lnTo>
                  <a:lnTo>
                    <a:pt x="102" y="180"/>
                  </a:lnTo>
                  <a:lnTo>
                    <a:pt x="108" y="174"/>
                  </a:lnTo>
                  <a:lnTo>
                    <a:pt x="108" y="174"/>
                  </a:lnTo>
                  <a:lnTo>
                    <a:pt x="108" y="168"/>
                  </a:lnTo>
                  <a:lnTo>
                    <a:pt x="114" y="162"/>
                  </a:lnTo>
                  <a:lnTo>
                    <a:pt x="120" y="156"/>
                  </a:lnTo>
                  <a:lnTo>
                    <a:pt x="120" y="150"/>
                  </a:lnTo>
                  <a:lnTo>
                    <a:pt x="126" y="144"/>
                  </a:lnTo>
                  <a:lnTo>
                    <a:pt x="126" y="144"/>
                  </a:lnTo>
                  <a:lnTo>
                    <a:pt x="132" y="138"/>
                  </a:lnTo>
                  <a:lnTo>
                    <a:pt x="138" y="138"/>
                  </a:lnTo>
                  <a:lnTo>
                    <a:pt x="138" y="132"/>
                  </a:lnTo>
                  <a:lnTo>
                    <a:pt x="144" y="132"/>
                  </a:lnTo>
                  <a:lnTo>
                    <a:pt x="150" y="126"/>
                  </a:lnTo>
                  <a:lnTo>
                    <a:pt x="150" y="126"/>
                  </a:lnTo>
                  <a:lnTo>
                    <a:pt x="150" y="126"/>
                  </a:lnTo>
                  <a:lnTo>
                    <a:pt x="156" y="126"/>
                  </a:lnTo>
                  <a:lnTo>
                    <a:pt x="156" y="126"/>
                  </a:lnTo>
                  <a:lnTo>
                    <a:pt x="168" y="108"/>
                  </a:lnTo>
                  <a:lnTo>
                    <a:pt x="180" y="90"/>
                  </a:lnTo>
                  <a:lnTo>
                    <a:pt x="186" y="66"/>
                  </a:lnTo>
                  <a:lnTo>
                    <a:pt x="186" y="48"/>
                  </a:lnTo>
                  <a:lnTo>
                    <a:pt x="186" y="24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216" y="0"/>
                  </a:lnTo>
                  <a:lnTo>
                    <a:pt x="222" y="24"/>
                  </a:lnTo>
                  <a:lnTo>
                    <a:pt x="222" y="54"/>
                  </a:lnTo>
                  <a:lnTo>
                    <a:pt x="222" y="78"/>
                  </a:lnTo>
                  <a:lnTo>
                    <a:pt x="216" y="102"/>
                  </a:lnTo>
                  <a:lnTo>
                    <a:pt x="210" y="126"/>
                  </a:lnTo>
                  <a:lnTo>
                    <a:pt x="198" y="144"/>
                  </a:lnTo>
                  <a:lnTo>
                    <a:pt x="198" y="150"/>
                  </a:lnTo>
                  <a:lnTo>
                    <a:pt x="192" y="150"/>
                  </a:lnTo>
                  <a:lnTo>
                    <a:pt x="192" y="156"/>
                  </a:lnTo>
                  <a:lnTo>
                    <a:pt x="192" y="156"/>
                  </a:lnTo>
                  <a:lnTo>
                    <a:pt x="186" y="162"/>
                  </a:lnTo>
                  <a:lnTo>
                    <a:pt x="186" y="162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74" y="180"/>
                  </a:lnTo>
                  <a:lnTo>
                    <a:pt x="174" y="186"/>
                  </a:lnTo>
                  <a:lnTo>
                    <a:pt x="174" y="192"/>
                  </a:lnTo>
                  <a:lnTo>
                    <a:pt x="174" y="198"/>
                  </a:lnTo>
                  <a:lnTo>
                    <a:pt x="180" y="204"/>
                  </a:lnTo>
                  <a:lnTo>
                    <a:pt x="186" y="210"/>
                  </a:lnTo>
                  <a:lnTo>
                    <a:pt x="192" y="216"/>
                  </a:lnTo>
                  <a:lnTo>
                    <a:pt x="156" y="216"/>
                  </a:lnTo>
                  <a:lnTo>
                    <a:pt x="150" y="210"/>
                  </a:lnTo>
                  <a:lnTo>
                    <a:pt x="150" y="198"/>
                  </a:lnTo>
                  <a:lnTo>
                    <a:pt x="144" y="192"/>
                  </a:lnTo>
                  <a:lnTo>
                    <a:pt x="144" y="186"/>
                  </a:lnTo>
                  <a:lnTo>
                    <a:pt x="144" y="186"/>
                  </a:lnTo>
                  <a:lnTo>
                    <a:pt x="144" y="180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26" y="192"/>
                  </a:lnTo>
                  <a:lnTo>
                    <a:pt x="120" y="204"/>
                  </a:lnTo>
                  <a:lnTo>
                    <a:pt x="114" y="210"/>
                  </a:lnTo>
                  <a:lnTo>
                    <a:pt x="114" y="216"/>
                  </a:lnTo>
                  <a:lnTo>
                    <a:pt x="78" y="216"/>
                  </a:lnTo>
                  <a:lnTo>
                    <a:pt x="78" y="216"/>
                  </a:lnTo>
                  <a:lnTo>
                    <a:pt x="72" y="216"/>
                  </a:lnTo>
                  <a:lnTo>
                    <a:pt x="66" y="210"/>
                  </a:lnTo>
                  <a:lnTo>
                    <a:pt x="60" y="210"/>
                  </a:lnTo>
                  <a:lnTo>
                    <a:pt x="60" y="216"/>
                  </a:lnTo>
                  <a:lnTo>
                    <a:pt x="36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42" y="198"/>
                  </a:lnTo>
                  <a:lnTo>
                    <a:pt x="42" y="192"/>
                  </a:lnTo>
                  <a:lnTo>
                    <a:pt x="36" y="192"/>
                  </a:lnTo>
                  <a:lnTo>
                    <a:pt x="36" y="192"/>
                  </a:lnTo>
                  <a:lnTo>
                    <a:pt x="30" y="192"/>
                  </a:lnTo>
                  <a:lnTo>
                    <a:pt x="30" y="192"/>
                  </a:lnTo>
                  <a:lnTo>
                    <a:pt x="18" y="198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88" name="Freeform 88">
              <a:extLst>
                <a:ext uri="{FF2B5EF4-FFF2-40B4-BE49-F238E27FC236}">
                  <a16:creationId xmlns:a16="http://schemas.microsoft.com/office/drawing/2014/main" id="{AFA78C5F-45CF-4AA6-9474-142E06683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4" y="2030"/>
              <a:ext cx="384" cy="216"/>
            </a:xfrm>
            <a:custGeom>
              <a:avLst/>
              <a:gdLst>
                <a:gd name="T0" fmla="*/ 12 w 384"/>
                <a:gd name="T1" fmla="*/ 210 h 216"/>
                <a:gd name="T2" fmla="*/ 30 w 384"/>
                <a:gd name="T3" fmla="*/ 186 h 216"/>
                <a:gd name="T4" fmla="*/ 54 w 384"/>
                <a:gd name="T5" fmla="*/ 174 h 216"/>
                <a:gd name="T6" fmla="*/ 84 w 384"/>
                <a:gd name="T7" fmla="*/ 162 h 216"/>
                <a:gd name="T8" fmla="*/ 108 w 384"/>
                <a:gd name="T9" fmla="*/ 156 h 216"/>
                <a:gd name="T10" fmla="*/ 126 w 384"/>
                <a:gd name="T11" fmla="*/ 156 h 216"/>
                <a:gd name="T12" fmla="*/ 150 w 384"/>
                <a:gd name="T13" fmla="*/ 150 h 216"/>
                <a:gd name="T14" fmla="*/ 162 w 384"/>
                <a:gd name="T15" fmla="*/ 144 h 216"/>
                <a:gd name="T16" fmla="*/ 186 w 384"/>
                <a:gd name="T17" fmla="*/ 132 h 216"/>
                <a:gd name="T18" fmla="*/ 204 w 384"/>
                <a:gd name="T19" fmla="*/ 126 h 216"/>
                <a:gd name="T20" fmla="*/ 222 w 384"/>
                <a:gd name="T21" fmla="*/ 114 h 216"/>
                <a:gd name="T22" fmla="*/ 240 w 384"/>
                <a:gd name="T23" fmla="*/ 102 h 216"/>
                <a:gd name="T24" fmla="*/ 258 w 384"/>
                <a:gd name="T25" fmla="*/ 90 h 216"/>
                <a:gd name="T26" fmla="*/ 270 w 384"/>
                <a:gd name="T27" fmla="*/ 78 h 216"/>
                <a:gd name="T28" fmla="*/ 282 w 384"/>
                <a:gd name="T29" fmla="*/ 60 h 216"/>
                <a:gd name="T30" fmla="*/ 294 w 384"/>
                <a:gd name="T31" fmla="*/ 48 h 216"/>
                <a:gd name="T32" fmla="*/ 306 w 384"/>
                <a:gd name="T33" fmla="*/ 36 h 216"/>
                <a:gd name="T34" fmla="*/ 306 w 384"/>
                <a:gd name="T35" fmla="*/ 24 h 216"/>
                <a:gd name="T36" fmla="*/ 312 w 384"/>
                <a:gd name="T37" fmla="*/ 24 h 216"/>
                <a:gd name="T38" fmla="*/ 312 w 384"/>
                <a:gd name="T39" fmla="*/ 18 h 216"/>
                <a:gd name="T40" fmla="*/ 384 w 384"/>
                <a:gd name="T41" fmla="*/ 0 h 216"/>
                <a:gd name="T42" fmla="*/ 378 w 384"/>
                <a:gd name="T43" fmla="*/ 18 h 216"/>
                <a:gd name="T44" fmla="*/ 360 w 384"/>
                <a:gd name="T45" fmla="*/ 42 h 216"/>
                <a:gd name="T46" fmla="*/ 342 w 384"/>
                <a:gd name="T47" fmla="*/ 60 h 216"/>
                <a:gd name="T48" fmla="*/ 330 w 384"/>
                <a:gd name="T49" fmla="*/ 78 h 216"/>
                <a:gd name="T50" fmla="*/ 318 w 384"/>
                <a:gd name="T51" fmla="*/ 90 h 216"/>
                <a:gd name="T52" fmla="*/ 300 w 384"/>
                <a:gd name="T53" fmla="*/ 108 h 216"/>
                <a:gd name="T54" fmla="*/ 294 w 384"/>
                <a:gd name="T55" fmla="*/ 114 h 216"/>
                <a:gd name="T56" fmla="*/ 294 w 384"/>
                <a:gd name="T57" fmla="*/ 120 h 216"/>
                <a:gd name="T58" fmla="*/ 288 w 384"/>
                <a:gd name="T59" fmla="*/ 120 h 216"/>
                <a:gd name="T60" fmla="*/ 282 w 384"/>
                <a:gd name="T61" fmla="*/ 132 h 216"/>
                <a:gd name="T62" fmla="*/ 276 w 384"/>
                <a:gd name="T63" fmla="*/ 138 h 216"/>
                <a:gd name="T64" fmla="*/ 270 w 384"/>
                <a:gd name="T65" fmla="*/ 144 h 216"/>
                <a:gd name="T66" fmla="*/ 252 w 384"/>
                <a:gd name="T67" fmla="*/ 156 h 216"/>
                <a:gd name="T68" fmla="*/ 228 w 384"/>
                <a:gd name="T69" fmla="*/ 174 h 216"/>
                <a:gd name="T70" fmla="*/ 198 w 384"/>
                <a:gd name="T71" fmla="*/ 186 h 216"/>
                <a:gd name="T72" fmla="*/ 174 w 384"/>
                <a:gd name="T73" fmla="*/ 198 h 216"/>
                <a:gd name="T74" fmla="*/ 144 w 384"/>
                <a:gd name="T75" fmla="*/ 210 h 216"/>
                <a:gd name="T76" fmla="*/ 120 w 384"/>
                <a:gd name="T77" fmla="*/ 216 h 216"/>
                <a:gd name="T78" fmla="*/ 0 w 384"/>
                <a:gd name="T7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4" h="216">
                  <a:moveTo>
                    <a:pt x="0" y="216"/>
                  </a:moveTo>
                  <a:lnTo>
                    <a:pt x="12" y="210"/>
                  </a:lnTo>
                  <a:lnTo>
                    <a:pt x="18" y="198"/>
                  </a:lnTo>
                  <a:lnTo>
                    <a:pt x="30" y="186"/>
                  </a:lnTo>
                  <a:lnTo>
                    <a:pt x="42" y="180"/>
                  </a:lnTo>
                  <a:lnTo>
                    <a:pt x="54" y="174"/>
                  </a:lnTo>
                  <a:lnTo>
                    <a:pt x="72" y="168"/>
                  </a:lnTo>
                  <a:lnTo>
                    <a:pt x="84" y="162"/>
                  </a:lnTo>
                  <a:lnTo>
                    <a:pt x="96" y="162"/>
                  </a:lnTo>
                  <a:lnTo>
                    <a:pt x="108" y="156"/>
                  </a:lnTo>
                  <a:lnTo>
                    <a:pt x="120" y="156"/>
                  </a:lnTo>
                  <a:lnTo>
                    <a:pt x="126" y="156"/>
                  </a:lnTo>
                  <a:lnTo>
                    <a:pt x="138" y="150"/>
                  </a:lnTo>
                  <a:lnTo>
                    <a:pt x="150" y="150"/>
                  </a:lnTo>
                  <a:lnTo>
                    <a:pt x="156" y="144"/>
                  </a:lnTo>
                  <a:lnTo>
                    <a:pt x="162" y="144"/>
                  </a:lnTo>
                  <a:lnTo>
                    <a:pt x="174" y="138"/>
                  </a:lnTo>
                  <a:lnTo>
                    <a:pt x="186" y="132"/>
                  </a:lnTo>
                  <a:lnTo>
                    <a:pt x="198" y="132"/>
                  </a:lnTo>
                  <a:lnTo>
                    <a:pt x="204" y="126"/>
                  </a:lnTo>
                  <a:lnTo>
                    <a:pt x="216" y="120"/>
                  </a:lnTo>
                  <a:lnTo>
                    <a:pt x="222" y="114"/>
                  </a:lnTo>
                  <a:lnTo>
                    <a:pt x="234" y="108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8" y="90"/>
                  </a:lnTo>
                  <a:lnTo>
                    <a:pt x="264" y="84"/>
                  </a:lnTo>
                  <a:lnTo>
                    <a:pt x="270" y="78"/>
                  </a:lnTo>
                  <a:lnTo>
                    <a:pt x="276" y="66"/>
                  </a:lnTo>
                  <a:lnTo>
                    <a:pt x="282" y="60"/>
                  </a:lnTo>
                  <a:lnTo>
                    <a:pt x="288" y="54"/>
                  </a:lnTo>
                  <a:lnTo>
                    <a:pt x="294" y="48"/>
                  </a:lnTo>
                  <a:lnTo>
                    <a:pt x="300" y="42"/>
                  </a:lnTo>
                  <a:lnTo>
                    <a:pt x="306" y="36"/>
                  </a:lnTo>
                  <a:lnTo>
                    <a:pt x="306" y="30"/>
                  </a:lnTo>
                  <a:lnTo>
                    <a:pt x="306" y="24"/>
                  </a:lnTo>
                  <a:lnTo>
                    <a:pt x="312" y="24"/>
                  </a:lnTo>
                  <a:lnTo>
                    <a:pt x="312" y="24"/>
                  </a:lnTo>
                  <a:lnTo>
                    <a:pt x="312" y="18"/>
                  </a:lnTo>
                  <a:lnTo>
                    <a:pt x="312" y="18"/>
                  </a:lnTo>
                  <a:lnTo>
                    <a:pt x="324" y="0"/>
                  </a:lnTo>
                  <a:lnTo>
                    <a:pt x="384" y="0"/>
                  </a:lnTo>
                  <a:lnTo>
                    <a:pt x="384" y="6"/>
                  </a:lnTo>
                  <a:lnTo>
                    <a:pt x="378" y="18"/>
                  </a:lnTo>
                  <a:lnTo>
                    <a:pt x="366" y="30"/>
                  </a:lnTo>
                  <a:lnTo>
                    <a:pt x="360" y="42"/>
                  </a:lnTo>
                  <a:lnTo>
                    <a:pt x="354" y="54"/>
                  </a:lnTo>
                  <a:lnTo>
                    <a:pt x="342" y="60"/>
                  </a:lnTo>
                  <a:lnTo>
                    <a:pt x="336" y="72"/>
                  </a:lnTo>
                  <a:lnTo>
                    <a:pt x="330" y="78"/>
                  </a:lnTo>
                  <a:lnTo>
                    <a:pt x="324" y="84"/>
                  </a:lnTo>
                  <a:lnTo>
                    <a:pt x="318" y="90"/>
                  </a:lnTo>
                  <a:lnTo>
                    <a:pt x="306" y="102"/>
                  </a:lnTo>
                  <a:lnTo>
                    <a:pt x="300" y="108"/>
                  </a:lnTo>
                  <a:lnTo>
                    <a:pt x="294" y="114"/>
                  </a:lnTo>
                  <a:lnTo>
                    <a:pt x="294" y="114"/>
                  </a:lnTo>
                  <a:lnTo>
                    <a:pt x="294" y="114"/>
                  </a:lnTo>
                  <a:lnTo>
                    <a:pt x="294" y="120"/>
                  </a:lnTo>
                  <a:lnTo>
                    <a:pt x="294" y="120"/>
                  </a:lnTo>
                  <a:lnTo>
                    <a:pt x="288" y="120"/>
                  </a:lnTo>
                  <a:lnTo>
                    <a:pt x="282" y="126"/>
                  </a:lnTo>
                  <a:lnTo>
                    <a:pt x="282" y="132"/>
                  </a:lnTo>
                  <a:lnTo>
                    <a:pt x="276" y="132"/>
                  </a:lnTo>
                  <a:lnTo>
                    <a:pt x="276" y="138"/>
                  </a:lnTo>
                  <a:lnTo>
                    <a:pt x="270" y="144"/>
                  </a:lnTo>
                  <a:lnTo>
                    <a:pt x="270" y="144"/>
                  </a:lnTo>
                  <a:lnTo>
                    <a:pt x="264" y="150"/>
                  </a:lnTo>
                  <a:lnTo>
                    <a:pt x="252" y="156"/>
                  </a:lnTo>
                  <a:lnTo>
                    <a:pt x="240" y="168"/>
                  </a:lnTo>
                  <a:lnTo>
                    <a:pt x="228" y="174"/>
                  </a:lnTo>
                  <a:lnTo>
                    <a:pt x="216" y="180"/>
                  </a:lnTo>
                  <a:lnTo>
                    <a:pt x="198" y="186"/>
                  </a:lnTo>
                  <a:lnTo>
                    <a:pt x="186" y="192"/>
                  </a:lnTo>
                  <a:lnTo>
                    <a:pt x="174" y="198"/>
                  </a:lnTo>
                  <a:lnTo>
                    <a:pt x="162" y="204"/>
                  </a:lnTo>
                  <a:lnTo>
                    <a:pt x="144" y="210"/>
                  </a:lnTo>
                  <a:lnTo>
                    <a:pt x="132" y="216"/>
                  </a:lnTo>
                  <a:lnTo>
                    <a:pt x="120" y="216"/>
                  </a:lnTo>
                  <a:lnTo>
                    <a:pt x="120" y="216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89" name="Freeform 89">
              <a:extLst>
                <a:ext uri="{FF2B5EF4-FFF2-40B4-BE49-F238E27FC236}">
                  <a16:creationId xmlns:a16="http://schemas.microsoft.com/office/drawing/2014/main" id="{E692B92C-6D67-4425-9290-C3882E3B4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" y="2186"/>
              <a:ext cx="60" cy="60"/>
            </a:xfrm>
            <a:custGeom>
              <a:avLst/>
              <a:gdLst>
                <a:gd name="T0" fmla="*/ 30 w 60"/>
                <a:gd name="T1" fmla="*/ 60 h 60"/>
                <a:gd name="T2" fmla="*/ 18 w 60"/>
                <a:gd name="T3" fmla="*/ 48 h 60"/>
                <a:gd name="T4" fmla="*/ 6 w 60"/>
                <a:gd name="T5" fmla="*/ 30 h 60"/>
                <a:gd name="T6" fmla="*/ 0 w 60"/>
                <a:gd name="T7" fmla="*/ 18 h 60"/>
                <a:gd name="T8" fmla="*/ 0 w 60"/>
                <a:gd name="T9" fmla="*/ 12 h 60"/>
                <a:gd name="T10" fmla="*/ 0 w 60"/>
                <a:gd name="T11" fmla="*/ 6 h 60"/>
                <a:gd name="T12" fmla="*/ 6 w 60"/>
                <a:gd name="T13" fmla="*/ 0 h 60"/>
                <a:gd name="T14" fmla="*/ 6 w 60"/>
                <a:gd name="T15" fmla="*/ 0 h 60"/>
                <a:gd name="T16" fmla="*/ 12 w 60"/>
                <a:gd name="T17" fmla="*/ 0 h 60"/>
                <a:gd name="T18" fmla="*/ 12 w 60"/>
                <a:gd name="T19" fmla="*/ 0 h 60"/>
                <a:gd name="T20" fmla="*/ 12 w 60"/>
                <a:gd name="T21" fmla="*/ 0 h 60"/>
                <a:gd name="T22" fmla="*/ 18 w 60"/>
                <a:gd name="T23" fmla="*/ 0 h 60"/>
                <a:gd name="T24" fmla="*/ 60 w 60"/>
                <a:gd name="T25" fmla="*/ 60 h 60"/>
                <a:gd name="T26" fmla="*/ 30 w 60"/>
                <a:gd name="T2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lnTo>
                    <a:pt x="18" y="48"/>
                  </a:lnTo>
                  <a:lnTo>
                    <a:pt x="6" y="30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60" y="60"/>
                  </a:lnTo>
                  <a:lnTo>
                    <a:pt x="3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90" name="Freeform 90">
              <a:extLst>
                <a:ext uri="{FF2B5EF4-FFF2-40B4-BE49-F238E27FC236}">
                  <a16:creationId xmlns:a16="http://schemas.microsoft.com/office/drawing/2014/main" id="{C23FADD4-3180-4C56-B2D0-B2DCB824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" y="2030"/>
              <a:ext cx="96" cy="42"/>
            </a:xfrm>
            <a:custGeom>
              <a:avLst/>
              <a:gdLst>
                <a:gd name="T0" fmla="*/ 30 w 96"/>
                <a:gd name="T1" fmla="*/ 0 h 42"/>
                <a:gd name="T2" fmla="*/ 6 w 96"/>
                <a:gd name="T3" fmla="*/ 6 h 42"/>
                <a:gd name="T4" fmla="*/ 0 w 96"/>
                <a:gd name="T5" fmla="*/ 6 h 42"/>
                <a:gd name="T6" fmla="*/ 0 w 96"/>
                <a:gd name="T7" fmla="*/ 12 h 42"/>
                <a:gd name="T8" fmla="*/ 6 w 96"/>
                <a:gd name="T9" fmla="*/ 12 h 42"/>
                <a:gd name="T10" fmla="*/ 6 w 96"/>
                <a:gd name="T11" fmla="*/ 12 h 42"/>
                <a:gd name="T12" fmla="*/ 36 w 96"/>
                <a:gd name="T13" fmla="*/ 24 h 42"/>
                <a:gd name="T14" fmla="*/ 78 w 96"/>
                <a:gd name="T15" fmla="*/ 42 h 42"/>
                <a:gd name="T16" fmla="*/ 90 w 96"/>
                <a:gd name="T17" fmla="*/ 36 h 42"/>
                <a:gd name="T18" fmla="*/ 96 w 96"/>
                <a:gd name="T19" fmla="*/ 30 h 42"/>
                <a:gd name="T20" fmla="*/ 96 w 96"/>
                <a:gd name="T21" fmla="*/ 24 h 42"/>
                <a:gd name="T22" fmla="*/ 96 w 96"/>
                <a:gd name="T23" fmla="*/ 12 h 42"/>
                <a:gd name="T24" fmla="*/ 96 w 96"/>
                <a:gd name="T25" fmla="*/ 6 h 42"/>
                <a:gd name="T26" fmla="*/ 90 w 96"/>
                <a:gd name="T27" fmla="*/ 0 h 42"/>
                <a:gd name="T28" fmla="*/ 30 w 96"/>
                <a:gd name="T2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42">
                  <a:moveTo>
                    <a:pt x="30" y="0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36" y="24"/>
                  </a:lnTo>
                  <a:lnTo>
                    <a:pt x="78" y="42"/>
                  </a:lnTo>
                  <a:lnTo>
                    <a:pt x="90" y="36"/>
                  </a:lnTo>
                  <a:lnTo>
                    <a:pt x="96" y="30"/>
                  </a:lnTo>
                  <a:lnTo>
                    <a:pt x="96" y="24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91" name="Freeform 91">
              <a:extLst>
                <a:ext uri="{FF2B5EF4-FFF2-40B4-BE49-F238E27FC236}">
                  <a16:creationId xmlns:a16="http://schemas.microsoft.com/office/drawing/2014/main" id="{72C1C4B1-3F78-4D89-94A8-3704A9960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8" y="2030"/>
              <a:ext cx="90" cy="132"/>
            </a:xfrm>
            <a:custGeom>
              <a:avLst/>
              <a:gdLst>
                <a:gd name="T0" fmla="*/ 48 w 90"/>
                <a:gd name="T1" fmla="*/ 0 h 132"/>
                <a:gd name="T2" fmla="*/ 48 w 90"/>
                <a:gd name="T3" fmla="*/ 6 h 132"/>
                <a:gd name="T4" fmla="*/ 42 w 90"/>
                <a:gd name="T5" fmla="*/ 18 h 132"/>
                <a:gd name="T6" fmla="*/ 36 w 90"/>
                <a:gd name="T7" fmla="*/ 36 h 132"/>
                <a:gd name="T8" fmla="*/ 36 w 90"/>
                <a:gd name="T9" fmla="*/ 48 h 132"/>
                <a:gd name="T10" fmla="*/ 30 w 90"/>
                <a:gd name="T11" fmla="*/ 60 h 132"/>
                <a:gd name="T12" fmla="*/ 24 w 90"/>
                <a:gd name="T13" fmla="*/ 72 h 132"/>
                <a:gd name="T14" fmla="*/ 24 w 90"/>
                <a:gd name="T15" fmla="*/ 72 h 132"/>
                <a:gd name="T16" fmla="*/ 24 w 90"/>
                <a:gd name="T17" fmla="*/ 78 h 132"/>
                <a:gd name="T18" fmla="*/ 24 w 90"/>
                <a:gd name="T19" fmla="*/ 78 h 132"/>
                <a:gd name="T20" fmla="*/ 24 w 90"/>
                <a:gd name="T21" fmla="*/ 78 h 132"/>
                <a:gd name="T22" fmla="*/ 0 w 90"/>
                <a:gd name="T23" fmla="*/ 126 h 132"/>
                <a:gd name="T24" fmla="*/ 0 w 90"/>
                <a:gd name="T25" fmla="*/ 132 h 132"/>
                <a:gd name="T26" fmla="*/ 0 w 90"/>
                <a:gd name="T27" fmla="*/ 132 h 132"/>
                <a:gd name="T28" fmla="*/ 0 w 90"/>
                <a:gd name="T29" fmla="*/ 132 h 132"/>
                <a:gd name="T30" fmla="*/ 0 w 90"/>
                <a:gd name="T31" fmla="*/ 132 h 132"/>
                <a:gd name="T32" fmla="*/ 30 w 90"/>
                <a:gd name="T33" fmla="*/ 120 h 132"/>
                <a:gd name="T34" fmla="*/ 42 w 90"/>
                <a:gd name="T35" fmla="*/ 114 h 132"/>
                <a:gd name="T36" fmla="*/ 48 w 90"/>
                <a:gd name="T37" fmla="*/ 108 h 132"/>
                <a:gd name="T38" fmla="*/ 54 w 90"/>
                <a:gd name="T39" fmla="*/ 102 h 132"/>
                <a:gd name="T40" fmla="*/ 54 w 90"/>
                <a:gd name="T41" fmla="*/ 90 h 132"/>
                <a:gd name="T42" fmla="*/ 60 w 90"/>
                <a:gd name="T43" fmla="*/ 84 h 132"/>
                <a:gd name="T44" fmla="*/ 66 w 90"/>
                <a:gd name="T45" fmla="*/ 72 h 132"/>
                <a:gd name="T46" fmla="*/ 72 w 90"/>
                <a:gd name="T47" fmla="*/ 66 h 132"/>
                <a:gd name="T48" fmla="*/ 72 w 90"/>
                <a:gd name="T49" fmla="*/ 54 h 132"/>
                <a:gd name="T50" fmla="*/ 78 w 90"/>
                <a:gd name="T51" fmla="*/ 42 h 132"/>
                <a:gd name="T52" fmla="*/ 90 w 90"/>
                <a:gd name="T53" fmla="*/ 0 h 132"/>
                <a:gd name="T54" fmla="*/ 48 w 90"/>
                <a:gd name="T5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132">
                  <a:moveTo>
                    <a:pt x="48" y="0"/>
                  </a:moveTo>
                  <a:lnTo>
                    <a:pt x="48" y="6"/>
                  </a:lnTo>
                  <a:lnTo>
                    <a:pt x="42" y="18"/>
                  </a:lnTo>
                  <a:lnTo>
                    <a:pt x="36" y="36"/>
                  </a:lnTo>
                  <a:lnTo>
                    <a:pt x="36" y="48"/>
                  </a:lnTo>
                  <a:lnTo>
                    <a:pt x="30" y="60"/>
                  </a:lnTo>
                  <a:lnTo>
                    <a:pt x="24" y="72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30" y="120"/>
                  </a:lnTo>
                  <a:lnTo>
                    <a:pt x="42" y="114"/>
                  </a:lnTo>
                  <a:lnTo>
                    <a:pt x="48" y="108"/>
                  </a:lnTo>
                  <a:lnTo>
                    <a:pt x="54" y="102"/>
                  </a:lnTo>
                  <a:lnTo>
                    <a:pt x="54" y="90"/>
                  </a:lnTo>
                  <a:lnTo>
                    <a:pt x="60" y="84"/>
                  </a:lnTo>
                  <a:lnTo>
                    <a:pt x="66" y="72"/>
                  </a:lnTo>
                  <a:lnTo>
                    <a:pt x="72" y="66"/>
                  </a:lnTo>
                  <a:lnTo>
                    <a:pt x="72" y="54"/>
                  </a:lnTo>
                  <a:lnTo>
                    <a:pt x="78" y="42"/>
                  </a:lnTo>
                  <a:lnTo>
                    <a:pt x="9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92" name="Freeform 92">
              <a:extLst>
                <a:ext uri="{FF2B5EF4-FFF2-40B4-BE49-F238E27FC236}">
                  <a16:creationId xmlns:a16="http://schemas.microsoft.com/office/drawing/2014/main" id="{0F6134E5-5E5F-4C67-8041-8035EE29D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2030"/>
              <a:ext cx="162" cy="114"/>
            </a:xfrm>
            <a:custGeom>
              <a:avLst/>
              <a:gdLst>
                <a:gd name="T0" fmla="*/ 42 w 162"/>
                <a:gd name="T1" fmla="*/ 0 h 114"/>
                <a:gd name="T2" fmla="*/ 48 w 162"/>
                <a:gd name="T3" fmla="*/ 6 h 114"/>
                <a:gd name="T4" fmla="*/ 48 w 162"/>
                <a:gd name="T5" fmla="*/ 6 h 114"/>
                <a:gd name="T6" fmla="*/ 54 w 162"/>
                <a:gd name="T7" fmla="*/ 12 h 114"/>
                <a:gd name="T8" fmla="*/ 60 w 162"/>
                <a:gd name="T9" fmla="*/ 18 h 114"/>
                <a:gd name="T10" fmla="*/ 66 w 162"/>
                <a:gd name="T11" fmla="*/ 18 h 114"/>
                <a:gd name="T12" fmla="*/ 66 w 162"/>
                <a:gd name="T13" fmla="*/ 18 h 114"/>
                <a:gd name="T14" fmla="*/ 72 w 162"/>
                <a:gd name="T15" fmla="*/ 18 h 114"/>
                <a:gd name="T16" fmla="*/ 78 w 162"/>
                <a:gd name="T17" fmla="*/ 18 h 114"/>
                <a:gd name="T18" fmla="*/ 84 w 162"/>
                <a:gd name="T19" fmla="*/ 18 h 114"/>
                <a:gd name="T20" fmla="*/ 90 w 162"/>
                <a:gd name="T21" fmla="*/ 18 h 114"/>
                <a:gd name="T22" fmla="*/ 96 w 162"/>
                <a:gd name="T23" fmla="*/ 24 h 114"/>
                <a:gd name="T24" fmla="*/ 96 w 162"/>
                <a:gd name="T25" fmla="*/ 30 h 114"/>
                <a:gd name="T26" fmla="*/ 96 w 162"/>
                <a:gd name="T27" fmla="*/ 36 h 114"/>
                <a:gd name="T28" fmla="*/ 84 w 162"/>
                <a:gd name="T29" fmla="*/ 42 h 114"/>
                <a:gd name="T30" fmla="*/ 72 w 162"/>
                <a:gd name="T31" fmla="*/ 54 h 114"/>
                <a:gd name="T32" fmla="*/ 60 w 162"/>
                <a:gd name="T33" fmla="*/ 60 h 114"/>
                <a:gd name="T34" fmla="*/ 48 w 162"/>
                <a:gd name="T35" fmla="*/ 72 h 114"/>
                <a:gd name="T36" fmla="*/ 30 w 162"/>
                <a:gd name="T37" fmla="*/ 78 h 114"/>
                <a:gd name="T38" fmla="*/ 18 w 162"/>
                <a:gd name="T39" fmla="*/ 90 h 114"/>
                <a:gd name="T40" fmla="*/ 12 w 162"/>
                <a:gd name="T41" fmla="*/ 102 h 114"/>
                <a:gd name="T42" fmla="*/ 0 w 162"/>
                <a:gd name="T43" fmla="*/ 114 h 114"/>
                <a:gd name="T44" fmla="*/ 156 w 162"/>
                <a:gd name="T45" fmla="*/ 48 h 114"/>
                <a:gd name="T46" fmla="*/ 156 w 162"/>
                <a:gd name="T47" fmla="*/ 48 h 114"/>
                <a:gd name="T48" fmla="*/ 156 w 162"/>
                <a:gd name="T49" fmla="*/ 48 h 114"/>
                <a:gd name="T50" fmla="*/ 156 w 162"/>
                <a:gd name="T51" fmla="*/ 48 h 114"/>
                <a:gd name="T52" fmla="*/ 162 w 162"/>
                <a:gd name="T53" fmla="*/ 48 h 114"/>
                <a:gd name="T54" fmla="*/ 162 w 162"/>
                <a:gd name="T55" fmla="*/ 42 h 114"/>
                <a:gd name="T56" fmla="*/ 162 w 162"/>
                <a:gd name="T57" fmla="*/ 30 h 114"/>
                <a:gd name="T58" fmla="*/ 156 w 162"/>
                <a:gd name="T59" fmla="*/ 24 h 114"/>
                <a:gd name="T60" fmla="*/ 156 w 162"/>
                <a:gd name="T61" fmla="*/ 18 h 114"/>
                <a:gd name="T62" fmla="*/ 150 w 162"/>
                <a:gd name="T63" fmla="*/ 18 h 114"/>
                <a:gd name="T64" fmla="*/ 150 w 162"/>
                <a:gd name="T65" fmla="*/ 18 h 114"/>
                <a:gd name="T66" fmla="*/ 150 w 162"/>
                <a:gd name="T67" fmla="*/ 18 h 114"/>
                <a:gd name="T68" fmla="*/ 144 w 162"/>
                <a:gd name="T69" fmla="*/ 18 h 114"/>
                <a:gd name="T70" fmla="*/ 144 w 162"/>
                <a:gd name="T71" fmla="*/ 18 h 114"/>
                <a:gd name="T72" fmla="*/ 138 w 162"/>
                <a:gd name="T73" fmla="*/ 18 h 114"/>
                <a:gd name="T74" fmla="*/ 132 w 162"/>
                <a:gd name="T75" fmla="*/ 18 h 114"/>
                <a:gd name="T76" fmla="*/ 126 w 162"/>
                <a:gd name="T77" fmla="*/ 24 h 114"/>
                <a:gd name="T78" fmla="*/ 120 w 162"/>
                <a:gd name="T79" fmla="*/ 24 h 114"/>
                <a:gd name="T80" fmla="*/ 114 w 162"/>
                <a:gd name="T81" fmla="*/ 24 h 114"/>
                <a:gd name="T82" fmla="*/ 108 w 162"/>
                <a:gd name="T83" fmla="*/ 24 h 114"/>
                <a:gd name="T84" fmla="*/ 102 w 162"/>
                <a:gd name="T85" fmla="*/ 18 h 114"/>
                <a:gd name="T86" fmla="*/ 102 w 162"/>
                <a:gd name="T87" fmla="*/ 18 h 114"/>
                <a:gd name="T88" fmla="*/ 102 w 162"/>
                <a:gd name="T89" fmla="*/ 12 h 114"/>
                <a:gd name="T90" fmla="*/ 108 w 162"/>
                <a:gd name="T91" fmla="*/ 6 h 114"/>
                <a:gd name="T92" fmla="*/ 114 w 162"/>
                <a:gd name="T93" fmla="*/ 6 h 114"/>
                <a:gd name="T94" fmla="*/ 108 w 162"/>
                <a:gd name="T95" fmla="*/ 0 h 114"/>
                <a:gd name="T96" fmla="*/ 42 w 162"/>
                <a:gd name="T9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2" h="114">
                  <a:moveTo>
                    <a:pt x="42" y="0"/>
                  </a:moveTo>
                  <a:lnTo>
                    <a:pt x="48" y="6"/>
                  </a:lnTo>
                  <a:lnTo>
                    <a:pt x="48" y="6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72" y="18"/>
                  </a:lnTo>
                  <a:lnTo>
                    <a:pt x="78" y="18"/>
                  </a:lnTo>
                  <a:lnTo>
                    <a:pt x="84" y="18"/>
                  </a:lnTo>
                  <a:lnTo>
                    <a:pt x="90" y="18"/>
                  </a:lnTo>
                  <a:lnTo>
                    <a:pt x="96" y="24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84" y="42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8" y="72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1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2" y="48"/>
                  </a:lnTo>
                  <a:lnTo>
                    <a:pt x="162" y="42"/>
                  </a:lnTo>
                  <a:lnTo>
                    <a:pt x="162" y="30"/>
                  </a:lnTo>
                  <a:lnTo>
                    <a:pt x="156" y="24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44" y="18"/>
                  </a:lnTo>
                  <a:lnTo>
                    <a:pt x="138" y="18"/>
                  </a:lnTo>
                  <a:lnTo>
                    <a:pt x="132" y="18"/>
                  </a:lnTo>
                  <a:lnTo>
                    <a:pt x="126" y="24"/>
                  </a:lnTo>
                  <a:lnTo>
                    <a:pt x="120" y="24"/>
                  </a:lnTo>
                  <a:lnTo>
                    <a:pt x="114" y="24"/>
                  </a:lnTo>
                  <a:lnTo>
                    <a:pt x="108" y="24"/>
                  </a:lnTo>
                  <a:lnTo>
                    <a:pt x="102" y="18"/>
                  </a:lnTo>
                  <a:lnTo>
                    <a:pt x="102" y="18"/>
                  </a:lnTo>
                  <a:lnTo>
                    <a:pt x="102" y="12"/>
                  </a:lnTo>
                  <a:lnTo>
                    <a:pt x="108" y="6"/>
                  </a:lnTo>
                  <a:lnTo>
                    <a:pt x="114" y="6"/>
                  </a:lnTo>
                  <a:lnTo>
                    <a:pt x="108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93" name="Freeform 93">
              <a:extLst>
                <a:ext uri="{FF2B5EF4-FFF2-40B4-BE49-F238E27FC236}">
                  <a16:creationId xmlns:a16="http://schemas.microsoft.com/office/drawing/2014/main" id="{07058492-E44B-4D25-AC3C-F3188A2E9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2066"/>
              <a:ext cx="144" cy="84"/>
            </a:xfrm>
            <a:custGeom>
              <a:avLst/>
              <a:gdLst>
                <a:gd name="T0" fmla="*/ 144 w 144"/>
                <a:gd name="T1" fmla="*/ 84 h 84"/>
                <a:gd name="T2" fmla="*/ 144 w 144"/>
                <a:gd name="T3" fmla="*/ 84 h 84"/>
                <a:gd name="T4" fmla="*/ 144 w 144"/>
                <a:gd name="T5" fmla="*/ 84 h 84"/>
                <a:gd name="T6" fmla="*/ 144 w 144"/>
                <a:gd name="T7" fmla="*/ 84 h 84"/>
                <a:gd name="T8" fmla="*/ 144 w 144"/>
                <a:gd name="T9" fmla="*/ 84 h 84"/>
                <a:gd name="T10" fmla="*/ 144 w 144"/>
                <a:gd name="T11" fmla="*/ 78 h 84"/>
                <a:gd name="T12" fmla="*/ 138 w 144"/>
                <a:gd name="T13" fmla="*/ 78 h 84"/>
                <a:gd name="T14" fmla="*/ 132 w 144"/>
                <a:gd name="T15" fmla="*/ 72 h 84"/>
                <a:gd name="T16" fmla="*/ 126 w 144"/>
                <a:gd name="T17" fmla="*/ 66 h 84"/>
                <a:gd name="T18" fmla="*/ 6 w 144"/>
                <a:gd name="T19" fmla="*/ 0 h 84"/>
                <a:gd name="T20" fmla="*/ 0 w 144"/>
                <a:gd name="T21" fmla="*/ 6 h 84"/>
                <a:gd name="T22" fmla="*/ 0 w 144"/>
                <a:gd name="T23" fmla="*/ 12 h 84"/>
                <a:gd name="T24" fmla="*/ 6 w 144"/>
                <a:gd name="T25" fmla="*/ 18 h 84"/>
                <a:gd name="T26" fmla="*/ 6 w 144"/>
                <a:gd name="T27" fmla="*/ 24 h 84"/>
                <a:gd name="T28" fmla="*/ 12 w 144"/>
                <a:gd name="T29" fmla="*/ 24 h 84"/>
                <a:gd name="T30" fmla="*/ 12 w 144"/>
                <a:gd name="T31" fmla="*/ 30 h 84"/>
                <a:gd name="T32" fmla="*/ 12 w 144"/>
                <a:gd name="T33" fmla="*/ 30 h 84"/>
                <a:gd name="T34" fmla="*/ 18 w 144"/>
                <a:gd name="T35" fmla="*/ 36 h 84"/>
                <a:gd name="T36" fmla="*/ 24 w 144"/>
                <a:gd name="T37" fmla="*/ 36 h 84"/>
                <a:gd name="T38" fmla="*/ 30 w 144"/>
                <a:gd name="T39" fmla="*/ 42 h 84"/>
                <a:gd name="T40" fmla="*/ 36 w 144"/>
                <a:gd name="T41" fmla="*/ 48 h 84"/>
                <a:gd name="T42" fmla="*/ 42 w 144"/>
                <a:gd name="T43" fmla="*/ 54 h 84"/>
                <a:gd name="T44" fmla="*/ 54 w 144"/>
                <a:gd name="T45" fmla="*/ 54 h 84"/>
                <a:gd name="T46" fmla="*/ 60 w 144"/>
                <a:gd name="T47" fmla="*/ 60 h 84"/>
                <a:gd name="T48" fmla="*/ 66 w 144"/>
                <a:gd name="T49" fmla="*/ 60 h 84"/>
                <a:gd name="T50" fmla="*/ 72 w 144"/>
                <a:gd name="T51" fmla="*/ 66 h 84"/>
                <a:gd name="T52" fmla="*/ 84 w 144"/>
                <a:gd name="T53" fmla="*/ 66 h 84"/>
                <a:gd name="T54" fmla="*/ 90 w 144"/>
                <a:gd name="T55" fmla="*/ 72 h 84"/>
                <a:gd name="T56" fmla="*/ 96 w 144"/>
                <a:gd name="T57" fmla="*/ 72 h 84"/>
                <a:gd name="T58" fmla="*/ 102 w 144"/>
                <a:gd name="T59" fmla="*/ 72 h 84"/>
                <a:gd name="T60" fmla="*/ 114 w 144"/>
                <a:gd name="T61" fmla="*/ 78 h 84"/>
                <a:gd name="T62" fmla="*/ 120 w 144"/>
                <a:gd name="T63" fmla="*/ 78 h 84"/>
                <a:gd name="T64" fmla="*/ 132 w 144"/>
                <a:gd name="T65" fmla="*/ 84 h 84"/>
                <a:gd name="T66" fmla="*/ 138 w 144"/>
                <a:gd name="T67" fmla="*/ 84 h 84"/>
                <a:gd name="T68" fmla="*/ 138 w 144"/>
                <a:gd name="T69" fmla="*/ 84 h 84"/>
                <a:gd name="T70" fmla="*/ 138 w 144"/>
                <a:gd name="T71" fmla="*/ 84 h 84"/>
                <a:gd name="T72" fmla="*/ 144 w 144"/>
                <a:gd name="T73" fmla="*/ 84 h 84"/>
                <a:gd name="T74" fmla="*/ 144 w 144"/>
                <a:gd name="T7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" h="84">
                  <a:moveTo>
                    <a:pt x="144" y="84"/>
                  </a:move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78"/>
                  </a:lnTo>
                  <a:lnTo>
                    <a:pt x="138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8" y="36"/>
                  </a:lnTo>
                  <a:lnTo>
                    <a:pt x="24" y="36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42" y="54"/>
                  </a:lnTo>
                  <a:lnTo>
                    <a:pt x="54" y="54"/>
                  </a:lnTo>
                  <a:lnTo>
                    <a:pt x="60" y="60"/>
                  </a:lnTo>
                  <a:lnTo>
                    <a:pt x="66" y="60"/>
                  </a:lnTo>
                  <a:lnTo>
                    <a:pt x="72" y="66"/>
                  </a:lnTo>
                  <a:lnTo>
                    <a:pt x="84" y="66"/>
                  </a:lnTo>
                  <a:lnTo>
                    <a:pt x="90" y="72"/>
                  </a:lnTo>
                  <a:lnTo>
                    <a:pt x="96" y="72"/>
                  </a:lnTo>
                  <a:lnTo>
                    <a:pt x="102" y="72"/>
                  </a:lnTo>
                  <a:lnTo>
                    <a:pt x="114" y="78"/>
                  </a:lnTo>
                  <a:lnTo>
                    <a:pt x="120" y="78"/>
                  </a:lnTo>
                  <a:lnTo>
                    <a:pt x="132" y="84"/>
                  </a:lnTo>
                  <a:lnTo>
                    <a:pt x="138" y="84"/>
                  </a:lnTo>
                  <a:lnTo>
                    <a:pt x="138" y="84"/>
                  </a:lnTo>
                  <a:lnTo>
                    <a:pt x="138" y="84"/>
                  </a:lnTo>
                  <a:lnTo>
                    <a:pt x="144" y="84"/>
                  </a:lnTo>
                  <a:lnTo>
                    <a:pt x="144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94" name="Freeform 94">
              <a:extLst>
                <a:ext uri="{FF2B5EF4-FFF2-40B4-BE49-F238E27FC236}">
                  <a16:creationId xmlns:a16="http://schemas.microsoft.com/office/drawing/2014/main" id="{4C463B2D-57CA-4CDF-BCAB-22474ADF5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" y="2246"/>
              <a:ext cx="114" cy="36"/>
            </a:xfrm>
            <a:custGeom>
              <a:avLst/>
              <a:gdLst>
                <a:gd name="T0" fmla="*/ 24 w 114"/>
                <a:gd name="T1" fmla="*/ 36 h 36"/>
                <a:gd name="T2" fmla="*/ 18 w 114"/>
                <a:gd name="T3" fmla="*/ 30 h 36"/>
                <a:gd name="T4" fmla="*/ 18 w 114"/>
                <a:gd name="T5" fmla="*/ 30 h 36"/>
                <a:gd name="T6" fmla="*/ 12 w 114"/>
                <a:gd name="T7" fmla="*/ 24 h 36"/>
                <a:gd name="T8" fmla="*/ 12 w 114"/>
                <a:gd name="T9" fmla="*/ 18 h 36"/>
                <a:gd name="T10" fmla="*/ 0 w 114"/>
                <a:gd name="T11" fmla="*/ 6 h 36"/>
                <a:gd name="T12" fmla="*/ 0 w 114"/>
                <a:gd name="T13" fmla="*/ 0 h 36"/>
                <a:gd name="T14" fmla="*/ 36 w 114"/>
                <a:gd name="T15" fmla="*/ 0 h 36"/>
                <a:gd name="T16" fmla="*/ 36 w 114"/>
                <a:gd name="T17" fmla="*/ 6 h 36"/>
                <a:gd name="T18" fmla="*/ 36 w 114"/>
                <a:gd name="T19" fmla="*/ 6 h 36"/>
                <a:gd name="T20" fmla="*/ 36 w 114"/>
                <a:gd name="T21" fmla="*/ 6 h 36"/>
                <a:gd name="T22" fmla="*/ 36 w 114"/>
                <a:gd name="T23" fmla="*/ 6 h 36"/>
                <a:gd name="T24" fmla="*/ 36 w 114"/>
                <a:gd name="T25" fmla="*/ 6 h 36"/>
                <a:gd name="T26" fmla="*/ 36 w 114"/>
                <a:gd name="T27" fmla="*/ 0 h 36"/>
                <a:gd name="T28" fmla="*/ 60 w 114"/>
                <a:gd name="T29" fmla="*/ 0 h 36"/>
                <a:gd name="T30" fmla="*/ 54 w 114"/>
                <a:gd name="T31" fmla="*/ 12 h 36"/>
                <a:gd name="T32" fmla="*/ 54 w 114"/>
                <a:gd name="T33" fmla="*/ 12 h 36"/>
                <a:gd name="T34" fmla="*/ 60 w 114"/>
                <a:gd name="T35" fmla="*/ 18 h 36"/>
                <a:gd name="T36" fmla="*/ 60 w 114"/>
                <a:gd name="T37" fmla="*/ 18 h 36"/>
                <a:gd name="T38" fmla="*/ 66 w 114"/>
                <a:gd name="T39" fmla="*/ 18 h 36"/>
                <a:gd name="T40" fmla="*/ 66 w 114"/>
                <a:gd name="T41" fmla="*/ 18 h 36"/>
                <a:gd name="T42" fmla="*/ 72 w 114"/>
                <a:gd name="T43" fmla="*/ 12 h 36"/>
                <a:gd name="T44" fmla="*/ 72 w 114"/>
                <a:gd name="T45" fmla="*/ 12 h 36"/>
                <a:gd name="T46" fmla="*/ 78 w 114"/>
                <a:gd name="T47" fmla="*/ 6 h 36"/>
                <a:gd name="T48" fmla="*/ 78 w 114"/>
                <a:gd name="T49" fmla="*/ 0 h 36"/>
                <a:gd name="T50" fmla="*/ 114 w 114"/>
                <a:gd name="T51" fmla="*/ 0 h 36"/>
                <a:gd name="T52" fmla="*/ 108 w 114"/>
                <a:gd name="T53" fmla="*/ 6 h 36"/>
                <a:gd name="T54" fmla="*/ 108 w 114"/>
                <a:gd name="T55" fmla="*/ 18 h 36"/>
                <a:gd name="T56" fmla="*/ 102 w 114"/>
                <a:gd name="T57" fmla="*/ 30 h 36"/>
                <a:gd name="T58" fmla="*/ 96 w 114"/>
                <a:gd name="T59" fmla="*/ 36 h 36"/>
                <a:gd name="T60" fmla="*/ 24 w 114"/>
                <a:gd name="T6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4" h="36">
                  <a:moveTo>
                    <a:pt x="24" y="36"/>
                  </a:moveTo>
                  <a:lnTo>
                    <a:pt x="18" y="30"/>
                  </a:lnTo>
                  <a:lnTo>
                    <a:pt x="18" y="30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60" y="0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60" y="18"/>
                  </a:lnTo>
                  <a:lnTo>
                    <a:pt x="60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8" y="6"/>
                  </a:lnTo>
                  <a:lnTo>
                    <a:pt x="78" y="0"/>
                  </a:lnTo>
                  <a:lnTo>
                    <a:pt x="114" y="0"/>
                  </a:lnTo>
                  <a:lnTo>
                    <a:pt x="108" y="6"/>
                  </a:lnTo>
                  <a:lnTo>
                    <a:pt x="108" y="18"/>
                  </a:lnTo>
                  <a:lnTo>
                    <a:pt x="102" y="30"/>
                  </a:lnTo>
                  <a:lnTo>
                    <a:pt x="96" y="36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95" name="Freeform 95">
              <a:extLst>
                <a:ext uri="{FF2B5EF4-FFF2-40B4-BE49-F238E27FC236}">
                  <a16:creationId xmlns:a16="http://schemas.microsoft.com/office/drawing/2014/main" id="{F23079B6-EF3E-4E89-BFDC-CEF6AB337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2" y="2270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0 w 12"/>
                <a:gd name="T3" fmla="*/ 6 h 12"/>
                <a:gd name="T4" fmla="*/ 0 w 12"/>
                <a:gd name="T5" fmla="*/ 0 h 12"/>
                <a:gd name="T6" fmla="*/ 12 w 12"/>
                <a:gd name="T7" fmla="*/ 12 h 12"/>
                <a:gd name="T8" fmla="*/ 0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96" name="Freeform 96">
              <a:extLst>
                <a:ext uri="{FF2B5EF4-FFF2-40B4-BE49-F238E27FC236}">
                  <a16:creationId xmlns:a16="http://schemas.microsoft.com/office/drawing/2014/main" id="{2584383D-A7A5-4800-9E3E-90ADA8C65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2246"/>
              <a:ext cx="90" cy="36"/>
            </a:xfrm>
            <a:custGeom>
              <a:avLst/>
              <a:gdLst>
                <a:gd name="T0" fmla="*/ 18 w 90"/>
                <a:gd name="T1" fmla="*/ 36 h 36"/>
                <a:gd name="T2" fmla="*/ 18 w 90"/>
                <a:gd name="T3" fmla="*/ 30 h 36"/>
                <a:gd name="T4" fmla="*/ 12 w 90"/>
                <a:gd name="T5" fmla="*/ 24 h 36"/>
                <a:gd name="T6" fmla="*/ 6 w 90"/>
                <a:gd name="T7" fmla="*/ 18 h 36"/>
                <a:gd name="T8" fmla="*/ 0 w 90"/>
                <a:gd name="T9" fmla="*/ 12 h 36"/>
                <a:gd name="T10" fmla="*/ 0 w 90"/>
                <a:gd name="T11" fmla="*/ 6 h 36"/>
                <a:gd name="T12" fmla="*/ 0 w 90"/>
                <a:gd name="T13" fmla="*/ 0 h 36"/>
                <a:gd name="T14" fmla="*/ 36 w 90"/>
                <a:gd name="T15" fmla="*/ 0 h 36"/>
                <a:gd name="T16" fmla="*/ 36 w 90"/>
                <a:gd name="T17" fmla="*/ 6 h 36"/>
                <a:gd name="T18" fmla="*/ 42 w 90"/>
                <a:gd name="T19" fmla="*/ 12 h 36"/>
                <a:gd name="T20" fmla="*/ 54 w 90"/>
                <a:gd name="T21" fmla="*/ 18 h 36"/>
                <a:gd name="T22" fmla="*/ 60 w 90"/>
                <a:gd name="T23" fmla="*/ 24 h 36"/>
                <a:gd name="T24" fmla="*/ 72 w 90"/>
                <a:gd name="T25" fmla="*/ 30 h 36"/>
                <a:gd name="T26" fmla="*/ 78 w 90"/>
                <a:gd name="T27" fmla="*/ 30 h 36"/>
                <a:gd name="T28" fmla="*/ 78 w 90"/>
                <a:gd name="T29" fmla="*/ 30 h 36"/>
                <a:gd name="T30" fmla="*/ 84 w 90"/>
                <a:gd name="T31" fmla="*/ 30 h 36"/>
                <a:gd name="T32" fmla="*/ 84 w 90"/>
                <a:gd name="T33" fmla="*/ 30 h 36"/>
                <a:gd name="T34" fmla="*/ 84 w 90"/>
                <a:gd name="T35" fmla="*/ 30 h 36"/>
                <a:gd name="T36" fmla="*/ 90 w 90"/>
                <a:gd name="T37" fmla="*/ 36 h 36"/>
                <a:gd name="T38" fmla="*/ 18 w 90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36">
                  <a:moveTo>
                    <a:pt x="18" y="36"/>
                  </a:moveTo>
                  <a:lnTo>
                    <a:pt x="18" y="30"/>
                  </a:lnTo>
                  <a:lnTo>
                    <a:pt x="12" y="24"/>
                  </a:lnTo>
                  <a:lnTo>
                    <a:pt x="6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54" y="18"/>
                  </a:lnTo>
                  <a:lnTo>
                    <a:pt x="60" y="24"/>
                  </a:lnTo>
                  <a:lnTo>
                    <a:pt x="72" y="30"/>
                  </a:lnTo>
                  <a:lnTo>
                    <a:pt x="78" y="30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18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97" name="Freeform 97">
              <a:extLst>
                <a:ext uri="{FF2B5EF4-FFF2-40B4-BE49-F238E27FC236}">
                  <a16:creationId xmlns:a16="http://schemas.microsoft.com/office/drawing/2014/main" id="{297105F9-5D3B-4C2A-A893-8ED2BD85A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0" y="2246"/>
              <a:ext cx="174" cy="36"/>
            </a:xfrm>
            <a:custGeom>
              <a:avLst/>
              <a:gdLst>
                <a:gd name="T0" fmla="*/ 0 w 174"/>
                <a:gd name="T1" fmla="*/ 36 h 36"/>
                <a:gd name="T2" fmla="*/ 48 w 174"/>
                <a:gd name="T3" fmla="*/ 18 h 36"/>
                <a:gd name="T4" fmla="*/ 54 w 174"/>
                <a:gd name="T5" fmla="*/ 6 h 36"/>
                <a:gd name="T6" fmla="*/ 54 w 174"/>
                <a:gd name="T7" fmla="*/ 0 h 36"/>
                <a:gd name="T8" fmla="*/ 174 w 174"/>
                <a:gd name="T9" fmla="*/ 0 h 36"/>
                <a:gd name="T10" fmla="*/ 162 w 174"/>
                <a:gd name="T11" fmla="*/ 6 h 36"/>
                <a:gd name="T12" fmla="*/ 150 w 174"/>
                <a:gd name="T13" fmla="*/ 6 h 36"/>
                <a:gd name="T14" fmla="*/ 132 w 174"/>
                <a:gd name="T15" fmla="*/ 12 h 36"/>
                <a:gd name="T16" fmla="*/ 120 w 174"/>
                <a:gd name="T17" fmla="*/ 12 h 36"/>
                <a:gd name="T18" fmla="*/ 108 w 174"/>
                <a:gd name="T19" fmla="*/ 12 h 36"/>
                <a:gd name="T20" fmla="*/ 102 w 174"/>
                <a:gd name="T21" fmla="*/ 18 h 36"/>
                <a:gd name="T22" fmla="*/ 96 w 174"/>
                <a:gd name="T23" fmla="*/ 18 h 36"/>
                <a:gd name="T24" fmla="*/ 96 w 174"/>
                <a:gd name="T25" fmla="*/ 24 h 36"/>
                <a:gd name="T26" fmla="*/ 96 w 174"/>
                <a:gd name="T27" fmla="*/ 30 h 36"/>
                <a:gd name="T28" fmla="*/ 90 w 174"/>
                <a:gd name="T29" fmla="*/ 36 h 36"/>
                <a:gd name="T30" fmla="*/ 0 w 174"/>
                <a:gd name="T3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4" h="36">
                  <a:moveTo>
                    <a:pt x="0" y="36"/>
                  </a:moveTo>
                  <a:lnTo>
                    <a:pt x="48" y="18"/>
                  </a:lnTo>
                  <a:lnTo>
                    <a:pt x="54" y="6"/>
                  </a:lnTo>
                  <a:lnTo>
                    <a:pt x="54" y="0"/>
                  </a:lnTo>
                  <a:lnTo>
                    <a:pt x="174" y="0"/>
                  </a:lnTo>
                  <a:lnTo>
                    <a:pt x="162" y="6"/>
                  </a:lnTo>
                  <a:lnTo>
                    <a:pt x="150" y="6"/>
                  </a:lnTo>
                  <a:lnTo>
                    <a:pt x="132" y="12"/>
                  </a:lnTo>
                  <a:lnTo>
                    <a:pt x="120" y="12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6" y="18"/>
                  </a:lnTo>
                  <a:lnTo>
                    <a:pt x="96" y="24"/>
                  </a:lnTo>
                  <a:lnTo>
                    <a:pt x="96" y="30"/>
                  </a:lnTo>
                  <a:lnTo>
                    <a:pt x="9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98" name="Freeform 98">
              <a:extLst>
                <a:ext uri="{FF2B5EF4-FFF2-40B4-BE49-F238E27FC236}">
                  <a16:creationId xmlns:a16="http://schemas.microsoft.com/office/drawing/2014/main" id="{4D126F9C-90D8-491B-A597-902F493CB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276"/>
              <a:ext cx="6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6 w 6"/>
                <a:gd name="T5" fmla="*/ 0 h 6"/>
                <a:gd name="T6" fmla="*/ 6 w 6"/>
                <a:gd name="T7" fmla="*/ 6 h 6"/>
                <a:gd name="T8" fmla="*/ 6 w 6"/>
                <a:gd name="T9" fmla="*/ 6 h 6"/>
                <a:gd name="T10" fmla="*/ 0 w 6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699" name="Freeform 99">
              <a:extLst>
                <a:ext uri="{FF2B5EF4-FFF2-40B4-BE49-F238E27FC236}">
                  <a16:creationId xmlns:a16="http://schemas.microsoft.com/office/drawing/2014/main" id="{F4E6FBA7-CD82-487D-9EF9-77C0643C8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0" y="2246"/>
              <a:ext cx="54" cy="36"/>
            </a:xfrm>
            <a:custGeom>
              <a:avLst/>
              <a:gdLst>
                <a:gd name="T0" fmla="*/ 30 w 54"/>
                <a:gd name="T1" fmla="*/ 36 h 36"/>
                <a:gd name="T2" fmla="*/ 30 w 54"/>
                <a:gd name="T3" fmla="*/ 30 h 36"/>
                <a:gd name="T4" fmla="*/ 12 w 54"/>
                <a:gd name="T5" fmla="*/ 18 h 36"/>
                <a:gd name="T6" fmla="*/ 0 w 54"/>
                <a:gd name="T7" fmla="*/ 6 h 36"/>
                <a:gd name="T8" fmla="*/ 0 w 54"/>
                <a:gd name="T9" fmla="*/ 0 h 36"/>
                <a:gd name="T10" fmla="*/ 30 w 54"/>
                <a:gd name="T11" fmla="*/ 0 h 36"/>
                <a:gd name="T12" fmla="*/ 54 w 54"/>
                <a:gd name="T13" fmla="*/ 36 h 36"/>
                <a:gd name="T14" fmla="*/ 30 w 54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36">
                  <a:moveTo>
                    <a:pt x="30" y="36"/>
                  </a:moveTo>
                  <a:lnTo>
                    <a:pt x="30" y="30"/>
                  </a:lnTo>
                  <a:lnTo>
                    <a:pt x="12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30" y="0"/>
                  </a:lnTo>
                  <a:lnTo>
                    <a:pt x="54" y="36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00" name="Freeform 100">
              <a:extLst>
                <a:ext uri="{FF2B5EF4-FFF2-40B4-BE49-F238E27FC236}">
                  <a16:creationId xmlns:a16="http://schemas.microsoft.com/office/drawing/2014/main" id="{80F8C2CD-25DD-41A4-BA61-1632A7C7A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" y="2282"/>
              <a:ext cx="72" cy="42"/>
            </a:xfrm>
            <a:custGeom>
              <a:avLst/>
              <a:gdLst>
                <a:gd name="T0" fmla="*/ 42 w 72"/>
                <a:gd name="T1" fmla="*/ 42 h 42"/>
                <a:gd name="T2" fmla="*/ 42 w 72"/>
                <a:gd name="T3" fmla="*/ 42 h 42"/>
                <a:gd name="T4" fmla="*/ 36 w 72"/>
                <a:gd name="T5" fmla="*/ 36 h 42"/>
                <a:gd name="T6" fmla="*/ 36 w 72"/>
                <a:gd name="T7" fmla="*/ 24 h 42"/>
                <a:gd name="T8" fmla="*/ 36 w 72"/>
                <a:gd name="T9" fmla="*/ 12 h 42"/>
                <a:gd name="T10" fmla="*/ 36 w 72"/>
                <a:gd name="T11" fmla="*/ 6 h 42"/>
                <a:gd name="T12" fmla="*/ 30 w 72"/>
                <a:gd name="T13" fmla="*/ 6 h 42"/>
                <a:gd name="T14" fmla="*/ 30 w 72"/>
                <a:gd name="T15" fmla="*/ 6 h 42"/>
                <a:gd name="T16" fmla="*/ 24 w 72"/>
                <a:gd name="T17" fmla="*/ 6 h 42"/>
                <a:gd name="T18" fmla="*/ 24 w 72"/>
                <a:gd name="T19" fmla="*/ 6 h 42"/>
                <a:gd name="T20" fmla="*/ 12 w 72"/>
                <a:gd name="T21" fmla="*/ 6 h 42"/>
                <a:gd name="T22" fmla="*/ 12 w 72"/>
                <a:gd name="T23" fmla="*/ 6 h 42"/>
                <a:gd name="T24" fmla="*/ 6 w 72"/>
                <a:gd name="T25" fmla="*/ 6 h 42"/>
                <a:gd name="T26" fmla="*/ 0 w 72"/>
                <a:gd name="T27" fmla="*/ 0 h 42"/>
                <a:gd name="T28" fmla="*/ 0 w 72"/>
                <a:gd name="T29" fmla="*/ 0 h 42"/>
                <a:gd name="T30" fmla="*/ 72 w 72"/>
                <a:gd name="T31" fmla="*/ 0 h 42"/>
                <a:gd name="T32" fmla="*/ 72 w 72"/>
                <a:gd name="T33" fmla="*/ 6 h 42"/>
                <a:gd name="T34" fmla="*/ 66 w 72"/>
                <a:gd name="T35" fmla="*/ 18 h 42"/>
                <a:gd name="T36" fmla="*/ 60 w 72"/>
                <a:gd name="T37" fmla="*/ 36 h 42"/>
                <a:gd name="T38" fmla="*/ 60 w 72"/>
                <a:gd name="T39" fmla="*/ 42 h 42"/>
                <a:gd name="T40" fmla="*/ 42 w 72"/>
                <a:gd name="T4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42">
                  <a:moveTo>
                    <a:pt x="42" y="42"/>
                  </a:moveTo>
                  <a:lnTo>
                    <a:pt x="42" y="42"/>
                  </a:lnTo>
                  <a:lnTo>
                    <a:pt x="36" y="36"/>
                  </a:lnTo>
                  <a:lnTo>
                    <a:pt x="36" y="24"/>
                  </a:lnTo>
                  <a:lnTo>
                    <a:pt x="36" y="12"/>
                  </a:lnTo>
                  <a:lnTo>
                    <a:pt x="36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36"/>
                  </a:lnTo>
                  <a:lnTo>
                    <a:pt x="60" y="42"/>
                  </a:lnTo>
                  <a:lnTo>
                    <a:pt x="42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01" name="Freeform 101">
              <a:extLst>
                <a:ext uri="{FF2B5EF4-FFF2-40B4-BE49-F238E27FC236}">
                  <a16:creationId xmlns:a16="http://schemas.microsoft.com/office/drawing/2014/main" id="{279A549E-1BB7-4E06-9168-9472BA9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2" y="2282"/>
              <a:ext cx="66" cy="42"/>
            </a:xfrm>
            <a:custGeom>
              <a:avLst/>
              <a:gdLst>
                <a:gd name="T0" fmla="*/ 24 w 66"/>
                <a:gd name="T1" fmla="*/ 42 h 42"/>
                <a:gd name="T2" fmla="*/ 24 w 66"/>
                <a:gd name="T3" fmla="*/ 42 h 42"/>
                <a:gd name="T4" fmla="*/ 18 w 66"/>
                <a:gd name="T5" fmla="*/ 36 h 42"/>
                <a:gd name="T6" fmla="*/ 12 w 66"/>
                <a:gd name="T7" fmla="*/ 30 h 42"/>
                <a:gd name="T8" fmla="*/ 12 w 66"/>
                <a:gd name="T9" fmla="*/ 24 h 42"/>
                <a:gd name="T10" fmla="*/ 6 w 66"/>
                <a:gd name="T11" fmla="*/ 12 h 42"/>
                <a:gd name="T12" fmla="*/ 0 w 66"/>
                <a:gd name="T13" fmla="*/ 6 h 42"/>
                <a:gd name="T14" fmla="*/ 0 w 66"/>
                <a:gd name="T15" fmla="*/ 0 h 42"/>
                <a:gd name="T16" fmla="*/ 12 w 66"/>
                <a:gd name="T17" fmla="*/ 0 h 42"/>
                <a:gd name="T18" fmla="*/ 12 w 66"/>
                <a:gd name="T19" fmla="*/ 0 h 42"/>
                <a:gd name="T20" fmla="*/ 18 w 66"/>
                <a:gd name="T21" fmla="*/ 6 h 42"/>
                <a:gd name="T22" fmla="*/ 24 w 66"/>
                <a:gd name="T23" fmla="*/ 12 h 42"/>
                <a:gd name="T24" fmla="*/ 30 w 66"/>
                <a:gd name="T25" fmla="*/ 24 h 42"/>
                <a:gd name="T26" fmla="*/ 36 w 66"/>
                <a:gd name="T27" fmla="*/ 30 h 42"/>
                <a:gd name="T28" fmla="*/ 42 w 66"/>
                <a:gd name="T29" fmla="*/ 30 h 42"/>
                <a:gd name="T30" fmla="*/ 54 w 66"/>
                <a:gd name="T31" fmla="*/ 36 h 42"/>
                <a:gd name="T32" fmla="*/ 60 w 66"/>
                <a:gd name="T33" fmla="*/ 42 h 42"/>
                <a:gd name="T34" fmla="*/ 66 w 66"/>
                <a:gd name="T35" fmla="*/ 42 h 42"/>
                <a:gd name="T36" fmla="*/ 66 w 66"/>
                <a:gd name="T37" fmla="*/ 42 h 42"/>
                <a:gd name="T38" fmla="*/ 24 w 66"/>
                <a:gd name="T3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" h="42">
                  <a:moveTo>
                    <a:pt x="24" y="42"/>
                  </a:moveTo>
                  <a:lnTo>
                    <a:pt x="24" y="42"/>
                  </a:lnTo>
                  <a:lnTo>
                    <a:pt x="18" y="36"/>
                  </a:lnTo>
                  <a:lnTo>
                    <a:pt x="12" y="30"/>
                  </a:lnTo>
                  <a:lnTo>
                    <a:pt x="12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6"/>
                  </a:lnTo>
                  <a:lnTo>
                    <a:pt x="24" y="12"/>
                  </a:lnTo>
                  <a:lnTo>
                    <a:pt x="30" y="24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54" y="36"/>
                  </a:lnTo>
                  <a:lnTo>
                    <a:pt x="60" y="42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24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02" name="Freeform 102">
              <a:extLst>
                <a:ext uri="{FF2B5EF4-FFF2-40B4-BE49-F238E27FC236}">
                  <a16:creationId xmlns:a16="http://schemas.microsoft.com/office/drawing/2014/main" id="{750B45FE-92EC-446E-812E-34DD9A453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282"/>
              <a:ext cx="174" cy="42"/>
            </a:xfrm>
            <a:custGeom>
              <a:avLst/>
              <a:gdLst>
                <a:gd name="T0" fmla="*/ 138 w 174"/>
                <a:gd name="T1" fmla="*/ 42 h 42"/>
                <a:gd name="T2" fmla="*/ 144 w 174"/>
                <a:gd name="T3" fmla="*/ 36 h 42"/>
                <a:gd name="T4" fmla="*/ 144 w 174"/>
                <a:gd name="T5" fmla="*/ 30 h 42"/>
                <a:gd name="T6" fmla="*/ 120 w 174"/>
                <a:gd name="T7" fmla="*/ 42 h 42"/>
                <a:gd name="T8" fmla="*/ 108 w 174"/>
                <a:gd name="T9" fmla="*/ 42 h 42"/>
                <a:gd name="T10" fmla="*/ 90 w 174"/>
                <a:gd name="T11" fmla="*/ 42 h 42"/>
                <a:gd name="T12" fmla="*/ 78 w 174"/>
                <a:gd name="T13" fmla="*/ 42 h 42"/>
                <a:gd name="T14" fmla="*/ 66 w 174"/>
                <a:gd name="T15" fmla="*/ 42 h 42"/>
                <a:gd name="T16" fmla="*/ 54 w 174"/>
                <a:gd name="T17" fmla="*/ 42 h 42"/>
                <a:gd name="T18" fmla="*/ 42 w 174"/>
                <a:gd name="T19" fmla="*/ 36 h 42"/>
                <a:gd name="T20" fmla="*/ 36 w 174"/>
                <a:gd name="T21" fmla="*/ 30 h 42"/>
                <a:gd name="T22" fmla="*/ 24 w 174"/>
                <a:gd name="T23" fmla="*/ 24 h 42"/>
                <a:gd name="T24" fmla="*/ 18 w 174"/>
                <a:gd name="T25" fmla="*/ 18 h 42"/>
                <a:gd name="T26" fmla="*/ 12 w 174"/>
                <a:gd name="T27" fmla="*/ 12 h 42"/>
                <a:gd name="T28" fmla="*/ 6 w 174"/>
                <a:gd name="T29" fmla="*/ 6 h 42"/>
                <a:gd name="T30" fmla="*/ 0 w 174"/>
                <a:gd name="T31" fmla="*/ 0 h 42"/>
                <a:gd name="T32" fmla="*/ 0 w 174"/>
                <a:gd name="T33" fmla="*/ 0 h 42"/>
                <a:gd name="T34" fmla="*/ 72 w 174"/>
                <a:gd name="T35" fmla="*/ 0 h 42"/>
                <a:gd name="T36" fmla="*/ 78 w 174"/>
                <a:gd name="T37" fmla="*/ 0 h 42"/>
                <a:gd name="T38" fmla="*/ 84 w 174"/>
                <a:gd name="T39" fmla="*/ 0 h 42"/>
                <a:gd name="T40" fmla="*/ 174 w 174"/>
                <a:gd name="T41" fmla="*/ 0 h 42"/>
                <a:gd name="T42" fmla="*/ 174 w 174"/>
                <a:gd name="T43" fmla="*/ 0 h 42"/>
                <a:gd name="T44" fmla="*/ 174 w 174"/>
                <a:gd name="T45" fmla="*/ 6 h 42"/>
                <a:gd name="T46" fmla="*/ 174 w 174"/>
                <a:gd name="T47" fmla="*/ 12 h 42"/>
                <a:gd name="T48" fmla="*/ 168 w 174"/>
                <a:gd name="T49" fmla="*/ 12 h 42"/>
                <a:gd name="T50" fmla="*/ 168 w 174"/>
                <a:gd name="T51" fmla="*/ 12 h 42"/>
                <a:gd name="T52" fmla="*/ 162 w 174"/>
                <a:gd name="T53" fmla="*/ 18 h 42"/>
                <a:gd name="T54" fmla="*/ 162 w 174"/>
                <a:gd name="T55" fmla="*/ 18 h 42"/>
                <a:gd name="T56" fmla="*/ 162 w 174"/>
                <a:gd name="T57" fmla="*/ 18 h 42"/>
                <a:gd name="T58" fmla="*/ 162 w 174"/>
                <a:gd name="T59" fmla="*/ 42 h 42"/>
                <a:gd name="T60" fmla="*/ 138 w 174"/>
                <a:gd name="T6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" h="42">
                  <a:moveTo>
                    <a:pt x="138" y="42"/>
                  </a:moveTo>
                  <a:lnTo>
                    <a:pt x="144" y="36"/>
                  </a:lnTo>
                  <a:lnTo>
                    <a:pt x="144" y="30"/>
                  </a:lnTo>
                  <a:lnTo>
                    <a:pt x="120" y="42"/>
                  </a:lnTo>
                  <a:lnTo>
                    <a:pt x="108" y="42"/>
                  </a:lnTo>
                  <a:lnTo>
                    <a:pt x="90" y="42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54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6"/>
                  </a:lnTo>
                  <a:lnTo>
                    <a:pt x="174" y="12"/>
                  </a:lnTo>
                  <a:lnTo>
                    <a:pt x="168" y="12"/>
                  </a:lnTo>
                  <a:lnTo>
                    <a:pt x="168" y="12"/>
                  </a:lnTo>
                  <a:lnTo>
                    <a:pt x="162" y="18"/>
                  </a:lnTo>
                  <a:lnTo>
                    <a:pt x="162" y="18"/>
                  </a:lnTo>
                  <a:lnTo>
                    <a:pt x="162" y="18"/>
                  </a:lnTo>
                  <a:lnTo>
                    <a:pt x="162" y="42"/>
                  </a:lnTo>
                  <a:lnTo>
                    <a:pt x="138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03" name="Freeform 103">
              <a:extLst>
                <a:ext uri="{FF2B5EF4-FFF2-40B4-BE49-F238E27FC236}">
                  <a16:creationId xmlns:a16="http://schemas.microsoft.com/office/drawing/2014/main" id="{54D6BC63-F448-4B05-BA8E-F98CEAD71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2282"/>
              <a:ext cx="36" cy="42"/>
            </a:xfrm>
            <a:custGeom>
              <a:avLst/>
              <a:gdLst>
                <a:gd name="T0" fmla="*/ 6 w 36"/>
                <a:gd name="T1" fmla="*/ 42 h 42"/>
                <a:gd name="T2" fmla="*/ 6 w 36"/>
                <a:gd name="T3" fmla="*/ 36 h 42"/>
                <a:gd name="T4" fmla="*/ 0 w 36"/>
                <a:gd name="T5" fmla="*/ 24 h 42"/>
                <a:gd name="T6" fmla="*/ 0 w 36"/>
                <a:gd name="T7" fmla="*/ 12 h 42"/>
                <a:gd name="T8" fmla="*/ 0 w 36"/>
                <a:gd name="T9" fmla="*/ 0 h 42"/>
                <a:gd name="T10" fmla="*/ 6 w 36"/>
                <a:gd name="T11" fmla="*/ 0 h 42"/>
                <a:gd name="T12" fmla="*/ 12 w 36"/>
                <a:gd name="T13" fmla="*/ 0 h 42"/>
                <a:gd name="T14" fmla="*/ 18 w 36"/>
                <a:gd name="T15" fmla="*/ 0 h 42"/>
                <a:gd name="T16" fmla="*/ 30 w 36"/>
                <a:gd name="T17" fmla="*/ 12 h 42"/>
                <a:gd name="T18" fmla="*/ 30 w 36"/>
                <a:gd name="T19" fmla="*/ 24 h 42"/>
                <a:gd name="T20" fmla="*/ 36 w 36"/>
                <a:gd name="T21" fmla="*/ 42 h 42"/>
                <a:gd name="T22" fmla="*/ 36 w 36"/>
                <a:gd name="T23" fmla="*/ 42 h 42"/>
                <a:gd name="T24" fmla="*/ 6 w 36"/>
                <a:gd name="T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42">
                  <a:moveTo>
                    <a:pt x="6" y="42"/>
                  </a:moveTo>
                  <a:lnTo>
                    <a:pt x="6" y="36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0" y="12"/>
                  </a:lnTo>
                  <a:lnTo>
                    <a:pt x="30" y="24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6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04" name="Freeform 104">
              <a:extLst>
                <a:ext uri="{FF2B5EF4-FFF2-40B4-BE49-F238E27FC236}">
                  <a16:creationId xmlns:a16="http://schemas.microsoft.com/office/drawing/2014/main" id="{B5262FCC-79CB-4DE5-AB21-045AF27E8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" y="2282"/>
              <a:ext cx="42" cy="30"/>
            </a:xfrm>
            <a:custGeom>
              <a:avLst/>
              <a:gdLst>
                <a:gd name="T0" fmla="*/ 0 w 42"/>
                <a:gd name="T1" fmla="*/ 0 h 30"/>
                <a:gd name="T2" fmla="*/ 12 w 42"/>
                <a:gd name="T3" fmla="*/ 6 h 30"/>
                <a:gd name="T4" fmla="*/ 30 w 42"/>
                <a:gd name="T5" fmla="*/ 18 h 30"/>
                <a:gd name="T6" fmla="*/ 42 w 42"/>
                <a:gd name="T7" fmla="*/ 30 h 30"/>
                <a:gd name="T8" fmla="*/ 42 w 42"/>
                <a:gd name="T9" fmla="*/ 30 h 30"/>
                <a:gd name="T10" fmla="*/ 42 w 42"/>
                <a:gd name="T11" fmla="*/ 30 h 30"/>
                <a:gd name="T12" fmla="*/ 42 w 42"/>
                <a:gd name="T13" fmla="*/ 30 h 30"/>
                <a:gd name="T14" fmla="*/ 42 w 42"/>
                <a:gd name="T15" fmla="*/ 30 h 30"/>
                <a:gd name="T16" fmla="*/ 24 w 42"/>
                <a:gd name="T17" fmla="*/ 0 h 30"/>
                <a:gd name="T18" fmla="*/ 0 w 42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30">
                  <a:moveTo>
                    <a:pt x="0" y="0"/>
                  </a:moveTo>
                  <a:lnTo>
                    <a:pt x="12" y="6"/>
                  </a:lnTo>
                  <a:lnTo>
                    <a:pt x="30" y="18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05" name="Freeform 105">
              <a:extLst>
                <a:ext uri="{FF2B5EF4-FFF2-40B4-BE49-F238E27FC236}">
                  <a16:creationId xmlns:a16="http://schemas.microsoft.com/office/drawing/2014/main" id="{E8067A10-7A7C-42C5-BCDA-2D9FC0050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" y="2324"/>
              <a:ext cx="30" cy="36"/>
            </a:xfrm>
            <a:custGeom>
              <a:avLst/>
              <a:gdLst>
                <a:gd name="T0" fmla="*/ 6 w 30"/>
                <a:gd name="T1" fmla="*/ 36 h 36"/>
                <a:gd name="T2" fmla="*/ 0 w 30"/>
                <a:gd name="T3" fmla="*/ 18 h 36"/>
                <a:gd name="T4" fmla="*/ 0 w 30"/>
                <a:gd name="T5" fmla="*/ 0 h 36"/>
                <a:gd name="T6" fmla="*/ 18 w 30"/>
                <a:gd name="T7" fmla="*/ 0 h 36"/>
                <a:gd name="T8" fmla="*/ 18 w 30"/>
                <a:gd name="T9" fmla="*/ 12 h 36"/>
                <a:gd name="T10" fmla="*/ 24 w 30"/>
                <a:gd name="T11" fmla="*/ 24 h 36"/>
                <a:gd name="T12" fmla="*/ 30 w 30"/>
                <a:gd name="T13" fmla="*/ 30 h 36"/>
                <a:gd name="T14" fmla="*/ 30 w 30"/>
                <a:gd name="T15" fmla="*/ 36 h 36"/>
                <a:gd name="T16" fmla="*/ 6 w 3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6">
                  <a:moveTo>
                    <a:pt x="6" y="36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2"/>
                  </a:lnTo>
                  <a:lnTo>
                    <a:pt x="24" y="24"/>
                  </a:lnTo>
                  <a:lnTo>
                    <a:pt x="30" y="30"/>
                  </a:lnTo>
                  <a:lnTo>
                    <a:pt x="30" y="36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06" name="Freeform 106">
              <a:extLst>
                <a:ext uri="{FF2B5EF4-FFF2-40B4-BE49-F238E27FC236}">
                  <a16:creationId xmlns:a16="http://schemas.microsoft.com/office/drawing/2014/main" id="{4BC0FB69-1FEF-4350-8F02-712448496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" y="2330"/>
              <a:ext cx="30" cy="30"/>
            </a:xfrm>
            <a:custGeom>
              <a:avLst/>
              <a:gdLst>
                <a:gd name="T0" fmla="*/ 6 w 30"/>
                <a:gd name="T1" fmla="*/ 30 h 30"/>
                <a:gd name="T2" fmla="*/ 6 w 30"/>
                <a:gd name="T3" fmla="*/ 24 h 30"/>
                <a:gd name="T4" fmla="*/ 0 w 30"/>
                <a:gd name="T5" fmla="*/ 18 h 30"/>
                <a:gd name="T6" fmla="*/ 0 w 30"/>
                <a:gd name="T7" fmla="*/ 18 h 30"/>
                <a:gd name="T8" fmla="*/ 0 w 30"/>
                <a:gd name="T9" fmla="*/ 12 h 30"/>
                <a:gd name="T10" fmla="*/ 0 w 30"/>
                <a:gd name="T11" fmla="*/ 6 h 30"/>
                <a:gd name="T12" fmla="*/ 0 w 30"/>
                <a:gd name="T13" fmla="*/ 0 h 30"/>
                <a:gd name="T14" fmla="*/ 30 w 30"/>
                <a:gd name="T15" fmla="*/ 30 h 30"/>
                <a:gd name="T16" fmla="*/ 6 w 30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0">
                  <a:moveTo>
                    <a:pt x="6" y="30"/>
                  </a:moveTo>
                  <a:lnTo>
                    <a:pt x="6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30" y="30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07" name="Freeform 107">
              <a:extLst>
                <a:ext uri="{FF2B5EF4-FFF2-40B4-BE49-F238E27FC236}">
                  <a16:creationId xmlns:a16="http://schemas.microsoft.com/office/drawing/2014/main" id="{3BE1E6D4-0405-4E00-A34A-0499501FC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2324"/>
              <a:ext cx="108" cy="36"/>
            </a:xfrm>
            <a:custGeom>
              <a:avLst/>
              <a:gdLst>
                <a:gd name="T0" fmla="*/ 48 w 108"/>
                <a:gd name="T1" fmla="*/ 36 h 36"/>
                <a:gd name="T2" fmla="*/ 48 w 108"/>
                <a:gd name="T3" fmla="*/ 30 h 36"/>
                <a:gd name="T4" fmla="*/ 36 w 108"/>
                <a:gd name="T5" fmla="*/ 30 h 36"/>
                <a:gd name="T6" fmla="*/ 30 w 108"/>
                <a:gd name="T7" fmla="*/ 24 h 36"/>
                <a:gd name="T8" fmla="*/ 24 w 108"/>
                <a:gd name="T9" fmla="*/ 18 h 36"/>
                <a:gd name="T10" fmla="*/ 12 w 108"/>
                <a:gd name="T11" fmla="*/ 12 h 36"/>
                <a:gd name="T12" fmla="*/ 6 w 108"/>
                <a:gd name="T13" fmla="*/ 6 h 36"/>
                <a:gd name="T14" fmla="*/ 0 w 108"/>
                <a:gd name="T15" fmla="*/ 0 h 36"/>
                <a:gd name="T16" fmla="*/ 42 w 108"/>
                <a:gd name="T17" fmla="*/ 0 h 36"/>
                <a:gd name="T18" fmla="*/ 54 w 108"/>
                <a:gd name="T19" fmla="*/ 6 h 36"/>
                <a:gd name="T20" fmla="*/ 60 w 108"/>
                <a:gd name="T21" fmla="*/ 12 h 36"/>
                <a:gd name="T22" fmla="*/ 66 w 108"/>
                <a:gd name="T23" fmla="*/ 12 h 36"/>
                <a:gd name="T24" fmla="*/ 78 w 108"/>
                <a:gd name="T25" fmla="*/ 18 h 36"/>
                <a:gd name="T26" fmla="*/ 84 w 108"/>
                <a:gd name="T27" fmla="*/ 18 h 36"/>
                <a:gd name="T28" fmla="*/ 90 w 108"/>
                <a:gd name="T29" fmla="*/ 24 h 36"/>
                <a:gd name="T30" fmla="*/ 102 w 108"/>
                <a:gd name="T31" fmla="*/ 24 h 36"/>
                <a:gd name="T32" fmla="*/ 108 w 108"/>
                <a:gd name="T33" fmla="*/ 30 h 36"/>
                <a:gd name="T34" fmla="*/ 96 w 108"/>
                <a:gd name="T35" fmla="*/ 36 h 36"/>
                <a:gd name="T36" fmla="*/ 48 w 108"/>
                <a:gd name="T3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36">
                  <a:moveTo>
                    <a:pt x="48" y="36"/>
                  </a:moveTo>
                  <a:lnTo>
                    <a:pt x="48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42" y="0"/>
                  </a:lnTo>
                  <a:lnTo>
                    <a:pt x="54" y="6"/>
                  </a:lnTo>
                  <a:lnTo>
                    <a:pt x="60" y="12"/>
                  </a:lnTo>
                  <a:lnTo>
                    <a:pt x="66" y="12"/>
                  </a:lnTo>
                  <a:lnTo>
                    <a:pt x="78" y="18"/>
                  </a:lnTo>
                  <a:lnTo>
                    <a:pt x="84" y="18"/>
                  </a:lnTo>
                  <a:lnTo>
                    <a:pt x="90" y="24"/>
                  </a:lnTo>
                  <a:lnTo>
                    <a:pt x="102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48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08" name="Freeform 108">
              <a:extLst>
                <a:ext uri="{FF2B5EF4-FFF2-40B4-BE49-F238E27FC236}">
                  <a16:creationId xmlns:a16="http://schemas.microsoft.com/office/drawing/2014/main" id="{C15DD63E-52FF-4A0E-AA99-E6129FE09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2" y="2324"/>
              <a:ext cx="36" cy="36"/>
            </a:xfrm>
            <a:custGeom>
              <a:avLst/>
              <a:gdLst>
                <a:gd name="T0" fmla="*/ 0 w 36"/>
                <a:gd name="T1" fmla="*/ 36 h 36"/>
                <a:gd name="T2" fmla="*/ 0 w 36"/>
                <a:gd name="T3" fmla="*/ 30 h 36"/>
                <a:gd name="T4" fmla="*/ 6 w 36"/>
                <a:gd name="T5" fmla="*/ 18 h 36"/>
                <a:gd name="T6" fmla="*/ 6 w 36"/>
                <a:gd name="T7" fmla="*/ 12 h 36"/>
                <a:gd name="T8" fmla="*/ 12 w 36"/>
                <a:gd name="T9" fmla="*/ 6 h 36"/>
                <a:gd name="T10" fmla="*/ 12 w 36"/>
                <a:gd name="T11" fmla="*/ 0 h 36"/>
                <a:gd name="T12" fmla="*/ 36 w 36"/>
                <a:gd name="T13" fmla="*/ 0 h 36"/>
                <a:gd name="T14" fmla="*/ 36 w 36"/>
                <a:gd name="T15" fmla="*/ 6 h 36"/>
                <a:gd name="T16" fmla="*/ 30 w 36"/>
                <a:gd name="T17" fmla="*/ 30 h 36"/>
                <a:gd name="T18" fmla="*/ 36 w 36"/>
                <a:gd name="T19" fmla="*/ 36 h 36"/>
                <a:gd name="T20" fmla="*/ 0 w 36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lnTo>
                    <a:pt x="0" y="30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36" y="0"/>
                  </a:lnTo>
                  <a:lnTo>
                    <a:pt x="36" y="6"/>
                  </a:lnTo>
                  <a:lnTo>
                    <a:pt x="30" y="30"/>
                  </a:lnTo>
                  <a:lnTo>
                    <a:pt x="36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09" name="Freeform 109">
              <a:extLst>
                <a:ext uri="{FF2B5EF4-FFF2-40B4-BE49-F238E27FC236}">
                  <a16:creationId xmlns:a16="http://schemas.microsoft.com/office/drawing/2014/main" id="{F691EC26-EDB7-487C-A000-CAAEF174D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324"/>
              <a:ext cx="36" cy="36"/>
            </a:xfrm>
            <a:custGeom>
              <a:avLst/>
              <a:gdLst>
                <a:gd name="T0" fmla="*/ 24 w 36"/>
                <a:gd name="T1" fmla="*/ 36 h 36"/>
                <a:gd name="T2" fmla="*/ 18 w 36"/>
                <a:gd name="T3" fmla="*/ 30 h 36"/>
                <a:gd name="T4" fmla="*/ 12 w 36"/>
                <a:gd name="T5" fmla="*/ 18 h 36"/>
                <a:gd name="T6" fmla="*/ 6 w 36"/>
                <a:gd name="T7" fmla="*/ 6 h 36"/>
                <a:gd name="T8" fmla="*/ 0 w 36"/>
                <a:gd name="T9" fmla="*/ 0 h 36"/>
                <a:gd name="T10" fmla="*/ 30 w 36"/>
                <a:gd name="T11" fmla="*/ 0 h 36"/>
                <a:gd name="T12" fmla="*/ 30 w 36"/>
                <a:gd name="T13" fmla="*/ 18 h 36"/>
                <a:gd name="T14" fmla="*/ 36 w 36"/>
                <a:gd name="T15" fmla="*/ 24 h 36"/>
                <a:gd name="T16" fmla="*/ 36 w 36"/>
                <a:gd name="T17" fmla="*/ 36 h 36"/>
                <a:gd name="T18" fmla="*/ 36 w 36"/>
                <a:gd name="T19" fmla="*/ 36 h 36"/>
                <a:gd name="T20" fmla="*/ 24 w 36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36">
                  <a:moveTo>
                    <a:pt x="24" y="36"/>
                  </a:moveTo>
                  <a:lnTo>
                    <a:pt x="18" y="30"/>
                  </a:lnTo>
                  <a:lnTo>
                    <a:pt x="12" y="18"/>
                  </a:lnTo>
                  <a:lnTo>
                    <a:pt x="6" y="6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18"/>
                  </a:lnTo>
                  <a:lnTo>
                    <a:pt x="36" y="24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24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10" name="Freeform 110">
              <a:extLst>
                <a:ext uri="{FF2B5EF4-FFF2-40B4-BE49-F238E27FC236}">
                  <a16:creationId xmlns:a16="http://schemas.microsoft.com/office/drawing/2014/main" id="{462B9D96-CE48-4DF9-8322-91F2E864F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" y="2360"/>
              <a:ext cx="60" cy="42"/>
            </a:xfrm>
            <a:custGeom>
              <a:avLst/>
              <a:gdLst>
                <a:gd name="T0" fmla="*/ 18 w 60"/>
                <a:gd name="T1" fmla="*/ 42 h 42"/>
                <a:gd name="T2" fmla="*/ 12 w 60"/>
                <a:gd name="T3" fmla="*/ 30 h 42"/>
                <a:gd name="T4" fmla="*/ 6 w 60"/>
                <a:gd name="T5" fmla="*/ 18 h 42"/>
                <a:gd name="T6" fmla="*/ 0 w 60"/>
                <a:gd name="T7" fmla="*/ 0 h 42"/>
                <a:gd name="T8" fmla="*/ 0 w 60"/>
                <a:gd name="T9" fmla="*/ 0 h 42"/>
                <a:gd name="T10" fmla="*/ 24 w 60"/>
                <a:gd name="T11" fmla="*/ 0 h 42"/>
                <a:gd name="T12" fmla="*/ 24 w 60"/>
                <a:gd name="T13" fmla="*/ 0 h 42"/>
                <a:gd name="T14" fmla="*/ 30 w 60"/>
                <a:gd name="T15" fmla="*/ 6 h 42"/>
                <a:gd name="T16" fmla="*/ 30 w 60"/>
                <a:gd name="T17" fmla="*/ 6 h 42"/>
                <a:gd name="T18" fmla="*/ 36 w 60"/>
                <a:gd name="T19" fmla="*/ 12 h 42"/>
                <a:gd name="T20" fmla="*/ 36 w 60"/>
                <a:gd name="T21" fmla="*/ 18 h 42"/>
                <a:gd name="T22" fmla="*/ 42 w 60"/>
                <a:gd name="T23" fmla="*/ 24 h 42"/>
                <a:gd name="T24" fmla="*/ 42 w 60"/>
                <a:gd name="T25" fmla="*/ 24 h 42"/>
                <a:gd name="T26" fmla="*/ 54 w 60"/>
                <a:gd name="T27" fmla="*/ 36 h 42"/>
                <a:gd name="T28" fmla="*/ 60 w 60"/>
                <a:gd name="T29" fmla="*/ 42 h 42"/>
                <a:gd name="T30" fmla="*/ 18 w 60"/>
                <a:gd name="T3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42">
                  <a:moveTo>
                    <a:pt x="18" y="42"/>
                  </a:moveTo>
                  <a:lnTo>
                    <a:pt x="12" y="30"/>
                  </a:lnTo>
                  <a:lnTo>
                    <a:pt x="6" y="1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6" y="12"/>
                  </a:lnTo>
                  <a:lnTo>
                    <a:pt x="36" y="18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54" y="36"/>
                  </a:lnTo>
                  <a:lnTo>
                    <a:pt x="60" y="42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11" name="Freeform 111">
              <a:extLst>
                <a:ext uri="{FF2B5EF4-FFF2-40B4-BE49-F238E27FC236}">
                  <a16:creationId xmlns:a16="http://schemas.microsoft.com/office/drawing/2014/main" id="{C9DC6D5F-DFC9-40CE-8C0B-F3A99987B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2360"/>
              <a:ext cx="120" cy="42"/>
            </a:xfrm>
            <a:custGeom>
              <a:avLst/>
              <a:gdLst>
                <a:gd name="T0" fmla="*/ 0 w 120"/>
                <a:gd name="T1" fmla="*/ 42 h 42"/>
                <a:gd name="T2" fmla="*/ 6 w 120"/>
                <a:gd name="T3" fmla="*/ 36 h 42"/>
                <a:gd name="T4" fmla="*/ 12 w 120"/>
                <a:gd name="T5" fmla="*/ 30 h 42"/>
                <a:gd name="T6" fmla="*/ 18 w 120"/>
                <a:gd name="T7" fmla="*/ 18 h 42"/>
                <a:gd name="T8" fmla="*/ 24 w 120"/>
                <a:gd name="T9" fmla="*/ 12 h 42"/>
                <a:gd name="T10" fmla="*/ 30 w 120"/>
                <a:gd name="T11" fmla="*/ 0 h 42"/>
                <a:gd name="T12" fmla="*/ 36 w 120"/>
                <a:gd name="T13" fmla="*/ 0 h 42"/>
                <a:gd name="T14" fmla="*/ 72 w 120"/>
                <a:gd name="T15" fmla="*/ 0 h 42"/>
                <a:gd name="T16" fmla="*/ 108 w 120"/>
                <a:gd name="T17" fmla="*/ 18 h 42"/>
                <a:gd name="T18" fmla="*/ 114 w 120"/>
                <a:gd name="T19" fmla="*/ 30 h 42"/>
                <a:gd name="T20" fmla="*/ 120 w 120"/>
                <a:gd name="T21" fmla="*/ 42 h 42"/>
                <a:gd name="T22" fmla="*/ 96 w 120"/>
                <a:gd name="T23" fmla="*/ 42 h 42"/>
                <a:gd name="T24" fmla="*/ 54 w 120"/>
                <a:gd name="T25" fmla="*/ 18 h 42"/>
                <a:gd name="T26" fmla="*/ 42 w 120"/>
                <a:gd name="T27" fmla="*/ 42 h 42"/>
                <a:gd name="T28" fmla="*/ 0 w 120"/>
                <a:gd name="T2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42">
                  <a:moveTo>
                    <a:pt x="0" y="42"/>
                  </a:moveTo>
                  <a:lnTo>
                    <a:pt x="6" y="36"/>
                  </a:lnTo>
                  <a:lnTo>
                    <a:pt x="12" y="30"/>
                  </a:lnTo>
                  <a:lnTo>
                    <a:pt x="18" y="18"/>
                  </a:lnTo>
                  <a:lnTo>
                    <a:pt x="24" y="12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72" y="0"/>
                  </a:lnTo>
                  <a:lnTo>
                    <a:pt x="108" y="18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96" y="42"/>
                  </a:lnTo>
                  <a:lnTo>
                    <a:pt x="54" y="18"/>
                  </a:lnTo>
                  <a:lnTo>
                    <a:pt x="42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12" name="Freeform 112">
              <a:extLst>
                <a:ext uri="{FF2B5EF4-FFF2-40B4-BE49-F238E27FC236}">
                  <a16:creationId xmlns:a16="http://schemas.microsoft.com/office/drawing/2014/main" id="{43B4179F-DC0F-434A-99DC-2D795C297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2" y="2360"/>
              <a:ext cx="54" cy="24"/>
            </a:xfrm>
            <a:custGeom>
              <a:avLst/>
              <a:gdLst>
                <a:gd name="T0" fmla="*/ 0 w 54"/>
                <a:gd name="T1" fmla="*/ 0 h 24"/>
                <a:gd name="T2" fmla="*/ 6 w 54"/>
                <a:gd name="T3" fmla="*/ 0 h 24"/>
                <a:gd name="T4" fmla="*/ 12 w 54"/>
                <a:gd name="T5" fmla="*/ 6 h 24"/>
                <a:gd name="T6" fmla="*/ 18 w 54"/>
                <a:gd name="T7" fmla="*/ 12 h 24"/>
                <a:gd name="T8" fmla="*/ 24 w 54"/>
                <a:gd name="T9" fmla="*/ 18 h 24"/>
                <a:gd name="T10" fmla="*/ 30 w 54"/>
                <a:gd name="T11" fmla="*/ 24 h 24"/>
                <a:gd name="T12" fmla="*/ 36 w 54"/>
                <a:gd name="T13" fmla="*/ 24 h 24"/>
                <a:gd name="T14" fmla="*/ 42 w 54"/>
                <a:gd name="T15" fmla="*/ 24 h 24"/>
                <a:gd name="T16" fmla="*/ 54 w 54"/>
                <a:gd name="T17" fmla="*/ 24 h 24"/>
                <a:gd name="T18" fmla="*/ 24 w 54"/>
                <a:gd name="T19" fmla="*/ 0 h 24"/>
                <a:gd name="T20" fmla="*/ 0 w 5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" h="24">
                  <a:moveTo>
                    <a:pt x="0" y="0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6" y="24"/>
                  </a:lnTo>
                  <a:lnTo>
                    <a:pt x="42" y="24"/>
                  </a:lnTo>
                  <a:lnTo>
                    <a:pt x="54" y="24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13" name="Freeform 113">
              <a:extLst>
                <a:ext uri="{FF2B5EF4-FFF2-40B4-BE49-F238E27FC236}">
                  <a16:creationId xmlns:a16="http://schemas.microsoft.com/office/drawing/2014/main" id="{CAB39C9B-E187-42EE-9F19-EEED16C6F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" y="2360"/>
              <a:ext cx="48" cy="6"/>
            </a:xfrm>
            <a:custGeom>
              <a:avLst/>
              <a:gdLst>
                <a:gd name="T0" fmla="*/ 0 w 48"/>
                <a:gd name="T1" fmla="*/ 0 h 6"/>
                <a:gd name="T2" fmla="*/ 6 w 48"/>
                <a:gd name="T3" fmla="*/ 0 h 6"/>
                <a:gd name="T4" fmla="*/ 18 w 48"/>
                <a:gd name="T5" fmla="*/ 6 h 6"/>
                <a:gd name="T6" fmla="*/ 30 w 48"/>
                <a:gd name="T7" fmla="*/ 6 h 6"/>
                <a:gd name="T8" fmla="*/ 48 w 48"/>
                <a:gd name="T9" fmla="*/ 0 h 6"/>
                <a:gd name="T10" fmla="*/ 0 w 48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6">
                  <a:moveTo>
                    <a:pt x="0" y="0"/>
                  </a:moveTo>
                  <a:lnTo>
                    <a:pt x="6" y="0"/>
                  </a:lnTo>
                  <a:lnTo>
                    <a:pt x="18" y="6"/>
                  </a:lnTo>
                  <a:lnTo>
                    <a:pt x="30" y="6"/>
                  </a:ln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14" name="Freeform 114">
              <a:extLst>
                <a:ext uri="{FF2B5EF4-FFF2-40B4-BE49-F238E27FC236}">
                  <a16:creationId xmlns:a16="http://schemas.microsoft.com/office/drawing/2014/main" id="{B734AF09-831A-4D8F-B824-8759FB8EF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" y="2360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6 h 12"/>
                <a:gd name="T4" fmla="*/ 6 w 18"/>
                <a:gd name="T5" fmla="*/ 12 h 12"/>
                <a:gd name="T6" fmla="*/ 12 w 18"/>
                <a:gd name="T7" fmla="*/ 12 h 12"/>
                <a:gd name="T8" fmla="*/ 12 w 18"/>
                <a:gd name="T9" fmla="*/ 12 h 12"/>
                <a:gd name="T10" fmla="*/ 12 w 18"/>
                <a:gd name="T11" fmla="*/ 12 h 12"/>
                <a:gd name="T12" fmla="*/ 12 w 18"/>
                <a:gd name="T13" fmla="*/ 12 h 12"/>
                <a:gd name="T14" fmla="*/ 12 w 18"/>
                <a:gd name="T15" fmla="*/ 12 h 12"/>
                <a:gd name="T16" fmla="*/ 12 w 18"/>
                <a:gd name="T17" fmla="*/ 12 h 12"/>
                <a:gd name="T18" fmla="*/ 18 w 18"/>
                <a:gd name="T19" fmla="*/ 12 h 12"/>
                <a:gd name="T20" fmla="*/ 18 w 18"/>
                <a:gd name="T21" fmla="*/ 12 h 12"/>
                <a:gd name="T22" fmla="*/ 18 w 18"/>
                <a:gd name="T23" fmla="*/ 6 h 12"/>
                <a:gd name="T24" fmla="*/ 12 w 18"/>
                <a:gd name="T25" fmla="*/ 0 h 12"/>
                <a:gd name="T26" fmla="*/ 0 w 18"/>
                <a:gd name="T2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6"/>
                  </a:lnTo>
                  <a:lnTo>
                    <a:pt x="6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6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15" name="Freeform 115">
              <a:extLst>
                <a:ext uri="{FF2B5EF4-FFF2-40B4-BE49-F238E27FC236}">
                  <a16:creationId xmlns:a16="http://schemas.microsoft.com/office/drawing/2014/main" id="{12E6C32E-5F60-4463-84CC-67BE3E6E4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402"/>
              <a:ext cx="294" cy="60"/>
            </a:xfrm>
            <a:custGeom>
              <a:avLst/>
              <a:gdLst>
                <a:gd name="T0" fmla="*/ 6 w 294"/>
                <a:gd name="T1" fmla="*/ 6 h 60"/>
                <a:gd name="T2" fmla="*/ 30 w 294"/>
                <a:gd name="T3" fmla="*/ 30 h 60"/>
                <a:gd name="T4" fmla="*/ 48 w 294"/>
                <a:gd name="T5" fmla="*/ 42 h 60"/>
                <a:gd name="T6" fmla="*/ 66 w 294"/>
                <a:gd name="T7" fmla="*/ 48 h 60"/>
                <a:gd name="T8" fmla="*/ 78 w 294"/>
                <a:gd name="T9" fmla="*/ 54 h 60"/>
                <a:gd name="T10" fmla="*/ 96 w 294"/>
                <a:gd name="T11" fmla="*/ 54 h 60"/>
                <a:gd name="T12" fmla="*/ 108 w 294"/>
                <a:gd name="T13" fmla="*/ 60 h 60"/>
                <a:gd name="T14" fmla="*/ 114 w 294"/>
                <a:gd name="T15" fmla="*/ 60 h 60"/>
                <a:gd name="T16" fmla="*/ 126 w 294"/>
                <a:gd name="T17" fmla="*/ 60 h 60"/>
                <a:gd name="T18" fmla="*/ 132 w 294"/>
                <a:gd name="T19" fmla="*/ 60 h 60"/>
                <a:gd name="T20" fmla="*/ 144 w 294"/>
                <a:gd name="T21" fmla="*/ 60 h 60"/>
                <a:gd name="T22" fmla="*/ 162 w 294"/>
                <a:gd name="T23" fmla="*/ 54 h 60"/>
                <a:gd name="T24" fmla="*/ 174 w 294"/>
                <a:gd name="T25" fmla="*/ 42 h 60"/>
                <a:gd name="T26" fmla="*/ 186 w 294"/>
                <a:gd name="T27" fmla="*/ 36 h 60"/>
                <a:gd name="T28" fmla="*/ 204 w 294"/>
                <a:gd name="T29" fmla="*/ 30 h 60"/>
                <a:gd name="T30" fmla="*/ 222 w 294"/>
                <a:gd name="T31" fmla="*/ 42 h 60"/>
                <a:gd name="T32" fmla="*/ 240 w 294"/>
                <a:gd name="T33" fmla="*/ 48 h 60"/>
                <a:gd name="T34" fmla="*/ 264 w 294"/>
                <a:gd name="T35" fmla="*/ 42 h 60"/>
                <a:gd name="T36" fmla="*/ 276 w 294"/>
                <a:gd name="T37" fmla="*/ 42 h 60"/>
                <a:gd name="T38" fmla="*/ 276 w 294"/>
                <a:gd name="T39" fmla="*/ 36 h 60"/>
                <a:gd name="T40" fmla="*/ 288 w 294"/>
                <a:gd name="T41" fmla="*/ 24 h 60"/>
                <a:gd name="T42" fmla="*/ 294 w 294"/>
                <a:gd name="T43" fmla="*/ 0 h 60"/>
                <a:gd name="T44" fmla="*/ 276 w 294"/>
                <a:gd name="T45" fmla="*/ 0 h 60"/>
                <a:gd name="T46" fmla="*/ 276 w 294"/>
                <a:gd name="T47" fmla="*/ 6 h 60"/>
                <a:gd name="T48" fmla="*/ 270 w 294"/>
                <a:gd name="T49" fmla="*/ 12 h 60"/>
                <a:gd name="T50" fmla="*/ 210 w 294"/>
                <a:gd name="T51" fmla="*/ 6 h 60"/>
                <a:gd name="T52" fmla="*/ 174 w 294"/>
                <a:gd name="T53" fmla="*/ 0 h 60"/>
                <a:gd name="T54" fmla="*/ 162 w 294"/>
                <a:gd name="T55" fmla="*/ 6 h 60"/>
                <a:gd name="T56" fmla="*/ 150 w 294"/>
                <a:gd name="T57" fmla="*/ 12 h 60"/>
                <a:gd name="T58" fmla="*/ 138 w 294"/>
                <a:gd name="T59" fmla="*/ 12 h 60"/>
                <a:gd name="T60" fmla="*/ 126 w 294"/>
                <a:gd name="T61" fmla="*/ 12 h 60"/>
                <a:gd name="T62" fmla="*/ 120 w 294"/>
                <a:gd name="T63" fmla="*/ 18 h 60"/>
                <a:gd name="T64" fmla="*/ 90 w 294"/>
                <a:gd name="T65" fmla="*/ 12 h 60"/>
                <a:gd name="T66" fmla="*/ 66 w 294"/>
                <a:gd name="T67" fmla="*/ 6 h 60"/>
                <a:gd name="T68" fmla="*/ 42 w 294"/>
                <a:gd name="T69" fmla="*/ 0 h 60"/>
                <a:gd name="T70" fmla="*/ 0 w 294"/>
                <a:gd name="T7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4" h="60">
                  <a:moveTo>
                    <a:pt x="0" y="0"/>
                  </a:moveTo>
                  <a:lnTo>
                    <a:pt x="6" y="6"/>
                  </a:lnTo>
                  <a:lnTo>
                    <a:pt x="18" y="18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48" y="42"/>
                  </a:lnTo>
                  <a:lnTo>
                    <a:pt x="54" y="48"/>
                  </a:lnTo>
                  <a:lnTo>
                    <a:pt x="66" y="48"/>
                  </a:lnTo>
                  <a:lnTo>
                    <a:pt x="72" y="48"/>
                  </a:lnTo>
                  <a:lnTo>
                    <a:pt x="78" y="54"/>
                  </a:lnTo>
                  <a:lnTo>
                    <a:pt x="84" y="54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14" y="60"/>
                  </a:lnTo>
                  <a:lnTo>
                    <a:pt x="120" y="60"/>
                  </a:lnTo>
                  <a:lnTo>
                    <a:pt x="126" y="60"/>
                  </a:lnTo>
                  <a:lnTo>
                    <a:pt x="126" y="60"/>
                  </a:lnTo>
                  <a:lnTo>
                    <a:pt x="132" y="60"/>
                  </a:lnTo>
                  <a:lnTo>
                    <a:pt x="138" y="60"/>
                  </a:lnTo>
                  <a:lnTo>
                    <a:pt x="144" y="60"/>
                  </a:lnTo>
                  <a:lnTo>
                    <a:pt x="150" y="54"/>
                  </a:lnTo>
                  <a:lnTo>
                    <a:pt x="162" y="54"/>
                  </a:lnTo>
                  <a:lnTo>
                    <a:pt x="168" y="48"/>
                  </a:lnTo>
                  <a:lnTo>
                    <a:pt x="174" y="42"/>
                  </a:lnTo>
                  <a:lnTo>
                    <a:pt x="180" y="36"/>
                  </a:lnTo>
                  <a:lnTo>
                    <a:pt x="186" y="36"/>
                  </a:lnTo>
                  <a:lnTo>
                    <a:pt x="192" y="30"/>
                  </a:lnTo>
                  <a:lnTo>
                    <a:pt x="204" y="30"/>
                  </a:lnTo>
                  <a:lnTo>
                    <a:pt x="210" y="36"/>
                  </a:lnTo>
                  <a:lnTo>
                    <a:pt x="222" y="42"/>
                  </a:lnTo>
                  <a:lnTo>
                    <a:pt x="234" y="42"/>
                  </a:lnTo>
                  <a:lnTo>
                    <a:pt x="240" y="48"/>
                  </a:lnTo>
                  <a:lnTo>
                    <a:pt x="252" y="48"/>
                  </a:lnTo>
                  <a:lnTo>
                    <a:pt x="264" y="42"/>
                  </a:lnTo>
                  <a:lnTo>
                    <a:pt x="270" y="42"/>
                  </a:lnTo>
                  <a:lnTo>
                    <a:pt x="276" y="42"/>
                  </a:lnTo>
                  <a:lnTo>
                    <a:pt x="276" y="36"/>
                  </a:lnTo>
                  <a:lnTo>
                    <a:pt x="276" y="36"/>
                  </a:lnTo>
                  <a:lnTo>
                    <a:pt x="282" y="36"/>
                  </a:lnTo>
                  <a:lnTo>
                    <a:pt x="288" y="24"/>
                  </a:lnTo>
                  <a:lnTo>
                    <a:pt x="294" y="6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76" y="0"/>
                  </a:lnTo>
                  <a:lnTo>
                    <a:pt x="276" y="6"/>
                  </a:lnTo>
                  <a:lnTo>
                    <a:pt x="276" y="6"/>
                  </a:lnTo>
                  <a:lnTo>
                    <a:pt x="270" y="6"/>
                  </a:lnTo>
                  <a:lnTo>
                    <a:pt x="270" y="12"/>
                  </a:lnTo>
                  <a:lnTo>
                    <a:pt x="246" y="18"/>
                  </a:lnTo>
                  <a:lnTo>
                    <a:pt x="210" y="6"/>
                  </a:lnTo>
                  <a:lnTo>
                    <a:pt x="216" y="0"/>
                  </a:lnTo>
                  <a:lnTo>
                    <a:pt x="174" y="0"/>
                  </a:lnTo>
                  <a:lnTo>
                    <a:pt x="168" y="0"/>
                  </a:lnTo>
                  <a:lnTo>
                    <a:pt x="16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32" y="12"/>
                  </a:lnTo>
                  <a:lnTo>
                    <a:pt x="126" y="12"/>
                  </a:lnTo>
                  <a:lnTo>
                    <a:pt x="120" y="12"/>
                  </a:lnTo>
                  <a:lnTo>
                    <a:pt x="120" y="18"/>
                  </a:lnTo>
                  <a:lnTo>
                    <a:pt x="102" y="12"/>
                  </a:lnTo>
                  <a:lnTo>
                    <a:pt x="90" y="12"/>
                  </a:lnTo>
                  <a:lnTo>
                    <a:pt x="78" y="12"/>
                  </a:lnTo>
                  <a:lnTo>
                    <a:pt x="66" y="6"/>
                  </a:lnTo>
                  <a:lnTo>
                    <a:pt x="54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16" name="Freeform 116">
              <a:extLst>
                <a:ext uri="{FF2B5EF4-FFF2-40B4-BE49-F238E27FC236}">
                  <a16:creationId xmlns:a16="http://schemas.microsoft.com/office/drawing/2014/main" id="{6F2EDDCD-DC90-4911-BD03-086CD3B63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" y="1766"/>
              <a:ext cx="468" cy="498"/>
            </a:xfrm>
            <a:custGeom>
              <a:avLst/>
              <a:gdLst>
                <a:gd name="T0" fmla="*/ 450 w 468"/>
                <a:gd name="T1" fmla="*/ 66 h 498"/>
                <a:gd name="T2" fmla="*/ 396 w 468"/>
                <a:gd name="T3" fmla="*/ 24 h 498"/>
                <a:gd name="T4" fmla="*/ 318 w 468"/>
                <a:gd name="T5" fmla="*/ 6 h 498"/>
                <a:gd name="T6" fmla="*/ 228 w 468"/>
                <a:gd name="T7" fmla="*/ 6 h 498"/>
                <a:gd name="T8" fmla="*/ 162 w 468"/>
                <a:gd name="T9" fmla="*/ 18 h 498"/>
                <a:gd name="T10" fmla="*/ 96 w 468"/>
                <a:gd name="T11" fmla="*/ 66 h 498"/>
                <a:gd name="T12" fmla="*/ 48 w 468"/>
                <a:gd name="T13" fmla="*/ 132 h 498"/>
                <a:gd name="T14" fmla="*/ 36 w 468"/>
                <a:gd name="T15" fmla="*/ 204 h 498"/>
                <a:gd name="T16" fmla="*/ 48 w 468"/>
                <a:gd name="T17" fmla="*/ 318 h 498"/>
                <a:gd name="T18" fmla="*/ 54 w 468"/>
                <a:gd name="T19" fmla="*/ 318 h 498"/>
                <a:gd name="T20" fmla="*/ 72 w 468"/>
                <a:gd name="T21" fmla="*/ 270 h 498"/>
                <a:gd name="T22" fmla="*/ 96 w 468"/>
                <a:gd name="T23" fmla="*/ 222 h 498"/>
                <a:gd name="T24" fmla="*/ 114 w 468"/>
                <a:gd name="T25" fmla="*/ 168 h 498"/>
                <a:gd name="T26" fmla="*/ 132 w 468"/>
                <a:gd name="T27" fmla="*/ 126 h 498"/>
                <a:gd name="T28" fmla="*/ 174 w 468"/>
                <a:gd name="T29" fmla="*/ 132 h 498"/>
                <a:gd name="T30" fmla="*/ 186 w 468"/>
                <a:gd name="T31" fmla="*/ 180 h 498"/>
                <a:gd name="T32" fmla="*/ 222 w 468"/>
                <a:gd name="T33" fmla="*/ 192 h 498"/>
                <a:gd name="T34" fmla="*/ 252 w 468"/>
                <a:gd name="T35" fmla="*/ 222 h 498"/>
                <a:gd name="T36" fmla="*/ 276 w 468"/>
                <a:gd name="T37" fmla="*/ 234 h 498"/>
                <a:gd name="T38" fmla="*/ 294 w 468"/>
                <a:gd name="T39" fmla="*/ 252 h 498"/>
                <a:gd name="T40" fmla="*/ 312 w 468"/>
                <a:gd name="T41" fmla="*/ 264 h 498"/>
                <a:gd name="T42" fmla="*/ 330 w 468"/>
                <a:gd name="T43" fmla="*/ 264 h 498"/>
                <a:gd name="T44" fmla="*/ 348 w 468"/>
                <a:gd name="T45" fmla="*/ 288 h 498"/>
                <a:gd name="T46" fmla="*/ 342 w 468"/>
                <a:gd name="T47" fmla="*/ 330 h 498"/>
                <a:gd name="T48" fmla="*/ 318 w 468"/>
                <a:gd name="T49" fmla="*/ 342 h 498"/>
                <a:gd name="T50" fmla="*/ 282 w 468"/>
                <a:gd name="T51" fmla="*/ 354 h 498"/>
                <a:gd name="T52" fmla="*/ 252 w 468"/>
                <a:gd name="T53" fmla="*/ 372 h 498"/>
                <a:gd name="T54" fmla="*/ 216 w 468"/>
                <a:gd name="T55" fmla="*/ 384 h 498"/>
                <a:gd name="T56" fmla="*/ 186 w 468"/>
                <a:gd name="T57" fmla="*/ 396 h 498"/>
                <a:gd name="T58" fmla="*/ 150 w 468"/>
                <a:gd name="T59" fmla="*/ 396 h 498"/>
                <a:gd name="T60" fmla="*/ 168 w 468"/>
                <a:gd name="T61" fmla="*/ 348 h 498"/>
                <a:gd name="T62" fmla="*/ 210 w 468"/>
                <a:gd name="T63" fmla="*/ 312 h 498"/>
                <a:gd name="T64" fmla="*/ 204 w 468"/>
                <a:gd name="T65" fmla="*/ 294 h 498"/>
                <a:gd name="T66" fmla="*/ 186 w 468"/>
                <a:gd name="T67" fmla="*/ 276 h 498"/>
                <a:gd name="T68" fmla="*/ 174 w 468"/>
                <a:gd name="T69" fmla="*/ 264 h 498"/>
                <a:gd name="T70" fmla="*/ 156 w 468"/>
                <a:gd name="T71" fmla="*/ 312 h 498"/>
                <a:gd name="T72" fmla="*/ 126 w 468"/>
                <a:gd name="T73" fmla="*/ 372 h 498"/>
                <a:gd name="T74" fmla="*/ 102 w 468"/>
                <a:gd name="T75" fmla="*/ 402 h 498"/>
                <a:gd name="T76" fmla="*/ 66 w 468"/>
                <a:gd name="T77" fmla="*/ 420 h 498"/>
                <a:gd name="T78" fmla="*/ 48 w 468"/>
                <a:gd name="T79" fmla="*/ 420 h 498"/>
                <a:gd name="T80" fmla="*/ 36 w 468"/>
                <a:gd name="T81" fmla="*/ 408 h 498"/>
                <a:gd name="T82" fmla="*/ 24 w 468"/>
                <a:gd name="T83" fmla="*/ 426 h 498"/>
                <a:gd name="T84" fmla="*/ 6 w 468"/>
                <a:gd name="T85" fmla="*/ 450 h 498"/>
                <a:gd name="T86" fmla="*/ 18 w 468"/>
                <a:gd name="T87" fmla="*/ 474 h 498"/>
                <a:gd name="T88" fmla="*/ 54 w 468"/>
                <a:gd name="T89" fmla="*/ 498 h 498"/>
                <a:gd name="T90" fmla="*/ 78 w 468"/>
                <a:gd name="T91" fmla="*/ 486 h 498"/>
                <a:gd name="T92" fmla="*/ 96 w 468"/>
                <a:gd name="T93" fmla="*/ 480 h 498"/>
                <a:gd name="T94" fmla="*/ 120 w 468"/>
                <a:gd name="T95" fmla="*/ 444 h 498"/>
                <a:gd name="T96" fmla="*/ 180 w 468"/>
                <a:gd name="T97" fmla="*/ 414 h 498"/>
                <a:gd name="T98" fmla="*/ 222 w 468"/>
                <a:gd name="T99" fmla="*/ 402 h 498"/>
                <a:gd name="T100" fmla="*/ 264 w 468"/>
                <a:gd name="T101" fmla="*/ 396 h 498"/>
                <a:gd name="T102" fmla="*/ 306 w 468"/>
                <a:gd name="T103" fmla="*/ 378 h 498"/>
                <a:gd name="T104" fmla="*/ 342 w 468"/>
                <a:gd name="T105" fmla="*/ 354 h 498"/>
                <a:gd name="T106" fmla="*/ 372 w 468"/>
                <a:gd name="T107" fmla="*/ 330 h 498"/>
                <a:gd name="T108" fmla="*/ 396 w 468"/>
                <a:gd name="T109" fmla="*/ 300 h 498"/>
                <a:gd name="T110" fmla="*/ 414 w 468"/>
                <a:gd name="T111" fmla="*/ 276 h 498"/>
                <a:gd name="T112" fmla="*/ 426 w 468"/>
                <a:gd name="T113" fmla="*/ 246 h 498"/>
                <a:gd name="T114" fmla="*/ 450 w 468"/>
                <a:gd name="T115" fmla="*/ 216 h 498"/>
                <a:gd name="T116" fmla="*/ 468 w 468"/>
                <a:gd name="T117" fmla="*/ 15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68" h="498">
                  <a:moveTo>
                    <a:pt x="468" y="126"/>
                  </a:moveTo>
                  <a:lnTo>
                    <a:pt x="468" y="108"/>
                  </a:lnTo>
                  <a:lnTo>
                    <a:pt x="462" y="84"/>
                  </a:lnTo>
                  <a:lnTo>
                    <a:pt x="450" y="66"/>
                  </a:lnTo>
                  <a:lnTo>
                    <a:pt x="444" y="54"/>
                  </a:lnTo>
                  <a:lnTo>
                    <a:pt x="426" y="42"/>
                  </a:lnTo>
                  <a:lnTo>
                    <a:pt x="414" y="30"/>
                  </a:lnTo>
                  <a:lnTo>
                    <a:pt x="396" y="24"/>
                  </a:lnTo>
                  <a:lnTo>
                    <a:pt x="378" y="18"/>
                  </a:lnTo>
                  <a:lnTo>
                    <a:pt x="360" y="12"/>
                  </a:lnTo>
                  <a:lnTo>
                    <a:pt x="336" y="6"/>
                  </a:lnTo>
                  <a:lnTo>
                    <a:pt x="318" y="6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28" y="6"/>
                  </a:lnTo>
                  <a:lnTo>
                    <a:pt x="210" y="6"/>
                  </a:lnTo>
                  <a:lnTo>
                    <a:pt x="198" y="6"/>
                  </a:lnTo>
                  <a:lnTo>
                    <a:pt x="180" y="12"/>
                  </a:lnTo>
                  <a:lnTo>
                    <a:pt x="162" y="18"/>
                  </a:lnTo>
                  <a:lnTo>
                    <a:pt x="144" y="30"/>
                  </a:lnTo>
                  <a:lnTo>
                    <a:pt x="126" y="42"/>
                  </a:lnTo>
                  <a:lnTo>
                    <a:pt x="108" y="54"/>
                  </a:lnTo>
                  <a:lnTo>
                    <a:pt x="96" y="66"/>
                  </a:lnTo>
                  <a:lnTo>
                    <a:pt x="78" y="78"/>
                  </a:lnTo>
                  <a:lnTo>
                    <a:pt x="66" y="96"/>
                  </a:lnTo>
                  <a:lnTo>
                    <a:pt x="54" y="114"/>
                  </a:lnTo>
                  <a:lnTo>
                    <a:pt x="48" y="132"/>
                  </a:lnTo>
                  <a:lnTo>
                    <a:pt x="36" y="150"/>
                  </a:lnTo>
                  <a:lnTo>
                    <a:pt x="36" y="168"/>
                  </a:lnTo>
                  <a:lnTo>
                    <a:pt x="30" y="186"/>
                  </a:lnTo>
                  <a:lnTo>
                    <a:pt x="36" y="204"/>
                  </a:lnTo>
                  <a:lnTo>
                    <a:pt x="36" y="216"/>
                  </a:lnTo>
                  <a:lnTo>
                    <a:pt x="48" y="252"/>
                  </a:lnTo>
                  <a:lnTo>
                    <a:pt x="48" y="282"/>
                  </a:lnTo>
                  <a:lnTo>
                    <a:pt x="48" y="318"/>
                  </a:lnTo>
                  <a:lnTo>
                    <a:pt x="48" y="354"/>
                  </a:lnTo>
                  <a:lnTo>
                    <a:pt x="48" y="342"/>
                  </a:lnTo>
                  <a:lnTo>
                    <a:pt x="54" y="336"/>
                  </a:lnTo>
                  <a:lnTo>
                    <a:pt x="54" y="318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72" y="282"/>
                  </a:lnTo>
                  <a:lnTo>
                    <a:pt x="72" y="270"/>
                  </a:lnTo>
                  <a:lnTo>
                    <a:pt x="78" y="258"/>
                  </a:lnTo>
                  <a:lnTo>
                    <a:pt x="84" y="246"/>
                  </a:lnTo>
                  <a:lnTo>
                    <a:pt x="90" y="234"/>
                  </a:lnTo>
                  <a:lnTo>
                    <a:pt x="96" y="222"/>
                  </a:lnTo>
                  <a:lnTo>
                    <a:pt x="102" y="210"/>
                  </a:lnTo>
                  <a:lnTo>
                    <a:pt x="108" y="198"/>
                  </a:lnTo>
                  <a:lnTo>
                    <a:pt x="114" y="180"/>
                  </a:lnTo>
                  <a:lnTo>
                    <a:pt x="114" y="168"/>
                  </a:lnTo>
                  <a:lnTo>
                    <a:pt x="120" y="156"/>
                  </a:lnTo>
                  <a:lnTo>
                    <a:pt x="120" y="144"/>
                  </a:lnTo>
                  <a:lnTo>
                    <a:pt x="126" y="138"/>
                  </a:lnTo>
                  <a:lnTo>
                    <a:pt x="132" y="126"/>
                  </a:lnTo>
                  <a:lnTo>
                    <a:pt x="144" y="126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74" y="132"/>
                  </a:lnTo>
                  <a:lnTo>
                    <a:pt x="180" y="144"/>
                  </a:lnTo>
                  <a:lnTo>
                    <a:pt x="186" y="156"/>
                  </a:lnTo>
                  <a:lnTo>
                    <a:pt x="186" y="168"/>
                  </a:lnTo>
                  <a:lnTo>
                    <a:pt x="186" y="180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10" y="186"/>
                  </a:lnTo>
                  <a:lnTo>
                    <a:pt x="222" y="192"/>
                  </a:lnTo>
                  <a:lnTo>
                    <a:pt x="234" y="198"/>
                  </a:lnTo>
                  <a:lnTo>
                    <a:pt x="240" y="204"/>
                  </a:lnTo>
                  <a:lnTo>
                    <a:pt x="246" y="210"/>
                  </a:lnTo>
                  <a:lnTo>
                    <a:pt x="252" y="222"/>
                  </a:lnTo>
                  <a:lnTo>
                    <a:pt x="252" y="234"/>
                  </a:lnTo>
                  <a:lnTo>
                    <a:pt x="258" y="234"/>
                  </a:lnTo>
                  <a:lnTo>
                    <a:pt x="264" y="234"/>
                  </a:lnTo>
                  <a:lnTo>
                    <a:pt x="276" y="234"/>
                  </a:lnTo>
                  <a:lnTo>
                    <a:pt x="282" y="240"/>
                  </a:lnTo>
                  <a:lnTo>
                    <a:pt x="288" y="240"/>
                  </a:lnTo>
                  <a:lnTo>
                    <a:pt x="294" y="246"/>
                  </a:lnTo>
                  <a:lnTo>
                    <a:pt x="294" y="252"/>
                  </a:lnTo>
                  <a:lnTo>
                    <a:pt x="300" y="264"/>
                  </a:lnTo>
                  <a:lnTo>
                    <a:pt x="300" y="264"/>
                  </a:lnTo>
                  <a:lnTo>
                    <a:pt x="306" y="264"/>
                  </a:lnTo>
                  <a:lnTo>
                    <a:pt x="312" y="264"/>
                  </a:lnTo>
                  <a:lnTo>
                    <a:pt x="318" y="264"/>
                  </a:lnTo>
                  <a:lnTo>
                    <a:pt x="324" y="264"/>
                  </a:lnTo>
                  <a:lnTo>
                    <a:pt x="324" y="264"/>
                  </a:lnTo>
                  <a:lnTo>
                    <a:pt x="330" y="264"/>
                  </a:lnTo>
                  <a:lnTo>
                    <a:pt x="330" y="270"/>
                  </a:lnTo>
                  <a:lnTo>
                    <a:pt x="336" y="270"/>
                  </a:lnTo>
                  <a:lnTo>
                    <a:pt x="342" y="282"/>
                  </a:lnTo>
                  <a:lnTo>
                    <a:pt x="348" y="288"/>
                  </a:lnTo>
                  <a:lnTo>
                    <a:pt x="348" y="300"/>
                  </a:lnTo>
                  <a:lnTo>
                    <a:pt x="348" y="312"/>
                  </a:lnTo>
                  <a:lnTo>
                    <a:pt x="348" y="324"/>
                  </a:lnTo>
                  <a:lnTo>
                    <a:pt x="342" y="330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6"/>
                  </a:lnTo>
                  <a:lnTo>
                    <a:pt x="318" y="342"/>
                  </a:lnTo>
                  <a:lnTo>
                    <a:pt x="306" y="342"/>
                  </a:lnTo>
                  <a:lnTo>
                    <a:pt x="300" y="348"/>
                  </a:lnTo>
                  <a:lnTo>
                    <a:pt x="288" y="348"/>
                  </a:lnTo>
                  <a:lnTo>
                    <a:pt x="282" y="354"/>
                  </a:lnTo>
                  <a:lnTo>
                    <a:pt x="276" y="360"/>
                  </a:lnTo>
                  <a:lnTo>
                    <a:pt x="264" y="360"/>
                  </a:lnTo>
                  <a:lnTo>
                    <a:pt x="258" y="366"/>
                  </a:lnTo>
                  <a:lnTo>
                    <a:pt x="252" y="372"/>
                  </a:lnTo>
                  <a:lnTo>
                    <a:pt x="240" y="372"/>
                  </a:lnTo>
                  <a:lnTo>
                    <a:pt x="234" y="378"/>
                  </a:lnTo>
                  <a:lnTo>
                    <a:pt x="228" y="384"/>
                  </a:lnTo>
                  <a:lnTo>
                    <a:pt x="216" y="384"/>
                  </a:lnTo>
                  <a:lnTo>
                    <a:pt x="210" y="390"/>
                  </a:lnTo>
                  <a:lnTo>
                    <a:pt x="204" y="390"/>
                  </a:lnTo>
                  <a:lnTo>
                    <a:pt x="198" y="396"/>
                  </a:lnTo>
                  <a:lnTo>
                    <a:pt x="186" y="396"/>
                  </a:lnTo>
                  <a:lnTo>
                    <a:pt x="174" y="402"/>
                  </a:lnTo>
                  <a:lnTo>
                    <a:pt x="162" y="402"/>
                  </a:lnTo>
                  <a:lnTo>
                    <a:pt x="156" y="402"/>
                  </a:lnTo>
                  <a:lnTo>
                    <a:pt x="150" y="396"/>
                  </a:lnTo>
                  <a:lnTo>
                    <a:pt x="150" y="384"/>
                  </a:lnTo>
                  <a:lnTo>
                    <a:pt x="150" y="372"/>
                  </a:lnTo>
                  <a:lnTo>
                    <a:pt x="156" y="354"/>
                  </a:lnTo>
                  <a:lnTo>
                    <a:pt x="168" y="348"/>
                  </a:lnTo>
                  <a:lnTo>
                    <a:pt x="180" y="336"/>
                  </a:lnTo>
                  <a:lnTo>
                    <a:pt x="192" y="330"/>
                  </a:lnTo>
                  <a:lnTo>
                    <a:pt x="204" y="318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198" y="288"/>
                  </a:lnTo>
                  <a:lnTo>
                    <a:pt x="192" y="282"/>
                  </a:lnTo>
                  <a:lnTo>
                    <a:pt x="192" y="282"/>
                  </a:lnTo>
                  <a:lnTo>
                    <a:pt x="186" y="276"/>
                  </a:lnTo>
                  <a:lnTo>
                    <a:pt x="186" y="270"/>
                  </a:lnTo>
                  <a:lnTo>
                    <a:pt x="180" y="270"/>
                  </a:lnTo>
                  <a:lnTo>
                    <a:pt x="180" y="264"/>
                  </a:lnTo>
                  <a:lnTo>
                    <a:pt x="174" y="264"/>
                  </a:lnTo>
                  <a:lnTo>
                    <a:pt x="168" y="264"/>
                  </a:lnTo>
                  <a:lnTo>
                    <a:pt x="168" y="282"/>
                  </a:lnTo>
                  <a:lnTo>
                    <a:pt x="162" y="294"/>
                  </a:lnTo>
                  <a:lnTo>
                    <a:pt x="156" y="312"/>
                  </a:lnTo>
                  <a:lnTo>
                    <a:pt x="150" y="324"/>
                  </a:lnTo>
                  <a:lnTo>
                    <a:pt x="144" y="342"/>
                  </a:lnTo>
                  <a:lnTo>
                    <a:pt x="132" y="354"/>
                  </a:lnTo>
                  <a:lnTo>
                    <a:pt x="126" y="372"/>
                  </a:lnTo>
                  <a:lnTo>
                    <a:pt x="120" y="384"/>
                  </a:lnTo>
                  <a:lnTo>
                    <a:pt x="114" y="390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96" y="408"/>
                  </a:lnTo>
                  <a:lnTo>
                    <a:pt x="84" y="414"/>
                  </a:lnTo>
                  <a:lnTo>
                    <a:pt x="78" y="414"/>
                  </a:lnTo>
                  <a:lnTo>
                    <a:pt x="66" y="420"/>
                  </a:lnTo>
                  <a:lnTo>
                    <a:pt x="60" y="414"/>
                  </a:lnTo>
                  <a:lnTo>
                    <a:pt x="54" y="420"/>
                  </a:lnTo>
                  <a:lnTo>
                    <a:pt x="54" y="420"/>
                  </a:lnTo>
                  <a:lnTo>
                    <a:pt x="48" y="420"/>
                  </a:lnTo>
                  <a:lnTo>
                    <a:pt x="48" y="414"/>
                  </a:lnTo>
                  <a:lnTo>
                    <a:pt x="42" y="414"/>
                  </a:lnTo>
                  <a:lnTo>
                    <a:pt x="36" y="414"/>
                  </a:lnTo>
                  <a:lnTo>
                    <a:pt x="36" y="408"/>
                  </a:lnTo>
                  <a:lnTo>
                    <a:pt x="36" y="408"/>
                  </a:lnTo>
                  <a:lnTo>
                    <a:pt x="30" y="414"/>
                  </a:lnTo>
                  <a:lnTo>
                    <a:pt x="30" y="420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18" y="432"/>
                  </a:lnTo>
                  <a:lnTo>
                    <a:pt x="12" y="444"/>
                  </a:lnTo>
                  <a:lnTo>
                    <a:pt x="6" y="450"/>
                  </a:lnTo>
                  <a:lnTo>
                    <a:pt x="0" y="45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8" y="474"/>
                  </a:lnTo>
                  <a:lnTo>
                    <a:pt x="30" y="486"/>
                  </a:lnTo>
                  <a:lnTo>
                    <a:pt x="36" y="492"/>
                  </a:lnTo>
                  <a:lnTo>
                    <a:pt x="42" y="492"/>
                  </a:lnTo>
                  <a:lnTo>
                    <a:pt x="54" y="498"/>
                  </a:lnTo>
                  <a:lnTo>
                    <a:pt x="66" y="492"/>
                  </a:lnTo>
                  <a:lnTo>
                    <a:pt x="66" y="492"/>
                  </a:lnTo>
                  <a:lnTo>
                    <a:pt x="72" y="492"/>
                  </a:lnTo>
                  <a:lnTo>
                    <a:pt x="78" y="486"/>
                  </a:lnTo>
                  <a:lnTo>
                    <a:pt x="84" y="486"/>
                  </a:lnTo>
                  <a:lnTo>
                    <a:pt x="84" y="486"/>
                  </a:lnTo>
                  <a:lnTo>
                    <a:pt x="90" y="480"/>
                  </a:lnTo>
                  <a:lnTo>
                    <a:pt x="96" y="480"/>
                  </a:lnTo>
                  <a:lnTo>
                    <a:pt x="102" y="480"/>
                  </a:lnTo>
                  <a:lnTo>
                    <a:pt x="102" y="468"/>
                  </a:lnTo>
                  <a:lnTo>
                    <a:pt x="108" y="456"/>
                  </a:lnTo>
                  <a:lnTo>
                    <a:pt x="120" y="444"/>
                  </a:lnTo>
                  <a:lnTo>
                    <a:pt x="138" y="432"/>
                  </a:lnTo>
                  <a:lnTo>
                    <a:pt x="150" y="426"/>
                  </a:lnTo>
                  <a:lnTo>
                    <a:pt x="168" y="414"/>
                  </a:lnTo>
                  <a:lnTo>
                    <a:pt x="180" y="414"/>
                  </a:lnTo>
                  <a:lnTo>
                    <a:pt x="192" y="408"/>
                  </a:lnTo>
                  <a:lnTo>
                    <a:pt x="204" y="408"/>
                  </a:lnTo>
                  <a:lnTo>
                    <a:pt x="210" y="408"/>
                  </a:lnTo>
                  <a:lnTo>
                    <a:pt x="222" y="402"/>
                  </a:lnTo>
                  <a:lnTo>
                    <a:pt x="234" y="402"/>
                  </a:lnTo>
                  <a:lnTo>
                    <a:pt x="246" y="402"/>
                  </a:lnTo>
                  <a:lnTo>
                    <a:pt x="252" y="396"/>
                  </a:lnTo>
                  <a:lnTo>
                    <a:pt x="264" y="396"/>
                  </a:lnTo>
                  <a:lnTo>
                    <a:pt x="276" y="390"/>
                  </a:lnTo>
                  <a:lnTo>
                    <a:pt x="288" y="384"/>
                  </a:lnTo>
                  <a:lnTo>
                    <a:pt x="294" y="384"/>
                  </a:lnTo>
                  <a:lnTo>
                    <a:pt x="306" y="378"/>
                  </a:lnTo>
                  <a:lnTo>
                    <a:pt x="318" y="372"/>
                  </a:lnTo>
                  <a:lnTo>
                    <a:pt x="324" y="366"/>
                  </a:lnTo>
                  <a:lnTo>
                    <a:pt x="336" y="360"/>
                  </a:lnTo>
                  <a:lnTo>
                    <a:pt x="342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66" y="336"/>
                  </a:lnTo>
                  <a:lnTo>
                    <a:pt x="372" y="330"/>
                  </a:lnTo>
                  <a:lnTo>
                    <a:pt x="378" y="324"/>
                  </a:lnTo>
                  <a:lnTo>
                    <a:pt x="384" y="318"/>
                  </a:lnTo>
                  <a:lnTo>
                    <a:pt x="390" y="312"/>
                  </a:lnTo>
                  <a:lnTo>
                    <a:pt x="396" y="300"/>
                  </a:lnTo>
                  <a:lnTo>
                    <a:pt x="402" y="294"/>
                  </a:lnTo>
                  <a:lnTo>
                    <a:pt x="402" y="288"/>
                  </a:lnTo>
                  <a:lnTo>
                    <a:pt x="408" y="282"/>
                  </a:lnTo>
                  <a:lnTo>
                    <a:pt x="414" y="276"/>
                  </a:lnTo>
                  <a:lnTo>
                    <a:pt x="414" y="270"/>
                  </a:lnTo>
                  <a:lnTo>
                    <a:pt x="420" y="264"/>
                  </a:lnTo>
                  <a:lnTo>
                    <a:pt x="420" y="258"/>
                  </a:lnTo>
                  <a:lnTo>
                    <a:pt x="426" y="246"/>
                  </a:lnTo>
                  <a:lnTo>
                    <a:pt x="432" y="240"/>
                  </a:lnTo>
                  <a:lnTo>
                    <a:pt x="438" y="228"/>
                  </a:lnTo>
                  <a:lnTo>
                    <a:pt x="444" y="222"/>
                  </a:lnTo>
                  <a:lnTo>
                    <a:pt x="450" y="216"/>
                  </a:lnTo>
                  <a:lnTo>
                    <a:pt x="450" y="210"/>
                  </a:lnTo>
                  <a:lnTo>
                    <a:pt x="462" y="192"/>
                  </a:lnTo>
                  <a:lnTo>
                    <a:pt x="462" y="168"/>
                  </a:lnTo>
                  <a:lnTo>
                    <a:pt x="468" y="150"/>
                  </a:lnTo>
                  <a:lnTo>
                    <a:pt x="468" y="12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17" name="Freeform 117">
              <a:extLst>
                <a:ext uri="{FF2B5EF4-FFF2-40B4-BE49-F238E27FC236}">
                  <a16:creationId xmlns:a16="http://schemas.microsoft.com/office/drawing/2014/main" id="{3C89429C-5D9E-4F7B-8504-4B3D2E0B7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" y="1952"/>
              <a:ext cx="6" cy="6"/>
            </a:xfrm>
            <a:custGeom>
              <a:avLst/>
              <a:gdLst>
                <a:gd name="T0" fmla="*/ 0 w 6"/>
                <a:gd name="T1" fmla="*/ 6 h 6"/>
                <a:gd name="T2" fmla="*/ 0 w 6"/>
                <a:gd name="T3" fmla="*/ 0 h 6"/>
                <a:gd name="T4" fmla="*/ 6 w 6"/>
                <a:gd name="T5" fmla="*/ 6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D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5718" name="Rectangle 118">
              <a:extLst>
                <a:ext uri="{FF2B5EF4-FFF2-40B4-BE49-F238E27FC236}">
                  <a16:creationId xmlns:a16="http://schemas.microsoft.com/office/drawing/2014/main" id="{BD344057-D569-4C3D-BC88-F20A9562B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" y="2318"/>
              <a:ext cx="6" cy="12"/>
            </a:xfrm>
            <a:prstGeom prst="rect">
              <a:avLst/>
            </a:prstGeom>
            <a:solidFill>
              <a:srgbClr val="BDE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6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6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>
            <a:extLst>
              <a:ext uri="{FF2B5EF4-FFF2-40B4-BE49-F238E27FC236}">
                <a16:creationId xmlns:a16="http://schemas.microsoft.com/office/drawing/2014/main" id="{EE3155A3-DE43-4D0F-9410-AC9121C85AF9}"/>
              </a:ext>
            </a:extLst>
          </p:cNvPr>
          <p:cNvGrpSpPr>
            <a:grpSpLocks/>
          </p:cNvGrpSpPr>
          <p:nvPr/>
        </p:nvGrpSpPr>
        <p:grpSpPr bwMode="auto">
          <a:xfrm>
            <a:off x="2297114" y="1341439"/>
            <a:ext cx="7831137" cy="5272087"/>
            <a:chOff x="528" y="768"/>
            <a:chExt cx="4990" cy="3177"/>
          </a:xfrm>
        </p:grpSpPr>
        <p:sp>
          <p:nvSpPr>
            <p:cNvPr id="26627" name="Text Box 3">
              <a:extLst>
                <a:ext uri="{FF2B5EF4-FFF2-40B4-BE49-F238E27FC236}">
                  <a16:creationId xmlns:a16="http://schemas.microsoft.com/office/drawing/2014/main" id="{2DD5AF3F-F555-4BA2-913A-7108B67BD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9" y="1534"/>
              <a:ext cx="1361" cy="19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cs typeface="Arial" panose="020B0604020202020204" pitchFamily="34" charset="0"/>
                </a:rPr>
                <a:t>PEMBINAAN</a:t>
              </a:r>
            </a:p>
          </p:txBody>
        </p:sp>
        <p:sp>
          <p:nvSpPr>
            <p:cNvPr id="26628" name="Text Box 4">
              <a:extLst>
                <a:ext uri="{FF2B5EF4-FFF2-40B4-BE49-F238E27FC236}">
                  <a16:creationId xmlns:a16="http://schemas.microsoft.com/office/drawing/2014/main" id="{08550093-3FC6-434B-AB49-638D05D04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124"/>
              <a:ext cx="908" cy="189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KESEHATAN</a:t>
              </a:r>
            </a:p>
          </p:txBody>
        </p:sp>
        <p:sp>
          <p:nvSpPr>
            <p:cNvPr id="26629" name="Text Box 5">
              <a:extLst>
                <a:ext uri="{FF2B5EF4-FFF2-40B4-BE49-F238E27FC236}">
                  <a16:creationId xmlns:a16="http://schemas.microsoft.com/office/drawing/2014/main" id="{ED148A7B-51C5-4DD7-A758-F833817484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7" y="2124"/>
              <a:ext cx="634" cy="18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MENTAL</a:t>
              </a:r>
            </a:p>
          </p:txBody>
        </p:sp>
        <p:sp>
          <p:nvSpPr>
            <p:cNvPr id="26630" name="Text Box 6">
              <a:extLst>
                <a:ext uri="{FF2B5EF4-FFF2-40B4-BE49-F238E27FC236}">
                  <a16:creationId xmlns:a16="http://schemas.microsoft.com/office/drawing/2014/main" id="{B7603FE5-0B9A-42D1-834F-65C0D3CB7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8" y="2124"/>
              <a:ext cx="636" cy="189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KORPS</a:t>
              </a:r>
            </a:p>
          </p:txBody>
        </p:sp>
        <p:sp>
          <p:nvSpPr>
            <p:cNvPr id="26631" name="Text Box 7">
              <a:extLst>
                <a:ext uri="{FF2B5EF4-FFF2-40B4-BE49-F238E27FC236}">
                  <a16:creationId xmlns:a16="http://schemas.microsoft.com/office/drawing/2014/main" id="{17B9D6B3-BE48-4365-A365-D5E1BCAAE5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" y="2879"/>
              <a:ext cx="635" cy="190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BINJAS</a:t>
              </a:r>
            </a:p>
          </p:txBody>
        </p:sp>
        <p:sp>
          <p:nvSpPr>
            <p:cNvPr id="26632" name="Text Box 8">
              <a:extLst>
                <a:ext uri="{FF2B5EF4-FFF2-40B4-BE49-F238E27FC236}">
                  <a16:creationId xmlns:a16="http://schemas.microsoft.com/office/drawing/2014/main" id="{FB9E71E3-ACFB-4E6D-893A-5255D74EF9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6" y="2879"/>
              <a:ext cx="816" cy="19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BINTALROH</a:t>
              </a:r>
            </a:p>
          </p:txBody>
        </p:sp>
        <p:sp>
          <p:nvSpPr>
            <p:cNvPr id="26633" name="Text Box 9">
              <a:extLst>
                <a:ext uri="{FF2B5EF4-FFF2-40B4-BE49-F238E27FC236}">
                  <a16:creationId xmlns:a16="http://schemas.microsoft.com/office/drawing/2014/main" id="{0DA29B66-7842-4A57-83B0-EA151D9D65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2" y="2879"/>
              <a:ext cx="726" cy="19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BINKORPS</a:t>
              </a:r>
            </a:p>
          </p:txBody>
        </p:sp>
        <p:cxnSp>
          <p:nvCxnSpPr>
            <p:cNvPr id="26634" name="AutoShape 10">
              <a:extLst>
                <a:ext uri="{FF2B5EF4-FFF2-40B4-BE49-F238E27FC236}">
                  <a16:creationId xmlns:a16="http://schemas.microsoft.com/office/drawing/2014/main" id="{D42DA081-5BF7-49B0-BE9B-6A31BBD95FEA}"/>
                </a:ext>
              </a:extLst>
            </p:cNvPr>
            <p:cNvCxnSpPr>
              <a:cxnSpLocks noChangeShapeType="1"/>
              <a:stCxn id="26627" idx="2"/>
              <a:endCxn id="26628" idx="0"/>
            </p:cNvCxnSpPr>
            <p:nvPr/>
          </p:nvCxnSpPr>
          <p:spPr bwMode="auto">
            <a:xfrm flipH="1">
              <a:off x="982" y="1732"/>
              <a:ext cx="858" cy="392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635" name="AutoShape 11">
              <a:extLst>
                <a:ext uri="{FF2B5EF4-FFF2-40B4-BE49-F238E27FC236}">
                  <a16:creationId xmlns:a16="http://schemas.microsoft.com/office/drawing/2014/main" id="{A2D97170-C350-4991-8839-17632D72BB37}"/>
                </a:ext>
              </a:extLst>
            </p:cNvPr>
            <p:cNvCxnSpPr>
              <a:cxnSpLocks noChangeShapeType="1"/>
              <a:stCxn id="26627" idx="2"/>
              <a:endCxn id="26629" idx="0"/>
            </p:cNvCxnSpPr>
            <p:nvPr/>
          </p:nvCxnSpPr>
          <p:spPr bwMode="auto">
            <a:xfrm>
              <a:off x="1840" y="1732"/>
              <a:ext cx="4" cy="392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636" name="AutoShape 12">
              <a:extLst>
                <a:ext uri="{FF2B5EF4-FFF2-40B4-BE49-F238E27FC236}">
                  <a16:creationId xmlns:a16="http://schemas.microsoft.com/office/drawing/2014/main" id="{71870DEB-949C-4FAA-8F73-166116AB9465}"/>
                </a:ext>
              </a:extLst>
            </p:cNvPr>
            <p:cNvCxnSpPr>
              <a:cxnSpLocks noChangeShapeType="1"/>
              <a:stCxn id="26627" idx="2"/>
              <a:endCxn id="26630" idx="0"/>
            </p:cNvCxnSpPr>
            <p:nvPr/>
          </p:nvCxnSpPr>
          <p:spPr bwMode="auto">
            <a:xfrm>
              <a:off x="1840" y="1732"/>
              <a:ext cx="866" cy="392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637" name="AutoShape 13">
              <a:extLst>
                <a:ext uri="{FF2B5EF4-FFF2-40B4-BE49-F238E27FC236}">
                  <a16:creationId xmlns:a16="http://schemas.microsoft.com/office/drawing/2014/main" id="{DE89FA3E-D351-4C4A-B28D-A43290A37042}"/>
                </a:ext>
              </a:extLst>
            </p:cNvPr>
            <p:cNvCxnSpPr>
              <a:cxnSpLocks noChangeShapeType="1"/>
              <a:stCxn id="26628" idx="2"/>
              <a:endCxn id="26631" idx="0"/>
            </p:cNvCxnSpPr>
            <p:nvPr/>
          </p:nvCxnSpPr>
          <p:spPr bwMode="auto">
            <a:xfrm>
              <a:off x="982" y="2322"/>
              <a:ext cx="0" cy="557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638" name="AutoShape 14">
              <a:extLst>
                <a:ext uri="{FF2B5EF4-FFF2-40B4-BE49-F238E27FC236}">
                  <a16:creationId xmlns:a16="http://schemas.microsoft.com/office/drawing/2014/main" id="{EE172FE8-D58C-41F1-9157-1A9686D84558}"/>
                </a:ext>
              </a:extLst>
            </p:cNvPr>
            <p:cNvCxnSpPr>
              <a:cxnSpLocks noChangeShapeType="1"/>
              <a:stCxn id="26629" idx="2"/>
              <a:endCxn id="26632" idx="0"/>
            </p:cNvCxnSpPr>
            <p:nvPr/>
          </p:nvCxnSpPr>
          <p:spPr bwMode="auto">
            <a:xfrm>
              <a:off x="1844" y="2322"/>
              <a:ext cx="0" cy="557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639" name="Text Box 15">
              <a:extLst>
                <a:ext uri="{FF2B5EF4-FFF2-40B4-BE49-F238E27FC236}">
                  <a16:creationId xmlns:a16="http://schemas.microsoft.com/office/drawing/2014/main" id="{32D656CA-C65A-4625-ABE0-3B2811F04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" y="3241"/>
              <a:ext cx="635" cy="612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1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OLAHRAGA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1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PELAYANAN KESEHATAN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10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FITNES CENTER</a:t>
              </a:r>
            </a:p>
          </p:txBody>
        </p:sp>
        <p:sp>
          <p:nvSpPr>
            <p:cNvPr id="26640" name="Text Box 16">
              <a:extLst>
                <a:ext uri="{FF2B5EF4-FFF2-40B4-BE49-F238E27FC236}">
                  <a16:creationId xmlns:a16="http://schemas.microsoft.com/office/drawing/2014/main" id="{BC123CDF-8FF1-4017-AE67-5FFD846B9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2" y="3241"/>
              <a:ext cx="726" cy="704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92075" indent="-920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altLang="en-US" sz="1000" b="1">
                  <a:solidFill>
                    <a:srgbClr val="000000"/>
                  </a:solidFill>
                  <a:cs typeface="Arial" panose="020B0604020202020204" pitchFamily="34" charset="0"/>
                </a:rPr>
                <a:t>BANTUAN HUKUM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altLang="en-US" sz="1000" b="1">
                  <a:solidFill>
                    <a:srgbClr val="000000"/>
                  </a:solidFill>
                  <a:cs typeface="Arial" panose="020B0604020202020204" pitchFamily="34" charset="0"/>
                </a:rPr>
                <a:t>BIN KODE ETIK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altLang="en-US" sz="1000" b="1">
                  <a:solidFill>
                    <a:srgbClr val="000000"/>
                  </a:solidFill>
                  <a:cs typeface="Arial" panose="020B0604020202020204" pitchFamily="34" charset="0"/>
                </a:rPr>
                <a:t>PROTAP BINKORP</a:t>
              </a:r>
            </a:p>
          </p:txBody>
        </p:sp>
        <p:cxnSp>
          <p:nvCxnSpPr>
            <p:cNvPr id="26641" name="AutoShape 17">
              <a:extLst>
                <a:ext uri="{FF2B5EF4-FFF2-40B4-BE49-F238E27FC236}">
                  <a16:creationId xmlns:a16="http://schemas.microsoft.com/office/drawing/2014/main" id="{1A47BDC2-F56B-4F83-AC00-79E87D7E2CBD}"/>
                </a:ext>
              </a:extLst>
            </p:cNvPr>
            <p:cNvCxnSpPr>
              <a:cxnSpLocks noChangeShapeType="1"/>
              <a:stCxn id="26631" idx="2"/>
              <a:endCxn id="26639" idx="0"/>
            </p:cNvCxnSpPr>
            <p:nvPr/>
          </p:nvCxnSpPr>
          <p:spPr bwMode="auto">
            <a:xfrm>
              <a:off x="982" y="3077"/>
              <a:ext cx="0" cy="164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642" name="AutoShape 18">
              <a:extLst>
                <a:ext uri="{FF2B5EF4-FFF2-40B4-BE49-F238E27FC236}">
                  <a16:creationId xmlns:a16="http://schemas.microsoft.com/office/drawing/2014/main" id="{D1FB6BB9-7839-4FE7-B1A2-EDC652BB02A7}"/>
                </a:ext>
              </a:extLst>
            </p:cNvPr>
            <p:cNvCxnSpPr>
              <a:cxnSpLocks noChangeShapeType="1"/>
              <a:stCxn id="26647" idx="2"/>
              <a:endCxn id="26627" idx="0"/>
            </p:cNvCxnSpPr>
            <p:nvPr/>
          </p:nvCxnSpPr>
          <p:spPr bwMode="auto">
            <a:xfrm flipH="1">
              <a:off x="1840" y="1216"/>
              <a:ext cx="1433" cy="318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643" name="Text Box 19">
              <a:extLst>
                <a:ext uri="{FF2B5EF4-FFF2-40B4-BE49-F238E27FC236}">
                  <a16:creationId xmlns:a16="http://schemas.microsoft.com/office/drawing/2014/main" id="{1409BA9B-D004-4EAB-9736-2E6AD88E35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0" y="1534"/>
              <a:ext cx="1361" cy="19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>
                  <a:solidFill>
                    <a:srgbClr val="000000"/>
                  </a:solidFill>
                  <a:cs typeface="Arial" panose="020B0604020202020204" pitchFamily="34" charset="0"/>
                </a:rPr>
                <a:t>KOMPENSASI</a:t>
              </a:r>
            </a:p>
          </p:txBody>
        </p:sp>
        <p:cxnSp>
          <p:nvCxnSpPr>
            <p:cNvPr id="26644" name="AutoShape 20">
              <a:extLst>
                <a:ext uri="{FF2B5EF4-FFF2-40B4-BE49-F238E27FC236}">
                  <a16:creationId xmlns:a16="http://schemas.microsoft.com/office/drawing/2014/main" id="{E94509D2-FA9A-4EEE-9D15-21F561B0E309}"/>
                </a:ext>
              </a:extLst>
            </p:cNvPr>
            <p:cNvCxnSpPr>
              <a:cxnSpLocks noChangeShapeType="1"/>
              <a:stCxn id="26647" idx="2"/>
              <a:endCxn id="26643" idx="0"/>
            </p:cNvCxnSpPr>
            <p:nvPr/>
          </p:nvCxnSpPr>
          <p:spPr bwMode="auto">
            <a:xfrm>
              <a:off x="3273" y="1216"/>
              <a:ext cx="1338" cy="318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645" name="Text Box 21">
              <a:extLst>
                <a:ext uri="{FF2B5EF4-FFF2-40B4-BE49-F238E27FC236}">
                  <a16:creationId xmlns:a16="http://schemas.microsoft.com/office/drawing/2014/main" id="{12832F34-B8DF-4003-B931-A4630A4CB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3" y="2577"/>
              <a:ext cx="1815" cy="1215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68288" indent="-2682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altLang="en-US" sz="1400" b="1">
                  <a:solidFill>
                    <a:srgbClr val="000000"/>
                  </a:solidFill>
                  <a:cs typeface="Arial" panose="020B0604020202020204" pitchFamily="34" charset="0"/>
                </a:rPr>
                <a:t>GAJI 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altLang="en-US" sz="1400" b="1">
                  <a:solidFill>
                    <a:srgbClr val="000000"/>
                  </a:solidFill>
                  <a:cs typeface="Arial" panose="020B0604020202020204" pitchFamily="34" charset="0"/>
                </a:rPr>
                <a:t>PENGHARGAAN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altLang="en-US" sz="1400" b="1">
                  <a:solidFill>
                    <a:srgbClr val="000000"/>
                  </a:solidFill>
                  <a:cs typeface="Arial" panose="020B0604020202020204" pitchFamily="34" charset="0"/>
                </a:rPr>
                <a:t>INSENTIF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altLang="en-US" sz="1400" b="1">
                  <a:solidFill>
                    <a:srgbClr val="000000"/>
                  </a:solidFill>
                  <a:cs typeface="Arial" panose="020B0604020202020204" pitchFamily="34" charset="0"/>
                </a:rPr>
                <a:t>ASURANSI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altLang="en-US" sz="1400" b="1">
                  <a:solidFill>
                    <a:srgbClr val="000000"/>
                  </a:solidFill>
                  <a:cs typeface="Arial" panose="020B0604020202020204" pitchFamily="34" charset="0"/>
                </a:rPr>
                <a:t>BANTUAN DANA PENDIDIKAN, KESEHATAN, PERUMAHAN</a:t>
              </a:r>
            </a:p>
          </p:txBody>
        </p:sp>
        <p:cxnSp>
          <p:nvCxnSpPr>
            <p:cNvPr id="26646" name="AutoShape 22">
              <a:extLst>
                <a:ext uri="{FF2B5EF4-FFF2-40B4-BE49-F238E27FC236}">
                  <a16:creationId xmlns:a16="http://schemas.microsoft.com/office/drawing/2014/main" id="{064422C1-018A-41E3-A871-AD798DB54408}"/>
                </a:ext>
              </a:extLst>
            </p:cNvPr>
            <p:cNvCxnSpPr>
              <a:cxnSpLocks noChangeShapeType="1"/>
              <a:stCxn id="26643" idx="2"/>
              <a:endCxn id="26645" idx="0"/>
            </p:cNvCxnSpPr>
            <p:nvPr/>
          </p:nvCxnSpPr>
          <p:spPr bwMode="auto">
            <a:xfrm>
              <a:off x="4611" y="1732"/>
              <a:ext cx="0" cy="845"/>
            </a:xfrm>
            <a:prstGeom prst="straightConnector1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647" name="Text Box 23">
              <a:extLst>
                <a:ext uri="{FF2B5EF4-FFF2-40B4-BE49-F238E27FC236}">
                  <a16:creationId xmlns:a16="http://schemas.microsoft.com/office/drawing/2014/main" id="{CEAB9D0F-C089-4B56-9E74-234106CE21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8" y="768"/>
              <a:ext cx="1769" cy="429"/>
            </a:xfrm>
            <a:prstGeom prst="rect">
              <a:avLst/>
            </a:prstGeom>
            <a:solidFill>
              <a:srgbClr val="66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000000"/>
                  </a:solidFill>
                  <a:cs typeface="Arial" panose="020B0604020202020204" pitchFamily="34" charset="0"/>
                </a:rPr>
                <a:t>KESEJAHTERAAN PEGAWAI</a:t>
              </a:r>
            </a:p>
          </p:txBody>
        </p:sp>
        <p:sp>
          <p:nvSpPr>
            <p:cNvPr id="26648" name="Text Box 24">
              <a:extLst>
                <a:ext uri="{FF2B5EF4-FFF2-40B4-BE49-F238E27FC236}">
                  <a16:creationId xmlns:a16="http://schemas.microsoft.com/office/drawing/2014/main" id="{4B90660C-D1F1-4F2E-96E7-450445D817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8" y="3249"/>
              <a:ext cx="864" cy="612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92075" indent="-920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altLang="en-US" sz="1000" b="1">
                  <a:solidFill>
                    <a:srgbClr val="000000"/>
                  </a:solidFill>
                  <a:cs typeface="Arial" panose="020B0604020202020204" pitchFamily="34" charset="0"/>
                </a:rPr>
                <a:t>BINROH/AGAMA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altLang="en-US" sz="1000" b="1">
                  <a:solidFill>
                    <a:srgbClr val="000000"/>
                  </a:solidFill>
                  <a:cs typeface="Arial" panose="020B0604020202020204" pitchFamily="34" charset="0"/>
                </a:rPr>
                <a:t>KONSELING (KLINIK BINKARIR)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altLang="en-US" sz="1000" b="1">
                  <a:solidFill>
                    <a:srgbClr val="000000"/>
                  </a:solidFill>
                  <a:cs typeface="Arial" panose="020B0604020202020204" pitchFamily="34" charset="0"/>
                </a:rPr>
                <a:t>PENYEGARAN</a:t>
              </a:r>
            </a:p>
          </p:txBody>
        </p:sp>
        <p:sp>
          <p:nvSpPr>
            <p:cNvPr id="26649" name="Line 25">
              <a:extLst>
                <a:ext uri="{FF2B5EF4-FFF2-40B4-BE49-F238E27FC236}">
                  <a16:creationId xmlns:a16="http://schemas.microsoft.com/office/drawing/2014/main" id="{D65B2273-9AB0-4572-AD01-3CEECC1476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4" y="3105"/>
              <a:ext cx="0" cy="14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6650" name="Line 26">
              <a:extLst>
                <a:ext uri="{FF2B5EF4-FFF2-40B4-BE49-F238E27FC236}">
                  <a16:creationId xmlns:a16="http://schemas.microsoft.com/office/drawing/2014/main" id="{CC922170-4AFF-4DF9-9C4F-607FBE4481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4" y="2337"/>
              <a:ext cx="0" cy="52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6651" name="Line 27">
              <a:extLst>
                <a:ext uri="{FF2B5EF4-FFF2-40B4-BE49-F238E27FC236}">
                  <a16:creationId xmlns:a16="http://schemas.microsoft.com/office/drawing/2014/main" id="{A6A40C71-AB1C-4175-9BC6-4641DF1FA6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0" y="3105"/>
              <a:ext cx="0" cy="14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26652" name="Group 28">
            <a:extLst>
              <a:ext uri="{FF2B5EF4-FFF2-40B4-BE49-F238E27FC236}">
                <a16:creationId xmlns:a16="http://schemas.microsoft.com/office/drawing/2014/main" id="{E0F740CA-D17C-4F64-8D64-2F6497B376E7}"/>
              </a:ext>
            </a:extLst>
          </p:cNvPr>
          <p:cNvGrpSpPr>
            <a:grpSpLocks/>
          </p:cNvGrpSpPr>
          <p:nvPr/>
        </p:nvGrpSpPr>
        <p:grpSpPr bwMode="auto">
          <a:xfrm>
            <a:off x="2211388" y="76200"/>
            <a:ext cx="2125662" cy="1905000"/>
            <a:chOff x="469" y="48"/>
            <a:chExt cx="1451" cy="1200"/>
          </a:xfrm>
        </p:grpSpPr>
        <p:grpSp>
          <p:nvGrpSpPr>
            <p:cNvPr id="26653" name="Group 29">
              <a:extLst>
                <a:ext uri="{FF2B5EF4-FFF2-40B4-BE49-F238E27FC236}">
                  <a16:creationId xmlns:a16="http://schemas.microsoft.com/office/drawing/2014/main" id="{38FDB0FF-45E2-4CDD-9698-EC11EB4F01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9" y="48"/>
              <a:ext cx="1067" cy="1017"/>
              <a:chOff x="530" y="558"/>
              <a:chExt cx="1067" cy="1017"/>
            </a:xfrm>
          </p:grpSpPr>
          <p:sp>
            <p:nvSpPr>
              <p:cNvPr id="26654" name="Freeform 30">
                <a:extLst>
                  <a:ext uri="{FF2B5EF4-FFF2-40B4-BE49-F238E27FC236}">
                    <a16:creationId xmlns:a16="http://schemas.microsoft.com/office/drawing/2014/main" id="{C93F545B-66FD-4862-B450-C401766FE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" y="735"/>
                <a:ext cx="536" cy="536"/>
              </a:xfrm>
              <a:custGeom>
                <a:avLst/>
                <a:gdLst>
                  <a:gd name="T0" fmla="*/ 5313 w 5368"/>
                  <a:gd name="T1" fmla="*/ 2139 h 5368"/>
                  <a:gd name="T2" fmla="*/ 5099 w 5368"/>
                  <a:gd name="T3" fmla="*/ 1518 h 5368"/>
                  <a:gd name="T4" fmla="*/ 4756 w 5368"/>
                  <a:gd name="T5" fmla="*/ 978 h 5368"/>
                  <a:gd name="T6" fmla="*/ 4287 w 5368"/>
                  <a:gd name="T7" fmla="*/ 532 h 5368"/>
                  <a:gd name="T8" fmla="*/ 3730 w 5368"/>
                  <a:gd name="T9" fmla="*/ 215 h 5368"/>
                  <a:gd name="T10" fmla="*/ 3094 w 5368"/>
                  <a:gd name="T11" fmla="*/ 31 h 5368"/>
                  <a:gd name="T12" fmla="*/ 2409 w 5368"/>
                  <a:gd name="T13" fmla="*/ 15 h 5368"/>
                  <a:gd name="T14" fmla="*/ 1757 w 5368"/>
                  <a:gd name="T15" fmla="*/ 159 h 5368"/>
                  <a:gd name="T16" fmla="*/ 1185 w 5368"/>
                  <a:gd name="T17" fmla="*/ 461 h 5368"/>
                  <a:gd name="T18" fmla="*/ 699 w 5368"/>
                  <a:gd name="T19" fmla="*/ 883 h 5368"/>
                  <a:gd name="T20" fmla="*/ 325 w 5368"/>
                  <a:gd name="T21" fmla="*/ 1408 h 5368"/>
                  <a:gd name="T22" fmla="*/ 87 w 5368"/>
                  <a:gd name="T23" fmla="*/ 2012 h 5368"/>
                  <a:gd name="T24" fmla="*/ 0 w 5368"/>
                  <a:gd name="T25" fmla="*/ 2680 h 5368"/>
                  <a:gd name="T26" fmla="*/ 87 w 5368"/>
                  <a:gd name="T27" fmla="*/ 3356 h 5368"/>
                  <a:gd name="T28" fmla="*/ 325 w 5368"/>
                  <a:gd name="T29" fmla="*/ 3960 h 5368"/>
                  <a:gd name="T30" fmla="*/ 699 w 5368"/>
                  <a:gd name="T31" fmla="*/ 4485 h 5368"/>
                  <a:gd name="T32" fmla="*/ 1185 w 5368"/>
                  <a:gd name="T33" fmla="*/ 4907 h 5368"/>
                  <a:gd name="T34" fmla="*/ 1757 w 5368"/>
                  <a:gd name="T35" fmla="*/ 5202 h 5368"/>
                  <a:gd name="T36" fmla="*/ 2409 w 5368"/>
                  <a:gd name="T37" fmla="*/ 5353 h 5368"/>
                  <a:gd name="T38" fmla="*/ 3094 w 5368"/>
                  <a:gd name="T39" fmla="*/ 5337 h 5368"/>
                  <a:gd name="T40" fmla="*/ 3730 w 5368"/>
                  <a:gd name="T41" fmla="*/ 5153 h 5368"/>
                  <a:gd name="T42" fmla="*/ 4287 w 5368"/>
                  <a:gd name="T43" fmla="*/ 4836 h 5368"/>
                  <a:gd name="T44" fmla="*/ 4756 w 5368"/>
                  <a:gd name="T45" fmla="*/ 4390 h 5368"/>
                  <a:gd name="T46" fmla="*/ 5099 w 5368"/>
                  <a:gd name="T47" fmla="*/ 3850 h 5368"/>
                  <a:gd name="T48" fmla="*/ 5313 w 5368"/>
                  <a:gd name="T49" fmla="*/ 3221 h 5368"/>
                  <a:gd name="T50" fmla="*/ 4955 w 5368"/>
                  <a:gd name="T51" fmla="*/ 2680 h 5368"/>
                  <a:gd name="T52" fmla="*/ 4884 w 5368"/>
                  <a:gd name="T53" fmla="*/ 2115 h 5368"/>
                  <a:gd name="T54" fmla="*/ 4677 w 5368"/>
                  <a:gd name="T55" fmla="*/ 1598 h 5368"/>
                  <a:gd name="T56" fmla="*/ 4367 w 5368"/>
                  <a:gd name="T57" fmla="*/ 1152 h 5368"/>
                  <a:gd name="T58" fmla="*/ 3953 w 5368"/>
                  <a:gd name="T59" fmla="*/ 802 h 5368"/>
                  <a:gd name="T60" fmla="*/ 3460 w 5368"/>
                  <a:gd name="T61" fmla="*/ 548 h 5368"/>
                  <a:gd name="T62" fmla="*/ 2911 w 5368"/>
                  <a:gd name="T63" fmla="*/ 421 h 5368"/>
                  <a:gd name="T64" fmla="*/ 2338 w 5368"/>
                  <a:gd name="T65" fmla="*/ 437 h 5368"/>
                  <a:gd name="T66" fmla="*/ 1797 w 5368"/>
                  <a:gd name="T67" fmla="*/ 588 h 5368"/>
                  <a:gd name="T68" fmla="*/ 1328 w 5368"/>
                  <a:gd name="T69" fmla="*/ 866 h 5368"/>
                  <a:gd name="T70" fmla="*/ 930 w 5368"/>
                  <a:gd name="T71" fmla="*/ 1240 h 5368"/>
                  <a:gd name="T72" fmla="*/ 635 w 5368"/>
                  <a:gd name="T73" fmla="*/ 1702 h 5368"/>
                  <a:gd name="T74" fmla="*/ 461 w 5368"/>
                  <a:gd name="T75" fmla="*/ 2227 h 5368"/>
                  <a:gd name="T76" fmla="*/ 413 w 5368"/>
                  <a:gd name="T77" fmla="*/ 2800 h 5368"/>
                  <a:gd name="T78" fmla="*/ 517 w 5368"/>
                  <a:gd name="T79" fmla="*/ 3356 h 5368"/>
                  <a:gd name="T80" fmla="*/ 739 w 5368"/>
                  <a:gd name="T81" fmla="*/ 3857 h 5368"/>
                  <a:gd name="T82" fmla="*/ 1073 w 5368"/>
                  <a:gd name="T83" fmla="*/ 4287 h 5368"/>
                  <a:gd name="T84" fmla="*/ 1503 w 5368"/>
                  <a:gd name="T85" fmla="*/ 4621 h 5368"/>
                  <a:gd name="T86" fmla="*/ 2004 w 5368"/>
                  <a:gd name="T87" fmla="*/ 4851 h 5368"/>
                  <a:gd name="T88" fmla="*/ 2568 w 5368"/>
                  <a:gd name="T89" fmla="*/ 4947 h 5368"/>
                  <a:gd name="T90" fmla="*/ 3141 w 5368"/>
                  <a:gd name="T91" fmla="*/ 4907 h 5368"/>
                  <a:gd name="T92" fmla="*/ 3666 w 5368"/>
                  <a:gd name="T93" fmla="*/ 4733 h 5368"/>
                  <a:gd name="T94" fmla="*/ 4128 w 5368"/>
                  <a:gd name="T95" fmla="*/ 4438 h 5368"/>
                  <a:gd name="T96" fmla="*/ 4502 w 5368"/>
                  <a:gd name="T97" fmla="*/ 4040 h 5368"/>
                  <a:gd name="T98" fmla="*/ 4772 w 5368"/>
                  <a:gd name="T99" fmla="*/ 3563 h 5368"/>
                  <a:gd name="T100" fmla="*/ 4923 w 5368"/>
                  <a:gd name="T101" fmla="*/ 3030 h 5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368" h="5368">
                    <a:moveTo>
                      <a:pt x="5368" y="2680"/>
                    </a:moveTo>
                    <a:lnTo>
                      <a:pt x="5361" y="2545"/>
                    </a:lnTo>
                    <a:lnTo>
                      <a:pt x="5353" y="2409"/>
                    </a:lnTo>
                    <a:lnTo>
                      <a:pt x="5337" y="2274"/>
                    </a:lnTo>
                    <a:lnTo>
                      <a:pt x="5313" y="2139"/>
                    </a:lnTo>
                    <a:lnTo>
                      <a:pt x="5281" y="2012"/>
                    </a:lnTo>
                    <a:lnTo>
                      <a:pt x="5242" y="1884"/>
                    </a:lnTo>
                    <a:lnTo>
                      <a:pt x="5202" y="1757"/>
                    </a:lnTo>
                    <a:lnTo>
                      <a:pt x="5155" y="1638"/>
                    </a:lnTo>
                    <a:lnTo>
                      <a:pt x="5099" y="1518"/>
                    </a:lnTo>
                    <a:lnTo>
                      <a:pt x="5043" y="1408"/>
                    </a:lnTo>
                    <a:lnTo>
                      <a:pt x="4979" y="1288"/>
                    </a:lnTo>
                    <a:lnTo>
                      <a:pt x="4907" y="1185"/>
                    </a:lnTo>
                    <a:lnTo>
                      <a:pt x="4836" y="1081"/>
                    </a:lnTo>
                    <a:lnTo>
                      <a:pt x="4756" y="978"/>
                    </a:lnTo>
                    <a:lnTo>
                      <a:pt x="4669" y="883"/>
                    </a:lnTo>
                    <a:lnTo>
                      <a:pt x="4582" y="786"/>
                    </a:lnTo>
                    <a:lnTo>
                      <a:pt x="4485" y="699"/>
                    </a:lnTo>
                    <a:lnTo>
                      <a:pt x="4390" y="612"/>
                    </a:lnTo>
                    <a:lnTo>
                      <a:pt x="4287" y="532"/>
                    </a:lnTo>
                    <a:lnTo>
                      <a:pt x="4183" y="461"/>
                    </a:lnTo>
                    <a:lnTo>
                      <a:pt x="4072" y="389"/>
                    </a:lnTo>
                    <a:lnTo>
                      <a:pt x="3960" y="325"/>
                    </a:lnTo>
                    <a:lnTo>
                      <a:pt x="3850" y="262"/>
                    </a:lnTo>
                    <a:lnTo>
                      <a:pt x="3730" y="215"/>
                    </a:lnTo>
                    <a:lnTo>
                      <a:pt x="3602" y="159"/>
                    </a:lnTo>
                    <a:lnTo>
                      <a:pt x="3484" y="118"/>
                    </a:lnTo>
                    <a:lnTo>
                      <a:pt x="3356" y="87"/>
                    </a:lnTo>
                    <a:lnTo>
                      <a:pt x="3221" y="55"/>
                    </a:lnTo>
                    <a:lnTo>
                      <a:pt x="3094" y="31"/>
                    </a:lnTo>
                    <a:lnTo>
                      <a:pt x="2959" y="15"/>
                    </a:lnTo>
                    <a:lnTo>
                      <a:pt x="2823" y="0"/>
                    </a:lnTo>
                    <a:lnTo>
                      <a:pt x="2680" y="0"/>
                    </a:lnTo>
                    <a:lnTo>
                      <a:pt x="2545" y="0"/>
                    </a:lnTo>
                    <a:lnTo>
                      <a:pt x="2409" y="15"/>
                    </a:lnTo>
                    <a:lnTo>
                      <a:pt x="2274" y="31"/>
                    </a:lnTo>
                    <a:lnTo>
                      <a:pt x="2139" y="55"/>
                    </a:lnTo>
                    <a:lnTo>
                      <a:pt x="2012" y="87"/>
                    </a:lnTo>
                    <a:lnTo>
                      <a:pt x="1884" y="118"/>
                    </a:lnTo>
                    <a:lnTo>
                      <a:pt x="1757" y="159"/>
                    </a:lnTo>
                    <a:lnTo>
                      <a:pt x="1638" y="215"/>
                    </a:lnTo>
                    <a:lnTo>
                      <a:pt x="1518" y="262"/>
                    </a:lnTo>
                    <a:lnTo>
                      <a:pt x="1408" y="325"/>
                    </a:lnTo>
                    <a:lnTo>
                      <a:pt x="1288" y="389"/>
                    </a:lnTo>
                    <a:lnTo>
                      <a:pt x="1185" y="461"/>
                    </a:lnTo>
                    <a:lnTo>
                      <a:pt x="1073" y="532"/>
                    </a:lnTo>
                    <a:lnTo>
                      <a:pt x="978" y="612"/>
                    </a:lnTo>
                    <a:lnTo>
                      <a:pt x="883" y="699"/>
                    </a:lnTo>
                    <a:lnTo>
                      <a:pt x="786" y="786"/>
                    </a:lnTo>
                    <a:lnTo>
                      <a:pt x="699" y="883"/>
                    </a:lnTo>
                    <a:lnTo>
                      <a:pt x="612" y="978"/>
                    </a:lnTo>
                    <a:lnTo>
                      <a:pt x="532" y="1081"/>
                    </a:lnTo>
                    <a:lnTo>
                      <a:pt x="461" y="1185"/>
                    </a:lnTo>
                    <a:lnTo>
                      <a:pt x="389" y="1288"/>
                    </a:lnTo>
                    <a:lnTo>
                      <a:pt x="325" y="1408"/>
                    </a:lnTo>
                    <a:lnTo>
                      <a:pt x="262" y="1518"/>
                    </a:lnTo>
                    <a:lnTo>
                      <a:pt x="206" y="1638"/>
                    </a:lnTo>
                    <a:lnTo>
                      <a:pt x="159" y="1757"/>
                    </a:lnTo>
                    <a:lnTo>
                      <a:pt x="118" y="1884"/>
                    </a:lnTo>
                    <a:lnTo>
                      <a:pt x="87" y="2012"/>
                    </a:lnTo>
                    <a:lnTo>
                      <a:pt x="55" y="2139"/>
                    </a:lnTo>
                    <a:lnTo>
                      <a:pt x="31" y="2274"/>
                    </a:lnTo>
                    <a:lnTo>
                      <a:pt x="15" y="2409"/>
                    </a:lnTo>
                    <a:lnTo>
                      <a:pt x="0" y="2545"/>
                    </a:lnTo>
                    <a:lnTo>
                      <a:pt x="0" y="2680"/>
                    </a:lnTo>
                    <a:lnTo>
                      <a:pt x="0" y="2823"/>
                    </a:lnTo>
                    <a:lnTo>
                      <a:pt x="15" y="2959"/>
                    </a:lnTo>
                    <a:lnTo>
                      <a:pt x="31" y="3094"/>
                    </a:lnTo>
                    <a:lnTo>
                      <a:pt x="55" y="3221"/>
                    </a:lnTo>
                    <a:lnTo>
                      <a:pt x="87" y="3356"/>
                    </a:lnTo>
                    <a:lnTo>
                      <a:pt x="118" y="3484"/>
                    </a:lnTo>
                    <a:lnTo>
                      <a:pt x="159" y="3602"/>
                    </a:lnTo>
                    <a:lnTo>
                      <a:pt x="206" y="3730"/>
                    </a:lnTo>
                    <a:lnTo>
                      <a:pt x="262" y="3850"/>
                    </a:lnTo>
                    <a:lnTo>
                      <a:pt x="325" y="3960"/>
                    </a:lnTo>
                    <a:lnTo>
                      <a:pt x="389" y="4072"/>
                    </a:lnTo>
                    <a:lnTo>
                      <a:pt x="461" y="4183"/>
                    </a:lnTo>
                    <a:lnTo>
                      <a:pt x="532" y="4287"/>
                    </a:lnTo>
                    <a:lnTo>
                      <a:pt x="612" y="4390"/>
                    </a:lnTo>
                    <a:lnTo>
                      <a:pt x="699" y="4485"/>
                    </a:lnTo>
                    <a:lnTo>
                      <a:pt x="786" y="4581"/>
                    </a:lnTo>
                    <a:lnTo>
                      <a:pt x="883" y="4669"/>
                    </a:lnTo>
                    <a:lnTo>
                      <a:pt x="978" y="4756"/>
                    </a:lnTo>
                    <a:lnTo>
                      <a:pt x="1073" y="4836"/>
                    </a:lnTo>
                    <a:lnTo>
                      <a:pt x="1185" y="4907"/>
                    </a:lnTo>
                    <a:lnTo>
                      <a:pt x="1288" y="4979"/>
                    </a:lnTo>
                    <a:lnTo>
                      <a:pt x="1408" y="5043"/>
                    </a:lnTo>
                    <a:lnTo>
                      <a:pt x="1518" y="5099"/>
                    </a:lnTo>
                    <a:lnTo>
                      <a:pt x="1638" y="5153"/>
                    </a:lnTo>
                    <a:lnTo>
                      <a:pt x="1757" y="5202"/>
                    </a:lnTo>
                    <a:lnTo>
                      <a:pt x="1884" y="5242"/>
                    </a:lnTo>
                    <a:lnTo>
                      <a:pt x="2012" y="5281"/>
                    </a:lnTo>
                    <a:lnTo>
                      <a:pt x="2139" y="5313"/>
                    </a:lnTo>
                    <a:lnTo>
                      <a:pt x="2274" y="5337"/>
                    </a:lnTo>
                    <a:lnTo>
                      <a:pt x="2409" y="5353"/>
                    </a:lnTo>
                    <a:lnTo>
                      <a:pt x="2545" y="5361"/>
                    </a:lnTo>
                    <a:lnTo>
                      <a:pt x="2680" y="5368"/>
                    </a:lnTo>
                    <a:lnTo>
                      <a:pt x="2823" y="5361"/>
                    </a:lnTo>
                    <a:lnTo>
                      <a:pt x="2959" y="5353"/>
                    </a:lnTo>
                    <a:lnTo>
                      <a:pt x="3094" y="5337"/>
                    </a:lnTo>
                    <a:lnTo>
                      <a:pt x="3221" y="5313"/>
                    </a:lnTo>
                    <a:lnTo>
                      <a:pt x="3356" y="5281"/>
                    </a:lnTo>
                    <a:lnTo>
                      <a:pt x="3484" y="5242"/>
                    </a:lnTo>
                    <a:lnTo>
                      <a:pt x="3602" y="5202"/>
                    </a:lnTo>
                    <a:lnTo>
                      <a:pt x="3730" y="5153"/>
                    </a:lnTo>
                    <a:lnTo>
                      <a:pt x="3850" y="5099"/>
                    </a:lnTo>
                    <a:lnTo>
                      <a:pt x="3960" y="5043"/>
                    </a:lnTo>
                    <a:lnTo>
                      <a:pt x="4072" y="4979"/>
                    </a:lnTo>
                    <a:lnTo>
                      <a:pt x="4183" y="4907"/>
                    </a:lnTo>
                    <a:lnTo>
                      <a:pt x="4287" y="4836"/>
                    </a:lnTo>
                    <a:lnTo>
                      <a:pt x="4390" y="4756"/>
                    </a:lnTo>
                    <a:lnTo>
                      <a:pt x="4485" y="4669"/>
                    </a:lnTo>
                    <a:lnTo>
                      <a:pt x="4582" y="4581"/>
                    </a:lnTo>
                    <a:lnTo>
                      <a:pt x="4669" y="4485"/>
                    </a:lnTo>
                    <a:lnTo>
                      <a:pt x="4756" y="4390"/>
                    </a:lnTo>
                    <a:lnTo>
                      <a:pt x="4836" y="4287"/>
                    </a:lnTo>
                    <a:lnTo>
                      <a:pt x="4907" y="4183"/>
                    </a:lnTo>
                    <a:lnTo>
                      <a:pt x="4979" y="4072"/>
                    </a:lnTo>
                    <a:lnTo>
                      <a:pt x="5043" y="3960"/>
                    </a:lnTo>
                    <a:lnTo>
                      <a:pt x="5099" y="3850"/>
                    </a:lnTo>
                    <a:lnTo>
                      <a:pt x="5155" y="3730"/>
                    </a:lnTo>
                    <a:lnTo>
                      <a:pt x="5202" y="3602"/>
                    </a:lnTo>
                    <a:lnTo>
                      <a:pt x="5242" y="3484"/>
                    </a:lnTo>
                    <a:lnTo>
                      <a:pt x="5281" y="3356"/>
                    </a:lnTo>
                    <a:lnTo>
                      <a:pt x="5313" y="3221"/>
                    </a:lnTo>
                    <a:lnTo>
                      <a:pt x="5337" y="3094"/>
                    </a:lnTo>
                    <a:lnTo>
                      <a:pt x="5353" y="2959"/>
                    </a:lnTo>
                    <a:lnTo>
                      <a:pt x="5361" y="2823"/>
                    </a:lnTo>
                    <a:lnTo>
                      <a:pt x="5368" y="2680"/>
                    </a:lnTo>
                    <a:lnTo>
                      <a:pt x="4955" y="2680"/>
                    </a:lnTo>
                    <a:lnTo>
                      <a:pt x="4947" y="2568"/>
                    </a:lnTo>
                    <a:lnTo>
                      <a:pt x="4940" y="2449"/>
                    </a:lnTo>
                    <a:lnTo>
                      <a:pt x="4923" y="2338"/>
                    </a:lnTo>
                    <a:lnTo>
                      <a:pt x="4907" y="2227"/>
                    </a:lnTo>
                    <a:lnTo>
                      <a:pt x="4884" y="2115"/>
                    </a:lnTo>
                    <a:lnTo>
                      <a:pt x="4851" y="2004"/>
                    </a:lnTo>
                    <a:lnTo>
                      <a:pt x="4812" y="1900"/>
                    </a:lnTo>
                    <a:lnTo>
                      <a:pt x="4772" y="1797"/>
                    </a:lnTo>
                    <a:lnTo>
                      <a:pt x="4733" y="1702"/>
                    </a:lnTo>
                    <a:lnTo>
                      <a:pt x="4677" y="1598"/>
                    </a:lnTo>
                    <a:lnTo>
                      <a:pt x="4621" y="1503"/>
                    </a:lnTo>
                    <a:lnTo>
                      <a:pt x="4566" y="1415"/>
                    </a:lnTo>
                    <a:lnTo>
                      <a:pt x="4502" y="1328"/>
                    </a:lnTo>
                    <a:lnTo>
                      <a:pt x="4438" y="1240"/>
                    </a:lnTo>
                    <a:lnTo>
                      <a:pt x="4367" y="1152"/>
                    </a:lnTo>
                    <a:lnTo>
                      <a:pt x="4287" y="1073"/>
                    </a:lnTo>
                    <a:lnTo>
                      <a:pt x="4208" y="1001"/>
                    </a:lnTo>
                    <a:lnTo>
                      <a:pt x="4128" y="930"/>
                    </a:lnTo>
                    <a:lnTo>
                      <a:pt x="4040" y="866"/>
                    </a:lnTo>
                    <a:lnTo>
                      <a:pt x="3953" y="802"/>
                    </a:lnTo>
                    <a:lnTo>
                      <a:pt x="3857" y="739"/>
                    </a:lnTo>
                    <a:lnTo>
                      <a:pt x="3762" y="683"/>
                    </a:lnTo>
                    <a:lnTo>
                      <a:pt x="3666" y="635"/>
                    </a:lnTo>
                    <a:lnTo>
                      <a:pt x="3563" y="588"/>
                    </a:lnTo>
                    <a:lnTo>
                      <a:pt x="3460" y="548"/>
                    </a:lnTo>
                    <a:lnTo>
                      <a:pt x="3356" y="517"/>
                    </a:lnTo>
                    <a:lnTo>
                      <a:pt x="3253" y="484"/>
                    </a:lnTo>
                    <a:lnTo>
                      <a:pt x="3141" y="461"/>
                    </a:lnTo>
                    <a:lnTo>
                      <a:pt x="3030" y="437"/>
                    </a:lnTo>
                    <a:lnTo>
                      <a:pt x="2911" y="421"/>
                    </a:lnTo>
                    <a:lnTo>
                      <a:pt x="2800" y="413"/>
                    </a:lnTo>
                    <a:lnTo>
                      <a:pt x="2680" y="413"/>
                    </a:lnTo>
                    <a:lnTo>
                      <a:pt x="2568" y="413"/>
                    </a:lnTo>
                    <a:lnTo>
                      <a:pt x="2450" y="421"/>
                    </a:lnTo>
                    <a:lnTo>
                      <a:pt x="2338" y="437"/>
                    </a:lnTo>
                    <a:lnTo>
                      <a:pt x="2227" y="461"/>
                    </a:lnTo>
                    <a:lnTo>
                      <a:pt x="2115" y="484"/>
                    </a:lnTo>
                    <a:lnTo>
                      <a:pt x="2004" y="517"/>
                    </a:lnTo>
                    <a:lnTo>
                      <a:pt x="1900" y="548"/>
                    </a:lnTo>
                    <a:lnTo>
                      <a:pt x="1797" y="588"/>
                    </a:lnTo>
                    <a:lnTo>
                      <a:pt x="1702" y="635"/>
                    </a:lnTo>
                    <a:lnTo>
                      <a:pt x="1598" y="683"/>
                    </a:lnTo>
                    <a:lnTo>
                      <a:pt x="1503" y="739"/>
                    </a:lnTo>
                    <a:lnTo>
                      <a:pt x="1415" y="802"/>
                    </a:lnTo>
                    <a:lnTo>
                      <a:pt x="1328" y="866"/>
                    </a:lnTo>
                    <a:lnTo>
                      <a:pt x="1240" y="930"/>
                    </a:lnTo>
                    <a:lnTo>
                      <a:pt x="1152" y="1001"/>
                    </a:lnTo>
                    <a:lnTo>
                      <a:pt x="1073" y="1073"/>
                    </a:lnTo>
                    <a:lnTo>
                      <a:pt x="1001" y="1152"/>
                    </a:lnTo>
                    <a:lnTo>
                      <a:pt x="930" y="1240"/>
                    </a:lnTo>
                    <a:lnTo>
                      <a:pt x="866" y="1328"/>
                    </a:lnTo>
                    <a:lnTo>
                      <a:pt x="802" y="1415"/>
                    </a:lnTo>
                    <a:lnTo>
                      <a:pt x="739" y="1503"/>
                    </a:lnTo>
                    <a:lnTo>
                      <a:pt x="683" y="1598"/>
                    </a:lnTo>
                    <a:lnTo>
                      <a:pt x="635" y="1702"/>
                    </a:lnTo>
                    <a:lnTo>
                      <a:pt x="588" y="1797"/>
                    </a:lnTo>
                    <a:lnTo>
                      <a:pt x="548" y="1900"/>
                    </a:lnTo>
                    <a:lnTo>
                      <a:pt x="517" y="2004"/>
                    </a:lnTo>
                    <a:lnTo>
                      <a:pt x="484" y="2115"/>
                    </a:lnTo>
                    <a:lnTo>
                      <a:pt x="461" y="2227"/>
                    </a:lnTo>
                    <a:lnTo>
                      <a:pt x="437" y="2338"/>
                    </a:lnTo>
                    <a:lnTo>
                      <a:pt x="421" y="2449"/>
                    </a:lnTo>
                    <a:lnTo>
                      <a:pt x="413" y="2568"/>
                    </a:lnTo>
                    <a:lnTo>
                      <a:pt x="413" y="2680"/>
                    </a:lnTo>
                    <a:lnTo>
                      <a:pt x="413" y="2800"/>
                    </a:lnTo>
                    <a:lnTo>
                      <a:pt x="421" y="2911"/>
                    </a:lnTo>
                    <a:lnTo>
                      <a:pt x="437" y="3030"/>
                    </a:lnTo>
                    <a:lnTo>
                      <a:pt x="461" y="3141"/>
                    </a:lnTo>
                    <a:lnTo>
                      <a:pt x="484" y="3253"/>
                    </a:lnTo>
                    <a:lnTo>
                      <a:pt x="517" y="3356"/>
                    </a:lnTo>
                    <a:lnTo>
                      <a:pt x="548" y="3460"/>
                    </a:lnTo>
                    <a:lnTo>
                      <a:pt x="588" y="3563"/>
                    </a:lnTo>
                    <a:lnTo>
                      <a:pt x="635" y="3666"/>
                    </a:lnTo>
                    <a:lnTo>
                      <a:pt x="683" y="3762"/>
                    </a:lnTo>
                    <a:lnTo>
                      <a:pt x="739" y="3857"/>
                    </a:lnTo>
                    <a:lnTo>
                      <a:pt x="802" y="3953"/>
                    </a:lnTo>
                    <a:lnTo>
                      <a:pt x="866" y="4040"/>
                    </a:lnTo>
                    <a:lnTo>
                      <a:pt x="930" y="4128"/>
                    </a:lnTo>
                    <a:lnTo>
                      <a:pt x="1001" y="4208"/>
                    </a:lnTo>
                    <a:lnTo>
                      <a:pt x="1073" y="4287"/>
                    </a:lnTo>
                    <a:lnTo>
                      <a:pt x="1152" y="4367"/>
                    </a:lnTo>
                    <a:lnTo>
                      <a:pt x="1240" y="4438"/>
                    </a:lnTo>
                    <a:lnTo>
                      <a:pt x="1328" y="4502"/>
                    </a:lnTo>
                    <a:lnTo>
                      <a:pt x="1415" y="4566"/>
                    </a:lnTo>
                    <a:lnTo>
                      <a:pt x="1503" y="4621"/>
                    </a:lnTo>
                    <a:lnTo>
                      <a:pt x="1598" y="4677"/>
                    </a:lnTo>
                    <a:lnTo>
                      <a:pt x="1702" y="4733"/>
                    </a:lnTo>
                    <a:lnTo>
                      <a:pt x="1797" y="4772"/>
                    </a:lnTo>
                    <a:lnTo>
                      <a:pt x="1900" y="4812"/>
                    </a:lnTo>
                    <a:lnTo>
                      <a:pt x="2004" y="4851"/>
                    </a:lnTo>
                    <a:lnTo>
                      <a:pt x="2115" y="4884"/>
                    </a:lnTo>
                    <a:lnTo>
                      <a:pt x="2227" y="4907"/>
                    </a:lnTo>
                    <a:lnTo>
                      <a:pt x="2338" y="4923"/>
                    </a:lnTo>
                    <a:lnTo>
                      <a:pt x="2450" y="4940"/>
                    </a:lnTo>
                    <a:lnTo>
                      <a:pt x="2568" y="4947"/>
                    </a:lnTo>
                    <a:lnTo>
                      <a:pt x="2680" y="4955"/>
                    </a:lnTo>
                    <a:lnTo>
                      <a:pt x="2800" y="4947"/>
                    </a:lnTo>
                    <a:lnTo>
                      <a:pt x="2911" y="4940"/>
                    </a:lnTo>
                    <a:lnTo>
                      <a:pt x="3030" y="4923"/>
                    </a:lnTo>
                    <a:lnTo>
                      <a:pt x="3141" y="4907"/>
                    </a:lnTo>
                    <a:lnTo>
                      <a:pt x="3253" y="4884"/>
                    </a:lnTo>
                    <a:lnTo>
                      <a:pt x="3356" y="4851"/>
                    </a:lnTo>
                    <a:lnTo>
                      <a:pt x="3460" y="4812"/>
                    </a:lnTo>
                    <a:lnTo>
                      <a:pt x="3563" y="4772"/>
                    </a:lnTo>
                    <a:lnTo>
                      <a:pt x="3666" y="4733"/>
                    </a:lnTo>
                    <a:lnTo>
                      <a:pt x="3762" y="4677"/>
                    </a:lnTo>
                    <a:lnTo>
                      <a:pt x="3857" y="4621"/>
                    </a:lnTo>
                    <a:lnTo>
                      <a:pt x="3953" y="4566"/>
                    </a:lnTo>
                    <a:lnTo>
                      <a:pt x="4040" y="4502"/>
                    </a:lnTo>
                    <a:lnTo>
                      <a:pt x="4128" y="4438"/>
                    </a:lnTo>
                    <a:lnTo>
                      <a:pt x="4208" y="4367"/>
                    </a:lnTo>
                    <a:lnTo>
                      <a:pt x="4287" y="4287"/>
                    </a:lnTo>
                    <a:lnTo>
                      <a:pt x="4367" y="4208"/>
                    </a:lnTo>
                    <a:lnTo>
                      <a:pt x="4438" y="4128"/>
                    </a:lnTo>
                    <a:lnTo>
                      <a:pt x="4502" y="4040"/>
                    </a:lnTo>
                    <a:lnTo>
                      <a:pt x="4566" y="3953"/>
                    </a:lnTo>
                    <a:lnTo>
                      <a:pt x="4621" y="3857"/>
                    </a:lnTo>
                    <a:lnTo>
                      <a:pt x="4677" y="3762"/>
                    </a:lnTo>
                    <a:lnTo>
                      <a:pt x="4733" y="3666"/>
                    </a:lnTo>
                    <a:lnTo>
                      <a:pt x="4772" y="3563"/>
                    </a:lnTo>
                    <a:lnTo>
                      <a:pt x="4812" y="3460"/>
                    </a:lnTo>
                    <a:lnTo>
                      <a:pt x="4851" y="3356"/>
                    </a:lnTo>
                    <a:lnTo>
                      <a:pt x="4884" y="3253"/>
                    </a:lnTo>
                    <a:lnTo>
                      <a:pt x="4907" y="3141"/>
                    </a:lnTo>
                    <a:lnTo>
                      <a:pt x="4923" y="3030"/>
                    </a:lnTo>
                    <a:lnTo>
                      <a:pt x="4940" y="2911"/>
                    </a:lnTo>
                    <a:lnTo>
                      <a:pt x="4947" y="2800"/>
                    </a:lnTo>
                    <a:lnTo>
                      <a:pt x="4955" y="2680"/>
                    </a:lnTo>
                    <a:lnTo>
                      <a:pt x="5368" y="2680"/>
                    </a:lnTo>
                    <a:close/>
                  </a:path>
                </a:pathLst>
              </a:custGeom>
              <a:solidFill>
                <a:srgbClr val="E86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55" name="Freeform 31">
                <a:extLst>
                  <a:ext uri="{FF2B5EF4-FFF2-40B4-BE49-F238E27FC236}">
                    <a16:creationId xmlns:a16="http://schemas.microsoft.com/office/drawing/2014/main" id="{C39D9673-2168-4C02-B250-18D8DF2B1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" y="755"/>
                <a:ext cx="496" cy="496"/>
              </a:xfrm>
              <a:custGeom>
                <a:avLst/>
                <a:gdLst>
                  <a:gd name="T0" fmla="*/ 4900 w 4956"/>
                  <a:gd name="T1" fmla="*/ 1981 h 4956"/>
                  <a:gd name="T2" fmla="*/ 4709 w 4956"/>
                  <a:gd name="T3" fmla="*/ 1400 h 4956"/>
                  <a:gd name="T4" fmla="*/ 4391 w 4956"/>
                  <a:gd name="T5" fmla="*/ 899 h 4956"/>
                  <a:gd name="T6" fmla="*/ 3961 w 4956"/>
                  <a:gd name="T7" fmla="*/ 493 h 4956"/>
                  <a:gd name="T8" fmla="*/ 3444 w 4956"/>
                  <a:gd name="T9" fmla="*/ 191 h 4956"/>
                  <a:gd name="T10" fmla="*/ 2856 w 4956"/>
                  <a:gd name="T11" fmla="*/ 32 h 4956"/>
                  <a:gd name="T12" fmla="*/ 2219 w 4956"/>
                  <a:gd name="T13" fmla="*/ 16 h 4956"/>
                  <a:gd name="T14" fmla="*/ 1622 w 4956"/>
                  <a:gd name="T15" fmla="*/ 151 h 4956"/>
                  <a:gd name="T16" fmla="*/ 1090 w 4956"/>
                  <a:gd name="T17" fmla="*/ 422 h 4956"/>
                  <a:gd name="T18" fmla="*/ 644 w 4956"/>
                  <a:gd name="T19" fmla="*/ 811 h 4956"/>
                  <a:gd name="T20" fmla="*/ 302 w 4956"/>
                  <a:gd name="T21" fmla="*/ 1297 h 4956"/>
                  <a:gd name="T22" fmla="*/ 79 w 4956"/>
                  <a:gd name="T23" fmla="*/ 1854 h 4956"/>
                  <a:gd name="T24" fmla="*/ 0 w 4956"/>
                  <a:gd name="T25" fmla="*/ 2474 h 4956"/>
                  <a:gd name="T26" fmla="*/ 79 w 4956"/>
                  <a:gd name="T27" fmla="*/ 3094 h 4956"/>
                  <a:gd name="T28" fmla="*/ 302 w 4956"/>
                  <a:gd name="T29" fmla="*/ 3659 h 4956"/>
                  <a:gd name="T30" fmla="*/ 644 w 4956"/>
                  <a:gd name="T31" fmla="*/ 4145 h 4956"/>
                  <a:gd name="T32" fmla="*/ 1090 w 4956"/>
                  <a:gd name="T33" fmla="*/ 4527 h 4956"/>
                  <a:gd name="T34" fmla="*/ 1622 w 4956"/>
                  <a:gd name="T35" fmla="*/ 4805 h 4956"/>
                  <a:gd name="T36" fmla="*/ 2219 w 4956"/>
                  <a:gd name="T37" fmla="*/ 4940 h 4956"/>
                  <a:gd name="T38" fmla="*/ 2856 w 4956"/>
                  <a:gd name="T39" fmla="*/ 4924 h 4956"/>
                  <a:gd name="T40" fmla="*/ 3444 w 4956"/>
                  <a:gd name="T41" fmla="*/ 4757 h 4956"/>
                  <a:gd name="T42" fmla="*/ 3961 w 4956"/>
                  <a:gd name="T43" fmla="*/ 4463 h 4956"/>
                  <a:gd name="T44" fmla="*/ 4391 w 4956"/>
                  <a:gd name="T45" fmla="*/ 4049 h 4956"/>
                  <a:gd name="T46" fmla="*/ 4709 w 4956"/>
                  <a:gd name="T47" fmla="*/ 3548 h 4956"/>
                  <a:gd name="T48" fmla="*/ 4900 w 4956"/>
                  <a:gd name="T49" fmla="*/ 2975 h 4956"/>
                  <a:gd name="T50" fmla="*/ 4542 w 4956"/>
                  <a:gd name="T51" fmla="*/ 2474 h 4956"/>
                  <a:gd name="T52" fmla="*/ 4479 w 4956"/>
                  <a:gd name="T53" fmla="*/ 1957 h 4956"/>
                  <a:gd name="T54" fmla="*/ 4288 w 4956"/>
                  <a:gd name="T55" fmla="*/ 1496 h 4956"/>
                  <a:gd name="T56" fmla="*/ 4002 w 4956"/>
                  <a:gd name="T57" fmla="*/ 1090 h 4956"/>
                  <a:gd name="T58" fmla="*/ 3628 w 4956"/>
                  <a:gd name="T59" fmla="*/ 764 h 4956"/>
                  <a:gd name="T60" fmla="*/ 3190 w 4956"/>
                  <a:gd name="T61" fmla="*/ 541 h 4956"/>
                  <a:gd name="T62" fmla="*/ 2689 w 4956"/>
                  <a:gd name="T63" fmla="*/ 422 h 4956"/>
                  <a:gd name="T64" fmla="*/ 2164 w 4956"/>
                  <a:gd name="T65" fmla="*/ 437 h 4956"/>
                  <a:gd name="T66" fmla="*/ 1670 w 4956"/>
                  <a:gd name="T67" fmla="*/ 573 h 4956"/>
                  <a:gd name="T68" fmla="*/ 1241 w 4956"/>
                  <a:gd name="T69" fmla="*/ 820 h 4956"/>
                  <a:gd name="T70" fmla="*/ 883 w 4956"/>
                  <a:gd name="T71" fmla="*/ 1161 h 4956"/>
                  <a:gd name="T72" fmla="*/ 613 w 4956"/>
                  <a:gd name="T73" fmla="*/ 1583 h 4956"/>
                  <a:gd name="T74" fmla="*/ 454 w 4956"/>
                  <a:gd name="T75" fmla="*/ 2060 h 4956"/>
                  <a:gd name="T76" fmla="*/ 414 w 4956"/>
                  <a:gd name="T77" fmla="*/ 2585 h 4956"/>
                  <a:gd name="T78" fmla="*/ 501 w 4956"/>
                  <a:gd name="T79" fmla="*/ 3086 h 4956"/>
                  <a:gd name="T80" fmla="*/ 708 w 4956"/>
                  <a:gd name="T81" fmla="*/ 3548 h 4956"/>
                  <a:gd name="T82" fmla="*/ 1018 w 4956"/>
                  <a:gd name="T83" fmla="*/ 3938 h 4956"/>
                  <a:gd name="T84" fmla="*/ 1408 w 4956"/>
                  <a:gd name="T85" fmla="*/ 4240 h 4956"/>
                  <a:gd name="T86" fmla="*/ 1862 w 4956"/>
                  <a:gd name="T87" fmla="*/ 4447 h 4956"/>
                  <a:gd name="T88" fmla="*/ 2371 w 4956"/>
                  <a:gd name="T89" fmla="*/ 4534 h 4956"/>
                  <a:gd name="T90" fmla="*/ 2896 w 4956"/>
                  <a:gd name="T91" fmla="*/ 4494 h 4956"/>
                  <a:gd name="T92" fmla="*/ 3373 w 4956"/>
                  <a:gd name="T93" fmla="*/ 4335 h 4956"/>
                  <a:gd name="T94" fmla="*/ 3787 w 4956"/>
                  <a:gd name="T95" fmla="*/ 4073 h 4956"/>
                  <a:gd name="T96" fmla="*/ 4128 w 4956"/>
                  <a:gd name="T97" fmla="*/ 3715 h 4956"/>
                  <a:gd name="T98" fmla="*/ 4376 w 4956"/>
                  <a:gd name="T99" fmla="*/ 3278 h 4956"/>
                  <a:gd name="T100" fmla="*/ 4519 w 4956"/>
                  <a:gd name="T101" fmla="*/ 2792 h 4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956" h="4956">
                    <a:moveTo>
                      <a:pt x="4956" y="2474"/>
                    </a:moveTo>
                    <a:lnTo>
                      <a:pt x="4949" y="2347"/>
                    </a:lnTo>
                    <a:lnTo>
                      <a:pt x="4940" y="2219"/>
                    </a:lnTo>
                    <a:lnTo>
                      <a:pt x="4924" y="2100"/>
                    </a:lnTo>
                    <a:lnTo>
                      <a:pt x="4900" y="1981"/>
                    </a:lnTo>
                    <a:lnTo>
                      <a:pt x="4877" y="1854"/>
                    </a:lnTo>
                    <a:lnTo>
                      <a:pt x="4844" y="1742"/>
                    </a:lnTo>
                    <a:lnTo>
                      <a:pt x="4805" y="1622"/>
                    </a:lnTo>
                    <a:lnTo>
                      <a:pt x="4757" y="1512"/>
                    </a:lnTo>
                    <a:lnTo>
                      <a:pt x="4709" y="1400"/>
                    </a:lnTo>
                    <a:lnTo>
                      <a:pt x="4654" y="1297"/>
                    </a:lnTo>
                    <a:lnTo>
                      <a:pt x="4598" y="1194"/>
                    </a:lnTo>
                    <a:lnTo>
                      <a:pt x="4534" y="1090"/>
                    </a:lnTo>
                    <a:lnTo>
                      <a:pt x="4463" y="995"/>
                    </a:lnTo>
                    <a:lnTo>
                      <a:pt x="4391" y="899"/>
                    </a:lnTo>
                    <a:lnTo>
                      <a:pt x="4312" y="811"/>
                    </a:lnTo>
                    <a:lnTo>
                      <a:pt x="4224" y="724"/>
                    </a:lnTo>
                    <a:lnTo>
                      <a:pt x="4145" y="644"/>
                    </a:lnTo>
                    <a:lnTo>
                      <a:pt x="4049" y="565"/>
                    </a:lnTo>
                    <a:lnTo>
                      <a:pt x="3961" y="493"/>
                    </a:lnTo>
                    <a:lnTo>
                      <a:pt x="3858" y="422"/>
                    </a:lnTo>
                    <a:lnTo>
                      <a:pt x="3762" y="358"/>
                    </a:lnTo>
                    <a:lnTo>
                      <a:pt x="3659" y="302"/>
                    </a:lnTo>
                    <a:lnTo>
                      <a:pt x="3548" y="247"/>
                    </a:lnTo>
                    <a:lnTo>
                      <a:pt x="3444" y="191"/>
                    </a:lnTo>
                    <a:lnTo>
                      <a:pt x="3325" y="151"/>
                    </a:lnTo>
                    <a:lnTo>
                      <a:pt x="3214" y="112"/>
                    </a:lnTo>
                    <a:lnTo>
                      <a:pt x="3094" y="79"/>
                    </a:lnTo>
                    <a:lnTo>
                      <a:pt x="2975" y="48"/>
                    </a:lnTo>
                    <a:lnTo>
                      <a:pt x="2856" y="32"/>
                    </a:lnTo>
                    <a:lnTo>
                      <a:pt x="2728" y="16"/>
                    </a:lnTo>
                    <a:lnTo>
                      <a:pt x="2602" y="0"/>
                    </a:lnTo>
                    <a:lnTo>
                      <a:pt x="2474" y="0"/>
                    </a:lnTo>
                    <a:lnTo>
                      <a:pt x="2347" y="0"/>
                    </a:lnTo>
                    <a:lnTo>
                      <a:pt x="2219" y="16"/>
                    </a:lnTo>
                    <a:lnTo>
                      <a:pt x="2100" y="32"/>
                    </a:lnTo>
                    <a:lnTo>
                      <a:pt x="1981" y="48"/>
                    </a:lnTo>
                    <a:lnTo>
                      <a:pt x="1854" y="79"/>
                    </a:lnTo>
                    <a:lnTo>
                      <a:pt x="1742" y="112"/>
                    </a:lnTo>
                    <a:lnTo>
                      <a:pt x="1622" y="151"/>
                    </a:lnTo>
                    <a:lnTo>
                      <a:pt x="1512" y="191"/>
                    </a:lnTo>
                    <a:lnTo>
                      <a:pt x="1400" y="247"/>
                    </a:lnTo>
                    <a:lnTo>
                      <a:pt x="1297" y="302"/>
                    </a:lnTo>
                    <a:lnTo>
                      <a:pt x="1194" y="358"/>
                    </a:lnTo>
                    <a:lnTo>
                      <a:pt x="1090" y="422"/>
                    </a:lnTo>
                    <a:lnTo>
                      <a:pt x="995" y="493"/>
                    </a:lnTo>
                    <a:lnTo>
                      <a:pt x="899" y="565"/>
                    </a:lnTo>
                    <a:lnTo>
                      <a:pt x="811" y="644"/>
                    </a:lnTo>
                    <a:lnTo>
                      <a:pt x="724" y="724"/>
                    </a:lnTo>
                    <a:lnTo>
                      <a:pt x="644" y="811"/>
                    </a:lnTo>
                    <a:lnTo>
                      <a:pt x="565" y="899"/>
                    </a:lnTo>
                    <a:lnTo>
                      <a:pt x="493" y="995"/>
                    </a:lnTo>
                    <a:lnTo>
                      <a:pt x="422" y="1090"/>
                    </a:lnTo>
                    <a:lnTo>
                      <a:pt x="358" y="1194"/>
                    </a:lnTo>
                    <a:lnTo>
                      <a:pt x="302" y="1297"/>
                    </a:lnTo>
                    <a:lnTo>
                      <a:pt x="247" y="1400"/>
                    </a:lnTo>
                    <a:lnTo>
                      <a:pt x="191" y="1512"/>
                    </a:lnTo>
                    <a:lnTo>
                      <a:pt x="151" y="1622"/>
                    </a:lnTo>
                    <a:lnTo>
                      <a:pt x="112" y="1742"/>
                    </a:lnTo>
                    <a:lnTo>
                      <a:pt x="79" y="1854"/>
                    </a:lnTo>
                    <a:lnTo>
                      <a:pt x="48" y="1981"/>
                    </a:lnTo>
                    <a:lnTo>
                      <a:pt x="32" y="2100"/>
                    </a:lnTo>
                    <a:lnTo>
                      <a:pt x="16" y="2219"/>
                    </a:lnTo>
                    <a:lnTo>
                      <a:pt x="0" y="2347"/>
                    </a:lnTo>
                    <a:lnTo>
                      <a:pt x="0" y="2474"/>
                    </a:lnTo>
                    <a:lnTo>
                      <a:pt x="0" y="2602"/>
                    </a:lnTo>
                    <a:lnTo>
                      <a:pt x="16" y="2728"/>
                    </a:lnTo>
                    <a:lnTo>
                      <a:pt x="32" y="2856"/>
                    </a:lnTo>
                    <a:lnTo>
                      <a:pt x="48" y="2975"/>
                    </a:lnTo>
                    <a:lnTo>
                      <a:pt x="79" y="3094"/>
                    </a:lnTo>
                    <a:lnTo>
                      <a:pt x="112" y="3214"/>
                    </a:lnTo>
                    <a:lnTo>
                      <a:pt x="151" y="3325"/>
                    </a:lnTo>
                    <a:lnTo>
                      <a:pt x="191" y="3437"/>
                    </a:lnTo>
                    <a:lnTo>
                      <a:pt x="247" y="3548"/>
                    </a:lnTo>
                    <a:lnTo>
                      <a:pt x="302" y="3659"/>
                    </a:lnTo>
                    <a:lnTo>
                      <a:pt x="358" y="3762"/>
                    </a:lnTo>
                    <a:lnTo>
                      <a:pt x="422" y="3858"/>
                    </a:lnTo>
                    <a:lnTo>
                      <a:pt x="493" y="3961"/>
                    </a:lnTo>
                    <a:lnTo>
                      <a:pt x="565" y="4049"/>
                    </a:lnTo>
                    <a:lnTo>
                      <a:pt x="644" y="4145"/>
                    </a:lnTo>
                    <a:lnTo>
                      <a:pt x="724" y="4224"/>
                    </a:lnTo>
                    <a:lnTo>
                      <a:pt x="811" y="4312"/>
                    </a:lnTo>
                    <a:lnTo>
                      <a:pt x="899" y="4391"/>
                    </a:lnTo>
                    <a:lnTo>
                      <a:pt x="995" y="4463"/>
                    </a:lnTo>
                    <a:lnTo>
                      <a:pt x="1090" y="4527"/>
                    </a:lnTo>
                    <a:lnTo>
                      <a:pt x="1194" y="4598"/>
                    </a:lnTo>
                    <a:lnTo>
                      <a:pt x="1297" y="4654"/>
                    </a:lnTo>
                    <a:lnTo>
                      <a:pt x="1400" y="4709"/>
                    </a:lnTo>
                    <a:lnTo>
                      <a:pt x="1512" y="4757"/>
                    </a:lnTo>
                    <a:lnTo>
                      <a:pt x="1622" y="4805"/>
                    </a:lnTo>
                    <a:lnTo>
                      <a:pt x="1742" y="4844"/>
                    </a:lnTo>
                    <a:lnTo>
                      <a:pt x="1854" y="4877"/>
                    </a:lnTo>
                    <a:lnTo>
                      <a:pt x="1981" y="4900"/>
                    </a:lnTo>
                    <a:lnTo>
                      <a:pt x="2100" y="4924"/>
                    </a:lnTo>
                    <a:lnTo>
                      <a:pt x="2219" y="4940"/>
                    </a:lnTo>
                    <a:lnTo>
                      <a:pt x="2347" y="4947"/>
                    </a:lnTo>
                    <a:lnTo>
                      <a:pt x="2474" y="4956"/>
                    </a:lnTo>
                    <a:lnTo>
                      <a:pt x="2602" y="4947"/>
                    </a:lnTo>
                    <a:lnTo>
                      <a:pt x="2728" y="4940"/>
                    </a:lnTo>
                    <a:lnTo>
                      <a:pt x="2856" y="4924"/>
                    </a:lnTo>
                    <a:lnTo>
                      <a:pt x="2975" y="4900"/>
                    </a:lnTo>
                    <a:lnTo>
                      <a:pt x="3094" y="4877"/>
                    </a:lnTo>
                    <a:lnTo>
                      <a:pt x="3214" y="4844"/>
                    </a:lnTo>
                    <a:lnTo>
                      <a:pt x="3325" y="4805"/>
                    </a:lnTo>
                    <a:lnTo>
                      <a:pt x="3444" y="4757"/>
                    </a:lnTo>
                    <a:lnTo>
                      <a:pt x="3548" y="4709"/>
                    </a:lnTo>
                    <a:lnTo>
                      <a:pt x="3659" y="4654"/>
                    </a:lnTo>
                    <a:lnTo>
                      <a:pt x="3762" y="4598"/>
                    </a:lnTo>
                    <a:lnTo>
                      <a:pt x="3858" y="4527"/>
                    </a:lnTo>
                    <a:lnTo>
                      <a:pt x="3961" y="4463"/>
                    </a:lnTo>
                    <a:lnTo>
                      <a:pt x="4049" y="4391"/>
                    </a:lnTo>
                    <a:lnTo>
                      <a:pt x="4145" y="4312"/>
                    </a:lnTo>
                    <a:lnTo>
                      <a:pt x="4224" y="4224"/>
                    </a:lnTo>
                    <a:lnTo>
                      <a:pt x="4312" y="4145"/>
                    </a:lnTo>
                    <a:lnTo>
                      <a:pt x="4391" y="4049"/>
                    </a:lnTo>
                    <a:lnTo>
                      <a:pt x="4463" y="3961"/>
                    </a:lnTo>
                    <a:lnTo>
                      <a:pt x="4534" y="3858"/>
                    </a:lnTo>
                    <a:lnTo>
                      <a:pt x="4598" y="3762"/>
                    </a:lnTo>
                    <a:lnTo>
                      <a:pt x="4654" y="3659"/>
                    </a:lnTo>
                    <a:lnTo>
                      <a:pt x="4709" y="3548"/>
                    </a:lnTo>
                    <a:lnTo>
                      <a:pt x="4757" y="3437"/>
                    </a:lnTo>
                    <a:lnTo>
                      <a:pt x="4805" y="3325"/>
                    </a:lnTo>
                    <a:lnTo>
                      <a:pt x="4844" y="3214"/>
                    </a:lnTo>
                    <a:lnTo>
                      <a:pt x="4877" y="3094"/>
                    </a:lnTo>
                    <a:lnTo>
                      <a:pt x="4900" y="2975"/>
                    </a:lnTo>
                    <a:lnTo>
                      <a:pt x="4924" y="2856"/>
                    </a:lnTo>
                    <a:lnTo>
                      <a:pt x="4940" y="2728"/>
                    </a:lnTo>
                    <a:lnTo>
                      <a:pt x="4949" y="2602"/>
                    </a:lnTo>
                    <a:lnTo>
                      <a:pt x="4956" y="2474"/>
                    </a:lnTo>
                    <a:lnTo>
                      <a:pt x="4542" y="2474"/>
                    </a:lnTo>
                    <a:lnTo>
                      <a:pt x="4534" y="2371"/>
                    </a:lnTo>
                    <a:lnTo>
                      <a:pt x="4527" y="2267"/>
                    </a:lnTo>
                    <a:lnTo>
                      <a:pt x="4519" y="2164"/>
                    </a:lnTo>
                    <a:lnTo>
                      <a:pt x="4502" y="2060"/>
                    </a:lnTo>
                    <a:lnTo>
                      <a:pt x="4479" y="1957"/>
                    </a:lnTo>
                    <a:lnTo>
                      <a:pt x="4447" y="1862"/>
                    </a:lnTo>
                    <a:lnTo>
                      <a:pt x="4415" y="1766"/>
                    </a:lnTo>
                    <a:lnTo>
                      <a:pt x="4376" y="1671"/>
                    </a:lnTo>
                    <a:lnTo>
                      <a:pt x="4335" y="1583"/>
                    </a:lnTo>
                    <a:lnTo>
                      <a:pt x="4288" y="1496"/>
                    </a:lnTo>
                    <a:lnTo>
                      <a:pt x="4240" y="1408"/>
                    </a:lnTo>
                    <a:lnTo>
                      <a:pt x="4184" y="1320"/>
                    </a:lnTo>
                    <a:lnTo>
                      <a:pt x="4128" y="1241"/>
                    </a:lnTo>
                    <a:lnTo>
                      <a:pt x="4073" y="1161"/>
                    </a:lnTo>
                    <a:lnTo>
                      <a:pt x="4002" y="1090"/>
                    </a:lnTo>
                    <a:lnTo>
                      <a:pt x="3938" y="1018"/>
                    </a:lnTo>
                    <a:lnTo>
                      <a:pt x="3866" y="946"/>
                    </a:lnTo>
                    <a:lnTo>
                      <a:pt x="3787" y="883"/>
                    </a:lnTo>
                    <a:lnTo>
                      <a:pt x="3715" y="820"/>
                    </a:lnTo>
                    <a:lnTo>
                      <a:pt x="3628" y="764"/>
                    </a:lnTo>
                    <a:lnTo>
                      <a:pt x="3548" y="708"/>
                    </a:lnTo>
                    <a:lnTo>
                      <a:pt x="3460" y="660"/>
                    </a:lnTo>
                    <a:lnTo>
                      <a:pt x="3373" y="613"/>
                    </a:lnTo>
                    <a:lnTo>
                      <a:pt x="3278" y="573"/>
                    </a:lnTo>
                    <a:lnTo>
                      <a:pt x="3190" y="541"/>
                    </a:lnTo>
                    <a:lnTo>
                      <a:pt x="3086" y="501"/>
                    </a:lnTo>
                    <a:lnTo>
                      <a:pt x="2991" y="477"/>
                    </a:lnTo>
                    <a:lnTo>
                      <a:pt x="2896" y="454"/>
                    </a:lnTo>
                    <a:lnTo>
                      <a:pt x="2792" y="437"/>
                    </a:lnTo>
                    <a:lnTo>
                      <a:pt x="2689" y="422"/>
                    </a:lnTo>
                    <a:lnTo>
                      <a:pt x="2585" y="414"/>
                    </a:lnTo>
                    <a:lnTo>
                      <a:pt x="2474" y="414"/>
                    </a:lnTo>
                    <a:lnTo>
                      <a:pt x="2371" y="414"/>
                    </a:lnTo>
                    <a:lnTo>
                      <a:pt x="2267" y="422"/>
                    </a:lnTo>
                    <a:lnTo>
                      <a:pt x="2164" y="437"/>
                    </a:lnTo>
                    <a:lnTo>
                      <a:pt x="2060" y="454"/>
                    </a:lnTo>
                    <a:lnTo>
                      <a:pt x="1957" y="477"/>
                    </a:lnTo>
                    <a:lnTo>
                      <a:pt x="1862" y="501"/>
                    </a:lnTo>
                    <a:lnTo>
                      <a:pt x="1766" y="541"/>
                    </a:lnTo>
                    <a:lnTo>
                      <a:pt x="1670" y="573"/>
                    </a:lnTo>
                    <a:lnTo>
                      <a:pt x="1583" y="613"/>
                    </a:lnTo>
                    <a:lnTo>
                      <a:pt x="1496" y="660"/>
                    </a:lnTo>
                    <a:lnTo>
                      <a:pt x="1408" y="708"/>
                    </a:lnTo>
                    <a:lnTo>
                      <a:pt x="1320" y="764"/>
                    </a:lnTo>
                    <a:lnTo>
                      <a:pt x="1241" y="820"/>
                    </a:lnTo>
                    <a:lnTo>
                      <a:pt x="1161" y="883"/>
                    </a:lnTo>
                    <a:lnTo>
                      <a:pt x="1090" y="946"/>
                    </a:lnTo>
                    <a:lnTo>
                      <a:pt x="1018" y="1018"/>
                    </a:lnTo>
                    <a:lnTo>
                      <a:pt x="946" y="1090"/>
                    </a:lnTo>
                    <a:lnTo>
                      <a:pt x="883" y="1161"/>
                    </a:lnTo>
                    <a:lnTo>
                      <a:pt x="820" y="1241"/>
                    </a:lnTo>
                    <a:lnTo>
                      <a:pt x="764" y="1320"/>
                    </a:lnTo>
                    <a:lnTo>
                      <a:pt x="708" y="1408"/>
                    </a:lnTo>
                    <a:lnTo>
                      <a:pt x="660" y="1496"/>
                    </a:lnTo>
                    <a:lnTo>
                      <a:pt x="613" y="1583"/>
                    </a:lnTo>
                    <a:lnTo>
                      <a:pt x="573" y="1671"/>
                    </a:lnTo>
                    <a:lnTo>
                      <a:pt x="541" y="1766"/>
                    </a:lnTo>
                    <a:lnTo>
                      <a:pt x="501" y="1862"/>
                    </a:lnTo>
                    <a:lnTo>
                      <a:pt x="477" y="1957"/>
                    </a:lnTo>
                    <a:lnTo>
                      <a:pt x="454" y="2060"/>
                    </a:lnTo>
                    <a:lnTo>
                      <a:pt x="437" y="2164"/>
                    </a:lnTo>
                    <a:lnTo>
                      <a:pt x="422" y="2267"/>
                    </a:lnTo>
                    <a:lnTo>
                      <a:pt x="414" y="2371"/>
                    </a:lnTo>
                    <a:lnTo>
                      <a:pt x="414" y="2474"/>
                    </a:lnTo>
                    <a:lnTo>
                      <a:pt x="414" y="2585"/>
                    </a:lnTo>
                    <a:lnTo>
                      <a:pt x="422" y="2689"/>
                    </a:lnTo>
                    <a:lnTo>
                      <a:pt x="437" y="2792"/>
                    </a:lnTo>
                    <a:lnTo>
                      <a:pt x="454" y="2896"/>
                    </a:lnTo>
                    <a:lnTo>
                      <a:pt x="477" y="2991"/>
                    </a:lnTo>
                    <a:lnTo>
                      <a:pt x="501" y="3086"/>
                    </a:lnTo>
                    <a:lnTo>
                      <a:pt x="541" y="3190"/>
                    </a:lnTo>
                    <a:lnTo>
                      <a:pt x="573" y="3278"/>
                    </a:lnTo>
                    <a:lnTo>
                      <a:pt x="613" y="3373"/>
                    </a:lnTo>
                    <a:lnTo>
                      <a:pt x="660" y="3460"/>
                    </a:lnTo>
                    <a:lnTo>
                      <a:pt x="708" y="3548"/>
                    </a:lnTo>
                    <a:lnTo>
                      <a:pt x="764" y="3628"/>
                    </a:lnTo>
                    <a:lnTo>
                      <a:pt x="820" y="3715"/>
                    </a:lnTo>
                    <a:lnTo>
                      <a:pt x="883" y="3787"/>
                    </a:lnTo>
                    <a:lnTo>
                      <a:pt x="946" y="3866"/>
                    </a:lnTo>
                    <a:lnTo>
                      <a:pt x="1018" y="3938"/>
                    </a:lnTo>
                    <a:lnTo>
                      <a:pt x="1090" y="4002"/>
                    </a:lnTo>
                    <a:lnTo>
                      <a:pt x="1161" y="4073"/>
                    </a:lnTo>
                    <a:lnTo>
                      <a:pt x="1241" y="4128"/>
                    </a:lnTo>
                    <a:lnTo>
                      <a:pt x="1320" y="4184"/>
                    </a:lnTo>
                    <a:lnTo>
                      <a:pt x="1408" y="4240"/>
                    </a:lnTo>
                    <a:lnTo>
                      <a:pt x="1496" y="4288"/>
                    </a:lnTo>
                    <a:lnTo>
                      <a:pt x="1583" y="4335"/>
                    </a:lnTo>
                    <a:lnTo>
                      <a:pt x="1670" y="4375"/>
                    </a:lnTo>
                    <a:lnTo>
                      <a:pt x="1766" y="4415"/>
                    </a:lnTo>
                    <a:lnTo>
                      <a:pt x="1862" y="4447"/>
                    </a:lnTo>
                    <a:lnTo>
                      <a:pt x="1957" y="4479"/>
                    </a:lnTo>
                    <a:lnTo>
                      <a:pt x="2060" y="4494"/>
                    </a:lnTo>
                    <a:lnTo>
                      <a:pt x="2164" y="4519"/>
                    </a:lnTo>
                    <a:lnTo>
                      <a:pt x="2267" y="4527"/>
                    </a:lnTo>
                    <a:lnTo>
                      <a:pt x="2371" y="4534"/>
                    </a:lnTo>
                    <a:lnTo>
                      <a:pt x="2474" y="4542"/>
                    </a:lnTo>
                    <a:lnTo>
                      <a:pt x="2585" y="4534"/>
                    </a:lnTo>
                    <a:lnTo>
                      <a:pt x="2689" y="4527"/>
                    </a:lnTo>
                    <a:lnTo>
                      <a:pt x="2792" y="4519"/>
                    </a:lnTo>
                    <a:lnTo>
                      <a:pt x="2896" y="4494"/>
                    </a:lnTo>
                    <a:lnTo>
                      <a:pt x="2991" y="4479"/>
                    </a:lnTo>
                    <a:lnTo>
                      <a:pt x="3086" y="4447"/>
                    </a:lnTo>
                    <a:lnTo>
                      <a:pt x="3190" y="4415"/>
                    </a:lnTo>
                    <a:lnTo>
                      <a:pt x="3278" y="4375"/>
                    </a:lnTo>
                    <a:lnTo>
                      <a:pt x="3373" y="4335"/>
                    </a:lnTo>
                    <a:lnTo>
                      <a:pt x="3460" y="4288"/>
                    </a:lnTo>
                    <a:lnTo>
                      <a:pt x="3548" y="4240"/>
                    </a:lnTo>
                    <a:lnTo>
                      <a:pt x="3628" y="4184"/>
                    </a:lnTo>
                    <a:lnTo>
                      <a:pt x="3715" y="4128"/>
                    </a:lnTo>
                    <a:lnTo>
                      <a:pt x="3787" y="4073"/>
                    </a:lnTo>
                    <a:lnTo>
                      <a:pt x="3866" y="4002"/>
                    </a:lnTo>
                    <a:lnTo>
                      <a:pt x="3938" y="3938"/>
                    </a:lnTo>
                    <a:lnTo>
                      <a:pt x="4002" y="3866"/>
                    </a:lnTo>
                    <a:lnTo>
                      <a:pt x="4073" y="3787"/>
                    </a:lnTo>
                    <a:lnTo>
                      <a:pt x="4128" y="3715"/>
                    </a:lnTo>
                    <a:lnTo>
                      <a:pt x="4184" y="3628"/>
                    </a:lnTo>
                    <a:lnTo>
                      <a:pt x="4240" y="3548"/>
                    </a:lnTo>
                    <a:lnTo>
                      <a:pt x="4288" y="3460"/>
                    </a:lnTo>
                    <a:lnTo>
                      <a:pt x="4335" y="3373"/>
                    </a:lnTo>
                    <a:lnTo>
                      <a:pt x="4376" y="3278"/>
                    </a:lnTo>
                    <a:lnTo>
                      <a:pt x="4415" y="3190"/>
                    </a:lnTo>
                    <a:lnTo>
                      <a:pt x="4447" y="3086"/>
                    </a:lnTo>
                    <a:lnTo>
                      <a:pt x="4479" y="2991"/>
                    </a:lnTo>
                    <a:lnTo>
                      <a:pt x="4502" y="2896"/>
                    </a:lnTo>
                    <a:lnTo>
                      <a:pt x="4519" y="2792"/>
                    </a:lnTo>
                    <a:lnTo>
                      <a:pt x="4527" y="2689"/>
                    </a:lnTo>
                    <a:lnTo>
                      <a:pt x="4534" y="2585"/>
                    </a:lnTo>
                    <a:lnTo>
                      <a:pt x="4542" y="2474"/>
                    </a:lnTo>
                    <a:lnTo>
                      <a:pt x="4956" y="2474"/>
                    </a:lnTo>
                    <a:close/>
                  </a:path>
                </a:pathLst>
              </a:custGeom>
              <a:solidFill>
                <a:srgbClr val="E868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56" name="Freeform 32">
                <a:extLst>
                  <a:ext uri="{FF2B5EF4-FFF2-40B4-BE49-F238E27FC236}">
                    <a16:creationId xmlns:a16="http://schemas.microsoft.com/office/drawing/2014/main" id="{2C211C90-AC30-4799-817F-B541D29EE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" y="776"/>
                <a:ext cx="454" cy="454"/>
              </a:xfrm>
              <a:custGeom>
                <a:avLst/>
                <a:gdLst>
                  <a:gd name="T0" fmla="*/ 4510 w 4542"/>
                  <a:gd name="T1" fmla="*/ 1925 h 4542"/>
                  <a:gd name="T2" fmla="*/ 4399 w 4542"/>
                  <a:gd name="T3" fmla="*/ 1487 h 4542"/>
                  <a:gd name="T4" fmla="*/ 4208 w 4542"/>
                  <a:gd name="T5" fmla="*/ 1090 h 4542"/>
                  <a:gd name="T6" fmla="*/ 3954 w 4542"/>
                  <a:gd name="T7" fmla="*/ 739 h 4542"/>
                  <a:gd name="T8" fmla="*/ 3627 w 4542"/>
                  <a:gd name="T9" fmla="*/ 453 h 4542"/>
                  <a:gd name="T10" fmla="*/ 3253 w 4542"/>
                  <a:gd name="T11" fmla="*/ 222 h 4542"/>
                  <a:gd name="T12" fmla="*/ 2840 w 4542"/>
                  <a:gd name="T13" fmla="*/ 71 h 4542"/>
                  <a:gd name="T14" fmla="*/ 2387 w 4542"/>
                  <a:gd name="T15" fmla="*/ 0 h 4542"/>
                  <a:gd name="T16" fmla="*/ 1925 w 4542"/>
                  <a:gd name="T17" fmla="*/ 24 h 4542"/>
                  <a:gd name="T18" fmla="*/ 1487 w 4542"/>
                  <a:gd name="T19" fmla="*/ 135 h 4542"/>
                  <a:gd name="T20" fmla="*/ 1090 w 4542"/>
                  <a:gd name="T21" fmla="*/ 326 h 4542"/>
                  <a:gd name="T22" fmla="*/ 739 w 4542"/>
                  <a:gd name="T23" fmla="*/ 588 h 4542"/>
                  <a:gd name="T24" fmla="*/ 453 w 4542"/>
                  <a:gd name="T25" fmla="*/ 915 h 4542"/>
                  <a:gd name="T26" fmla="*/ 222 w 4542"/>
                  <a:gd name="T27" fmla="*/ 1289 h 4542"/>
                  <a:gd name="T28" fmla="*/ 71 w 4542"/>
                  <a:gd name="T29" fmla="*/ 1702 h 4542"/>
                  <a:gd name="T30" fmla="*/ 0 w 4542"/>
                  <a:gd name="T31" fmla="*/ 2155 h 4542"/>
                  <a:gd name="T32" fmla="*/ 24 w 4542"/>
                  <a:gd name="T33" fmla="*/ 2617 h 4542"/>
                  <a:gd name="T34" fmla="*/ 135 w 4542"/>
                  <a:gd name="T35" fmla="*/ 3047 h 4542"/>
                  <a:gd name="T36" fmla="*/ 326 w 4542"/>
                  <a:gd name="T37" fmla="*/ 3444 h 4542"/>
                  <a:gd name="T38" fmla="*/ 588 w 4542"/>
                  <a:gd name="T39" fmla="*/ 3795 h 4542"/>
                  <a:gd name="T40" fmla="*/ 915 w 4542"/>
                  <a:gd name="T41" fmla="*/ 4089 h 4542"/>
                  <a:gd name="T42" fmla="*/ 1289 w 4542"/>
                  <a:gd name="T43" fmla="*/ 4320 h 4542"/>
                  <a:gd name="T44" fmla="*/ 1702 w 4542"/>
                  <a:gd name="T45" fmla="*/ 4471 h 4542"/>
                  <a:gd name="T46" fmla="*/ 2155 w 4542"/>
                  <a:gd name="T47" fmla="*/ 4534 h 4542"/>
                  <a:gd name="T48" fmla="*/ 2617 w 4542"/>
                  <a:gd name="T49" fmla="*/ 4510 h 4542"/>
                  <a:gd name="T50" fmla="*/ 3047 w 4542"/>
                  <a:gd name="T51" fmla="*/ 4399 h 4542"/>
                  <a:gd name="T52" fmla="*/ 3444 w 4542"/>
                  <a:gd name="T53" fmla="*/ 4208 h 4542"/>
                  <a:gd name="T54" fmla="*/ 3795 w 4542"/>
                  <a:gd name="T55" fmla="*/ 3954 h 4542"/>
                  <a:gd name="T56" fmla="*/ 4089 w 4542"/>
                  <a:gd name="T57" fmla="*/ 3627 h 4542"/>
                  <a:gd name="T58" fmla="*/ 4320 w 4542"/>
                  <a:gd name="T59" fmla="*/ 3253 h 4542"/>
                  <a:gd name="T60" fmla="*/ 4471 w 4542"/>
                  <a:gd name="T61" fmla="*/ 2840 h 4542"/>
                  <a:gd name="T62" fmla="*/ 4534 w 4542"/>
                  <a:gd name="T63" fmla="*/ 2387 h 4542"/>
                  <a:gd name="T64" fmla="*/ 4120 w 4542"/>
                  <a:gd name="T65" fmla="*/ 2076 h 4542"/>
                  <a:gd name="T66" fmla="*/ 4041 w 4542"/>
                  <a:gd name="T67" fmla="*/ 1719 h 4542"/>
                  <a:gd name="T68" fmla="*/ 3810 w 4542"/>
                  <a:gd name="T69" fmla="*/ 1233 h 4542"/>
                  <a:gd name="T70" fmla="*/ 3309 w 4542"/>
                  <a:gd name="T71" fmla="*/ 732 h 4542"/>
                  <a:gd name="T72" fmla="*/ 2823 w 4542"/>
                  <a:gd name="T73" fmla="*/ 493 h 4542"/>
                  <a:gd name="T74" fmla="*/ 2458 w 4542"/>
                  <a:gd name="T75" fmla="*/ 422 h 4542"/>
                  <a:gd name="T76" fmla="*/ 2076 w 4542"/>
                  <a:gd name="T77" fmla="*/ 422 h 4542"/>
                  <a:gd name="T78" fmla="*/ 1719 w 4542"/>
                  <a:gd name="T79" fmla="*/ 493 h 4542"/>
                  <a:gd name="T80" fmla="*/ 1233 w 4542"/>
                  <a:gd name="T81" fmla="*/ 732 h 4542"/>
                  <a:gd name="T82" fmla="*/ 732 w 4542"/>
                  <a:gd name="T83" fmla="*/ 1233 h 4542"/>
                  <a:gd name="T84" fmla="*/ 493 w 4542"/>
                  <a:gd name="T85" fmla="*/ 1719 h 4542"/>
                  <a:gd name="T86" fmla="*/ 422 w 4542"/>
                  <a:gd name="T87" fmla="*/ 2076 h 4542"/>
                  <a:gd name="T88" fmla="*/ 422 w 4542"/>
                  <a:gd name="T89" fmla="*/ 2458 h 4542"/>
                  <a:gd name="T90" fmla="*/ 493 w 4542"/>
                  <a:gd name="T91" fmla="*/ 2823 h 4542"/>
                  <a:gd name="T92" fmla="*/ 732 w 4542"/>
                  <a:gd name="T93" fmla="*/ 3309 h 4542"/>
                  <a:gd name="T94" fmla="*/ 1233 w 4542"/>
                  <a:gd name="T95" fmla="*/ 3810 h 4542"/>
                  <a:gd name="T96" fmla="*/ 1719 w 4542"/>
                  <a:gd name="T97" fmla="*/ 4041 h 4542"/>
                  <a:gd name="T98" fmla="*/ 2076 w 4542"/>
                  <a:gd name="T99" fmla="*/ 4120 h 4542"/>
                  <a:gd name="T100" fmla="*/ 2458 w 4542"/>
                  <a:gd name="T101" fmla="*/ 4120 h 4542"/>
                  <a:gd name="T102" fmla="*/ 2823 w 4542"/>
                  <a:gd name="T103" fmla="*/ 4041 h 4542"/>
                  <a:gd name="T104" fmla="*/ 3309 w 4542"/>
                  <a:gd name="T105" fmla="*/ 3810 h 4542"/>
                  <a:gd name="T106" fmla="*/ 3810 w 4542"/>
                  <a:gd name="T107" fmla="*/ 3309 h 4542"/>
                  <a:gd name="T108" fmla="*/ 4041 w 4542"/>
                  <a:gd name="T109" fmla="*/ 2823 h 4542"/>
                  <a:gd name="T110" fmla="*/ 4120 w 4542"/>
                  <a:gd name="T111" fmla="*/ 2458 h 4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542" h="4542">
                    <a:moveTo>
                      <a:pt x="4542" y="2267"/>
                    </a:moveTo>
                    <a:lnTo>
                      <a:pt x="4534" y="2155"/>
                    </a:lnTo>
                    <a:lnTo>
                      <a:pt x="4527" y="2036"/>
                    </a:lnTo>
                    <a:lnTo>
                      <a:pt x="4510" y="1925"/>
                    </a:lnTo>
                    <a:lnTo>
                      <a:pt x="4494" y="1814"/>
                    </a:lnTo>
                    <a:lnTo>
                      <a:pt x="4471" y="1702"/>
                    </a:lnTo>
                    <a:lnTo>
                      <a:pt x="4438" y="1591"/>
                    </a:lnTo>
                    <a:lnTo>
                      <a:pt x="4399" y="1487"/>
                    </a:lnTo>
                    <a:lnTo>
                      <a:pt x="4359" y="1384"/>
                    </a:lnTo>
                    <a:lnTo>
                      <a:pt x="4320" y="1289"/>
                    </a:lnTo>
                    <a:lnTo>
                      <a:pt x="4264" y="1185"/>
                    </a:lnTo>
                    <a:lnTo>
                      <a:pt x="4208" y="1090"/>
                    </a:lnTo>
                    <a:lnTo>
                      <a:pt x="4153" y="1002"/>
                    </a:lnTo>
                    <a:lnTo>
                      <a:pt x="4089" y="915"/>
                    </a:lnTo>
                    <a:lnTo>
                      <a:pt x="4025" y="827"/>
                    </a:lnTo>
                    <a:lnTo>
                      <a:pt x="3954" y="739"/>
                    </a:lnTo>
                    <a:lnTo>
                      <a:pt x="3874" y="660"/>
                    </a:lnTo>
                    <a:lnTo>
                      <a:pt x="3795" y="588"/>
                    </a:lnTo>
                    <a:lnTo>
                      <a:pt x="3715" y="517"/>
                    </a:lnTo>
                    <a:lnTo>
                      <a:pt x="3627" y="453"/>
                    </a:lnTo>
                    <a:lnTo>
                      <a:pt x="3540" y="389"/>
                    </a:lnTo>
                    <a:lnTo>
                      <a:pt x="3444" y="326"/>
                    </a:lnTo>
                    <a:lnTo>
                      <a:pt x="3349" y="270"/>
                    </a:lnTo>
                    <a:lnTo>
                      <a:pt x="3253" y="222"/>
                    </a:lnTo>
                    <a:lnTo>
                      <a:pt x="3150" y="175"/>
                    </a:lnTo>
                    <a:lnTo>
                      <a:pt x="3047" y="135"/>
                    </a:lnTo>
                    <a:lnTo>
                      <a:pt x="2943" y="104"/>
                    </a:lnTo>
                    <a:lnTo>
                      <a:pt x="2840" y="71"/>
                    </a:lnTo>
                    <a:lnTo>
                      <a:pt x="2728" y="48"/>
                    </a:lnTo>
                    <a:lnTo>
                      <a:pt x="2617" y="24"/>
                    </a:lnTo>
                    <a:lnTo>
                      <a:pt x="2498" y="8"/>
                    </a:lnTo>
                    <a:lnTo>
                      <a:pt x="2387" y="0"/>
                    </a:lnTo>
                    <a:lnTo>
                      <a:pt x="2267" y="0"/>
                    </a:lnTo>
                    <a:lnTo>
                      <a:pt x="2155" y="0"/>
                    </a:lnTo>
                    <a:lnTo>
                      <a:pt x="2037" y="8"/>
                    </a:lnTo>
                    <a:lnTo>
                      <a:pt x="1925" y="24"/>
                    </a:lnTo>
                    <a:lnTo>
                      <a:pt x="1814" y="48"/>
                    </a:lnTo>
                    <a:lnTo>
                      <a:pt x="1702" y="71"/>
                    </a:lnTo>
                    <a:lnTo>
                      <a:pt x="1591" y="104"/>
                    </a:lnTo>
                    <a:lnTo>
                      <a:pt x="1487" y="135"/>
                    </a:lnTo>
                    <a:lnTo>
                      <a:pt x="1384" y="175"/>
                    </a:lnTo>
                    <a:lnTo>
                      <a:pt x="1289" y="222"/>
                    </a:lnTo>
                    <a:lnTo>
                      <a:pt x="1185" y="270"/>
                    </a:lnTo>
                    <a:lnTo>
                      <a:pt x="1090" y="326"/>
                    </a:lnTo>
                    <a:lnTo>
                      <a:pt x="1002" y="389"/>
                    </a:lnTo>
                    <a:lnTo>
                      <a:pt x="915" y="453"/>
                    </a:lnTo>
                    <a:lnTo>
                      <a:pt x="827" y="517"/>
                    </a:lnTo>
                    <a:lnTo>
                      <a:pt x="739" y="588"/>
                    </a:lnTo>
                    <a:lnTo>
                      <a:pt x="660" y="660"/>
                    </a:lnTo>
                    <a:lnTo>
                      <a:pt x="588" y="739"/>
                    </a:lnTo>
                    <a:lnTo>
                      <a:pt x="517" y="827"/>
                    </a:lnTo>
                    <a:lnTo>
                      <a:pt x="453" y="915"/>
                    </a:lnTo>
                    <a:lnTo>
                      <a:pt x="389" y="1002"/>
                    </a:lnTo>
                    <a:lnTo>
                      <a:pt x="326" y="1090"/>
                    </a:lnTo>
                    <a:lnTo>
                      <a:pt x="270" y="1185"/>
                    </a:lnTo>
                    <a:lnTo>
                      <a:pt x="222" y="1289"/>
                    </a:lnTo>
                    <a:lnTo>
                      <a:pt x="175" y="1384"/>
                    </a:lnTo>
                    <a:lnTo>
                      <a:pt x="135" y="1487"/>
                    </a:lnTo>
                    <a:lnTo>
                      <a:pt x="104" y="1591"/>
                    </a:lnTo>
                    <a:lnTo>
                      <a:pt x="71" y="1702"/>
                    </a:lnTo>
                    <a:lnTo>
                      <a:pt x="48" y="1814"/>
                    </a:lnTo>
                    <a:lnTo>
                      <a:pt x="24" y="1925"/>
                    </a:lnTo>
                    <a:lnTo>
                      <a:pt x="8" y="2036"/>
                    </a:lnTo>
                    <a:lnTo>
                      <a:pt x="0" y="2155"/>
                    </a:lnTo>
                    <a:lnTo>
                      <a:pt x="0" y="2267"/>
                    </a:lnTo>
                    <a:lnTo>
                      <a:pt x="0" y="2387"/>
                    </a:lnTo>
                    <a:lnTo>
                      <a:pt x="8" y="2498"/>
                    </a:lnTo>
                    <a:lnTo>
                      <a:pt x="24" y="2617"/>
                    </a:lnTo>
                    <a:lnTo>
                      <a:pt x="48" y="2728"/>
                    </a:lnTo>
                    <a:lnTo>
                      <a:pt x="71" y="2840"/>
                    </a:lnTo>
                    <a:lnTo>
                      <a:pt x="104" y="2943"/>
                    </a:lnTo>
                    <a:lnTo>
                      <a:pt x="135" y="3047"/>
                    </a:lnTo>
                    <a:lnTo>
                      <a:pt x="175" y="3150"/>
                    </a:lnTo>
                    <a:lnTo>
                      <a:pt x="222" y="3253"/>
                    </a:lnTo>
                    <a:lnTo>
                      <a:pt x="270" y="3349"/>
                    </a:lnTo>
                    <a:lnTo>
                      <a:pt x="326" y="3444"/>
                    </a:lnTo>
                    <a:lnTo>
                      <a:pt x="389" y="3540"/>
                    </a:lnTo>
                    <a:lnTo>
                      <a:pt x="453" y="3627"/>
                    </a:lnTo>
                    <a:lnTo>
                      <a:pt x="517" y="3715"/>
                    </a:lnTo>
                    <a:lnTo>
                      <a:pt x="588" y="3795"/>
                    </a:lnTo>
                    <a:lnTo>
                      <a:pt x="660" y="3874"/>
                    </a:lnTo>
                    <a:lnTo>
                      <a:pt x="739" y="3954"/>
                    </a:lnTo>
                    <a:lnTo>
                      <a:pt x="827" y="4025"/>
                    </a:lnTo>
                    <a:lnTo>
                      <a:pt x="915" y="4089"/>
                    </a:lnTo>
                    <a:lnTo>
                      <a:pt x="1002" y="4153"/>
                    </a:lnTo>
                    <a:lnTo>
                      <a:pt x="1090" y="4208"/>
                    </a:lnTo>
                    <a:lnTo>
                      <a:pt x="1185" y="4264"/>
                    </a:lnTo>
                    <a:lnTo>
                      <a:pt x="1289" y="4320"/>
                    </a:lnTo>
                    <a:lnTo>
                      <a:pt x="1384" y="4359"/>
                    </a:lnTo>
                    <a:lnTo>
                      <a:pt x="1487" y="4399"/>
                    </a:lnTo>
                    <a:lnTo>
                      <a:pt x="1591" y="4438"/>
                    </a:lnTo>
                    <a:lnTo>
                      <a:pt x="1702" y="4471"/>
                    </a:lnTo>
                    <a:lnTo>
                      <a:pt x="1814" y="4494"/>
                    </a:lnTo>
                    <a:lnTo>
                      <a:pt x="1925" y="4510"/>
                    </a:lnTo>
                    <a:lnTo>
                      <a:pt x="2037" y="4527"/>
                    </a:lnTo>
                    <a:lnTo>
                      <a:pt x="2155" y="4534"/>
                    </a:lnTo>
                    <a:lnTo>
                      <a:pt x="2267" y="4542"/>
                    </a:lnTo>
                    <a:lnTo>
                      <a:pt x="2387" y="4534"/>
                    </a:lnTo>
                    <a:lnTo>
                      <a:pt x="2498" y="4527"/>
                    </a:lnTo>
                    <a:lnTo>
                      <a:pt x="2617" y="4510"/>
                    </a:lnTo>
                    <a:lnTo>
                      <a:pt x="2728" y="4494"/>
                    </a:lnTo>
                    <a:lnTo>
                      <a:pt x="2840" y="4471"/>
                    </a:lnTo>
                    <a:lnTo>
                      <a:pt x="2943" y="4438"/>
                    </a:lnTo>
                    <a:lnTo>
                      <a:pt x="3047" y="4399"/>
                    </a:lnTo>
                    <a:lnTo>
                      <a:pt x="3150" y="4359"/>
                    </a:lnTo>
                    <a:lnTo>
                      <a:pt x="3253" y="4320"/>
                    </a:lnTo>
                    <a:lnTo>
                      <a:pt x="3349" y="4264"/>
                    </a:lnTo>
                    <a:lnTo>
                      <a:pt x="3444" y="4208"/>
                    </a:lnTo>
                    <a:lnTo>
                      <a:pt x="3540" y="4153"/>
                    </a:lnTo>
                    <a:lnTo>
                      <a:pt x="3627" y="4089"/>
                    </a:lnTo>
                    <a:lnTo>
                      <a:pt x="3715" y="4025"/>
                    </a:lnTo>
                    <a:lnTo>
                      <a:pt x="3795" y="3954"/>
                    </a:lnTo>
                    <a:lnTo>
                      <a:pt x="3874" y="3874"/>
                    </a:lnTo>
                    <a:lnTo>
                      <a:pt x="3954" y="3795"/>
                    </a:lnTo>
                    <a:lnTo>
                      <a:pt x="4025" y="3715"/>
                    </a:lnTo>
                    <a:lnTo>
                      <a:pt x="4089" y="3627"/>
                    </a:lnTo>
                    <a:lnTo>
                      <a:pt x="4153" y="3540"/>
                    </a:lnTo>
                    <a:lnTo>
                      <a:pt x="4208" y="3444"/>
                    </a:lnTo>
                    <a:lnTo>
                      <a:pt x="4264" y="3349"/>
                    </a:lnTo>
                    <a:lnTo>
                      <a:pt x="4320" y="3253"/>
                    </a:lnTo>
                    <a:lnTo>
                      <a:pt x="4359" y="3150"/>
                    </a:lnTo>
                    <a:lnTo>
                      <a:pt x="4399" y="3047"/>
                    </a:lnTo>
                    <a:lnTo>
                      <a:pt x="4438" y="2943"/>
                    </a:lnTo>
                    <a:lnTo>
                      <a:pt x="4471" y="2840"/>
                    </a:lnTo>
                    <a:lnTo>
                      <a:pt x="4494" y="2728"/>
                    </a:lnTo>
                    <a:lnTo>
                      <a:pt x="4510" y="2617"/>
                    </a:lnTo>
                    <a:lnTo>
                      <a:pt x="4527" y="2498"/>
                    </a:lnTo>
                    <a:lnTo>
                      <a:pt x="4534" y="2387"/>
                    </a:lnTo>
                    <a:lnTo>
                      <a:pt x="4542" y="2267"/>
                    </a:lnTo>
                    <a:lnTo>
                      <a:pt x="4128" y="2267"/>
                    </a:lnTo>
                    <a:lnTo>
                      <a:pt x="4128" y="2172"/>
                    </a:lnTo>
                    <a:lnTo>
                      <a:pt x="4120" y="2076"/>
                    </a:lnTo>
                    <a:lnTo>
                      <a:pt x="4105" y="1988"/>
                    </a:lnTo>
                    <a:lnTo>
                      <a:pt x="4089" y="1893"/>
                    </a:lnTo>
                    <a:lnTo>
                      <a:pt x="4065" y="1806"/>
                    </a:lnTo>
                    <a:lnTo>
                      <a:pt x="4041" y="1719"/>
                    </a:lnTo>
                    <a:lnTo>
                      <a:pt x="4017" y="1630"/>
                    </a:lnTo>
                    <a:lnTo>
                      <a:pt x="3977" y="1543"/>
                    </a:lnTo>
                    <a:lnTo>
                      <a:pt x="3906" y="1384"/>
                    </a:lnTo>
                    <a:lnTo>
                      <a:pt x="3810" y="1233"/>
                    </a:lnTo>
                    <a:lnTo>
                      <a:pt x="3706" y="1090"/>
                    </a:lnTo>
                    <a:lnTo>
                      <a:pt x="3580" y="954"/>
                    </a:lnTo>
                    <a:lnTo>
                      <a:pt x="3452" y="836"/>
                    </a:lnTo>
                    <a:lnTo>
                      <a:pt x="3309" y="732"/>
                    </a:lnTo>
                    <a:lnTo>
                      <a:pt x="3158" y="636"/>
                    </a:lnTo>
                    <a:lnTo>
                      <a:pt x="2991" y="557"/>
                    </a:lnTo>
                    <a:lnTo>
                      <a:pt x="2912" y="525"/>
                    </a:lnTo>
                    <a:lnTo>
                      <a:pt x="2823" y="493"/>
                    </a:lnTo>
                    <a:lnTo>
                      <a:pt x="2736" y="470"/>
                    </a:lnTo>
                    <a:lnTo>
                      <a:pt x="2641" y="453"/>
                    </a:lnTo>
                    <a:lnTo>
                      <a:pt x="2554" y="429"/>
                    </a:lnTo>
                    <a:lnTo>
                      <a:pt x="2458" y="422"/>
                    </a:lnTo>
                    <a:lnTo>
                      <a:pt x="2362" y="414"/>
                    </a:lnTo>
                    <a:lnTo>
                      <a:pt x="2267" y="414"/>
                    </a:lnTo>
                    <a:lnTo>
                      <a:pt x="2172" y="414"/>
                    </a:lnTo>
                    <a:lnTo>
                      <a:pt x="2076" y="422"/>
                    </a:lnTo>
                    <a:lnTo>
                      <a:pt x="1988" y="429"/>
                    </a:lnTo>
                    <a:lnTo>
                      <a:pt x="1893" y="453"/>
                    </a:lnTo>
                    <a:lnTo>
                      <a:pt x="1806" y="470"/>
                    </a:lnTo>
                    <a:lnTo>
                      <a:pt x="1719" y="493"/>
                    </a:lnTo>
                    <a:lnTo>
                      <a:pt x="1630" y="525"/>
                    </a:lnTo>
                    <a:lnTo>
                      <a:pt x="1543" y="557"/>
                    </a:lnTo>
                    <a:lnTo>
                      <a:pt x="1384" y="636"/>
                    </a:lnTo>
                    <a:lnTo>
                      <a:pt x="1233" y="732"/>
                    </a:lnTo>
                    <a:lnTo>
                      <a:pt x="1090" y="836"/>
                    </a:lnTo>
                    <a:lnTo>
                      <a:pt x="954" y="954"/>
                    </a:lnTo>
                    <a:lnTo>
                      <a:pt x="836" y="1090"/>
                    </a:lnTo>
                    <a:lnTo>
                      <a:pt x="732" y="1233"/>
                    </a:lnTo>
                    <a:lnTo>
                      <a:pt x="636" y="1384"/>
                    </a:lnTo>
                    <a:lnTo>
                      <a:pt x="557" y="1543"/>
                    </a:lnTo>
                    <a:lnTo>
                      <a:pt x="525" y="1630"/>
                    </a:lnTo>
                    <a:lnTo>
                      <a:pt x="493" y="1719"/>
                    </a:lnTo>
                    <a:lnTo>
                      <a:pt x="470" y="1806"/>
                    </a:lnTo>
                    <a:lnTo>
                      <a:pt x="453" y="1893"/>
                    </a:lnTo>
                    <a:lnTo>
                      <a:pt x="429" y="1988"/>
                    </a:lnTo>
                    <a:lnTo>
                      <a:pt x="422" y="2076"/>
                    </a:lnTo>
                    <a:lnTo>
                      <a:pt x="414" y="2172"/>
                    </a:lnTo>
                    <a:lnTo>
                      <a:pt x="414" y="2267"/>
                    </a:lnTo>
                    <a:lnTo>
                      <a:pt x="414" y="2362"/>
                    </a:lnTo>
                    <a:lnTo>
                      <a:pt x="422" y="2458"/>
                    </a:lnTo>
                    <a:lnTo>
                      <a:pt x="429" y="2554"/>
                    </a:lnTo>
                    <a:lnTo>
                      <a:pt x="453" y="2641"/>
                    </a:lnTo>
                    <a:lnTo>
                      <a:pt x="470" y="2736"/>
                    </a:lnTo>
                    <a:lnTo>
                      <a:pt x="493" y="2823"/>
                    </a:lnTo>
                    <a:lnTo>
                      <a:pt x="525" y="2912"/>
                    </a:lnTo>
                    <a:lnTo>
                      <a:pt x="557" y="2991"/>
                    </a:lnTo>
                    <a:lnTo>
                      <a:pt x="636" y="3158"/>
                    </a:lnTo>
                    <a:lnTo>
                      <a:pt x="732" y="3309"/>
                    </a:lnTo>
                    <a:lnTo>
                      <a:pt x="836" y="3452"/>
                    </a:lnTo>
                    <a:lnTo>
                      <a:pt x="954" y="3580"/>
                    </a:lnTo>
                    <a:lnTo>
                      <a:pt x="1090" y="3699"/>
                    </a:lnTo>
                    <a:lnTo>
                      <a:pt x="1233" y="3810"/>
                    </a:lnTo>
                    <a:lnTo>
                      <a:pt x="1384" y="3906"/>
                    </a:lnTo>
                    <a:lnTo>
                      <a:pt x="1543" y="3977"/>
                    </a:lnTo>
                    <a:lnTo>
                      <a:pt x="1630" y="4017"/>
                    </a:lnTo>
                    <a:lnTo>
                      <a:pt x="1719" y="4041"/>
                    </a:lnTo>
                    <a:lnTo>
                      <a:pt x="1806" y="4064"/>
                    </a:lnTo>
                    <a:lnTo>
                      <a:pt x="1893" y="4089"/>
                    </a:lnTo>
                    <a:lnTo>
                      <a:pt x="1988" y="4105"/>
                    </a:lnTo>
                    <a:lnTo>
                      <a:pt x="2076" y="4120"/>
                    </a:lnTo>
                    <a:lnTo>
                      <a:pt x="2172" y="4128"/>
                    </a:lnTo>
                    <a:lnTo>
                      <a:pt x="2267" y="4128"/>
                    </a:lnTo>
                    <a:lnTo>
                      <a:pt x="2362" y="4128"/>
                    </a:lnTo>
                    <a:lnTo>
                      <a:pt x="2458" y="4120"/>
                    </a:lnTo>
                    <a:lnTo>
                      <a:pt x="2554" y="4105"/>
                    </a:lnTo>
                    <a:lnTo>
                      <a:pt x="2641" y="4089"/>
                    </a:lnTo>
                    <a:lnTo>
                      <a:pt x="2736" y="4064"/>
                    </a:lnTo>
                    <a:lnTo>
                      <a:pt x="2823" y="4041"/>
                    </a:lnTo>
                    <a:lnTo>
                      <a:pt x="2912" y="4017"/>
                    </a:lnTo>
                    <a:lnTo>
                      <a:pt x="2991" y="3977"/>
                    </a:lnTo>
                    <a:lnTo>
                      <a:pt x="3158" y="3906"/>
                    </a:lnTo>
                    <a:lnTo>
                      <a:pt x="3309" y="3810"/>
                    </a:lnTo>
                    <a:lnTo>
                      <a:pt x="3452" y="3699"/>
                    </a:lnTo>
                    <a:lnTo>
                      <a:pt x="3580" y="3580"/>
                    </a:lnTo>
                    <a:lnTo>
                      <a:pt x="3706" y="3452"/>
                    </a:lnTo>
                    <a:lnTo>
                      <a:pt x="3810" y="3309"/>
                    </a:lnTo>
                    <a:lnTo>
                      <a:pt x="3906" y="3158"/>
                    </a:lnTo>
                    <a:lnTo>
                      <a:pt x="3977" y="2991"/>
                    </a:lnTo>
                    <a:lnTo>
                      <a:pt x="4017" y="2912"/>
                    </a:lnTo>
                    <a:lnTo>
                      <a:pt x="4041" y="2823"/>
                    </a:lnTo>
                    <a:lnTo>
                      <a:pt x="4065" y="2736"/>
                    </a:lnTo>
                    <a:lnTo>
                      <a:pt x="4089" y="2641"/>
                    </a:lnTo>
                    <a:lnTo>
                      <a:pt x="4105" y="2554"/>
                    </a:lnTo>
                    <a:lnTo>
                      <a:pt x="4120" y="2458"/>
                    </a:lnTo>
                    <a:lnTo>
                      <a:pt x="4128" y="2362"/>
                    </a:lnTo>
                    <a:lnTo>
                      <a:pt x="4128" y="2267"/>
                    </a:lnTo>
                    <a:lnTo>
                      <a:pt x="4542" y="2267"/>
                    </a:lnTo>
                    <a:close/>
                  </a:path>
                </a:pathLst>
              </a:custGeom>
              <a:solidFill>
                <a:srgbClr val="E866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57" name="Freeform 33">
                <a:extLst>
                  <a:ext uri="{FF2B5EF4-FFF2-40B4-BE49-F238E27FC236}">
                    <a16:creationId xmlns:a16="http://schemas.microsoft.com/office/drawing/2014/main" id="{23798EFC-733A-4A52-9996-D478963AD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" y="797"/>
                <a:ext cx="412" cy="412"/>
              </a:xfrm>
              <a:custGeom>
                <a:avLst/>
                <a:gdLst>
                  <a:gd name="T0" fmla="*/ 4105 w 4128"/>
                  <a:gd name="T1" fmla="*/ 1750 h 4128"/>
                  <a:gd name="T2" fmla="*/ 4001 w 4128"/>
                  <a:gd name="T3" fmla="*/ 1352 h 4128"/>
                  <a:gd name="T4" fmla="*/ 3826 w 4128"/>
                  <a:gd name="T5" fmla="*/ 994 h 4128"/>
                  <a:gd name="T6" fmla="*/ 3588 w 4128"/>
                  <a:gd name="T7" fmla="*/ 676 h 4128"/>
                  <a:gd name="T8" fmla="*/ 3301 w 4128"/>
                  <a:gd name="T9" fmla="*/ 406 h 4128"/>
                  <a:gd name="T10" fmla="*/ 2959 w 4128"/>
                  <a:gd name="T11" fmla="*/ 199 h 4128"/>
                  <a:gd name="T12" fmla="*/ 2577 w 4128"/>
                  <a:gd name="T13" fmla="*/ 63 h 4128"/>
                  <a:gd name="T14" fmla="*/ 2171 w 4128"/>
                  <a:gd name="T15" fmla="*/ 0 h 4128"/>
                  <a:gd name="T16" fmla="*/ 1750 w 4128"/>
                  <a:gd name="T17" fmla="*/ 23 h 4128"/>
                  <a:gd name="T18" fmla="*/ 1352 w 4128"/>
                  <a:gd name="T19" fmla="*/ 127 h 4128"/>
                  <a:gd name="T20" fmla="*/ 994 w 4128"/>
                  <a:gd name="T21" fmla="*/ 294 h 4128"/>
                  <a:gd name="T22" fmla="*/ 676 w 4128"/>
                  <a:gd name="T23" fmla="*/ 532 h 4128"/>
                  <a:gd name="T24" fmla="*/ 406 w 4128"/>
                  <a:gd name="T25" fmla="*/ 827 h 4128"/>
                  <a:gd name="T26" fmla="*/ 199 w 4128"/>
                  <a:gd name="T27" fmla="*/ 1169 h 4128"/>
                  <a:gd name="T28" fmla="*/ 63 w 4128"/>
                  <a:gd name="T29" fmla="*/ 1543 h 4128"/>
                  <a:gd name="T30" fmla="*/ 0 w 4128"/>
                  <a:gd name="T31" fmla="*/ 1957 h 4128"/>
                  <a:gd name="T32" fmla="*/ 23 w 4128"/>
                  <a:gd name="T33" fmla="*/ 2378 h 4128"/>
                  <a:gd name="T34" fmla="*/ 127 w 4128"/>
                  <a:gd name="T35" fmla="*/ 2776 h 4128"/>
                  <a:gd name="T36" fmla="*/ 294 w 4128"/>
                  <a:gd name="T37" fmla="*/ 3134 h 4128"/>
                  <a:gd name="T38" fmla="*/ 532 w 4128"/>
                  <a:gd name="T39" fmla="*/ 3452 h 4128"/>
                  <a:gd name="T40" fmla="*/ 827 w 4128"/>
                  <a:gd name="T41" fmla="*/ 3714 h 4128"/>
                  <a:gd name="T42" fmla="*/ 1169 w 4128"/>
                  <a:gd name="T43" fmla="*/ 3921 h 4128"/>
                  <a:gd name="T44" fmla="*/ 1543 w 4128"/>
                  <a:gd name="T45" fmla="*/ 4065 h 4128"/>
                  <a:gd name="T46" fmla="*/ 1957 w 4128"/>
                  <a:gd name="T47" fmla="*/ 4120 h 4128"/>
                  <a:gd name="T48" fmla="*/ 2378 w 4128"/>
                  <a:gd name="T49" fmla="*/ 4105 h 4128"/>
                  <a:gd name="T50" fmla="*/ 2776 w 4128"/>
                  <a:gd name="T51" fmla="*/ 4001 h 4128"/>
                  <a:gd name="T52" fmla="*/ 3134 w 4128"/>
                  <a:gd name="T53" fmla="*/ 3826 h 4128"/>
                  <a:gd name="T54" fmla="*/ 3452 w 4128"/>
                  <a:gd name="T55" fmla="*/ 3588 h 4128"/>
                  <a:gd name="T56" fmla="*/ 3714 w 4128"/>
                  <a:gd name="T57" fmla="*/ 3301 h 4128"/>
                  <a:gd name="T58" fmla="*/ 3921 w 4128"/>
                  <a:gd name="T59" fmla="*/ 2959 h 4128"/>
                  <a:gd name="T60" fmla="*/ 4065 w 4128"/>
                  <a:gd name="T61" fmla="*/ 2577 h 4128"/>
                  <a:gd name="T62" fmla="*/ 4120 w 4128"/>
                  <a:gd name="T63" fmla="*/ 2171 h 4128"/>
                  <a:gd name="T64" fmla="*/ 3706 w 4128"/>
                  <a:gd name="T65" fmla="*/ 1893 h 4128"/>
                  <a:gd name="T66" fmla="*/ 3588 w 4128"/>
                  <a:gd name="T67" fmla="*/ 1423 h 4128"/>
                  <a:gd name="T68" fmla="*/ 3230 w 4128"/>
                  <a:gd name="T69" fmla="*/ 898 h 4128"/>
                  <a:gd name="T70" fmla="*/ 2705 w 4128"/>
                  <a:gd name="T71" fmla="*/ 540 h 4128"/>
                  <a:gd name="T72" fmla="*/ 2235 w 4128"/>
                  <a:gd name="T73" fmla="*/ 422 h 4128"/>
                  <a:gd name="T74" fmla="*/ 1893 w 4128"/>
                  <a:gd name="T75" fmla="*/ 422 h 4128"/>
                  <a:gd name="T76" fmla="*/ 1423 w 4128"/>
                  <a:gd name="T77" fmla="*/ 540 h 4128"/>
                  <a:gd name="T78" fmla="*/ 898 w 4128"/>
                  <a:gd name="T79" fmla="*/ 898 h 4128"/>
                  <a:gd name="T80" fmla="*/ 540 w 4128"/>
                  <a:gd name="T81" fmla="*/ 1423 h 4128"/>
                  <a:gd name="T82" fmla="*/ 422 w 4128"/>
                  <a:gd name="T83" fmla="*/ 1893 h 4128"/>
                  <a:gd name="T84" fmla="*/ 422 w 4128"/>
                  <a:gd name="T85" fmla="*/ 2235 h 4128"/>
                  <a:gd name="T86" fmla="*/ 540 w 4128"/>
                  <a:gd name="T87" fmla="*/ 2705 h 4128"/>
                  <a:gd name="T88" fmla="*/ 898 w 4128"/>
                  <a:gd name="T89" fmla="*/ 3230 h 4128"/>
                  <a:gd name="T90" fmla="*/ 1423 w 4128"/>
                  <a:gd name="T91" fmla="*/ 3588 h 4128"/>
                  <a:gd name="T92" fmla="*/ 1893 w 4128"/>
                  <a:gd name="T93" fmla="*/ 3706 h 4128"/>
                  <a:gd name="T94" fmla="*/ 2235 w 4128"/>
                  <a:gd name="T95" fmla="*/ 3706 h 4128"/>
                  <a:gd name="T96" fmla="*/ 2705 w 4128"/>
                  <a:gd name="T97" fmla="*/ 3588 h 4128"/>
                  <a:gd name="T98" fmla="*/ 3230 w 4128"/>
                  <a:gd name="T99" fmla="*/ 3230 h 4128"/>
                  <a:gd name="T100" fmla="*/ 3588 w 4128"/>
                  <a:gd name="T101" fmla="*/ 2705 h 4128"/>
                  <a:gd name="T102" fmla="*/ 3706 w 4128"/>
                  <a:gd name="T103" fmla="*/ 2235 h 4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128" h="4128">
                    <a:moveTo>
                      <a:pt x="4128" y="2060"/>
                    </a:moveTo>
                    <a:lnTo>
                      <a:pt x="4120" y="1957"/>
                    </a:lnTo>
                    <a:lnTo>
                      <a:pt x="4113" y="1853"/>
                    </a:lnTo>
                    <a:lnTo>
                      <a:pt x="4105" y="1750"/>
                    </a:lnTo>
                    <a:lnTo>
                      <a:pt x="4088" y="1646"/>
                    </a:lnTo>
                    <a:lnTo>
                      <a:pt x="4065" y="1543"/>
                    </a:lnTo>
                    <a:lnTo>
                      <a:pt x="4033" y="1448"/>
                    </a:lnTo>
                    <a:lnTo>
                      <a:pt x="4001" y="1352"/>
                    </a:lnTo>
                    <a:lnTo>
                      <a:pt x="3962" y="1257"/>
                    </a:lnTo>
                    <a:lnTo>
                      <a:pt x="3921" y="1169"/>
                    </a:lnTo>
                    <a:lnTo>
                      <a:pt x="3874" y="1082"/>
                    </a:lnTo>
                    <a:lnTo>
                      <a:pt x="3826" y="994"/>
                    </a:lnTo>
                    <a:lnTo>
                      <a:pt x="3770" y="906"/>
                    </a:lnTo>
                    <a:lnTo>
                      <a:pt x="3714" y="827"/>
                    </a:lnTo>
                    <a:lnTo>
                      <a:pt x="3659" y="747"/>
                    </a:lnTo>
                    <a:lnTo>
                      <a:pt x="3588" y="676"/>
                    </a:lnTo>
                    <a:lnTo>
                      <a:pt x="3524" y="604"/>
                    </a:lnTo>
                    <a:lnTo>
                      <a:pt x="3452" y="532"/>
                    </a:lnTo>
                    <a:lnTo>
                      <a:pt x="3373" y="469"/>
                    </a:lnTo>
                    <a:lnTo>
                      <a:pt x="3301" y="406"/>
                    </a:lnTo>
                    <a:lnTo>
                      <a:pt x="3214" y="350"/>
                    </a:lnTo>
                    <a:lnTo>
                      <a:pt x="3134" y="294"/>
                    </a:lnTo>
                    <a:lnTo>
                      <a:pt x="3046" y="246"/>
                    </a:lnTo>
                    <a:lnTo>
                      <a:pt x="2959" y="199"/>
                    </a:lnTo>
                    <a:lnTo>
                      <a:pt x="2864" y="159"/>
                    </a:lnTo>
                    <a:lnTo>
                      <a:pt x="2776" y="127"/>
                    </a:lnTo>
                    <a:lnTo>
                      <a:pt x="2672" y="95"/>
                    </a:lnTo>
                    <a:lnTo>
                      <a:pt x="2577" y="63"/>
                    </a:lnTo>
                    <a:lnTo>
                      <a:pt x="2482" y="40"/>
                    </a:lnTo>
                    <a:lnTo>
                      <a:pt x="2378" y="23"/>
                    </a:lnTo>
                    <a:lnTo>
                      <a:pt x="2275" y="8"/>
                    </a:lnTo>
                    <a:lnTo>
                      <a:pt x="2171" y="0"/>
                    </a:lnTo>
                    <a:lnTo>
                      <a:pt x="2060" y="0"/>
                    </a:lnTo>
                    <a:lnTo>
                      <a:pt x="1957" y="0"/>
                    </a:lnTo>
                    <a:lnTo>
                      <a:pt x="1853" y="8"/>
                    </a:lnTo>
                    <a:lnTo>
                      <a:pt x="1750" y="23"/>
                    </a:lnTo>
                    <a:lnTo>
                      <a:pt x="1646" y="40"/>
                    </a:lnTo>
                    <a:lnTo>
                      <a:pt x="1543" y="63"/>
                    </a:lnTo>
                    <a:lnTo>
                      <a:pt x="1448" y="95"/>
                    </a:lnTo>
                    <a:lnTo>
                      <a:pt x="1352" y="127"/>
                    </a:lnTo>
                    <a:lnTo>
                      <a:pt x="1256" y="159"/>
                    </a:lnTo>
                    <a:lnTo>
                      <a:pt x="1169" y="199"/>
                    </a:lnTo>
                    <a:lnTo>
                      <a:pt x="1082" y="246"/>
                    </a:lnTo>
                    <a:lnTo>
                      <a:pt x="994" y="294"/>
                    </a:lnTo>
                    <a:lnTo>
                      <a:pt x="906" y="350"/>
                    </a:lnTo>
                    <a:lnTo>
                      <a:pt x="827" y="406"/>
                    </a:lnTo>
                    <a:lnTo>
                      <a:pt x="747" y="469"/>
                    </a:lnTo>
                    <a:lnTo>
                      <a:pt x="676" y="532"/>
                    </a:lnTo>
                    <a:lnTo>
                      <a:pt x="604" y="604"/>
                    </a:lnTo>
                    <a:lnTo>
                      <a:pt x="532" y="676"/>
                    </a:lnTo>
                    <a:lnTo>
                      <a:pt x="469" y="747"/>
                    </a:lnTo>
                    <a:lnTo>
                      <a:pt x="406" y="827"/>
                    </a:lnTo>
                    <a:lnTo>
                      <a:pt x="350" y="906"/>
                    </a:lnTo>
                    <a:lnTo>
                      <a:pt x="294" y="994"/>
                    </a:lnTo>
                    <a:lnTo>
                      <a:pt x="246" y="1082"/>
                    </a:lnTo>
                    <a:lnTo>
                      <a:pt x="199" y="1169"/>
                    </a:lnTo>
                    <a:lnTo>
                      <a:pt x="159" y="1257"/>
                    </a:lnTo>
                    <a:lnTo>
                      <a:pt x="127" y="1352"/>
                    </a:lnTo>
                    <a:lnTo>
                      <a:pt x="87" y="1448"/>
                    </a:lnTo>
                    <a:lnTo>
                      <a:pt x="63" y="1543"/>
                    </a:lnTo>
                    <a:lnTo>
                      <a:pt x="40" y="1646"/>
                    </a:lnTo>
                    <a:lnTo>
                      <a:pt x="23" y="1750"/>
                    </a:lnTo>
                    <a:lnTo>
                      <a:pt x="8" y="1853"/>
                    </a:lnTo>
                    <a:lnTo>
                      <a:pt x="0" y="1957"/>
                    </a:lnTo>
                    <a:lnTo>
                      <a:pt x="0" y="2060"/>
                    </a:lnTo>
                    <a:lnTo>
                      <a:pt x="0" y="2171"/>
                    </a:lnTo>
                    <a:lnTo>
                      <a:pt x="8" y="2275"/>
                    </a:lnTo>
                    <a:lnTo>
                      <a:pt x="23" y="2378"/>
                    </a:lnTo>
                    <a:lnTo>
                      <a:pt x="40" y="2482"/>
                    </a:lnTo>
                    <a:lnTo>
                      <a:pt x="63" y="2577"/>
                    </a:lnTo>
                    <a:lnTo>
                      <a:pt x="87" y="2672"/>
                    </a:lnTo>
                    <a:lnTo>
                      <a:pt x="127" y="2776"/>
                    </a:lnTo>
                    <a:lnTo>
                      <a:pt x="159" y="2864"/>
                    </a:lnTo>
                    <a:lnTo>
                      <a:pt x="199" y="2959"/>
                    </a:lnTo>
                    <a:lnTo>
                      <a:pt x="246" y="3046"/>
                    </a:lnTo>
                    <a:lnTo>
                      <a:pt x="294" y="3134"/>
                    </a:lnTo>
                    <a:lnTo>
                      <a:pt x="350" y="3214"/>
                    </a:lnTo>
                    <a:lnTo>
                      <a:pt x="406" y="3301"/>
                    </a:lnTo>
                    <a:lnTo>
                      <a:pt x="469" y="3373"/>
                    </a:lnTo>
                    <a:lnTo>
                      <a:pt x="532" y="3452"/>
                    </a:lnTo>
                    <a:lnTo>
                      <a:pt x="604" y="3524"/>
                    </a:lnTo>
                    <a:lnTo>
                      <a:pt x="676" y="3588"/>
                    </a:lnTo>
                    <a:lnTo>
                      <a:pt x="747" y="3659"/>
                    </a:lnTo>
                    <a:lnTo>
                      <a:pt x="827" y="3714"/>
                    </a:lnTo>
                    <a:lnTo>
                      <a:pt x="906" y="3770"/>
                    </a:lnTo>
                    <a:lnTo>
                      <a:pt x="994" y="3826"/>
                    </a:lnTo>
                    <a:lnTo>
                      <a:pt x="1082" y="3874"/>
                    </a:lnTo>
                    <a:lnTo>
                      <a:pt x="1169" y="3921"/>
                    </a:lnTo>
                    <a:lnTo>
                      <a:pt x="1256" y="3961"/>
                    </a:lnTo>
                    <a:lnTo>
                      <a:pt x="1352" y="4001"/>
                    </a:lnTo>
                    <a:lnTo>
                      <a:pt x="1448" y="4033"/>
                    </a:lnTo>
                    <a:lnTo>
                      <a:pt x="1543" y="4065"/>
                    </a:lnTo>
                    <a:lnTo>
                      <a:pt x="1646" y="4080"/>
                    </a:lnTo>
                    <a:lnTo>
                      <a:pt x="1750" y="4105"/>
                    </a:lnTo>
                    <a:lnTo>
                      <a:pt x="1853" y="4113"/>
                    </a:lnTo>
                    <a:lnTo>
                      <a:pt x="1957" y="4120"/>
                    </a:lnTo>
                    <a:lnTo>
                      <a:pt x="2060" y="4128"/>
                    </a:lnTo>
                    <a:lnTo>
                      <a:pt x="2171" y="4120"/>
                    </a:lnTo>
                    <a:lnTo>
                      <a:pt x="2275" y="4113"/>
                    </a:lnTo>
                    <a:lnTo>
                      <a:pt x="2378" y="4105"/>
                    </a:lnTo>
                    <a:lnTo>
                      <a:pt x="2482" y="4080"/>
                    </a:lnTo>
                    <a:lnTo>
                      <a:pt x="2577" y="4065"/>
                    </a:lnTo>
                    <a:lnTo>
                      <a:pt x="2672" y="4033"/>
                    </a:lnTo>
                    <a:lnTo>
                      <a:pt x="2776" y="4001"/>
                    </a:lnTo>
                    <a:lnTo>
                      <a:pt x="2864" y="3961"/>
                    </a:lnTo>
                    <a:lnTo>
                      <a:pt x="2959" y="3921"/>
                    </a:lnTo>
                    <a:lnTo>
                      <a:pt x="3046" y="3874"/>
                    </a:lnTo>
                    <a:lnTo>
                      <a:pt x="3134" y="3826"/>
                    </a:lnTo>
                    <a:lnTo>
                      <a:pt x="3214" y="3770"/>
                    </a:lnTo>
                    <a:lnTo>
                      <a:pt x="3301" y="3714"/>
                    </a:lnTo>
                    <a:lnTo>
                      <a:pt x="3373" y="3659"/>
                    </a:lnTo>
                    <a:lnTo>
                      <a:pt x="3452" y="3588"/>
                    </a:lnTo>
                    <a:lnTo>
                      <a:pt x="3524" y="3524"/>
                    </a:lnTo>
                    <a:lnTo>
                      <a:pt x="3588" y="3452"/>
                    </a:lnTo>
                    <a:lnTo>
                      <a:pt x="3659" y="3373"/>
                    </a:lnTo>
                    <a:lnTo>
                      <a:pt x="3714" y="3301"/>
                    </a:lnTo>
                    <a:lnTo>
                      <a:pt x="3770" y="3214"/>
                    </a:lnTo>
                    <a:lnTo>
                      <a:pt x="3826" y="3134"/>
                    </a:lnTo>
                    <a:lnTo>
                      <a:pt x="3874" y="3046"/>
                    </a:lnTo>
                    <a:lnTo>
                      <a:pt x="3921" y="2959"/>
                    </a:lnTo>
                    <a:lnTo>
                      <a:pt x="3962" y="2864"/>
                    </a:lnTo>
                    <a:lnTo>
                      <a:pt x="4001" y="2776"/>
                    </a:lnTo>
                    <a:lnTo>
                      <a:pt x="4033" y="2672"/>
                    </a:lnTo>
                    <a:lnTo>
                      <a:pt x="4065" y="2577"/>
                    </a:lnTo>
                    <a:lnTo>
                      <a:pt x="4088" y="2482"/>
                    </a:lnTo>
                    <a:lnTo>
                      <a:pt x="4105" y="2378"/>
                    </a:lnTo>
                    <a:lnTo>
                      <a:pt x="4113" y="2275"/>
                    </a:lnTo>
                    <a:lnTo>
                      <a:pt x="4120" y="2171"/>
                    </a:lnTo>
                    <a:lnTo>
                      <a:pt x="4128" y="2060"/>
                    </a:lnTo>
                    <a:lnTo>
                      <a:pt x="3714" y="2060"/>
                    </a:lnTo>
                    <a:lnTo>
                      <a:pt x="3714" y="1981"/>
                    </a:lnTo>
                    <a:lnTo>
                      <a:pt x="3706" y="1893"/>
                    </a:lnTo>
                    <a:lnTo>
                      <a:pt x="3699" y="1814"/>
                    </a:lnTo>
                    <a:lnTo>
                      <a:pt x="3683" y="1726"/>
                    </a:lnTo>
                    <a:lnTo>
                      <a:pt x="3643" y="1574"/>
                    </a:lnTo>
                    <a:lnTo>
                      <a:pt x="3588" y="1423"/>
                    </a:lnTo>
                    <a:lnTo>
                      <a:pt x="3516" y="1272"/>
                    </a:lnTo>
                    <a:lnTo>
                      <a:pt x="3429" y="1137"/>
                    </a:lnTo>
                    <a:lnTo>
                      <a:pt x="3333" y="1010"/>
                    </a:lnTo>
                    <a:lnTo>
                      <a:pt x="3230" y="898"/>
                    </a:lnTo>
                    <a:lnTo>
                      <a:pt x="3110" y="788"/>
                    </a:lnTo>
                    <a:lnTo>
                      <a:pt x="2982" y="691"/>
                    </a:lnTo>
                    <a:lnTo>
                      <a:pt x="2848" y="612"/>
                    </a:lnTo>
                    <a:lnTo>
                      <a:pt x="2705" y="540"/>
                    </a:lnTo>
                    <a:lnTo>
                      <a:pt x="2554" y="485"/>
                    </a:lnTo>
                    <a:lnTo>
                      <a:pt x="2394" y="445"/>
                    </a:lnTo>
                    <a:lnTo>
                      <a:pt x="2314" y="429"/>
                    </a:lnTo>
                    <a:lnTo>
                      <a:pt x="2235" y="422"/>
                    </a:lnTo>
                    <a:lnTo>
                      <a:pt x="2147" y="414"/>
                    </a:lnTo>
                    <a:lnTo>
                      <a:pt x="2060" y="414"/>
                    </a:lnTo>
                    <a:lnTo>
                      <a:pt x="1981" y="414"/>
                    </a:lnTo>
                    <a:lnTo>
                      <a:pt x="1893" y="422"/>
                    </a:lnTo>
                    <a:lnTo>
                      <a:pt x="1814" y="429"/>
                    </a:lnTo>
                    <a:lnTo>
                      <a:pt x="1726" y="445"/>
                    </a:lnTo>
                    <a:lnTo>
                      <a:pt x="1574" y="485"/>
                    </a:lnTo>
                    <a:lnTo>
                      <a:pt x="1423" y="540"/>
                    </a:lnTo>
                    <a:lnTo>
                      <a:pt x="1272" y="612"/>
                    </a:lnTo>
                    <a:lnTo>
                      <a:pt x="1137" y="691"/>
                    </a:lnTo>
                    <a:lnTo>
                      <a:pt x="1010" y="788"/>
                    </a:lnTo>
                    <a:lnTo>
                      <a:pt x="898" y="898"/>
                    </a:lnTo>
                    <a:lnTo>
                      <a:pt x="788" y="1010"/>
                    </a:lnTo>
                    <a:lnTo>
                      <a:pt x="691" y="1137"/>
                    </a:lnTo>
                    <a:lnTo>
                      <a:pt x="612" y="1272"/>
                    </a:lnTo>
                    <a:lnTo>
                      <a:pt x="540" y="1423"/>
                    </a:lnTo>
                    <a:lnTo>
                      <a:pt x="485" y="1574"/>
                    </a:lnTo>
                    <a:lnTo>
                      <a:pt x="445" y="1726"/>
                    </a:lnTo>
                    <a:lnTo>
                      <a:pt x="429" y="1814"/>
                    </a:lnTo>
                    <a:lnTo>
                      <a:pt x="422" y="1893"/>
                    </a:lnTo>
                    <a:lnTo>
                      <a:pt x="414" y="1981"/>
                    </a:lnTo>
                    <a:lnTo>
                      <a:pt x="414" y="2060"/>
                    </a:lnTo>
                    <a:lnTo>
                      <a:pt x="414" y="2147"/>
                    </a:lnTo>
                    <a:lnTo>
                      <a:pt x="422" y="2235"/>
                    </a:lnTo>
                    <a:lnTo>
                      <a:pt x="429" y="2314"/>
                    </a:lnTo>
                    <a:lnTo>
                      <a:pt x="445" y="2394"/>
                    </a:lnTo>
                    <a:lnTo>
                      <a:pt x="485" y="2554"/>
                    </a:lnTo>
                    <a:lnTo>
                      <a:pt x="540" y="2705"/>
                    </a:lnTo>
                    <a:lnTo>
                      <a:pt x="612" y="2848"/>
                    </a:lnTo>
                    <a:lnTo>
                      <a:pt x="691" y="2982"/>
                    </a:lnTo>
                    <a:lnTo>
                      <a:pt x="788" y="3110"/>
                    </a:lnTo>
                    <a:lnTo>
                      <a:pt x="898" y="3230"/>
                    </a:lnTo>
                    <a:lnTo>
                      <a:pt x="1010" y="3333"/>
                    </a:lnTo>
                    <a:lnTo>
                      <a:pt x="1137" y="3429"/>
                    </a:lnTo>
                    <a:lnTo>
                      <a:pt x="1272" y="3516"/>
                    </a:lnTo>
                    <a:lnTo>
                      <a:pt x="1423" y="3588"/>
                    </a:lnTo>
                    <a:lnTo>
                      <a:pt x="1574" y="3643"/>
                    </a:lnTo>
                    <a:lnTo>
                      <a:pt x="1726" y="3683"/>
                    </a:lnTo>
                    <a:lnTo>
                      <a:pt x="1814" y="3691"/>
                    </a:lnTo>
                    <a:lnTo>
                      <a:pt x="1893" y="3706"/>
                    </a:lnTo>
                    <a:lnTo>
                      <a:pt x="1981" y="3714"/>
                    </a:lnTo>
                    <a:lnTo>
                      <a:pt x="2060" y="3714"/>
                    </a:lnTo>
                    <a:lnTo>
                      <a:pt x="2147" y="3714"/>
                    </a:lnTo>
                    <a:lnTo>
                      <a:pt x="2235" y="3706"/>
                    </a:lnTo>
                    <a:lnTo>
                      <a:pt x="2314" y="3691"/>
                    </a:lnTo>
                    <a:lnTo>
                      <a:pt x="2394" y="3683"/>
                    </a:lnTo>
                    <a:lnTo>
                      <a:pt x="2554" y="3643"/>
                    </a:lnTo>
                    <a:lnTo>
                      <a:pt x="2705" y="3588"/>
                    </a:lnTo>
                    <a:lnTo>
                      <a:pt x="2848" y="3516"/>
                    </a:lnTo>
                    <a:lnTo>
                      <a:pt x="2982" y="3429"/>
                    </a:lnTo>
                    <a:lnTo>
                      <a:pt x="3110" y="3333"/>
                    </a:lnTo>
                    <a:lnTo>
                      <a:pt x="3230" y="3230"/>
                    </a:lnTo>
                    <a:lnTo>
                      <a:pt x="3333" y="3110"/>
                    </a:lnTo>
                    <a:lnTo>
                      <a:pt x="3429" y="2982"/>
                    </a:lnTo>
                    <a:lnTo>
                      <a:pt x="3516" y="2848"/>
                    </a:lnTo>
                    <a:lnTo>
                      <a:pt x="3588" y="2705"/>
                    </a:lnTo>
                    <a:lnTo>
                      <a:pt x="3643" y="2554"/>
                    </a:lnTo>
                    <a:lnTo>
                      <a:pt x="3683" y="2394"/>
                    </a:lnTo>
                    <a:lnTo>
                      <a:pt x="3699" y="2314"/>
                    </a:lnTo>
                    <a:lnTo>
                      <a:pt x="3706" y="2235"/>
                    </a:lnTo>
                    <a:lnTo>
                      <a:pt x="3714" y="2147"/>
                    </a:lnTo>
                    <a:lnTo>
                      <a:pt x="3714" y="2060"/>
                    </a:lnTo>
                    <a:lnTo>
                      <a:pt x="4128" y="2060"/>
                    </a:lnTo>
                    <a:close/>
                  </a:path>
                </a:pathLst>
              </a:custGeom>
              <a:solidFill>
                <a:srgbClr val="E861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58" name="Freeform 34">
                <a:extLst>
                  <a:ext uri="{FF2B5EF4-FFF2-40B4-BE49-F238E27FC236}">
                    <a16:creationId xmlns:a16="http://schemas.microsoft.com/office/drawing/2014/main" id="{714C9CA9-11E0-4735-8B54-30D6221A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" y="817"/>
                <a:ext cx="372" cy="372"/>
              </a:xfrm>
              <a:custGeom>
                <a:avLst/>
                <a:gdLst>
                  <a:gd name="T0" fmla="*/ 3706 w 3714"/>
                  <a:gd name="T1" fmla="*/ 1662 h 3714"/>
                  <a:gd name="T2" fmla="*/ 3651 w 3714"/>
                  <a:gd name="T3" fmla="*/ 1392 h 3714"/>
                  <a:gd name="T4" fmla="*/ 3563 w 3714"/>
                  <a:gd name="T5" fmla="*/ 1129 h 3714"/>
                  <a:gd name="T6" fmla="*/ 3292 w 3714"/>
                  <a:gd name="T7" fmla="*/ 676 h 3714"/>
                  <a:gd name="T8" fmla="*/ 2895 w 3714"/>
                  <a:gd name="T9" fmla="*/ 318 h 3714"/>
                  <a:gd name="T10" fmla="*/ 2498 w 3714"/>
                  <a:gd name="T11" fmla="*/ 111 h 3714"/>
                  <a:gd name="T12" fmla="*/ 2227 w 3714"/>
                  <a:gd name="T13" fmla="*/ 39 h 3714"/>
                  <a:gd name="T14" fmla="*/ 1948 w 3714"/>
                  <a:gd name="T15" fmla="*/ 0 h 3714"/>
                  <a:gd name="T16" fmla="*/ 1662 w 3714"/>
                  <a:gd name="T17" fmla="*/ 8 h 3714"/>
                  <a:gd name="T18" fmla="*/ 1392 w 3714"/>
                  <a:gd name="T19" fmla="*/ 56 h 3714"/>
                  <a:gd name="T20" fmla="*/ 1129 w 3714"/>
                  <a:gd name="T21" fmla="*/ 143 h 3714"/>
                  <a:gd name="T22" fmla="*/ 676 w 3714"/>
                  <a:gd name="T23" fmla="*/ 422 h 3714"/>
                  <a:gd name="T24" fmla="*/ 318 w 3714"/>
                  <a:gd name="T25" fmla="*/ 819 h 3714"/>
                  <a:gd name="T26" fmla="*/ 111 w 3714"/>
                  <a:gd name="T27" fmla="*/ 1216 h 3714"/>
                  <a:gd name="T28" fmla="*/ 39 w 3714"/>
                  <a:gd name="T29" fmla="*/ 1479 h 3714"/>
                  <a:gd name="T30" fmla="*/ 0 w 3714"/>
                  <a:gd name="T31" fmla="*/ 1758 h 3714"/>
                  <a:gd name="T32" fmla="*/ 8 w 3714"/>
                  <a:gd name="T33" fmla="*/ 2044 h 3714"/>
                  <a:gd name="T34" fmla="*/ 56 w 3714"/>
                  <a:gd name="T35" fmla="*/ 2322 h 3714"/>
                  <a:gd name="T36" fmla="*/ 143 w 3714"/>
                  <a:gd name="T37" fmla="*/ 2577 h 3714"/>
                  <a:gd name="T38" fmla="*/ 422 w 3714"/>
                  <a:gd name="T39" fmla="*/ 3038 h 3714"/>
                  <a:gd name="T40" fmla="*/ 819 w 3714"/>
                  <a:gd name="T41" fmla="*/ 3396 h 3714"/>
                  <a:gd name="T42" fmla="*/ 1216 w 3714"/>
                  <a:gd name="T43" fmla="*/ 3603 h 3714"/>
                  <a:gd name="T44" fmla="*/ 1479 w 3714"/>
                  <a:gd name="T45" fmla="*/ 3675 h 3714"/>
                  <a:gd name="T46" fmla="*/ 1758 w 3714"/>
                  <a:gd name="T47" fmla="*/ 3714 h 3714"/>
                  <a:gd name="T48" fmla="*/ 2044 w 3714"/>
                  <a:gd name="T49" fmla="*/ 3706 h 3714"/>
                  <a:gd name="T50" fmla="*/ 2322 w 3714"/>
                  <a:gd name="T51" fmla="*/ 3650 h 3714"/>
                  <a:gd name="T52" fmla="*/ 2577 w 3714"/>
                  <a:gd name="T53" fmla="*/ 3563 h 3714"/>
                  <a:gd name="T54" fmla="*/ 3038 w 3714"/>
                  <a:gd name="T55" fmla="*/ 3285 h 3714"/>
                  <a:gd name="T56" fmla="*/ 3396 w 3714"/>
                  <a:gd name="T57" fmla="*/ 2895 h 3714"/>
                  <a:gd name="T58" fmla="*/ 3603 w 3714"/>
                  <a:gd name="T59" fmla="*/ 2498 h 3714"/>
                  <a:gd name="T60" fmla="*/ 3675 w 3714"/>
                  <a:gd name="T61" fmla="*/ 2227 h 3714"/>
                  <a:gd name="T62" fmla="*/ 3714 w 3714"/>
                  <a:gd name="T63" fmla="*/ 1948 h 3714"/>
                  <a:gd name="T64" fmla="*/ 3292 w 3714"/>
                  <a:gd name="T65" fmla="*/ 1710 h 3714"/>
                  <a:gd name="T66" fmla="*/ 3189 w 3714"/>
                  <a:gd name="T67" fmla="*/ 1296 h 3714"/>
                  <a:gd name="T68" fmla="*/ 2967 w 3714"/>
                  <a:gd name="T69" fmla="*/ 939 h 3714"/>
                  <a:gd name="T70" fmla="*/ 2665 w 3714"/>
                  <a:gd name="T71" fmla="*/ 660 h 3714"/>
                  <a:gd name="T72" fmla="*/ 2283 w 3714"/>
                  <a:gd name="T73" fmla="*/ 477 h 3714"/>
                  <a:gd name="T74" fmla="*/ 1853 w 3714"/>
                  <a:gd name="T75" fmla="*/ 413 h 3714"/>
                  <a:gd name="T76" fmla="*/ 1423 w 3714"/>
                  <a:gd name="T77" fmla="*/ 477 h 3714"/>
                  <a:gd name="T78" fmla="*/ 1049 w 3714"/>
                  <a:gd name="T79" fmla="*/ 660 h 3714"/>
                  <a:gd name="T80" fmla="*/ 739 w 3714"/>
                  <a:gd name="T81" fmla="*/ 939 h 3714"/>
                  <a:gd name="T82" fmla="*/ 525 w 3714"/>
                  <a:gd name="T83" fmla="*/ 1296 h 3714"/>
                  <a:gd name="T84" fmla="*/ 422 w 3714"/>
                  <a:gd name="T85" fmla="*/ 1710 h 3714"/>
                  <a:gd name="T86" fmla="*/ 437 w 3714"/>
                  <a:gd name="T87" fmla="*/ 2147 h 3714"/>
                  <a:gd name="T88" fmla="*/ 588 w 3714"/>
                  <a:gd name="T89" fmla="*/ 2545 h 3714"/>
                  <a:gd name="T90" fmla="*/ 835 w 3714"/>
                  <a:gd name="T91" fmla="*/ 2879 h 3714"/>
                  <a:gd name="T92" fmla="*/ 1169 w 3714"/>
                  <a:gd name="T93" fmla="*/ 3126 h 3714"/>
                  <a:gd name="T94" fmla="*/ 1567 w 3714"/>
                  <a:gd name="T95" fmla="*/ 3269 h 3714"/>
                  <a:gd name="T96" fmla="*/ 2004 w 3714"/>
                  <a:gd name="T97" fmla="*/ 3292 h 3714"/>
                  <a:gd name="T98" fmla="*/ 2418 w 3714"/>
                  <a:gd name="T99" fmla="*/ 3189 h 3714"/>
                  <a:gd name="T100" fmla="*/ 2775 w 3714"/>
                  <a:gd name="T101" fmla="*/ 2967 h 3714"/>
                  <a:gd name="T102" fmla="*/ 3054 w 3714"/>
                  <a:gd name="T103" fmla="*/ 2664 h 3714"/>
                  <a:gd name="T104" fmla="*/ 3237 w 3714"/>
                  <a:gd name="T105" fmla="*/ 2283 h 3714"/>
                  <a:gd name="T106" fmla="*/ 3301 w 3714"/>
                  <a:gd name="T107" fmla="*/ 1853 h 3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14" h="3714">
                    <a:moveTo>
                      <a:pt x="3714" y="1853"/>
                    </a:moveTo>
                    <a:lnTo>
                      <a:pt x="3714" y="1758"/>
                    </a:lnTo>
                    <a:lnTo>
                      <a:pt x="3706" y="1662"/>
                    </a:lnTo>
                    <a:lnTo>
                      <a:pt x="3691" y="1574"/>
                    </a:lnTo>
                    <a:lnTo>
                      <a:pt x="3675" y="1479"/>
                    </a:lnTo>
                    <a:lnTo>
                      <a:pt x="3651" y="1392"/>
                    </a:lnTo>
                    <a:lnTo>
                      <a:pt x="3627" y="1305"/>
                    </a:lnTo>
                    <a:lnTo>
                      <a:pt x="3603" y="1216"/>
                    </a:lnTo>
                    <a:lnTo>
                      <a:pt x="3563" y="1129"/>
                    </a:lnTo>
                    <a:lnTo>
                      <a:pt x="3492" y="970"/>
                    </a:lnTo>
                    <a:lnTo>
                      <a:pt x="3396" y="819"/>
                    </a:lnTo>
                    <a:lnTo>
                      <a:pt x="3292" y="676"/>
                    </a:lnTo>
                    <a:lnTo>
                      <a:pt x="3166" y="540"/>
                    </a:lnTo>
                    <a:lnTo>
                      <a:pt x="3038" y="422"/>
                    </a:lnTo>
                    <a:lnTo>
                      <a:pt x="2895" y="318"/>
                    </a:lnTo>
                    <a:lnTo>
                      <a:pt x="2744" y="222"/>
                    </a:lnTo>
                    <a:lnTo>
                      <a:pt x="2577" y="143"/>
                    </a:lnTo>
                    <a:lnTo>
                      <a:pt x="2498" y="111"/>
                    </a:lnTo>
                    <a:lnTo>
                      <a:pt x="2409" y="79"/>
                    </a:lnTo>
                    <a:lnTo>
                      <a:pt x="2322" y="56"/>
                    </a:lnTo>
                    <a:lnTo>
                      <a:pt x="2227" y="39"/>
                    </a:lnTo>
                    <a:lnTo>
                      <a:pt x="2140" y="15"/>
                    </a:lnTo>
                    <a:lnTo>
                      <a:pt x="2044" y="8"/>
                    </a:lnTo>
                    <a:lnTo>
                      <a:pt x="1948" y="0"/>
                    </a:lnTo>
                    <a:lnTo>
                      <a:pt x="1853" y="0"/>
                    </a:lnTo>
                    <a:lnTo>
                      <a:pt x="1758" y="0"/>
                    </a:lnTo>
                    <a:lnTo>
                      <a:pt x="1662" y="8"/>
                    </a:lnTo>
                    <a:lnTo>
                      <a:pt x="1574" y="15"/>
                    </a:lnTo>
                    <a:lnTo>
                      <a:pt x="1479" y="39"/>
                    </a:lnTo>
                    <a:lnTo>
                      <a:pt x="1392" y="56"/>
                    </a:lnTo>
                    <a:lnTo>
                      <a:pt x="1305" y="79"/>
                    </a:lnTo>
                    <a:lnTo>
                      <a:pt x="1216" y="111"/>
                    </a:lnTo>
                    <a:lnTo>
                      <a:pt x="1129" y="143"/>
                    </a:lnTo>
                    <a:lnTo>
                      <a:pt x="970" y="222"/>
                    </a:lnTo>
                    <a:lnTo>
                      <a:pt x="819" y="318"/>
                    </a:lnTo>
                    <a:lnTo>
                      <a:pt x="676" y="422"/>
                    </a:lnTo>
                    <a:lnTo>
                      <a:pt x="540" y="540"/>
                    </a:lnTo>
                    <a:lnTo>
                      <a:pt x="422" y="676"/>
                    </a:lnTo>
                    <a:lnTo>
                      <a:pt x="318" y="819"/>
                    </a:lnTo>
                    <a:lnTo>
                      <a:pt x="222" y="970"/>
                    </a:lnTo>
                    <a:lnTo>
                      <a:pt x="143" y="1129"/>
                    </a:lnTo>
                    <a:lnTo>
                      <a:pt x="111" y="1216"/>
                    </a:lnTo>
                    <a:lnTo>
                      <a:pt x="79" y="1305"/>
                    </a:lnTo>
                    <a:lnTo>
                      <a:pt x="56" y="1392"/>
                    </a:lnTo>
                    <a:lnTo>
                      <a:pt x="39" y="1479"/>
                    </a:lnTo>
                    <a:lnTo>
                      <a:pt x="15" y="1574"/>
                    </a:lnTo>
                    <a:lnTo>
                      <a:pt x="8" y="1662"/>
                    </a:lnTo>
                    <a:lnTo>
                      <a:pt x="0" y="1758"/>
                    </a:lnTo>
                    <a:lnTo>
                      <a:pt x="0" y="1853"/>
                    </a:lnTo>
                    <a:lnTo>
                      <a:pt x="0" y="1948"/>
                    </a:lnTo>
                    <a:lnTo>
                      <a:pt x="8" y="2044"/>
                    </a:lnTo>
                    <a:lnTo>
                      <a:pt x="15" y="2140"/>
                    </a:lnTo>
                    <a:lnTo>
                      <a:pt x="39" y="2227"/>
                    </a:lnTo>
                    <a:lnTo>
                      <a:pt x="56" y="2322"/>
                    </a:lnTo>
                    <a:lnTo>
                      <a:pt x="79" y="2409"/>
                    </a:lnTo>
                    <a:lnTo>
                      <a:pt x="111" y="2498"/>
                    </a:lnTo>
                    <a:lnTo>
                      <a:pt x="143" y="2577"/>
                    </a:lnTo>
                    <a:lnTo>
                      <a:pt x="222" y="2744"/>
                    </a:lnTo>
                    <a:lnTo>
                      <a:pt x="318" y="2895"/>
                    </a:lnTo>
                    <a:lnTo>
                      <a:pt x="422" y="3038"/>
                    </a:lnTo>
                    <a:lnTo>
                      <a:pt x="540" y="3166"/>
                    </a:lnTo>
                    <a:lnTo>
                      <a:pt x="676" y="3285"/>
                    </a:lnTo>
                    <a:lnTo>
                      <a:pt x="819" y="3396"/>
                    </a:lnTo>
                    <a:lnTo>
                      <a:pt x="970" y="3492"/>
                    </a:lnTo>
                    <a:lnTo>
                      <a:pt x="1129" y="3563"/>
                    </a:lnTo>
                    <a:lnTo>
                      <a:pt x="1216" y="3603"/>
                    </a:lnTo>
                    <a:lnTo>
                      <a:pt x="1305" y="3627"/>
                    </a:lnTo>
                    <a:lnTo>
                      <a:pt x="1392" y="3650"/>
                    </a:lnTo>
                    <a:lnTo>
                      <a:pt x="1479" y="3675"/>
                    </a:lnTo>
                    <a:lnTo>
                      <a:pt x="1574" y="3691"/>
                    </a:lnTo>
                    <a:lnTo>
                      <a:pt x="1662" y="3706"/>
                    </a:lnTo>
                    <a:lnTo>
                      <a:pt x="1758" y="3714"/>
                    </a:lnTo>
                    <a:lnTo>
                      <a:pt x="1853" y="3714"/>
                    </a:lnTo>
                    <a:lnTo>
                      <a:pt x="1948" y="3714"/>
                    </a:lnTo>
                    <a:lnTo>
                      <a:pt x="2044" y="3706"/>
                    </a:lnTo>
                    <a:lnTo>
                      <a:pt x="2140" y="3691"/>
                    </a:lnTo>
                    <a:lnTo>
                      <a:pt x="2227" y="3675"/>
                    </a:lnTo>
                    <a:lnTo>
                      <a:pt x="2322" y="3650"/>
                    </a:lnTo>
                    <a:lnTo>
                      <a:pt x="2409" y="3627"/>
                    </a:lnTo>
                    <a:lnTo>
                      <a:pt x="2498" y="3603"/>
                    </a:lnTo>
                    <a:lnTo>
                      <a:pt x="2577" y="3563"/>
                    </a:lnTo>
                    <a:lnTo>
                      <a:pt x="2744" y="3492"/>
                    </a:lnTo>
                    <a:lnTo>
                      <a:pt x="2895" y="3396"/>
                    </a:lnTo>
                    <a:lnTo>
                      <a:pt x="3038" y="3285"/>
                    </a:lnTo>
                    <a:lnTo>
                      <a:pt x="3166" y="3166"/>
                    </a:lnTo>
                    <a:lnTo>
                      <a:pt x="3292" y="3038"/>
                    </a:lnTo>
                    <a:lnTo>
                      <a:pt x="3396" y="2895"/>
                    </a:lnTo>
                    <a:lnTo>
                      <a:pt x="3492" y="2744"/>
                    </a:lnTo>
                    <a:lnTo>
                      <a:pt x="3563" y="2577"/>
                    </a:lnTo>
                    <a:lnTo>
                      <a:pt x="3603" y="2498"/>
                    </a:lnTo>
                    <a:lnTo>
                      <a:pt x="3627" y="2409"/>
                    </a:lnTo>
                    <a:lnTo>
                      <a:pt x="3651" y="2322"/>
                    </a:lnTo>
                    <a:lnTo>
                      <a:pt x="3675" y="2227"/>
                    </a:lnTo>
                    <a:lnTo>
                      <a:pt x="3691" y="2140"/>
                    </a:lnTo>
                    <a:lnTo>
                      <a:pt x="3706" y="2044"/>
                    </a:lnTo>
                    <a:lnTo>
                      <a:pt x="3714" y="1948"/>
                    </a:lnTo>
                    <a:lnTo>
                      <a:pt x="3714" y="1853"/>
                    </a:lnTo>
                    <a:lnTo>
                      <a:pt x="3301" y="1853"/>
                    </a:lnTo>
                    <a:lnTo>
                      <a:pt x="3292" y="1710"/>
                    </a:lnTo>
                    <a:lnTo>
                      <a:pt x="3269" y="1567"/>
                    </a:lnTo>
                    <a:lnTo>
                      <a:pt x="3237" y="1423"/>
                    </a:lnTo>
                    <a:lnTo>
                      <a:pt x="3189" y="1296"/>
                    </a:lnTo>
                    <a:lnTo>
                      <a:pt x="3126" y="1169"/>
                    </a:lnTo>
                    <a:lnTo>
                      <a:pt x="3054" y="1050"/>
                    </a:lnTo>
                    <a:lnTo>
                      <a:pt x="2967" y="939"/>
                    </a:lnTo>
                    <a:lnTo>
                      <a:pt x="2879" y="835"/>
                    </a:lnTo>
                    <a:lnTo>
                      <a:pt x="2775" y="740"/>
                    </a:lnTo>
                    <a:lnTo>
                      <a:pt x="2665" y="660"/>
                    </a:lnTo>
                    <a:lnTo>
                      <a:pt x="2545" y="588"/>
                    </a:lnTo>
                    <a:lnTo>
                      <a:pt x="2418" y="525"/>
                    </a:lnTo>
                    <a:lnTo>
                      <a:pt x="2283" y="477"/>
                    </a:lnTo>
                    <a:lnTo>
                      <a:pt x="2147" y="437"/>
                    </a:lnTo>
                    <a:lnTo>
                      <a:pt x="2004" y="422"/>
                    </a:lnTo>
                    <a:lnTo>
                      <a:pt x="1853" y="413"/>
                    </a:lnTo>
                    <a:lnTo>
                      <a:pt x="1710" y="422"/>
                    </a:lnTo>
                    <a:lnTo>
                      <a:pt x="1567" y="437"/>
                    </a:lnTo>
                    <a:lnTo>
                      <a:pt x="1423" y="477"/>
                    </a:lnTo>
                    <a:lnTo>
                      <a:pt x="1296" y="525"/>
                    </a:lnTo>
                    <a:lnTo>
                      <a:pt x="1169" y="588"/>
                    </a:lnTo>
                    <a:lnTo>
                      <a:pt x="1049" y="660"/>
                    </a:lnTo>
                    <a:lnTo>
                      <a:pt x="939" y="740"/>
                    </a:lnTo>
                    <a:lnTo>
                      <a:pt x="835" y="835"/>
                    </a:lnTo>
                    <a:lnTo>
                      <a:pt x="739" y="939"/>
                    </a:lnTo>
                    <a:lnTo>
                      <a:pt x="660" y="1050"/>
                    </a:lnTo>
                    <a:lnTo>
                      <a:pt x="588" y="1169"/>
                    </a:lnTo>
                    <a:lnTo>
                      <a:pt x="525" y="1296"/>
                    </a:lnTo>
                    <a:lnTo>
                      <a:pt x="477" y="1423"/>
                    </a:lnTo>
                    <a:lnTo>
                      <a:pt x="437" y="1567"/>
                    </a:lnTo>
                    <a:lnTo>
                      <a:pt x="422" y="1710"/>
                    </a:lnTo>
                    <a:lnTo>
                      <a:pt x="413" y="1853"/>
                    </a:lnTo>
                    <a:lnTo>
                      <a:pt x="422" y="2004"/>
                    </a:lnTo>
                    <a:lnTo>
                      <a:pt x="437" y="2147"/>
                    </a:lnTo>
                    <a:lnTo>
                      <a:pt x="477" y="2283"/>
                    </a:lnTo>
                    <a:lnTo>
                      <a:pt x="525" y="2418"/>
                    </a:lnTo>
                    <a:lnTo>
                      <a:pt x="588" y="2545"/>
                    </a:lnTo>
                    <a:lnTo>
                      <a:pt x="660" y="2664"/>
                    </a:lnTo>
                    <a:lnTo>
                      <a:pt x="739" y="2775"/>
                    </a:lnTo>
                    <a:lnTo>
                      <a:pt x="835" y="2879"/>
                    </a:lnTo>
                    <a:lnTo>
                      <a:pt x="939" y="2967"/>
                    </a:lnTo>
                    <a:lnTo>
                      <a:pt x="1049" y="3054"/>
                    </a:lnTo>
                    <a:lnTo>
                      <a:pt x="1169" y="3126"/>
                    </a:lnTo>
                    <a:lnTo>
                      <a:pt x="1296" y="3189"/>
                    </a:lnTo>
                    <a:lnTo>
                      <a:pt x="1423" y="3237"/>
                    </a:lnTo>
                    <a:lnTo>
                      <a:pt x="1567" y="3269"/>
                    </a:lnTo>
                    <a:lnTo>
                      <a:pt x="1710" y="3292"/>
                    </a:lnTo>
                    <a:lnTo>
                      <a:pt x="1853" y="3301"/>
                    </a:lnTo>
                    <a:lnTo>
                      <a:pt x="2004" y="3292"/>
                    </a:lnTo>
                    <a:lnTo>
                      <a:pt x="2147" y="3269"/>
                    </a:lnTo>
                    <a:lnTo>
                      <a:pt x="2283" y="3237"/>
                    </a:lnTo>
                    <a:lnTo>
                      <a:pt x="2418" y="3189"/>
                    </a:lnTo>
                    <a:lnTo>
                      <a:pt x="2545" y="3126"/>
                    </a:lnTo>
                    <a:lnTo>
                      <a:pt x="2665" y="3054"/>
                    </a:lnTo>
                    <a:lnTo>
                      <a:pt x="2775" y="2967"/>
                    </a:lnTo>
                    <a:lnTo>
                      <a:pt x="2879" y="2879"/>
                    </a:lnTo>
                    <a:lnTo>
                      <a:pt x="2967" y="2775"/>
                    </a:lnTo>
                    <a:lnTo>
                      <a:pt x="3054" y="2664"/>
                    </a:lnTo>
                    <a:lnTo>
                      <a:pt x="3126" y="2545"/>
                    </a:lnTo>
                    <a:lnTo>
                      <a:pt x="3189" y="2418"/>
                    </a:lnTo>
                    <a:lnTo>
                      <a:pt x="3237" y="2283"/>
                    </a:lnTo>
                    <a:lnTo>
                      <a:pt x="3269" y="2147"/>
                    </a:lnTo>
                    <a:lnTo>
                      <a:pt x="3292" y="2004"/>
                    </a:lnTo>
                    <a:lnTo>
                      <a:pt x="3301" y="1853"/>
                    </a:lnTo>
                    <a:lnTo>
                      <a:pt x="3714" y="1853"/>
                    </a:lnTo>
                    <a:close/>
                  </a:path>
                </a:pathLst>
              </a:custGeom>
              <a:solidFill>
                <a:srgbClr val="E55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59" name="Freeform 35">
                <a:extLst>
                  <a:ext uri="{FF2B5EF4-FFF2-40B4-BE49-F238E27FC236}">
                    <a16:creationId xmlns:a16="http://schemas.microsoft.com/office/drawing/2014/main" id="{0ADCD60E-59B5-4935-8BD6-043E5351C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6" y="838"/>
                <a:ext cx="330" cy="330"/>
              </a:xfrm>
              <a:custGeom>
                <a:avLst/>
                <a:gdLst>
                  <a:gd name="T0" fmla="*/ 3292 w 3300"/>
                  <a:gd name="T1" fmla="*/ 1479 h 3300"/>
                  <a:gd name="T2" fmla="*/ 3229 w 3300"/>
                  <a:gd name="T3" fmla="*/ 1160 h 3300"/>
                  <a:gd name="T4" fmla="*/ 3015 w 3300"/>
                  <a:gd name="T5" fmla="*/ 723 h 3300"/>
                  <a:gd name="T6" fmla="*/ 2696 w 3300"/>
                  <a:gd name="T7" fmla="*/ 374 h 3300"/>
                  <a:gd name="T8" fmla="*/ 2291 w 3300"/>
                  <a:gd name="T9" fmla="*/ 126 h 3300"/>
                  <a:gd name="T10" fmla="*/ 1900 w 3300"/>
                  <a:gd name="T11" fmla="*/ 15 h 3300"/>
                  <a:gd name="T12" fmla="*/ 1646 w 3300"/>
                  <a:gd name="T13" fmla="*/ 0 h 3300"/>
                  <a:gd name="T14" fmla="*/ 1400 w 3300"/>
                  <a:gd name="T15" fmla="*/ 15 h 3300"/>
                  <a:gd name="T16" fmla="*/ 1009 w 3300"/>
                  <a:gd name="T17" fmla="*/ 126 h 3300"/>
                  <a:gd name="T18" fmla="*/ 596 w 3300"/>
                  <a:gd name="T19" fmla="*/ 374 h 3300"/>
                  <a:gd name="T20" fmla="*/ 277 w 3300"/>
                  <a:gd name="T21" fmla="*/ 723 h 3300"/>
                  <a:gd name="T22" fmla="*/ 71 w 3300"/>
                  <a:gd name="T23" fmla="*/ 1160 h 3300"/>
                  <a:gd name="T24" fmla="*/ 8 w 3300"/>
                  <a:gd name="T25" fmla="*/ 1479 h 3300"/>
                  <a:gd name="T26" fmla="*/ 0 w 3300"/>
                  <a:gd name="T27" fmla="*/ 1733 h 3300"/>
                  <a:gd name="T28" fmla="*/ 31 w 3300"/>
                  <a:gd name="T29" fmla="*/ 1980 h 3300"/>
                  <a:gd name="T30" fmla="*/ 198 w 3300"/>
                  <a:gd name="T31" fmla="*/ 2434 h 3300"/>
                  <a:gd name="T32" fmla="*/ 484 w 3300"/>
                  <a:gd name="T33" fmla="*/ 2816 h 3300"/>
                  <a:gd name="T34" fmla="*/ 858 w 3300"/>
                  <a:gd name="T35" fmla="*/ 3102 h 3300"/>
                  <a:gd name="T36" fmla="*/ 1312 w 3300"/>
                  <a:gd name="T37" fmla="*/ 3269 h 3300"/>
                  <a:gd name="T38" fmla="*/ 1567 w 3300"/>
                  <a:gd name="T39" fmla="*/ 3300 h 3300"/>
                  <a:gd name="T40" fmla="*/ 1821 w 3300"/>
                  <a:gd name="T41" fmla="*/ 3292 h 3300"/>
                  <a:gd name="T42" fmla="*/ 2140 w 3300"/>
                  <a:gd name="T43" fmla="*/ 3229 h 3300"/>
                  <a:gd name="T44" fmla="*/ 2568 w 3300"/>
                  <a:gd name="T45" fmla="*/ 3015 h 3300"/>
                  <a:gd name="T46" fmla="*/ 2919 w 3300"/>
                  <a:gd name="T47" fmla="*/ 2696 h 3300"/>
                  <a:gd name="T48" fmla="*/ 3174 w 3300"/>
                  <a:gd name="T49" fmla="*/ 2291 h 3300"/>
                  <a:gd name="T50" fmla="*/ 3277 w 3300"/>
                  <a:gd name="T51" fmla="*/ 1900 h 3300"/>
                  <a:gd name="T52" fmla="*/ 3300 w 3300"/>
                  <a:gd name="T53" fmla="*/ 1646 h 3300"/>
                  <a:gd name="T54" fmla="*/ 2863 w 3300"/>
                  <a:gd name="T55" fmla="*/ 1400 h 3300"/>
                  <a:gd name="T56" fmla="*/ 2736 w 3300"/>
                  <a:gd name="T57" fmla="*/ 1057 h 3300"/>
                  <a:gd name="T58" fmla="*/ 2521 w 3300"/>
                  <a:gd name="T59" fmla="*/ 771 h 3300"/>
                  <a:gd name="T60" fmla="*/ 2243 w 3300"/>
                  <a:gd name="T61" fmla="*/ 556 h 3300"/>
                  <a:gd name="T62" fmla="*/ 1900 w 3300"/>
                  <a:gd name="T63" fmla="*/ 437 h 3300"/>
                  <a:gd name="T64" fmla="*/ 1519 w 3300"/>
                  <a:gd name="T65" fmla="*/ 413 h 3300"/>
                  <a:gd name="T66" fmla="*/ 1168 w 3300"/>
                  <a:gd name="T67" fmla="*/ 509 h 3300"/>
                  <a:gd name="T68" fmla="*/ 858 w 3300"/>
                  <a:gd name="T69" fmla="*/ 691 h 3300"/>
                  <a:gd name="T70" fmla="*/ 620 w 3300"/>
                  <a:gd name="T71" fmla="*/ 954 h 3300"/>
                  <a:gd name="T72" fmla="*/ 469 w 3300"/>
                  <a:gd name="T73" fmla="*/ 1280 h 3300"/>
                  <a:gd name="T74" fmla="*/ 413 w 3300"/>
                  <a:gd name="T75" fmla="*/ 1646 h 3300"/>
                  <a:gd name="T76" fmla="*/ 469 w 3300"/>
                  <a:gd name="T77" fmla="*/ 2020 h 3300"/>
                  <a:gd name="T78" fmla="*/ 620 w 3300"/>
                  <a:gd name="T79" fmla="*/ 2338 h 3300"/>
                  <a:gd name="T80" fmla="*/ 858 w 3300"/>
                  <a:gd name="T81" fmla="*/ 2601 h 3300"/>
                  <a:gd name="T82" fmla="*/ 1168 w 3300"/>
                  <a:gd name="T83" fmla="*/ 2791 h 3300"/>
                  <a:gd name="T84" fmla="*/ 1519 w 3300"/>
                  <a:gd name="T85" fmla="*/ 2879 h 3300"/>
                  <a:gd name="T86" fmla="*/ 1900 w 3300"/>
                  <a:gd name="T87" fmla="*/ 2863 h 3300"/>
                  <a:gd name="T88" fmla="*/ 2243 w 3300"/>
                  <a:gd name="T89" fmla="*/ 2736 h 3300"/>
                  <a:gd name="T90" fmla="*/ 2521 w 3300"/>
                  <a:gd name="T91" fmla="*/ 2521 h 3300"/>
                  <a:gd name="T92" fmla="*/ 2736 w 3300"/>
                  <a:gd name="T93" fmla="*/ 2243 h 3300"/>
                  <a:gd name="T94" fmla="*/ 2863 w 3300"/>
                  <a:gd name="T95" fmla="*/ 1900 h 3300"/>
                  <a:gd name="T96" fmla="*/ 3300 w 3300"/>
                  <a:gd name="T97" fmla="*/ 1646 h 3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00" h="3300">
                    <a:moveTo>
                      <a:pt x="3300" y="1646"/>
                    </a:moveTo>
                    <a:lnTo>
                      <a:pt x="3300" y="1567"/>
                    </a:lnTo>
                    <a:lnTo>
                      <a:pt x="3292" y="1479"/>
                    </a:lnTo>
                    <a:lnTo>
                      <a:pt x="3277" y="1400"/>
                    </a:lnTo>
                    <a:lnTo>
                      <a:pt x="3269" y="1312"/>
                    </a:lnTo>
                    <a:lnTo>
                      <a:pt x="3229" y="1160"/>
                    </a:lnTo>
                    <a:lnTo>
                      <a:pt x="3174" y="1009"/>
                    </a:lnTo>
                    <a:lnTo>
                      <a:pt x="3102" y="858"/>
                    </a:lnTo>
                    <a:lnTo>
                      <a:pt x="3015" y="723"/>
                    </a:lnTo>
                    <a:lnTo>
                      <a:pt x="2919" y="596"/>
                    </a:lnTo>
                    <a:lnTo>
                      <a:pt x="2816" y="484"/>
                    </a:lnTo>
                    <a:lnTo>
                      <a:pt x="2696" y="374"/>
                    </a:lnTo>
                    <a:lnTo>
                      <a:pt x="2568" y="277"/>
                    </a:lnTo>
                    <a:lnTo>
                      <a:pt x="2434" y="198"/>
                    </a:lnTo>
                    <a:lnTo>
                      <a:pt x="2291" y="126"/>
                    </a:lnTo>
                    <a:lnTo>
                      <a:pt x="2140" y="71"/>
                    </a:lnTo>
                    <a:lnTo>
                      <a:pt x="1980" y="31"/>
                    </a:lnTo>
                    <a:lnTo>
                      <a:pt x="1900" y="15"/>
                    </a:lnTo>
                    <a:lnTo>
                      <a:pt x="1821" y="8"/>
                    </a:lnTo>
                    <a:lnTo>
                      <a:pt x="1733" y="0"/>
                    </a:lnTo>
                    <a:lnTo>
                      <a:pt x="1646" y="0"/>
                    </a:lnTo>
                    <a:lnTo>
                      <a:pt x="1567" y="0"/>
                    </a:lnTo>
                    <a:lnTo>
                      <a:pt x="1479" y="8"/>
                    </a:lnTo>
                    <a:lnTo>
                      <a:pt x="1400" y="15"/>
                    </a:lnTo>
                    <a:lnTo>
                      <a:pt x="1312" y="31"/>
                    </a:lnTo>
                    <a:lnTo>
                      <a:pt x="1160" y="71"/>
                    </a:lnTo>
                    <a:lnTo>
                      <a:pt x="1009" y="126"/>
                    </a:lnTo>
                    <a:lnTo>
                      <a:pt x="858" y="198"/>
                    </a:lnTo>
                    <a:lnTo>
                      <a:pt x="723" y="277"/>
                    </a:lnTo>
                    <a:lnTo>
                      <a:pt x="596" y="374"/>
                    </a:lnTo>
                    <a:lnTo>
                      <a:pt x="484" y="484"/>
                    </a:lnTo>
                    <a:lnTo>
                      <a:pt x="374" y="596"/>
                    </a:lnTo>
                    <a:lnTo>
                      <a:pt x="277" y="723"/>
                    </a:lnTo>
                    <a:lnTo>
                      <a:pt x="198" y="858"/>
                    </a:lnTo>
                    <a:lnTo>
                      <a:pt x="126" y="1009"/>
                    </a:lnTo>
                    <a:lnTo>
                      <a:pt x="71" y="1160"/>
                    </a:lnTo>
                    <a:lnTo>
                      <a:pt x="31" y="1312"/>
                    </a:lnTo>
                    <a:lnTo>
                      <a:pt x="15" y="1400"/>
                    </a:lnTo>
                    <a:lnTo>
                      <a:pt x="8" y="1479"/>
                    </a:lnTo>
                    <a:lnTo>
                      <a:pt x="0" y="1567"/>
                    </a:lnTo>
                    <a:lnTo>
                      <a:pt x="0" y="1646"/>
                    </a:lnTo>
                    <a:lnTo>
                      <a:pt x="0" y="1733"/>
                    </a:lnTo>
                    <a:lnTo>
                      <a:pt x="8" y="1821"/>
                    </a:lnTo>
                    <a:lnTo>
                      <a:pt x="15" y="1900"/>
                    </a:lnTo>
                    <a:lnTo>
                      <a:pt x="31" y="1980"/>
                    </a:lnTo>
                    <a:lnTo>
                      <a:pt x="71" y="2140"/>
                    </a:lnTo>
                    <a:lnTo>
                      <a:pt x="126" y="2291"/>
                    </a:lnTo>
                    <a:lnTo>
                      <a:pt x="198" y="2434"/>
                    </a:lnTo>
                    <a:lnTo>
                      <a:pt x="277" y="2568"/>
                    </a:lnTo>
                    <a:lnTo>
                      <a:pt x="374" y="2696"/>
                    </a:lnTo>
                    <a:lnTo>
                      <a:pt x="484" y="2816"/>
                    </a:lnTo>
                    <a:lnTo>
                      <a:pt x="596" y="2919"/>
                    </a:lnTo>
                    <a:lnTo>
                      <a:pt x="723" y="3015"/>
                    </a:lnTo>
                    <a:lnTo>
                      <a:pt x="858" y="3102"/>
                    </a:lnTo>
                    <a:lnTo>
                      <a:pt x="1009" y="3174"/>
                    </a:lnTo>
                    <a:lnTo>
                      <a:pt x="1160" y="3229"/>
                    </a:lnTo>
                    <a:lnTo>
                      <a:pt x="1312" y="3269"/>
                    </a:lnTo>
                    <a:lnTo>
                      <a:pt x="1400" y="3277"/>
                    </a:lnTo>
                    <a:lnTo>
                      <a:pt x="1479" y="3292"/>
                    </a:lnTo>
                    <a:lnTo>
                      <a:pt x="1567" y="3300"/>
                    </a:lnTo>
                    <a:lnTo>
                      <a:pt x="1646" y="3300"/>
                    </a:lnTo>
                    <a:lnTo>
                      <a:pt x="1733" y="3300"/>
                    </a:lnTo>
                    <a:lnTo>
                      <a:pt x="1821" y="3292"/>
                    </a:lnTo>
                    <a:lnTo>
                      <a:pt x="1900" y="3277"/>
                    </a:lnTo>
                    <a:lnTo>
                      <a:pt x="1980" y="3269"/>
                    </a:lnTo>
                    <a:lnTo>
                      <a:pt x="2140" y="3229"/>
                    </a:lnTo>
                    <a:lnTo>
                      <a:pt x="2291" y="3174"/>
                    </a:lnTo>
                    <a:lnTo>
                      <a:pt x="2434" y="3102"/>
                    </a:lnTo>
                    <a:lnTo>
                      <a:pt x="2568" y="3015"/>
                    </a:lnTo>
                    <a:lnTo>
                      <a:pt x="2696" y="2919"/>
                    </a:lnTo>
                    <a:lnTo>
                      <a:pt x="2816" y="2816"/>
                    </a:lnTo>
                    <a:lnTo>
                      <a:pt x="2919" y="2696"/>
                    </a:lnTo>
                    <a:lnTo>
                      <a:pt x="3015" y="2568"/>
                    </a:lnTo>
                    <a:lnTo>
                      <a:pt x="3102" y="2434"/>
                    </a:lnTo>
                    <a:lnTo>
                      <a:pt x="3174" y="2291"/>
                    </a:lnTo>
                    <a:lnTo>
                      <a:pt x="3229" y="2140"/>
                    </a:lnTo>
                    <a:lnTo>
                      <a:pt x="3269" y="1980"/>
                    </a:lnTo>
                    <a:lnTo>
                      <a:pt x="3277" y="1900"/>
                    </a:lnTo>
                    <a:lnTo>
                      <a:pt x="3292" y="1821"/>
                    </a:lnTo>
                    <a:lnTo>
                      <a:pt x="3300" y="1733"/>
                    </a:lnTo>
                    <a:lnTo>
                      <a:pt x="3300" y="1646"/>
                    </a:lnTo>
                    <a:lnTo>
                      <a:pt x="2887" y="1646"/>
                    </a:lnTo>
                    <a:lnTo>
                      <a:pt x="2879" y="1519"/>
                    </a:lnTo>
                    <a:lnTo>
                      <a:pt x="2863" y="1400"/>
                    </a:lnTo>
                    <a:lnTo>
                      <a:pt x="2831" y="1280"/>
                    </a:lnTo>
                    <a:lnTo>
                      <a:pt x="2791" y="1168"/>
                    </a:lnTo>
                    <a:lnTo>
                      <a:pt x="2736" y="1057"/>
                    </a:lnTo>
                    <a:lnTo>
                      <a:pt x="2672" y="954"/>
                    </a:lnTo>
                    <a:lnTo>
                      <a:pt x="2601" y="858"/>
                    </a:lnTo>
                    <a:lnTo>
                      <a:pt x="2521" y="771"/>
                    </a:lnTo>
                    <a:lnTo>
                      <a:pt x="2434" y="691"/>
                    </a:lnTo>
                    <a:lnTo>
                      <a:pt x="2338" y="620"/>
                    </a:lnTo>
                    <a:lnTo>
                      <a:pt x="2243" y="556"/>
                    </a:lnTo>
                    <a:lnTo>
                      <a:pt x="2132" y="509"/>
                    </a:lnTo>
                    <a:lnTo>
                      <a:pt x="2020" y="469"/>
                    </a:lnTo>
                    <a:lnTo>
                      <a:pt x="1900" y="437"/>
                    </a:lnTo>
                    <a:lnTo>
                      <a:pt x="1774" y="413"/>
                    </a:lnTo>
                    <a:lnTo>
                      <a:pt x="1646" y="413"/>
                    </a:lnTo>
                    <a:lnTo>
                      <a:pt x="1519" y="413"/>
                    </a:lnTo>
                    <a:lnTo>
                      <a:pt x="1400" y="437"/>
                    </a:lnTo>
                    <a:lnTo>
                      <a:pt x="1280" y="469"/>
                    </a:lnTo>
                    <a:lnTo>
                      <a:pt x="1168" y="509"/>
                    </a:lnTo>
                    <a:lnTo>
                      <a:pt x="1057" y="556"/>
                    </a:lnTo>
                    <a:lnTo>
                      <a:pt x="954" y="620"/>
                    </a:lnTo>
                    <a:lnTo>
                      <a:pt x="858" y="691"/>
                    </a:lnTo>
                    <a:lnTo>
                      <a:pt x="771" y="771"/>
                    </a:lnTo>
                    <a:lnTo>
                      <a:pt x="691" y="858"/>
                    </a:lnTo>
                    <a:lnTo>
                      <a:pt x="620" y="954"/>
                    </a:lnTo>
                    <a:lnTo>
                      <a:pt x="556" y="1057"/>
                    </a:lnTo>
                    <a:lnTo>
                      <a:pt x="509" y="1168"/>
                    </a:lnTo>
                    <a:lnTo>
                      <a:pt x="469" y="1280"/>
                    </a:lnTo>
                    <a:lnTo>
                      <a:pt x="437" y="1400"/>
                    </a:lnTo>
                    <a:lnTo>
                      <a:pt x="413" y="1519"/>
                    </a:lnTo>
                    <a:lnTo>
                      <a:pt x="413" y="1646"/>
                    </a:lnTo>
                    <a:lnTo>
                      <a:pt x="413" y="1774"/>
                    </a:lnTo>
                    <a:lnTo>
                      <a:pt x="437" y="1900"/>
                    </a:lnTo>
                    <a:lnTo>
                      <a:pt x="469" y="2020"/>
                    </a:lnTo>
                    <a:lnTo>
                      <a:pt x="509" y="2132"/>
                    </a:lnTo>
                    <a:lnTo>
                      <a:pt x="556" y="2243"/>
                    </a:lnTo>
                    <a:lnTo>
                      <a:pt x="620" y="2338"/>
                    </a:lnTo>
                    <a:lnTo>
                      <a:pt x="691" y="2434"/>
                    </a:lnTo>
                    <a:lnTo>
                      <a:pt x="771" y="2521"/>
                    </a:lnTo>
                    <a:lnTo>
                      <a:pt x="858" y="2601"/>
                    </a:lnTo>
                    <a:lnTo>
                      <a:pt x="954" y="2672"/>
                    </a:lnTo>
                    <a:lnTo>
                      <a:pt x="1057" y="2736"/>
                    </a:lnTo>
                    <a:lnTo>
                      <a:pt x="1168" y="2791"/>
                    </a:lnTo>
                    <a:lnTo>
                      <a:pt x="1280" y="2831"/>
                    </a:lnTo>
                    <a:lnTo>
                      <a:pt x="1400" y="2863"/>
                    </a:lnTo>
                    <a:lnTo>
                      <a:pt x="1519" y="2879"/>
                    </a:lnTo>
                    <a:lnTo>
                      <a:pt x="1646" y="2887"/>
                    </a:lnTo>
                    <a:lnTo>
                      <a:pt x="1774" y="2879"/>
                    </a:lnTo>
                    <a:lnTo>
                      <a:pt x="1900" y="2863"/>
                    </a:lnTo>
                    <a:lnTo>
                      <a:pt x="2020" y="2831"/>
                    </a:lnTo>
                    <a:lnTo>
                      <a:pt x="2132" y="2791"/>
                    </a:lnTo>
                    <a:lnTo>
                      <a:pt x="2243" y="2736"/>
                    </a:lnTo>
                    <a:lnTo>
                      <a:pt x="2338" y="2672"/>
                    </a:lnTo>
                    <a:lnTo>
                      <a:pt x="2434" y="2601"/>
                    </a:lnTo>
                    <a:lnTo>
                      <a:pt x="2521" y="2521"/>
                    </a:lnTo>
                    <a:lnTo>
                      <a:pt x="2601" y="2434"/>
                    </a:lnTo>
                    <a:lnTo>
                      <a:pt x="2672" y="2338"/>
                    </a:lnTo>
                    <a:lnTo>
                      <a:pt x="2736" y="2243"/>
                    </a:lnTo>
                    <a:lnTo>
                      <a:pt x="2791" y="2132"/>
                    </a:lnTo>
                    <a:lnTo>
                      <a:pt x="2831" y="2020"/>
                    </a:lnTo>
                    <a:lnTo>
                      <a:pt x="2863" y="1900"/>
                    </a:lnTo>
                    <a:lnTo>
                      <a:pt x="2879" y="1774"/>
                    </a:lnTo>
                    <a:lnTo>
                      <a:pt x="2887" y="1646"/>
                    </a:lnTo>
                    <a:lnTo>
                      <a:pt x="3300" y="1646"/>
                    </a:lnTo>
                    <a:close/>
                  </a:path>
                </a:pathLst>
              </a:custGeom>
              <a:solidFill>
                <a:srgbClr val="E55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60" name="Freeform 36">
                <a:extLst>
                  <a:ext uri="{FF2B5EF4-FFF2-40B4-BE49-F238E27FC236}">
                    <a16:creationId xmlns:a16="http://schemas.microsoft.com/office/drawing/2014/main" id="{FF030C25-AA97-478B-B17C-2CB42D971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" y="859"/>
                <a:ext cx="288" cy="288"/>
              </a:xfrm>
              <a:custGeom>
                <a:avLst/>
                <a:gdLst>
                  <a:gd name="T0" fmla="*/ 2856 w 2888"/>
                  <a:gd name="T1" fmla="*/ 1154 h 2888"/>
                  <a:gd name="T2" fmla="*/ 2713 w 2888"/>
                  <a:gd name="T3" fmla="*/ 756 h 2888"/>
                  <a:gd name="T4" fmla="*/ 2466 w 2888"/>
                  <a:gd name="T5" fmla="*/ 422 h 2888"/>
                  <a:gd name="T6" fmla="*/ 2132 w 2888"/>
                  <a:gd name="T7" fmla="*/ 175 h 2888"/>
                  <a:gd name="T8" fmla="*/ 1734 w 2888"/>
                  <a:gd name="T9" fmla="*/ 24 h 2888"/>
                  <a:gd name="T10" fmla="*/ 1297 w 2888"/>
                  <a:gd name="T11" fmla="*/ 9 h 2888"/>
                  <a:gd name="T12" fmla="*/ 883 w 2888"/>
                  <a:gd name="T13" fmla="*/ 112 h 2888"/>
                  <a:gd name="T14" fmla="*/ 526 w 2888"/>
                  <a:gd name="T15" fmla="*/ 327 h 2888"/>
                  <a:gd name="T16" fmla="*/ 247 w 2888"/>
                  <a:gd name="T17" fmla="*/ 637 h 2888"/>
                  <a:gd name="T18" fmla="*/ 64 w 2888"/>
                  <a:gd name="T19" fmla="*/ 1010 h 2888"/>
                  <a:gd name="T20" fmla="*/ 0 w 2888"/>
                  <a:gd name="T21" fmla="*/ 1440 h 2888"/>
                  <a:gd name="T22" fmla="*/ 64 w 2888"/>
                  <a:gd name="T23" fmla="*/ 1870 h 2888"/>
                  <a:gd name="T24" fmla="*/ 247 w 2888"/>
                  <a:gd name="T25" fmla="*/ 2251 h 2888"/>
                  <a:gd name="T26" fmla="*/ 526 w 2888"/>
                  <a:gd name="T27" fmla="*/ 2554 h 2888"/>
                  <a:gd name="T28" fmla="*/ 883 w 2888"/>
                  <a:gd name="T29" fmla="*/ 2776 h 2888"/>
                  <a:gd name="T30" fmla="*/ 1297 w 2888"/>
                  <a:gd name="T31" fmla="*/ 2879 h 2888"/>
                  <a:gd name="T32" fmla="*/ 1734 w 2888"/>
                  <a:gd name="T33" fmla="*/ 2856 h 2888"/>
                  <a:gd name="T34" fmla="*/ 2132 w 2888"/>
                  <a:gd name="T35" fmla="*/ 2713 h 2888"/>
                  <a:gd name="T36" fmla="*/ 2466 w 2888"/>
                  <a:gd name="T37" fmla="*/ 2466 h 2888"/>
                  <a:gd name="T38" fmla="*/ 2713 w 2888"/>
                  <a:gd name="T39" fmla="*/ 2132 h 2888"/>
                  <a:gd name="T40" fmla="*/ 2856 w 2888"/>
                  <a:gd name="T41" fmla="*/ 1734 h 2888"/>
                  <a:gd name="T42" fmla="*/ 2474 w 2888"/>
                  <a:gd name="T43" fmla="*/ 1440 h 2888"/>
                  <a:gd name="T44" fmla="*/ 2426 w 2888"/>
                  <a:gd name="T45" fmla="*/ 1138 h 2888"/>
                  <a:gd name="T46" fmla="*/ 2300 w 2888"/>
                  <a:gd name="T47" fmla="*/ 867 h 2888"/>
                  <a:gd name="T48" fmla="*/ 2100 w 2888"/>
                  <a:gd name="T49" fmla="*/ 644 h 2888"/>
                  <a:gd name="T50" fmla="*/ 1845 w 2888"/>
                  <a:gd name="T51" fmla="*/ 493 h 2888"/>
                  <a:gd name="T52" fmla="*/ 1551 w 2888"/>
                  <a:gd name="T53" fmla="*/ 414 h 2888"/>
                  <a:gd name="T54" fmla="*/ 1233 w 2888"/>
                  <a:gd name="T55" fmla="*/ 429 h 2888"/>
                  <a:gd name="T56" fmla="*/ 947 w 2888"/>
                  <a:gd name="T57" fmla="*/ 533 h 2888"/>
                  <a:gd name="T58" fmla="*/ 716 w 2888"/>
                  <a:gd name="T59" fmla="*/ 716 h 2888"/>
                  <a:gd name="T60" fmla="*/ 534 w 2888"/>
                  <a:gd name="T61" fmla="*/ 947 h 2888"/>
                  <a:gd name="T62" fmla="*/ 430 w 2888"/>
                  <a:gd name="T63" fmla="*/ 1233 h 2888"/>
                  <a:gd name="T64" fmla="*/ 414 w 2888"/>
                  <a:gd name="T65" fmla="*/ 1551 h 2888"/>
                  <a:gd name="T66" fmla="*/ 493 w 2888"/>
                  <a:gd name="T67" fmla="*/ 1845 h 2888"/>
                  <a:gd name="T68" fmla="*/ 644 w 2888"/>
                  <a:gd name="T69" fmla="*/ 2100 h 2888"/>
                  <a:gd name="T70" fmla="*/ 867 w 2888"/>
                  <a:gd name="T71" fmla="*/ 2300 h 2888"/>
                  <a:gd name="T72" fmla="*/ 1138 w 2888"/>
                  <a:gd name="T73" fmla="*/ 2426 h 2888"/>
                  <a:gd name="T74" fmla="*/ 1440 w 2888"/>
                  <a:gd name="T75" fmla="*/ 2474 h 2888"/>
                  <a:gd name="T76" fmla="*/ 1750 w 2888"/>
                  <a:gd name="T77" fmla="*/ 2426 h 2888"/>
                  <a:gd name="T78" fmla="*/ 2021 w 2888"/>
                  <a:gd name="T79" fmla="*/ 2300 h 2888"/>
                  <a:gd name="T80" fmla="*/ 2236 w 2888"/>
                  <a:gd name="T81" fmla="*/ 2100 h 2888"/>
                  <a:gd name="T82" fmla="*/ 2395 w 2888"/>
                  <a:gd name="T83" fmla="*/ 1845 h 2888"/>
                  <a:gd name="T84" fmla="*/ 2466 w 2888"/>
                  <a:gd name="T85" fmla="*/ 1551 h 2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888" h="2888">
                    <a:moveTo>
                      <a:pt x="2888" y="1440"/>
                    </a:moveTo>
                    <a:lnTo>
                      <a:pt x="2879" y="1297"/>
                    </a:lnTo>
                    <a:lnTo>
                      <a:pt x="2856" y="1154"/>
                    </a:lnTo>
                    <a:lnTo>
                      <a:pt x="2824" y="1010"/>
                    </a:lnTo>
                    <a:lnTo>
                      <a:pt x="2776" y="883"/>
                    </a:lnTo>
                    <a:lnTo>
                      <a:pt x="2713" y="756"/>
                    </a:lnTo>
                    <a:lnTo>
                      <a:pt x="2641" y="637"/>
                    </a:lnTo>
                    <a:lnTo>
                      <a:pt x="2554" y="526"/>
                    </a:lnTo>
                    <a:lnTo>
                      <a:pt x="2466" y="422"/>
                    </a:lnTo>
                    <a:lnTo>
                      <a:pt x="2362" y="327"/>
                    </a:lnTo>
                    <a:lnTo>
                      <a:pt x="2252" y="247"/>
                    </a:lnTo>
                    <a:lnTo>
                      <a:pt x="2132" y="175"/>
                    </a:lnTo>
                    <a:lnTo>
                      <a:pt x="2005" y="112"/>
                    </a:lnTo>
                    <a:lnTo>
                      <a:pt x="1870" y="64"/>
                    </a:lnTo>
                    <a:lnTo>
                      <a:pt x="1734" y="24"/>
                    </a:lnTo>
                    <a:lnTo>
                      <a:pt x="1591" y="9"/>
                    </a:lnTo>
                    <a:lnTo>
                      <a:pt x="1440" y="0"/>
                    </a:lnTo>
                    <a:lnTo>
                      <a:pt x="1297" y="9"/>
                    </a:lnTo>
                    <a:lnTo>
                      <a:pt x="1154" y="24"/>
                    </a:lnTo>
                    <a:lnTo>
                      <a:pt x="1010" y="64"/>
                    </a:lnTo>
                    <a:lnTo>
                      <a:pt x="883" y="112"/>
                    </a:lnTo>
                    <a:lnTo>
                      <a:pt x="756" y="175"/>
                    </a:lnTo>
                    <a:lnTo>
                      <a:pt x="636" y="247"/>
                    </a:lnTo>
                    <a:lnTo>
                      <a:pt x="526" y="327"/>
                    </a:lnTo>
                    <a:lnTo>
                      <a:pt x="422" y="422"/>
                    </a:lnTo>
                    <a:lnTo>
                      <a:pt x="326" y="526"/>
                    </a:lnTo>
                    <a:lnTo>
                      <a:pt x="247" y="637"/>
                    </a:lnTo>
                    <a:lnTo>
                      <a:pt x="175" y="756"/>
                    </a:lnTo>
                    <a:lnTo>
                      <a:pt x="112" y="883"/>
                    </a:lnTo>
                    <a:lnTo>
                      <a:pt x="64" y="1010"/>
                    </a:lnTo>
                    <a:lnTo>
                      <a:pt x="24" y="1154"/>
                    </a:lnTo>
                    <a:lnTo>
                      <a:pt x="9" y="1297"/>
                    </a:lnTo>
                    <a:lnTo>
                      <a:pt x="0" y="1440"/>
                    </a:lnTo>
                    <a:lnTo>
                      <a:pt x="9" y="1591"/>
                    </a:lnTo>
                    <a:lnTo>
                      <a:pt x="24" y="1734"/>
                    </a:lnTo>
                    <a:lnTo>
                      <a:pt x="64" y="1870"/>
                    </a:lnTo>
                    <a:lnTo>
                      <a:pt x="112" y="2005"/>
                    </a:lnTo>
                    <a:lnTo>
                      <a:pt x="175" y="2132"/>
                    </a:lnTo>
                    <a:lnTo>
                      <a:pt x="247" y="2251"/>
                    </a:lnTo>
                    <a:lnTo>
                      <a:pt x="326" y="2362"/>
                    </a:lnTo>
                    <a:lnTo>
                      <a:pt x="422" y="2466"/>
                    </a:lnTo>
                    <a:lnTo>
                      <a:pt x="526" y="2554"/>
                    </a:lnTo>
                    <a:lnTo>
                      <a:pt x="636" y="2641"/>
                    </a:lnTo>
                    <a:lnTo>
                      <a:pt x="756" y="2713"/>
                    </a:lnTo>
                    <a:lnTo>
                      <a:pt x="883" y="2776"/>
                    </a:lnTo>
                    <a:lnTo>
                      <a:pt x="1010" y="2824"/>
                    </a:lnTo>
                    <a:lnTo>
                      <a:pt x="1154" y="2856"/>
                    </a:lnTo>
                    <a:lnTo>
                      <a:pt x="1297" y="2879"/>
                    </a:lnTo>
                    <a:lnTo>
                      <a:pt x="1440" y="2888"/>
                    </a:lnTo>
                    <a:lnTo>
                      <a:pt x="1591" y="2879"/>
                    </a:lnTo>
                    <a:lnTo>
                      <a:pt x="1734" y="2856"/>
                    </a:lnTo>
                    <a:lnTo>
                      <a:pt x="1870" y="2824"/>
                    </a:lnTo>
                    <a:lnTo>
                      <a:pt x="2005" y="2776"/>
                    </a:lnTo>
                    <a:lnTo>
                      <a:pt x="2132" y="2713"/>
                    </a:lnTo>
                    <a:lnTo>
                      <a:pt x="2252" y="2641"/>
                    </a:lnTo>
                    <a:lnTo>
                      <a:pt x="2362" y="2554"/>
                    </a:lnTo>
                    <a:lnTo>
                      <a:pt x="2466" y="2466"/>
                    </a:lnTo>
                    <a:lnTo>
                      <a:pt x="2554" y="2362"/>
                    </a:lnTo>
                    <a:lnTo>
                      <a:pt x="2641" y="2251"/>
                    </a:lnTo>
                    <a:lnTo>
                      <a:pt x="2713" y="2132"/>
                    </a:lnTo>
                    <a:lnTo>
                      <a:pt x="2776" y="2005"/>
                    </a:lnTo>
                    <a:lnTo>
                      <a:pt x="2824" y="1870"/>
                    </a:lnTo>
                    <a:lnTo>
                      <a:pt x="2856" y="1734"/>
                    </a:lnTo>
                    <a:lnTo>
                      <a:pt x="2879" y="1591"/>
                    </a:lnTo>
                    <a:lnTo>
                      <a:pt x="2888" y="1440"/>
                    </a:lnTo>
                    <a:lnTo>
                      <a:pt x="2474" y="1440"/>
                    </a:lnTo>
                    <a:lnTo>
                      <a:pt x="2466" y="1337"/>
                    </a:lnTo>
                    <a:lnTo>
                      <a:pt x="2451" y="1233"/>
                    </a:lnTo>
                    <a:lnTo>
                      <a:pt x="2426" y="1138"/>
                    </a:lnTo>
                    <a:lnTo>
                      <a:pt x="2395" y="1043"/>
                    </a:lnTo>
                    <a:lnTo>
                      <a:pt x="2347" y="947"/>
                    </a:lnTo>
                    <a:lnTo>
                      <a:pt x="2300" y="867"/>
                    </a:lnTo>
                    <a:lnTo>
                      <a:pt x="2236" y="788"/>
                    </a:lnTo>
                    <a:lnTo>
                      <a:pt x="2172" y="716"/>
                    </a:lnTo>
                    <a:lnTo>
                      <a:pt x="2100" y="644"/>
                    </a:lnTo>
                    <a:lnTo>
                      <a:pt x="2021" y="588"/>
                    </a:lnTo>
                    <a:lnTo>
                      <a:pt x="1934" y="533"/>
                    </a:lnTo>
                    <a:lnTo>
                      <a:pt x="1845" y="493"/>
                    </a:lnTo>
                    <a:lnTo>
                      <a:pt x="1750" y="454"/>
                    </a:lnTo>
                    <a:lnTo>
                      <a:pt x="1647" y="429"/>
                    </a:lnTo>
                    <a:lnTo>
                      <a:pt x="1551" y="414"/>
                    </a:lnTo>
                    <a:lnTo>
                      <a:pt x="1440" y="414"/>
                    </a:lnTo>
                    <a:lnTo>
                      <a:pt x="1337" y="414"/>
                    </a:lnTo>
                    <a:lnTo>
                      <a:pt x="1233" y="429"/>
                    </a:lnTo>
                    <a:lnTo>
                      <a:pt x="1138" y="454"/>
                    </a:lnTo>
                    <a:lnTo>
                      <a:pt x="1043" y="493"/>
                    </a:lnTo>
                    <a:lnTo>
                      <a:pt x="947" y="533"/>
                    </a:lnTo>
                    <a:lnTo>
                      <a:pt x="867" y="588"/>
                    </a:lnTo>
                    <a:lnTo>
                      <a:pt x="788" y="644"/>
                    </a:lnTo>
                    <a:lnTo>
                      <a:pt x="716" y="716"/>
                    </a:lnTo>
                    <a:lnTo>
                      <a:pt x="644" y="788"/>
                    </a:lnTo>
                    <a:lnTo>
                      <a:pt x="588" y="867"/>
                    </a:lnTo>
                    <a:lnTo>
                      <a:pt x="534" y="947"/>
                    </a:lnTo>
                    <a:lnTo>
                      <a:pt x="493" y="1043"/>
                    </a:lnTo>
                    <a:lnTo>
                      <a:pt x="454" y="1138"/>
                    </a:lnTo>
                    <a:lnTo>
                      <a:pt x="430" y="1233"/>
                    </a:lnTo>
                    <a:lnTo>
                      <a:pt x="414" y="1337"/>
                    </a:lnTo>
                    <a:lnTo>
                      <a:pt x="414" y="1440"/>
                    </a:lnTo>
                    <a:lnTo>
                      <a:pt x="414" y="1551"/>
                    </a:lnTo>
                    <a:lnTo>
                      <a:pt x="430" y="1647"/>
                    </a:lnTo>
                    <a:lnTo>
                      <a:pt x="454" y="1750"/>
                    </a:lnTo>
                    <a:lnTo>
                      <a:pt x="493" y="1845"/>
                    </a:lnTo>
                    <a:lnTo>
                      <a:pt x="534" y="1934"/>
                    </a:lnTo>
                    <a:lnTo>
                      <a:pt x="588" y="2021"/>
                    </a:lnTo>
                    <a:lnTo>
                      <a:pt x="644" y="2100"/>
                    </a:lnTo>
                    <a:lnTo>
                      <a:pt x="716" y="2172"/>
                    </a:lnTo>
                    <a:lnTo>
                      <a:pt x="788" y="2236"/>
                    </a:lnTo>
                    <a:lnTo>
                      <a:pt x="867" y="2300"/>
                    </a:lnTo>
                    <a:lnTo>
                      <a:pt x="947" y="2347"/>
                    </a:lnTo>
                    <a:lnTo>
                      <a:pt x="1043" y="2395"/>
                    </a:lnTo>
                    <a:lnTo>
                      <a:pt x="1138" y="2426"/>
                    </a:lnTo>
                    <a:lnTo>
                      <a:pt x="1233" y="2451"/>
                    </a:lnTo>
                    <a:lnTo>
                      <a:pt x="1337" y="2466"/>
                    </a:lnTo>
                    <a:lnTo>
                      <a:pt x="1440" y="2474"/>
                    </a:lnTo>
                    <a:lnTo>
                      <a:pt x="1551" y="2466"/>
                    </a:lnTo>
                    <a:lnTo>
                      <a:pt x="1647" y="2451"/>
                    </a:lnTo>
                    <a:lnTo>
                      <a:pt x="1750" y="2426"/>
                    </a:lnTo>
                    <a:lnTo>
                      <a:pt x="1845" y="2395"/>
                    </a:lnTo>
                    <a:lnTo>
                      <a:pt x="1934" y="2347"/>
                    </a:lnTo>
                    <a:lnTo>
                      <a:pt x="2021" y="2300"/>
                    </a:lnTo>
                    <a:lnTo>
                      <a:pt x="2100" y="2236"/>
                    </a:lnTo>
                    <a:lnTo>
                      <a:pt x="2172" y="2172"/>
                    </a:lnTo>
                    <a:lnTo>
                      <a:pt x="2236" y="2100"/>
                    </a:lnTo>
                    <a:lnTo>
                      <a:pt x="2300" y="2021"/>
                    </a:lnTo>
                    <a:lnTo>
                      <a:pt x="2347" y="1934"/>
                    </a:lnTo>
                    <a:lnTo>
                      <a:pt x="2395" y="1845"/>
                    </a:lnTo>
                    <a:lnTo>
                      <a:pt x="2426" y="1750"/>
                    </a:lnTo>
                    <a:lnTo>
                      <a:pt x="2451" y="1647"/>
                    </a:lnTo>
                    <a:lnTo>
                      <a:pt x="2466" y="1551"/>
                    </a:lnTo>
                    <a:lnTo>
                      <a:pt x="2474" y="1440"/>
                    </a:lnTo>
                    <a:lnTo>
                      <a:pt x="2888" y="1440"/>
                    </a:lnTo>
                    <a:close/>
                  </a:path>
                </a:pathLst>
              </a:custGeom>
              <a:solidFill>
                <a:srgbClr val="E554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61" name="Freeform 37">
                <a:extLst>
                  <a:ext uri="{FF2B5EF4-FFF2-40B4-BE49-F238E27FC236}">
                    <a16:creationId xmlns:a16="http://schemas.microsoft.com/office/drawing/2014/main" id="{12FFD2AB-509A-43EE-97E8-0787662E6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" y="879"/>
                <a:ext cx="248" cy="248"/>
              </a:xfrm>
              <a:custGeom>
                <a:avLst/>
                <a:gdLst>
                  <a:gd name="T0" fmla="*/ 2450 w 2474"/>
                  <a:gd name="T1" fmla="*/ 987 h 2474"/>
                  <a:gd name="T2" fmla="*/ 2323 w 2474"/>
                  <a:gd name="T3" fmla="*/ 644 h 2474"/>
                  <a:gd name="T4" fmla="*/ 2108 w 2474"/>
                  <a:gd name="T5" fmla="*/ 358 h 2474"/>
                  <a:gd name="T6" fmla="*/ 1830 w 2474"/>
                  <a:gd name="T7" fmla="*/ 143 h 2474"/>
                  <a:gd name="T8" fmla="*/ 1487 w 2474"/>
                  <a:gd name="T9" fmla="*/ 24 h 2474"/>
                  <a:gd name="T10" fmla="*/ 1106 w 2474"/>
                  <a:gd name="T11" fmla="*/ 0 h 2474"/>
                  <a:gd name="T12" fmla="*/ 755 w 2474"/>
                  <a:gd name="T13" fmla="*/ 96 h 2474"/>
                  <a:gd name="T14" fmla="*/ 445 w 2474"/>
                  <a:gd name="T15" fmla="*/ 278 h 2474"/>
                  <a:gd name="T16" fmla="*/ 207 w 2474"/>
                  <a:gd name="T17" fmla="*/ 541 h 2474"/>
                  <a:gd name="T18" fmla="*/ 56 w 2474"/>
                  <a:gd name="T19" fmla="*/ 867 h 2474"/>
                  <a:gd name="T20" fmla="*/ 0 w 2474"/>
                  <a:gd name="T21" fmla="*/ 1233 h 2474"/>
                  <a:gd name="T22" fmla="*/ 56 w 2474"/>
                  <a:gd name="T23" fmla="*/ 1607 h 2474"/>
                  <a:gd name="T24" fmla="*/ 207 w 2474"/>
                  <a:gd name="T25" fmla="*/ 1925 h 2474"/>
                  <a:gd name="T26" fmla="*/ 445 w 2474"/>
                  <a:gd name="T27" fmla="*/ 2188 h 2474"/>
                  <a:gd name="T28" fmla="*/ 755 w 2474"/>
                  <a:gd name="T29" fmla="*/ 2378 h 2474"/>
                  <a:gd name="T30" fmla="*/ 1106 w 2474"/>
                  <a:gd name="T31" fmla="*/ 2466 h 2474"/>
                  <a:gd name="T32" fmla="*/ 1487 w 2474"/>
                  <a:gd name="T33" fmla="*/ 2450 h 2474"/>
                  <a:gd name="T34" fmla="*/ 1830 w 2474"/>
                  <a:gd name="T35" fmla="*/ 2323 h 2474"/>
                  <a:gd name="T36" fmla="*/ 2108 w 2474"/>
                  <a:gd name="T37" fmla="*/ 2108 h 2474"/>
                  <a:gd name="T38" fmla="*/ 2323 w 2474"/>
                  <a:gd name="T39" fmla="*/ 1830 h 2474"/>
                  <a:gd name="T40" fmla="*/ 2450 w 2474"/>
                  <a:gd name="T41" fmla="*/ 1487 h 2474"/>
                  <a:gd name="T42" fmla="*/ 2060 w 2474"/>
                  <a:gd name="T43" fmla="*/ 1233 h 2474"/>
                  <a:gd name="T44" fmla="*/ 2021 w 2474"/>
                  <a:gd name="T45" fmla="*/ 987 h 2474"/>
                  <a:gd name="T46" fmla="*/ 1917 w 2474"/>
                  <a:gd name="T47" fmla="*/ 772 h 2474"/>
                  <a:gd name="T48" fmla="*/ 1758 w 2474"/>
                  <a:gd name="T49" fmla="*/ 596 h 2474"/>
                  <a:gd name="T50" fmla="*/ 1559 w 2474"/>
                  <a:gd name="T51" fmla="*/ 478 h 2474"/>
                  <a:gd name="T52" fmla="*/ 1320 w 2474"/>
                  <a:gd name="T53" fmla="*/ 414 h 2474"/>
                  <a:gd name="T54" fmla="*/ 1066 w 2474"/>
                  <a:gd name="T55" fmla="*/ 430 h 2474"/>
                  <a:gd name="T56" fmla="*/ 844 w 2474"/>
                  <a:gd name="T57" fmla="*/ 509 h 2474"/>
                  <a:gd name="T58" fmla="*/ 652 w 2474"/>
                  <a:gd name="T59" fmla="*/ 652 h 2474"/>
                  <a:gd name="T60" fmla="*/ 509 w 2474"/>
                  <a:gd name="T61" fmla="*/ 844 h 2474"/>
                  <a:gd name="T62" fmla="*/ 429 w 2474"/>
                  <a:gd name="T63" fmla="*/ 1066 h 2474"/>
                  <a:gd name="T64" fmla="*/ 414 w 2474"/>
                  <a:gd name="T65" fmla="*/ 1320 h 2474"/>
                  <a:gd name="T66" fmla="*/ 478 w 2474"/>
                  <a:gd name="T67" fmla="*/ 1559 h 2474"/>
                  <a:gd name="T68" fmla="*/ 596 w 2474"/>
                  <a:gd name="T69" fmla="*/ 1758 h 2474"/>
                  <a:gd name="T70" fmla="*/ 772 w 2474"/>
                  <a:gd name="T71" fmla="*/ 1917 h 2474"/>
                  <a:gd name="T72" fmla="*/ 987 w 2474"/>
                  <a:gd name="T73" fmla="*/ 2021 h 2474"/>
                  <a:gd name="T74" fmla="*/ 1233 w 2474"/>
                  <a:gd name="T75" fmla="*/ 2060 h 2474"/>
                  <a:gd name="T76" fmla="*/ 1479 w 2474"/>
                  <a:gd name="T77" fmla="*/ 2021 h 2474"/>
                  <a:gd name="T78" fmla="*/ 1694 w 2474"/>
                  <a:gd name="T79" fmla="*/ 1917 h 2474"/>
                  <a:gd name="T80" fmla="*/ 1870 w 2474"/>
                  <a:gd name="T81" fmla="*/ 1758 h 2474"/>
                  <a:gd name="T82" fmla="*/ 1996 w 2474"/>
                  <a:gd name="T83" fmla="*/ 1559 h 2474"/>
                  <a:gd name="T84" fmla="*/ 2060 w 2474"/>
                  <a:gd name="T85" fmla="*/ 1320 h 2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74" h="2474">
                    <a:moveTo>
                      <a:pt x="2474" y="1233"/>
                    </a:moveTo>
                    <a:lnTo>
                      <a:pt x="2466" y="1106"/>
                    </a:lnTo>
                    <a:lnTo>
                      <a:pt x="2450" y="987"/>
                    </a:lnTo>
                    <a:lnTo>
                      <a:pt x="2418" y="867"/>
                    </a:lnTo>
                    <a:lnTo>
                      <a:pt x="2378" y="755"/>
                    </a:lnTo>
                    <a:lnTo>
                      <a:pt x="2323" y="644"/>
                    </a:lnTo>
                    <a:lnTo>
                      <a:pt x="2259" y="541"/>
                    </a:lnTo>
                    <a:lnTo>
                      <a:pt x="2188" y="445"/>
                    </a:lnTo>
                    <a:lnTo>
                      <a:pt x="2108" y="358"/>
                    </a:lnTo>
                    <a:lnTo>
                      <a:pt x="2021" y="278"/>
                    </a:lnTo>
                    <a:lnTo>
                      <a:pt x="1925" y="207"/>
                    </a:lnTo>
                    <a:lnTo>
                      <a:pt x="1830" y="143"/>
                    </a:lnTo>
                    <a:lnTo>
                      <a:pt x="1719" y="96"/>
                    </a:lnTo>
                    <a:lnTo>
                      <a:pt x="1607" y="56"/>
                    </a:lnTo>
                    <a:lnTo>
                      <a:pt x="1487" y="24"/>
                    </a:lnTo>
                    <a:lnTo>
                      <a:pt x="1361" y="0"/>
                    </a:lnTo>
                    <a:lnTo>
                      <a:pt x="1233" y="0"/>
                    </a:lnTo>
                    <a:lnTo>
                      <a:pt x="1106" y="0"/>
                    </a:lnTo>
                    <a:lnTo>
                      <a:pt x="987" y="24"/>
                    </a:lnTo>
                    <a:lnTo>
                      <a:pt x="867" y="56"/>
                    </a:lnTo>
                    <a:lnTo>
                      <a:pt x="755" y="96"/>
                    </a:lnTo>
                    <a:lnTo>
                      <a:pt x="644" y="143"/>
                    </a:lnTo>
                    <a:lnTo>
                      <a:pt x="541" y="207"/>
                    </a:lnTo>
                    <a:lnTo>
                      <a:pt x="445" y="278"/>
                    </a:lnTo>
                    <a:lnTo>
                      <a:pt x="358" y="358"/>
                    </a:lnTo>
                    <a:lnTo>
                      <a:pt x="278" y="445"/>
                    </a:lnTo>
                    <a:lnTo>
                      <a:pt x="207" y="541"/>
                    </a:lnTo>
                    <a:lnTo>
                      <a:pt x="143" y="644"/>
                    </a:lnTo>
                    <a:lnTo>
                      <a:pt x="96" y="755"/>
                    </a:lnTo>
                    <a:lnTo>
                      <a:pt x="56" y="867"/>
                    </a:lnTo>
                    <a:lnTo>
                      <a:pt x="24" y="987"/>
                    </a:lnTo>
                    <a:lnTo>
                      <a:pt x="0" y="1106"/>
                    </a:lnTo>
                    <a:lnTo>
                      <a:pt x="0" y="1233"/>
                    </a:lnTo>
                    <a:lnTo>
                      <a:pt x="0" y="1361"/>
                    </a:lnTo>
                    <a:lnTo>
                      <a:pt x="24" y="1487"/>
                    </a:lnTo>
                    <a:lnTo>
                      <a:pt x="56" y="1607"/>
                    </a:lnTo>
                    <a:lnTo>
                      <a:pt x="96" y="1719"/>
                    </a:lnTo>
                    <a:lnTo>
                      <a:pt x="143" y="1830"/>
                    </a:lnTo>
                    <a:lnTo>
                      <a:pt x="207" y="1925"/>
                    </a:lnTo>
                    <a:lnTo>
                      <a:pt x="278" y="2021"/>
                    </a:lnTo>
                    <a:lnTo>
                      <a:pt x="358" y="2108"/>
                    </a:lnTo>
                    <a:lnTo>
                      <a:pt x="445" y="2188"/>
                    </a:lnTo>
                    <a:lnTo>
                      <a:pt x="541" y="2259"/>
                    </a:lnTo>
                    <a:lnTo>
                      <a:pt x="644" y="2323"/>
                    </a:lnTo>
                    <a:lnTo>
                      <a:pt x="755" y="2378"/>
                    </a:lnTo>
                    <a:lnTo>
                      <a:pt x="867" y="2418"/>
                    </a:lnTo>
                    <a:lnTo>
                      <a:pt x="987" y="2450"/>
                    </a:lnTo>
                    <a:lnTo>
                      <a:pt x="1106" y="2466"/>
                    </a:lnTo>
                    <a:lnTo>
                      <a:pt x="1233" y="2474"/>
                    </a:lnTo>
                    <a:lnTo>
                      <a:pt x="1361" y="2466"/>
                    </a:lnTo>
                    <a:lnTo>
                      <a:pt x="1487" y="2450"/>
                    </a:lnTo>
                    <a:lnTo>
                      <a:pt x="1607" y="2418"/>
                    </a:lnTo>
                    <a:lnTo>
                      <a:pt x="1719" y="2378"/>
                    </a:lnTo>
                    <a:lnTo>
                      <a:pt x="1830" y="2323"/>
                    </a:lnTo>
                    <a:lnTo>
                      <a:pt x="1925" y="2259"/>
                    </a:lnTo>
                    <a:lnTo>
                      <a:pt x="2021" y="2188"/>
                    </a:lnTo>
                    <a:lnTo>
                      <a:pt x="2108" y="2108"/>
                    </a:lnTo>
                    <a:lnTo>
                      <a:pt x="2188" y="2021"/>
                    </a:lnTo>
                    <a:lnTo>
                      <a:pt x="2259" y="1925"/>
                    </a:lnTo>
                    <a:lnTo>
                      <a:pt x="2323" y="1830"/>
                    </a:lnTo>
                    <a:lnTo>
                      <a:pt x="2378" y="1719"/>
                    </a:lnTo>
                    <a:lnTo>
                      <a:pt x="2418" y="1607"/>
                    </a:lnTo>
                    <a:lnTo>
                      <a:pt x="2450" y="1487"/>
                    </a:lnTo>
                    <a:lnTo>
                      <a:pt x="2466" y="1361"/>
                    </a:lnTo>
                    <a:lnTo>
                      <a:pt x="2474" y="1233"/>
                    </a:lnTo>
                    <a:lnTo>
                      <a:pt x="2060" y="1233"/>
                    </a:lnTo>
                    <a:lnTo>
                      <a:pt x="2060" y="1154"/>
                    </a:lnTo>
                    <a:lnTo>
                      <a:pt x="2045" y="1066"/>
                    </a:lnTo>
                    <a:lnTo>
                      <a:pt x="2021" y="987"/>
                    </a:lnTo>
                    <a:lnTo>
                      <a:pt x="1996" y="915"/>
                    </a:lnTo>
                    <a:lnTo>
                      <a:pt x="1965" y="844"/>
                    </a:lnTo>
                    <a:lnTo>
                      <a:pt x="1917" y="772"/>
                    </a:lnTo>
                    <a:lnTo>
                      <a:pt x="1870" y="708"/>
                    </a:lnTo>
                    <a:lnTo>
                      <a:pt x="1822" y="652"/>
                    </a:lnTo>
                    <a:lnTo>
                      <a:pt x="1758" y="596"/>
                    </a:lnTo>
                    <a:lnTo>
                      <a:pt x="1694" y="549"/>
                    </a:lnTo>
                    <a:lnTo>
                      <a:pt x="1630" y="509"/>
                    </a:lnTo>
                    <a:lnTo>
                      <a:pt x="1559" y="478"/>
                    </a:lnTo>
                    <a:lnTo>
                      <a:pt x="1479" y="445"/>
                    </a:lnTo>
                    <a:lnTo>
                      <a:pt x="1400" y="430"/>
                    </a:lnTo>
                    <a:lnTo>
                      <a:pt x="1320" y="414"/>
                    </a:lnTo>
                    <a:lnTo>
                      <a:pt x="1233" y="406"/>
                    </a:lnTo>
                    <a:lnTo>
                      <a:pt x="1154" y="414"/>
                    </a:lnTo>
                    <a:lnTo>
                      <a:pt x="1066" y="430"/>
                    </a:lnTo>
                    <a:lnTo>
                      <a:pt x="987" y="445"/>
                    </a:lnTo>
                    <a:lnTo>
                      <a:pt x="915" y="478"/>
                    </a:lnTo>
                    <a:lnTo>
                      <a:pt x="844" y="509"/>
                    </a:lnTo>
                    <a:lnTo>
                      <a:pt x="772" y="549"/>
                    </a:lnTo>
                    <a:lnTo>
                      <a:pt x="708" y="596"/>
                    </a:lnTo>
                    <a:lnTo>
                      <a:pt x="652" y="652"/>
                    </a:lnTo>
                    <a:lnTo>
                      <a:pt x="596" y="708"/>
                    </a:lnTo>
                    <a:lnTo>
                      <a:pt x="549" y="772"/>
                    </a:lnTo>
                    <a:lnTo>
                      <a:pt x="509" y="844"/>
                    </a:lnTo>
                    <a:lnTo>
                      <a:pt x="478" y="915"/>
                    </a:lnTo>
                    <a:lnTo>
                      <a:pt x="445" y="987"/>
                    </a:lnTo>
                    <a:lnTo>
                      <a:pt x="429" y="1066"/>
                    </a:lnTo>
                    <a:lnTo>
                      <a:pt x="414" y="1154"/>
                    </a:lnTo>
                    <a:lnTo>
                      <a:pt x="414" y="1233"/>
                    </a:lnTo>
                    <a:lnTo>
                      <a:pt x="414" y="1320"/>
                    </a:lnTo>
                    <a:lnTo>
                      <a:pt x="429" y="1400"/>
                    </a:lnTo>
                    <a:lnTo>
                      <a:pt x="445" y="1479"/>
                    </a:lnTo>
                    <a:lnTo>
                      <a:pt x="478" y="1559"/>
                    </a:lnTo>
                    <a:lnTo>
                      <a:pt x="509" y="1630"/>
                    </a:lnTo>
                    <a:lnTo>
                      <a:pt x="549" y="1694"/>
                    </a:lnTo>
                    <a:lnTo>
                      <a:pt x="596" y="1758"/>
                    </a:lnTo>
                    <a:lnTo>
                      <a:pt x="652" y="1822"/>
                    </a:lnTo>
                    <a:lnTo>
                      <a:pt x="708" y="1870"/>
                    </a:lnTo>
                    <a:lnTo>
                      <a:pt x="772" y="1917"/>
                    </a:lnTo>
                    <a:lnTo>
                      <a:pt x="844" y="1965"/>
                    </a:lnTo>
                    <a:lnTo>
                      <a:pt x="915" y="1996"/>
                    </a:lnTo>
                    <a:lnTo>
                      <a:pt x="987" y="2021"/>
                    </a:lnTo>
                    <a:lnTo>
                      <a:pt x="1066" y="2044"/>
                    </a:lnTo>
                    <a:lnTo>
                      <a:pt x="1154" y="2060"/>
                    </a:lnTo>
                    <a:lnTo>
                      <a:pt x="1233" y="2060"/>
                    </a:lnTo>
                    <a:lnTo>
                      <a:pt x="1320" y="2060"/>
                    </a:lnTo>
                    <a:lnTo>
                      <a:pt x="1400" y="2044"/>
                    </a:lnTo>
                    <a:lnTo>
                      <a:pt x="1479" y="2021"/>
                    </a:lnTo>
                    <a:lnTo>
                      <a:pt x="1559" y="1996"/>
                    </a:lnTo>
                    <a:lnTo>
                      <a:pt x="1630" y="1965"/>
                    </a:lnTo>
                    <a:lnTo>
                      <a:pt x="1694" y="1917"/>
                    </a:lnTo>
                    <a:lnTo>
                      <a:pt x="1758" y="1870"/>
                    </a:lnTo>
                    <a:lnTo>
                      <a:pt x="1822" y="1822"/>
                    </a:lnTo>
                    <a:lnTo>
                      <a:pt x="1870" y="1758"/>
                    </a:lnTo>
                    <a:lnTo>
                      <a:pt x="1917" y="1694"/>
                    </a:lnTo>
                    <a:lnTo>
                      <a:pt x="1965" y="1630"/>
                    </a:lnTo>
                    <a:lnTo>
                      <a:pt x="1996" y="1559"/>
                    </a:lnTo>
                    <a:lnTo>
                      <a:pt x="2021" y="1479"/>
                    </a:lnTo>
                    <a:lnTo>
                      <a:pt x="2045" y="1400"/>
                    </a:lnTo>
                    <a:lnTo>
                      <a:pt x="2060" y="1320"/>
                    </a:lnTo>
                    <a:lnTo>
                      <a:pt x="2060" y="1233"/>
                    </a:lnTo>
                    <a:lnTo>
                      <a:pt x="2474" y="1233"/>
                    </a:lnTo>
                    <a:close/>
                  </a:path>
                </a:pathLst>
              </a:custGeom>
              <a:solidFill>
                <a:srgbClr val="E55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62" name="Freeform 38">
                <a:extLst>
                  <a:ext uri="{FF2B5EF4-FFF2-40B4-BE49-F238E27FC236}">
                    <a16:creationId xmlns:a16="http://schemas.microsoft.com/office/drawing/2014/main" id="{A3C2AD39-8BB3-4838-B4F2-8420A0C17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" y="900"/>
                <a:ext cx="206" cy="206"/>
              </a:xfrm>
              <a:custGeom>
                <a:avLst/>
                <a:gdLst>
                  <a:gd name="T0" fmla="*/ 2037 w 2060"/>
                  <a:gd name="T1" fmla="*/ 819 h 2060"/>
                  <a:gd name="T2" fmla="*/ 1933 w 2060"/>
                  <a:gd name="T3" fmla="*/ 533 h 2060"/>
                  <a:gd name="T4" fmla="*/ 1758 w 2060"/>
                  <a:gd name="T5" fmla="*/ 302 h 2060"/>
                  <a:gd name="T6" fmla="*/ 1520 w 2060"/>
                  <a:gd name="T7" fmla="*/ 119 h 2060"/>
                  <a:gd name="T8" fmla="*/ 1233 w 2060"/>
                  <a:gd name="T9" fmla="*/ 15 h 2060"/>
                  <a:gd name="T10" fmla="*/ 923 w 2060"/>
                  <a:gd name="T11" fmla="*/ 0 h 2060"/>
                  <a:gd name="T12" fmla="*/ 629 w 2060"/>
                  <a:gd name="T13" fmla="*/ 79 h 2060"/>
                  <a:gd name="T14" fmla="*/ 374 w 2060"/>
                  <a:gd name="T15" fmla="*/ 230 h 2060"/>
                  <a:gd name="T16" fmla="*/ 174 w 2060"/>
                  <a:gd name="T17" fmla="*/ 453 h 2060"/>
                  <a:gd name="T18" fmla="*/ 40 w 2060"/>
                  <a:gd name="T19" fmla="*/ 724 h 2060"/>
                  <a:gd name="T20" fmla="*/ 0 w 2060"/>
                  <a:gd name="T21" fmla="*/ 1026 h 2060"/>
                  <a:gd name="T22" fmla="*/ 40 w 2060"/>
                  <a:gd name="T23" fmla="*/ 1336 h 2060"/>
                  <a:gd name="T24" fmla="*/ 174 w 2060"/>
                  <a:gd name="T25" fmla="*/ 1607 h 2060"/>
                  <a:gd name="T26" fmla="*/ 374 w 2060"/>
                  <a:gd name="T27" fmla="*/ 1822 h 2060"/>
                  <a:gd name="T28" fmla="*/ 629 w 2060"/>
                  <a:gd name="T29" fmla="*/ 1981 h 2060"/>
                  <a:gd name="T30" fmla="*/ 923 w 2060"/>
                  <a:gd name="T31" fmla="*/ 2052 h 2060"/>
                  <a:gd name="T32" fmla="*/ 1233 w 2060"/>
                  <a:gd name="T33" fmla="*/ 2037 h 2060"/>
                  <a:gd name="T34" fmla="*/ 1520 w 2060"/>
                  <a:gd name="T35" fmla="*/ 1933 h 2060"/>
                  <a:gd name="T36" fmla="*/ 1758 w 2060"/>
                  <a:gd name="T37" fmla="*/ 1758 h 2060"/>
                  <a:gd name="T38" fmla="*/ 1933 w 2060"/>
                  <a:gd name="T39" fmla="*/ 1520 h 2060"/>
                  <a:gd name="T40" fmla="*/ 2037 w 2060"/>
                  <a:gd name="T41" fmla="*/ 1233 h 2060"/>
                  <a:gd name="T42" fmla="*/ 1646 w 2060"/>
                  <a:gd name="T43" fmla="*/ 1026 h 2060"/>
                  <a:gd name="T44" fmla="*/ 1623 w 2060"/>
                  <a:gd name="T45" fmla="*/ 843 h 2060"/>
                  <a:gd name="T46" fmla="*/ 1543 w 2060"/>
                  <a:gd name="T47" fmla="*/ 684 h 2060"/>
                  <a:gd name="T48" fmla="*/ 1423 w 2060"/>
                  <a:gd name="T49" fmla="*/ 548 h 2060"/>
                  <a:gd name="T50" fmla="*/ 1272 w 2060"/>
                  <a:gd name="T51" fmla="*/ 461 h 2060"/>
                  <a:gd name="T52" fmla="*/ 1090 w 2060"/>
                  <a:gd name="T53" fmla="*/ 414 h 2060"/>
                  <a:gd name="T54" fmla="*/ 906 w 2060"/>
                  <a:gd name="T55" fmla="*/ 422 h 2060"/>
                  <a:gd name="T56" fmla="*/ 732 w 2060"/>
                  <a:gd name="T57" fmla="*/ 485 h 2060"/>
                  <a:gd name="T58" fmla="*/ 588 w 2060"/>
                  <a:gd name="T59" fmla="*/ 589 h 2060"/>
                  <a:gd name="T60" fmla="*/ 485 w 2060"/>
                  <a:gd name="T61" fmla="*/ 732 h 2060"/>
                  <a:gd name="T62" fmla="*/ 422 w 2060"/>
                  <a:gd name="T63" fmla="*/ 906 h 2060"/>
                  <a:gd name="T64" fmla="*/ 414 w 2060"/>
                  <a:gd name="T65" fmla="*/ 1090 h 2060"/>
                  <a:gd name="T66" fmla="*/ 461 w 2060"/>
                  <a:gd name="T67" fmla="*/ 1272 h 2060"/>
                  <a:gd name="T68" fmla="*/ 548 w 2060"/>
                  <a:gd name="T69" fmla="*/ 1423 h 2060"/>
                  <a:gd name="T70" fmla="*/ 684 w 2060"/>
                  <a:gd name="T71" fmla="*/ 1543 h 2060"/>
                  <a:gd name="T72" fmla="*/ 843 w 2060"/>
                  <a:gd name="T73" fmla="*/ 1623 h 2060"/>
                  <a:gd name="T74" fmla="*/ 1026 w 2060"/>
                  <a:gd name="T75" fmla="*/ 1646 h 2060"/>
                  <a:gd name="T76" fmla="*/ 1209 w 2060"/>
                  <a:gd name="T77" fmla="*/ 1623 h 2060"/>
                  <a:gd name="T78" fmla="*/ 1376 w 2060"/>
                  <a:gd name="T79" fmla="*/ 1543 h 2060"/>
                  <a:gd name="T80" fmla="*/ 1503 w 2060"/>
                  <a:gd name="T81" fmla="*/ 1423 h 2060"/>
                  <a:gd name="T82" fmla="*/ 1599 w 2060"/>
                  <a:gd name="T83" fmla="*/ 1272 h 2060"/>
                  <a:gd name="T84" fmla="*/ 1646 w 2060"/>
                  <a:gd name="T85" fmla="*/ 1090 h 2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60" h="2060">
                    <a:moveTo>
                      <a:pt x="2060" y="1026"/>
                    </a:moveTo>
                    <a:lnTo>
                      <a:pt x="2052" y="923"/>
                    </a:lnTo>
                    <a:lnTo>
                      <a:pt x="2037" y="819"/>
                    </a:lnTo>
                    <a:lnTo>
                      <a:pt x="2012" y="724"/>
                    </a:lnTo>
                    <a:lnTo>
                      <a:pt x="1981" y="629"/>
                    </a:lnTo>
                    <a:lnTo>
                      <a:pt x="1933" y="533"/>
                    </a:lnTo>
                    <a:lnTo>
                      <a:pt x="1886" y="453"/>
                    </a:lnTo>
                    <a:lnTo>
                      <a:pt x="1822" y="374"/>
                    </a:lnTo>
                    <a:lnTo>
                      <a:pt x="1758" y="302"/>
                    </a:lnTo>
                    <a:lnTo>
                      <a:pt x="1686" y="230"/>
                    </a:lnTo>
                    <a:lnTo>
                      <a:pt x="1607" y="174"/>
                    </a:lnTo>
                    <a:lnTo>
                      <a:pt x="1520" y="119"/>
                    </a:lnTo>
                    <a:lnTo>
                      <a:pt x="1431" y="79"/>
                    </a:lnTo>
                    <a:lnTo>
                      <a:pt x="1336" y="40"/>
                    </a:lnTo>
                    <a:lnTo>
                      <a:pt x="1233" y="15"/>
                    </a:lnTo>
                    <a:lnTo>
                      <a:pt x="1137" y="0"/>
                    </a:lnTo>
                    <a:lnTo>
                      <a:pt x="1026" y="0"/>
                    </a:lnTo>
                    <a:lnTo>
                      <a:pt x="923" y="0"/>
                    </a:lnTo>
                    <a:lnTo>
                      <a:pt x="819" y="15"/>
                    </a:lnTo>
                    <a:lnTo>
                      <a:pt x="724" y="40"/>
                    </a:lnTo>
                    <a:lnTo>
                      <a:pt x="629" y="79"/>
                    </a:lnTo>
                    <a:lnTo>
                      <a:pt x="533" y="119"/>
                    </a:lnTo>
                    <a:lnTo>
                      <a:pt x="453" y="174"/>
                    </a:lnTo>
                    <a:lnTo>
                      <a:pt x="374" y="230"/>
                    </a:lnTo>
                    <a:lnTo>
                      <a:pt x="302" y="302"/>
                    </a:lnTo>
                    <a:lnTo>
                      <a:pt x="230" y="374"/>
                    </a:lnTo>
                    <a:lnTo>
                      <a:pt x="174" y="453"/>
                    </a:lnTo>
                    <a:lnTo>
                      <a:pt x="120" y="533"/>
                    </a:lnTo>
                    <a:lnTo>
                      <a:pt x="79" y="629"/>
                    </a:lnTo>
                    <a:lnTo>
                      <a:pt x="40" y="724"/>
                    </a:lnTo>
                    <a:lnTo>
                      <a:pt x="16" y="819"/>
                    </a:lnTo>
                    <a:lnTo>
                      <a:pt x="0" y="923"/>
                    </a:lnTo>
                    <a:lnTo>
                      <a:pt x="0" y="1026"/>
                    </a:lnTo>
                    <a:lnTo>
                      <a:pt x="0" y="1137"/>
                    </a:lnTo>
                    <a:lnTo>
                      <a:pt x="16" y="1233"/>
                    </a:lnTo>
                    <a:lnTo>
                      <a:pt x="40" y="1336"/>
                    </a:lnTo>
                    <a:lnTo>
                      <a:pt x="79" y="1431"/>
                    </a:lnTo>
                    <a:lnTo>
                      <a:pt x="120" y="1520"/>
                    </a:lnTo>
                    <a:lnTo>
                      <a:pt x="174" y="1607"/>
                    </a:lnTo>
                    <a:lnTo>
                      <a:pt x="230" y="1686"/>
                    </a:lnTo>
                    <a:lnTo>
                      <a:pt x="302" y="1758"/>
                    </a:lnTo>
                    <a:lnTo>
                      <a:pt x="374" y="1822"/>
                    </a:lnTo>
                    <a:lnTo>
                      <a:pt x="453" y="1886"/>
                    </a:lnTo>
                    <a:lnTo>
                      <a:pt x="533" y="1933"/>
                    </a:lnTo>
                    <a:lnTo>
                      <a:pt x="629" y="1981"/>
                    </a:lnTo>
                    <a:lnTo>
                      <a:pt x="724" y="2012"/>
                    </a:lnTo>
                    <a:lnTo>
                      <a:pt x="819" y="2037"/>
                    </a:lnTo>
                    <a:lnTo>
                      <a:pt x="923" y="2052"/>
                    </a:lnTo>
                    <a:lnTo>
                      <a:pt x="1026" y="2060"/>
                    </a:lnTo>
                    <a:lnTo>
                      <a:pt x="1137" y="2052"/>
                    </a:lnTo>
                    <a:lnTo>
                      <a:pt x="1233" y="2037"/>
                    </a:lnTo>
                    <a:lnTo>
                      <a:pt x="1336" y="2012"/>
                    </a:lnTo>
                    <a:lnTo>
                      <a:pt x="1431" y="1981"/>
                    </a:lnTo>
                    <a:lnTo>
                      <a:pt x="1520" y="1933"/>
                    </a:lnTo>
                    <a:lnTo>
                      <a:pt x="1607" y="1886"/>
                    </a:lnTo>
                    <a:lnTo>
                      <a:pt x="1686" y="1822"/>
                    </a:lnTo>
                    <a:lnTo>
                      <a:pt x="1758" y="1758"/>
                    </a:lnTo>
                    <a:lnTo>
                      <a:pt x="1822" y="1686"/>
                    </a:lnTo>
                    <a:lnTo>
                      <a:pt x="1886" y="1607"/>
                    </a:lnTo>
                    <a:lnTo>
                      <a:pt x="1933" y="1520"/>
                    </a:lnTo>
                    <a:lnTo>
                      <a:pt x="1981" y="1431"/>
                    </a:lnTo>
                    <a:lnTo>
                      <a:pt x="2012" y="1336"/>
                    </a:lnTo>
                    <a:lnTo>
                      <a:pt x="2037" y="1233"/>
                    </a:lnTo>
                    <a:lnTo>
                      <a:pt x="2052" y="1137"/>
                    </a:lnTo>
                    <a:lnTo>
                      <a:pt x="2060" y="1026"/>
                    </a:lnTo>
                    <a:lnTo>
                      <a:pt x="1646" y="1026"/>
                    </a:lnTo>
                    <a:lnTo>
                      <a:pt x="1646" y="962"/>
                    </a:lnTo>
                    <a:lnTo>
                      <a:pt x="1638" y="906"/>
                    </a:lnTo>
                    <a:lnTo>
                      <a:pt x="1623" y="843"/>
                    </a:lnTo>
                    <a:lnTo>
                      <a:pt x="1599" y="788"/>
                    </a:lnTo>
                    <a:lnTo>
                      <a:pt x="1575" y="732"/>
                    </a:lnTo>
                    <a:lnTo>
                      <a:pt x="1543" y="684"/>
                    </a:lnTo>
                    <a:lnTo>
                      <a:pt x="1503" y="637"/>
                    </a:lnTo>
                    <a:lnTo>
                      <a:pt x="1464" y="589"/>
                    </a:lnTo>
                    <a:lnTo>
                      <a:pt x="1423" y="548"/>
                    </a:lnTo>
                    <a:lnTo>
                      <a:pt x="1376" y="517"/>
                    </a:lnTo>
                    <a:lnTo>
                      <a:pt x="1320" y="485"/>
                    </a:lnTo>
                    <a:lnTo>
                      <a:pt x="1272" y="461"/>
                    </a:lnTo>
                    <a:lnTo>
                      <a:pt x="1209" y="437"/>
                    </a:lnTo>
                    <a:lnTo>
                      <a:pt x="1154" y="422"/>
                    </a:lnTo>
                    <a:lnTo>
                      <a:pt x="1090" y="414"/>
                    </a:lnTo>
                    <a:lnTo>
                      <a:pt x="1026" y="406"/>
                    </a:lnTo>
                    <a:lnTo>
                      <a:pt x="962" y="414"/>
                    </a:lnTo>
                    <a:lnTo>
                      <a:pt x="906" y="422"/>
                    </a:lnTo>
                    <a:lnTo>
                      <a:pt x="843" y="437"/>
                    </a:lnTo>
                    <a:lnTo>
                      <a:pt x="788" y="461"/>
                    </a:lnTo>
                    <a:lnTo>
                      <a:pt x="732" y="485"/>
                    </a:lnTo>
                    <a:lnTo>
                      <a:pt x="684" y="517"/>
                    </a:lnTo>
                    <a:lnTo>
                      <a:pt x="637" y="548"/>
                    </a:lnTo>
                    <a:lnTo>
                      <a:pt x="588" y="589"/>
                    </a:lnTo>
                    <a:lnTo>
                      <a:pt x="548" y="637"/>
                    </a:lnTo>
                    <a:lnTo>
                      <a:pt x="517" y="684"/>
                    </a:lnTo>
                    <a:lnTo>
                      <a:pt x="485" y="732"/>
                    </a:lnTo>
                    <a:lnTo>
                      <a:pt x="461" y="788"/>
                    </a:lnTo>
                    <a:lnTo>
                      <a:pt x="437" y="843"/>
                    </a:lnTo>
                    <a:lnTo>
                      <a:pt x="422" y="906"/>
                    </a:lnTo>
                    <a:lnTo>
                      <a:pt x="414" y="962"/>
                    </a:lnTo>
                    <a:lnTo>
                      <a:pt x="406" y="1026"/>
                    </a:lnTo>
                    <a:lnTo>
                      <a:pt x="414" y="1090"/>
                    </a:lnTo>
                    <a:lnTo>
                      <a:pt x="422" y="1154"/>
                    </a:lnTo>
                    <a:lnTo>
                      <a:pt x="437" y="1209"/>
                    </a:lnTo>
                    <a:lnTo>
                      <a:pt x="461" y="1272"/>
                    </a:lnTo>
                    <a:lnTo>
                      <a:pt x="485" y="1320"/>
                    </a:lnTo>
                    <a:lnTo>
                      <a:pt x="517" y="1376"/>
                    </a:lnTo>
                    <a:lnTo>
                      <a:pt x="548" y="1423"/>
                    </a:lnTo>
                    <a:lnTo>
                      <a:pt x="588" y="1464"/>
                    </a:lnTo>
                    <a:lnTo>
                      <a:pt x="637" y="1503"/>
                    </a:lnTo>
                    <a:lnTo>
                      <a:pt x="684" y="1543"/>
                    </a:lnTo>
                    <a:lnTo>
                      <a:pt x="732" y="1575"/>
                    </a:lnTo>
                    <a:lnTo>
                      <a:pt x="788" y="1599"/>
                    </a:lnTo>
                    <a:lnTo>
                      <a:pt x="843" y="1623"/>
                    </a:lnTo>
                    <a:lnTo>
                      <a:pt x="906" y="1638"/>
                    </a:lnTo>
                    <a:lnTo>
                      <a:pt x="962" y="1646"/>
                    </a:lnTo>
                    <a:lnTo>
                      <a:pt x="1026" y="1646"/>
                    </a:lnTo>
                    <a:lnTo>
                      <a:pt x="1090" y="1646"/>
                    </a:lnTo>
                    <a:lnTo>
                      <a:pt x="1154" y="1638"/>
                    </a:lnTo>
                    <a:lnTo>
                      <a:pt x="1209" y="1623"/>
                    </a:lnTo>
                    <a:lnTo>
                      <a:pt x="1272" y="1599"/>
                    </a:lnTo>
                    <a:lnTo>
                      <a:pt x="1320" y="1575"/>
                    </a:lnTo>
                    <a:lnTo>
                      <a:pt x="1376" y="1543"/>
                    </a:lnTo>
                    <a:lnTo>
                      <a:pt x="1423" y="1503"/>
                    </a:lnTo>
                    <a:lnTo>
                      <a:pt x="1464" y="1464"/>
                    </a:lnTo>
                    <a:lnTo>
                      <a:pt x="1503" y="1423"/>
                    </a:lnTo>
                    <a:lnTo>
                      <a:pt x="1543" y="1376"/>
                    </a:lnTo>
                    <a:lnTo>
                      <a:pt x="1575" y="1320"/>
                    </a:lnTo>
                    <a:lnTo>
                      <a:pt x="1599" y="1272"/>
                    </a:lnTo>
                    <a:lnTo>
                      <a:pt x="1623" y="1209"/>
                    </a:lnTo>
                    <a:lnTo>
                      <a:pt x="1638" y="1154"/>
                    </a:lnTo>
                    <a:lnTo>
                      <a:pt x="1646" y="1090"/>
                    </a:lnTo>
                    <a:lnTo>
                      <a:pt x="1646" y="1026"/>
                    </a:lnTo>
                    <a:lnTo>
                      <a:pt x="2060" y="1026"/>
                    </a:lnTo>
                    <a:close/>
                  </a:path>
                </a:pathLst>
              </a:custGeom>
              <a:solidFill>
                <a:srgbClr val="E3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63" name="Freeform 39">
                <a:extLst>
                  <a:ext uri="{FF2B5EF4-FFF2-40B4-BE49-F238E27FC236}">
                    <a16:creationId xmlns:a16="http://schemas.microsoft.com/office/drawing/2014/main" id="{BD8B63EF-82B2-47D6-BA7E-9574C1C78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" y="921"/>
                <a:ext cx="164" cy="164"/>
              </a:xfrm>
              <a:custGeom>
                <a:avLst/>
                <a:gdLst>
                  <a:gd name="T0" fmla="*/ 1646 w 1646"/>
                  <a:gd name="T1" fmla="*/ 740 h 1646"/>
                  <a:gd name="T2" fmla="*/ 1607 w 1646"/>
                  <a:gd name="T3" fmla="*/ 573 h 1646"/>
                  <a:gd name="T4" fmla="*/ 1551 w 1646"/>
                  <a:gd name="T5" fmla="*/ 430 h 1646"/>
                  <a:gd name="T6" fmla="*/ 1456 w 1646"/>
                  <a:gd name="T7" fmla="*/ 294 h 1646"/>
                  <a:gd name="T8" fmla="*/ 1344 w 1646"/>
                  <a:gd name="T9" fmla="*/ 182 h 1646"/>
                  <a:gd name="T10" fmla="*/ 1216 w 1646"/>
                  <a:gd name="T11" fmla="*/ 95 h 1646"/>
                  <a:gd name="T12" fmla="*/ 1065 w 1646"/>
                  <a:gd name="T13" fmla="*/ 31 h 1646"/>
                  <a:gd name="T14" fmla="*/ 906 w 1646"/>
                  <a:gd name="T15" fmla="*/ 0 h 1646"/>
                  <a:gd name="T16" fmla="*/ 740 w 1646"/>
                  <a:gd name="T17" fmla="*/ 0 h 1646"/>
                  <a:gd name="T18" fmla="*/ 573 w 1646"/>
                  <a:gd name="T19" fmla="*/ 31 h 1646"/>
                  <a:gd name="T20" fmla="*/ 430 w 1646"/>
                  <a:gd name="T21" fmla="*/ 95 h 1646"/>
                  <a:gd name="T22" fmla="*/ 294 w 1646"/>
                  <a:gd name="T23" fmla="*/ 182 h 1646"/>
                  <a:gd name="T24" fmla="*/ 182 w 1646"/>
                  <a:gd name="T25" fmla="*/ 294 h 1646"/>
                  <a:gd name="T26" fmla="*/ 95 w 1646"/>
                  <a:gd name="T27" fmla="*/ 430 h 1646"/>
                  <a:gd name="T28" fmla="*/ 31 w 1646"/>
                  <a:gd name="T29" fmla="*/ 573 h 1646"/>
                  <a:gd name="T30" fmla="*/ 0 w 1646"/>
                  <a:gd name="T31" fmla="*/ 740 h 1646"/>
                  <a:gd name="T32" fmla="*/ 0 w 1646"/>
                  <a:gd name="T33" fmla="*/ 906 h 1646"/>
                  <a:gd name="T34" fmla="*/ 31 w 1646"/>
                  <a:gd name="T35" fmla="*/ 1065 h 1646"/>
                  <a:gd name="T36" fmla="*/ 95 w 1646"/>
                  <a:gd name="T37" fmla="*/ 1216 h 1646"/>
                  <a:gd name="T38" fmla="*/ 182 w 1646"/>
                  <a:gd name="T39" fmla="*/ 1344 h 1646"/>
                  <a:gd name="T40" fmla="*/ 294 w 1646"/>
                  <a:gd name="T41" fmla="*/ 1456 h 1646"/>
                  <a:gd name="T42" fmla="*/ 430 w 1646"/>
                  <a:gd name="T43" fmla="*/ 1551 h 1646"/>
                  <a:gd name="T44" fmla="*/ 573 w 1646"/>
                  <a:gd name="T45" fmla="*/ 1607 h 1646"/>
                  <a:gd name="T46" fmla="*/ 740 w 1646"/>
                  <a:gd name="T47" fmla="*/ 1646 h 1646"/>
                  <a:gd name="T48" fmla="*/ 906 w 1646"/>
                  <a:gd name="T49" fmla="*/ 1646 h 1646"/>
                  <a:gd name="T50" fmla="*/ 1065 w 1646"/>
                  <a:gd name="T51" fmla="*/ 1607 h 1646"/>
                  <a:gd name="T52" fmla="*/ 1216 w 1646"/>
                  <a:gd name="T53" fmla="*/ 1551 h 1646"/>
                  <a:gd name="T54" fmla="*/ 1344 w 1646"/>
                  <a:gd name="T55" fmla="*/ 1456 h 1646"/>
                  <a:gd name="T56" fmla="*/ 1456 w 1646"/>
                  <a:gd name="T57" fmla="*/ 1344 h 1646"/>
                  <a:gd name="T58" fmla="*/ 1551 w 1646"/>
                  <a:gd name="T59" fmla="*/ 1216 h 1646"/>
                  <a:gd name="T60" fmla="*/ 1607 w 1646"/>
                  <a:gd name="T61" fmla="*/ 1065 h 1646"/>
                  <a:gd name="T62" fmla="*/ 1646 w 1646"/>
                  <a:gd name="T63" fmla="*/ 906 h 1646"/>
                  <a:gd name="T64" fmla="*/ 1233 w 1646"/>
                  <a:gd name="T65" fmla="*/ 819 h 1646"/>
                  <a:gd name="T66" fmla="*/ 1201 w 1646"/>
                  <a:gd name="T67" fmla="*/ 660 h 1646"/>
                  <a:gd name="T68" fmla="*/ 1113 w 1646"/>
                  <a:gd name="T69" fmla="*/ 533 h 1646"/>
                  <a:gd name="T70" fmla="*/ 986 w 1646"/>
                  <a:gd name="T71" fmla="*/ 437 h 1646"/>
                  <a:gd name="T72" fmla="*/ 819 w 1646"/>
                  <a:gd name="T73" fmla="*/ 405 h 1646"/>
                  <a:gd name="T74" fmla="*/ 660 w 1646"/>
                  <a:gd name="T75" fmla="*/ 437 h 1646"/>
                  <a:gd name="T76" fmla="*/ 533 w 1646"/>
                  <a:gd name="T77" fmla="*/ 533 h 1646"/>
                  <a:gd name="T78" fmla="*/ 437 w 1646"/>
                  <a:gd name="T79" fmla="*/ 660 h 1646"/>
                  <a:gd name="T80" fmla="*/ 405 w 1646"/>
                  <a:gd name="T81" fmla="*/ 819 h 1646"/>
                  <a:gd name="T82" fmla="*/ 437 w 1646"/>
                  <a:gd name="T83" fmla="*/ 978 h 1646"/>
                  <a:gd name="T84" fmla="*/ 533 w 1646"/>
                  <a:gd name="T85" fmla="*/ 1113 h 1646"/>
                  <a:gd name="T86" fmla="*/ 660 w 1646"/>
                  <a:gd name="T87" fmla="*/ 1201 h 1646"/>
                  <a:gd name="T88" fmla="*/ 819 w 1646"/>
                  <a:gd name="T89" fmla="*/ 1233 h 1646"/>
                  <a:gd name="T90" fmla="*/ 986 w 1646"/>
                  <a:gd name="T91" fmla="*/ 1201 h 1646"/>
                  <a:gd name="T92" fmla="*/ 1113 w 1646"/>
                  <a:gd name="T93" fmla="*/ 1113 h 1646"/>
                  <a:gd name="T94" fmla="*/ 1201 w 1646"/>
                  <a:gd name="T95" fmla="*/ 978 h 1646"/>
                  <a:gd name="T96" fmla="*/ 1233 w 1646"/>
                  <a:gd name="T97" fmla="*/ 819 h 1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46" h="1646">
                    <a:moveTo>
                      <a:pt x="1646" y="819"/>
                    </a:moveTo>
                    <a:lnTo>
                      <a:pt x="1646" y="740"/>
                    </a:lnTo>
                    <a:lnTo>
                      <a:pt x="1631" y="652"/>
                    </a:lnTo>
                    <a:lnTo>
                      <a:pt x="1607" y="573"/>
                    </a:lnTo>
                    <a:lnTo>
                      <a:pt x="1582" y="501"/>
                    </a:lnTo>
                    <a:lnTo>
                      <a:pt x="1551" y="430"/>
                    </a:lnTo>
                    <a:lnTo>
                      <a:pt x="1503" y="358"/>
                    </a:lnTo>
                    <a:lnTo>
                      <a:pt x="1456" y="294"/>
                    </a:lnTo>
                    <a:lnTo>
                      <a:pt x="1408" y="238"/>
                    </a:lnTo>
                    <a:lnTo>
                      <a:pt x="1344" y="182"/>
                    </a:lnTo>
                    <a:lnTo>
                      <a:pt x="1280" y="135"/>
                    </a:lnTo>
                    <a:lnTo>
                      <a:pt x="1216" y="95"/>
                    </a:lnTo>
                    <a:lnTo>
                      <a:pt x="1145" y="64"/>
                    </a:lnTo>
                    <a:lnTo>
                      <a:pt x="1065" y="31"/>
                    </a:lnTo>
                    <a:lnTo>
                      <a:pt x="986" y="16"/>
                    </a:lnTo>
                    <a:lnTo>
                      <a:pt x="906" y="0"/>
                    </a:lnTo>
                    <a:lnTo>
                      <a:pt x="819" y="0"/>
                    </a:lnTo>
                    <a:lnTo>
                      <a:pt x="740" y="0"/>
                    </a:lnTo>
                    <a:lnTo>
                      <a:pt x="652" y="16"/>
                    </a:lnTo>
                    <a:lnTo>
                      <a:pt x="573" y="31"/>
                    </a:lnTo>
                    <a:lnTo>
                      <a:pt x="501" y="64"/>
                    </a:lnTo>
                    <a:lnTo>
                      <a:pt x="430" y="95"/>
                    </a:lnTo>
                    <a:lnTo>
                      <a:pt x="358" y="135"/>
                    </a:lnTo>
                    <a:lnTo>
                      <a:pt x="294" y="182"/>
                    </a:lnTo>
                    <a:lnTo>
                      <a:pt x="238" y="238"/>
                    </a:lnTo>
                    <a:lnTo>
                      <a:pt x="182" y="294"/>
                    </a:lnTo>
                    <a:lnTo>
                      <a:pt x="135" y="358"/>
                    </a:lnTo>
                    <a:lnTo>
                      <a:pt x="95" y="430"/>
                    </a:lnTo>
                    <a:lnTo>
                      <a:pt x="64" y="501"/>
                    </a:lnTo>
                    <a:lnTo>
                      <a:pt x="31" y="573"/>
                    </a:lnTo>
                    <a:lnTo>
                      <a:pt x="15" y="652"/>
                    </a:lnTo>
                    <a:lnTo>
                      <a:pt x="0" y="740"/>
                    </a:lnTo>
                    <a:lnTo>
                      <a:pt x="0" y="819"/>
                    </a:lnTo>
                    <a:lnTo>
                      <a:pt x="0" y="906"/>
                    </a:lnTo>
                    <a:lnTo>
                      <a:pt x="15" y="986"/>
                    </a:lnTo>
                    <a:lnTo>
                      <a:pt x="31" y="1065"/>
                    </a:lnTo>
                    <a:lnTo>
                      <a:pt x="64" y="1145"/>
                    </a:lnTo>
                    <a:lnTo>
                      <a:pt x="95" y="1216"/>
                    </a:lnTo>
                    <a:lnTo>
                      <a:pt x="135" y="1280"/>
                    </a:lnTo>
                    <a:lnTo>
                      <a:pt x="182" y="1344"/>
                    </a:lnTo>
                    <a:lnTo>
                      <a:pt x="238" y="1408"/>
                    </a:lnTo>
                    <a:lnTo>
                      <a:pt x="294" y="1456"/>
                    </a:lnTo>
                    <a:lnTo>
                      <a:pt x="358" y="1503"/>
                    </a:lnTo>
                    <a:lnTo>
                      <a:pt x="430" y="1551"/>
                    </a:lnTo>
                    <a:lnTo>
                      <a:pt x="501" y="1582"/>
                    </a:lnTo>
                    <a:lnTo>
                      <a:pt x="573" y="1607"/>
                    </a:lnTo>
                    <a:lnTo>
                      <a:pt x="652" y="1630"/>
                    </a:lnTo>
                    <a:lnTo>
                      <a:pt x="740" y="1646"/>
                    </a:lnTo>
                    <a:lnTo>
                      <a:pt x="819" y="1646"/>
                    </a:lnTo>
                    <a:lnTo>
                      <a:pt x="906" y="1646"/>
                    </a:lnTo>
                    <a:lnTo>
                      <a:pt x="986" y="1630"/>
                    </a:lnTo>
                    <a:lnTo>
                      <a:pt x="1065" y="1607"/>
                    </a:lnTo>
                    <a:lnTo>
                      <a:pt x="1145" y="1582"/>
                    </a:lnTo>
                    <a:lnTo>
                      <a:pt x="1216" y="1551"/>
                    </a:lnTo>
                    <a:lnTo>
                      <a:pt x="1280" y="1503"/>
                    </a:lnTo>
                    <a:lnTo>
                      <a:pt x="1344" y="1456"/>
                    </a:lnTo>
                    <a:lnTo>
                      <a:pt x="1408" y="1408"/>
                    </a:lnTo>
                    <a:lnTo>
                      <a:pt x="1456" y="1344"/>
                    </a:lnTo>
                    <a:lnTo>
                      <a:pt x="1503" y="1280"/>
                    </a:lnTo>
                    <a:lnTo>
                      <a:pt x="1551" y="1216"/>
                    </a:lnTo>
                    <a:lnTo>
                      <a:pt x="1582" y="1145"/>
                    </a:lnTo>
                    <a:lnTo>
                      <a:pt x="1607" y="1065"/>
                    </a:lnTo>
                    <a:lnTo>
                      <a:pt x="1631" y="986"/>
                    </a:lnTo>
                    <a:lnTo>
                      <a:pt x="1646" y="906"/>
                    </a:lnTo>
                    <a:lnTo>
                      <a:pt x="1646" y="819"/>
                    </a:lnTo>
                    <a:lnTo>
                      <a:pt x="1233" y="819"/>
                    </a:lnTo>
                    <a:lnTo>
                      <a:pt x="1224" y="740"/>
                    </a:lnTo>
                    <a:lnTo>
                      <a:pt x="1201" y="660"/>
                    </a:lnTo>
                    <a:lnTo>
                      <a:pt x="1162" y="588"/>
                    </a:lnTo>
                    <a:lnTo>
                      <a:pt x="1113" y="533"/>
                    </a:lnTo>
                    <a:lnTo>
                      <a:pt x="1050" y="477"/>
                    </a:lnTo>
                    <a:lnTo>
                      <a:pt x="986" y="437"/>
                    </a:lnTo>
                    <a:lnTo>
                      <a:pt x="906" y="413"/>
                    </a:lnTo>
                    <a:lnTo>
                      <a:pt x="819" y="405"/>
                    </a:lnTo>
                    <a:lnTo>
                      <a:pt x="740" y="413"/>
                    </a:lnTo>
                    <a:lnTo>
                      <a:pt x="660" y="437"/>
                    </a:lnTo>
                    <a:lnTo>
                      <a:pt x="589" y="477"/>
                    </a:lnTo>
                    <a:lnTo>
                      <a:pt x="533" y="533"/>
                    </a:lnTo>
                    <a:lnTo>
                      <a:pt x="477" y="588"/>
                    </a:lnTo>
                    <a:lnTo>
                      <a:pt x="437" y="660"/>
                    </a:lnTo>
                    <a:lnTo>
                      <a:pt x="413" y="740"/>
                    </a:lnTo>
                    <a:lnTo>
                      <a:pt x="405" y="819"/>
                    </a:lnTo>
                    <a:lnTo>
                      <a:pt x="413" y="906"/>
                    </a:lnTo>
                    <a:lnTo>
                      <a:pt x="437" y="978"/>
                    </a:lnTo>
                    <a:lnTo>
                      <a:pt x="477" y="1050"/>
                    </a:lnTo>
                    <a:lnTo>
                      <a:pt x="533" y="1113"/>
                    </a:lnTo>
                    <a:lnTo>
                      <a:pt x="589" y="1162"/>
                    </a:lnTo>
                    <a:lnTo>
                      <a:pt x="660" y="1201"/>
                    </a:lnTo>
                    <a:lnTo>
                      <a:pt x="740" y="1224"/>
                    </a:lnTo>
                    <a:lnTo>
                      <a:pt x="819" y="1233"/>
                    </a:lnTo>
                    <a:lnTo>
                      <a:pt x="906" y="1224"/>
                    </a:lnTo>
                    <a:lnTo>
                      <a:pt x="986" y="1201"/>
                    </a:lnTo>
                    <a:lnTo>
                      <a:pt x="1050" y="1162"/>
                    </a:lnTo>
                    <a:lnTo>
                      <a:pt x="1113" y="1113"/>
                    </a:lnTo>
                    <a:lnTo>
                      <a:pt x="1162" y="1050"/>
                    </a:lnTo>
                    <a:lnTo>
                      <a:pt x="1201" y="978"/>
                    </a:lnTo>
                    <a:lnTo>
                      <a:pt x="1224" y="906"/>
                    </a:lnTo>
                    <a:lnTo>
                      <a:pt x="1233" y="819"/>
                    </a:lnTo>
                    <a:lnTo>
                      <a:pt x="1646" y="819"/>
                    </a:lnTo>
                    <a:close/>
                  </a:path>
                </a:pathLst>
              </a:custGeom>
              <a:solidFill>
                <a:srgbClr val="E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64" name="Freeform 40">
                <a:extLst>
                  <a:ext uri="{FF2B5EF4-FFF2-40B4-BE49-F238E27FC236}">
                    <a16:creationId xmlns:a16="http://schemas.microsoft.com/office/drawing/2014/main" id="{0675702F-FF4A-43D4-BAE1-FFB5C1E11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" y="941"/>
                <a:ext cx="124" cy="124"/>
              </a:xfrm>
              <a:custGeom>
                <a:avLst/>
                <a:gdLst>
                  <a:gd name="T0" fmla="*/ 1240 w 1240"/>
                  <a:gd name="T1" fmla="*/ 556 h 1240"/>
                  <a:gd name="T2" fmla="*/ 1217 w 1240"/>
                  <a:gd name="T3" fmla="*/ 437 h 1240"/>
                  <a:gd name="T4" fmla="*/ 1169 w 1240"/>
                  <a:gd name="T5" fmla="*/ 326 h 1240"/>
                  <a:gd name="T6" fmla="*/ 1097 w 1240"/>
                  <a:gd name="T7" fmla="*/ 231 h 1240"/>
                  <a:gd name="T8" fmla="*/ 1017 w 1240"/>
                  <a:gd name="T9" fmla="*/ 142 h 1240"/>
                  <a:gd name="T10" fmla="*/ 914 w 1240"/>
                  <a:gd name="T11" fmla="*/ 79 h 1240"/>
                  <a:gd name="T12" fmla="*/ 803 w 1240"/>
                  <a:gd name="T13" fmla="*/ 31 h 1240"/>
                  <a:gd name="T14" fmla="*/ 684 w 1240"/>
                  <a:gd name="T15" fmla="*/ 8 h 1240"/>
                  <a:gd name="T16" fmla="*/ 556 w 1240"/>
                  <a:gd name="T17" fmla="*/ 8 h 1240"/>
                  <a:gd name="T18" fmla="*/ 437 w 1240"/>
                  <a:gd name="T19" fmla="*/ 31 h 1240"/>
                  <a:gd name="T20" fmla="*/ 326 w 1240"/>
                  <a:gd name="T21" fmla="*/ 79 h 1240"/>
                  <a:gd name="T22" fmla="*/ 231 w 1240"/>
                  <a:gd name="T23" fmla="*/ 142 h 1240"/>
                  <a:gd name="T24" fmla="*/ 142 w 1240"/>
                  <a:gd name="T25" fmla="*/ 231 h 1240"/>
                  <a:gd name="T26" fmla="*/ 79 w 1240"/>
                  <a:gd name="T27" fmla="*/ 326 h 1240"/>
                  <a:gd name="T28" fmla="*/ 31 w 1240"/>
                  <a:gd name="T29" fmla="*/ 437 h 1240"/>
                  <a:gd name="T30" fmla="*/ 8 w 1240"/>
                  <a:gd name="T31" fmla="*/ 556 h 1240"/>
                  <a:gd name="T32" fmla="*/ 8 w 1240"/>
                  <a:gd name="T33" fmla="*/ 684 h 1240"/>
                  <a:gd name="T34" fmla="*/ 31 w 1240"/>
                  <a:gd name="T35" fmla="*/ 803 h 1240"/>
                  <a:gd name="T36" fmla="*/ 79 w 1240"/>
                  <a:gd name="T37" fmla="*/ 914 h 1240"/>
                  <a:gd name="T38" fmla="*/ 142 w 1240"/>
                  <a:gd name="T39" fmla="*/ 1017 h 1240"/>
                  <a:gd name="T40" fmla="*/ 231 w 1240"/>
                  <a:gd name="T41" fmla="*/ 1097 h 1240"/>
                  <a:gd name="T42" fmla="*/ 326 w 1240"/>
                  <a:gd name="T43" fmla="*/ 1169 h 1240"/>
                  <a:gd name="T44" fmla="*/ 437 w 1240"/>
                  <a:gd name="T45" fmla="*/ 1217 h 1240"/>
                  <a:gd name="T46" fmla="*/ 556 w 1240"/>
                  <a:gd name="T47" fmla="*/ 1240 h 1240"/>
                  <a:gd name="T48" fmla="*/ 684 w 1240"/>
                  <a:gd name="T49" fmla="*/ 1240 h 1240"/>
                  <a:gd name="T50" fmla="*/ 803 w 1240"/>
                  <a:gd name="T51" fmla="*/ 1217 h 1240"/>
                  <a:gd name="T52" fmla="*/ 914 w 1240"/>
                  <a:gd name="T53" fmla="*/ 1169 h 1240"/>
                  <a:gd name="T54" fmla="*/ 1017 w 1240"/>
                  <a:gd name="T55" fmla="*/ 1097 h 1240"/>
                  <a:gd name="T56" fmla="*/ 1097 w 1240"/>
                  <a:gd name="T57" fmla="*/ 1017 h 1240"/>
                  <a:gd name="T58" fmla="*/ 1169 w 1240"/>
                  <a:gd name="T59" fmla="*/ 914 h 1240"/>
                  <a:gd name="T60" fmla="*/ 1217 w 1240"/>
                  <a:gd name="T61" fmla="*/ 803 h 1240"/>
                  <a:gd name="T62" fmla="*/ 1240 w 1240"/>
                  <a:gd name="T63" fmla="*/ 684 h 1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40" h="1240">
                    <a:moveTo>
                      <a:pt x="1240" y="620"/>
                    </a:moveTo>
                    <a:lnTo>
                      <a:pt x="1240" y="556"/>
                    </a:lnTo>
                    <a:lnTo>
                      <a:pt x="1232" y="500"/>
                    </a:lnTo>
                    <a:lnTo>
                      <a:pt x="1217" y="437"/>
                    </a:lnTo>
                    <a:lnTo>
                      <a:pt x="1193" y="382"/>
                    </a:lnTo>
                    <a:lnTo>
                      <a:pt x="1169" y="326"/>
                    </a:lnTo>
                    <a:lnTo>
                      <a:pt x="1137" y="278"/>
                    </a:lnTo>
                    <a:lnTo>
                      <a:pt x="1097" y="231"/>
                    </a:lnTo>
                    <a:lnTo>
                      <a:pt x="1058" y="183"/>
                    </a:lnTo>
                    <a:lnTo>
                      <a:pt x="1017" y="142"/>
                    </a:lnTo>
                    <a:lnTo>
                      <a:pt x="970" y="111"/>
                    </a:lnTo>
                    <a:lnTo>
                      <a:pt x="914" y="79"/>
                    </a:lnTo>
                    <a:lnTo>
                      <a:pt x="866" y="55"/>
                    </a:lnTo>
                    <a:lnTo>
                      <a:pt x="803" y="31"/>
                    </a:lnTo>
                    <a:lnTo>
                      <a:pt x="748" y="16"/>
                    </a:lnTo>
                    <a:lnTo>
                      <a:pt x="684" y="8"/>
                    </a:lnTo>
                    <a:lnTo>
                      <a:pt x="620" y="0"/>
                    </a:lnTo>
                    <a:lnTo>
                      <a:pt x="556" y="8"/>
                    </a:lnTo>
                    <a:lnTo>
                      <a:pt x="500" y="16"/>
                    </a:lnTo>
                    <a:lnTo>
                      <a:pt x="437" y="31"/>
                    </a:lnTo>
                    <a:lnTo>
                      <a:pt x="382" y="55"/>
                    </a:lnTo>
                    <a:lnTo>
                      <a:pt x="326" y="79"/>
                    </a:lnTo>
                    <a:lnTo>
                      <a:pt x="278" y="111"/>
                    </a:lnTo>
                    <a:lnTo>
                      <a:pt x="231" y="142"/>
                    </a:lnTo>
                    <a:lnTo>
                      <a:pt x="182" y="183"/>
                    </a:lnTo>
                    <a:lnTo>
                      <a:pt x="142" y="231"/>
                    </a:lnTo>
                    <a:lnTo>
                      <a:pt x="111" y="278"/>
                    </a:lnTo>
                    <a:lnTo>
                      <a:pt x="79" y="326"/>
                    </a:lnTo>
                    <a:lnTo>
                      <a:pt x="55" y="382"/>
                    </a:lnTo>
                    <a:lnTo>
                      <a:pt x="31" y="437"/>
                    </a:lnTo>
                    <a:lnTo>
                      <a:pt x="16" y="500"/>
                    </a:lnTo>
                    <a:lnTo>
                      <a:pt x="8" y="556"/>
                    </a:lnTo>
                    <a:lnTo>
                      <a:pt x="0" y="620"/>
                    </a:lnTo>
                    <a:lnTo>
                      <a:pt x="8" y="684"/>
                    </a:lnTo>
                    <a:lnTo>
                      <a:pt x="16" y="748"/>
                    </a:lnTo>
                    <a:lnTo>
                      <a:pt x="31" y="803"/>
                    </a:lnTo>
                    <a:lnTo>
                      <a:pt x="55" y="866"/>
                    </a:lnTo>
                    <a:lnTo>
                      <a:pt x="79" y="914"/>
                    </a:lnTo>
                    <a:lnTo>
                      <a:pt x="111" y="970"/>
                    </a:lnTo>
                    <a:lnTo>
                      <a:pt x="142" y="1017"/>
                    </a:lnTo>
                    <a:lnTo>
                      <a:pt x="182" y="1058"/>
                    </a:lnTo>
                    <a:lnTo>
                      <a:pt x="231" y="1097"/>
                    </a:lnTo>
                    <a:lnTo>
                      <a:pt x="278" y="1137"/>
                    </a:lnTo>
                    <a:lnTo>
                      <a:pt x="326" y="1169"/>
                    </a:lnTo>
                    <a:lnTo>
                      <a:pt x="382" y="1193"/>
                    </a:lnTo>
                    <a:lnTo>
                      <a:pt x="437" y="1217"/>
                    </a:lnTo>
                    <a:lnTo>
                      <a:pt x="500" y="1232"/>
                    </a:lnTo>
                    <a:lnTo>
                      <a:pt x="556" y="1240"/>
                    </a:lnTo>
                    <a:lnTo>
                      <a:pt x="620" y="1240"/>
                    </a:lnTo>
                    <a:lnTo>
                      <a:pt x="684" y="1240"/>
                    </a:lnTo>
                    <a:lnTo>
                      <a:pt x="748" y="1232"/>
                    </a:lnTo>
                    <a:lnTo>
                      <a:pt x="803" y="1217"/>
                    </a:lnTo>
                    <a:lnTo>
                      <a:pt x="866" y="1193"/>
                    </a:lnTo>
                    <a:lnTo>
                      <a:pt x="914" y="1169"/>
                    </a:lnTo>
                    <a:lnTo>
                      <a:pt x="970" y="1137"/>
                    </a:lnTo>
                    <a:lnTo>
                      <a:pt x="1017" y="1097"/>
                    </a:lnTo>
                    <a:lnTo>
                      <a:pt x="1058" y="1058"/>
                    </a:lnTo>
                    <a:lnTo>
                      <a:pt x="1097" y="1017"/>
                    </a:lnTo>
                    <a:lnTo>
                      <a:pt x="1137" y="970"/>
                    </a:lnTo>
                    <a:lnTo>
                      <a:pt x="1169" y="914"/>
                    </a:lnTo>
                    <a:lnTo>
                      <a:pt x="1193" y="866"/>
                    </a:lnTo>
                    <a:lnTo>
                      <a:pt x="1217" y="803"/>
                    </a:lnTo>
                    <a:lnTo>
                      <a:pt x="1232" y="748"/>
                    </a:lnTo>
                    <a:lnTo>
                      <a:pt x="1240" y="684"/>
                    </a:lnTo>
                    <a:lnTo>
                      <a:pt x="1240" y="620"/>
                    </a:lnTo>
                    <a:close/>
                  </a:path>
                </a:pathLst>
              </a:custGeom>
              <a:solidFill>
                <a:srgbClr val="E34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65" name="Freeform 41">
                <a:extLst>
                  <a:ext uri="{FF2B5EF4-FFF2-40B4-BE49-F238E27FC236}">
                    <a16:creationId xmlns:a16="http://schemas.microsoft.com/office/drawing/2014/main" id="{DA50D543-1512-44F3-AFD6-B5F9C4AC3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" y="961"/>
                <a:ext cx="83" cy="83"/>
              </a:xfrm>
              <a:custGeom>
                <a:avLst/>
                <a:gdLst>
                  <a:gd name="T0" fmla="*/ 828 w 828"/>
                  <a:gd name="T1" fmla="*/ 414 h 828"/>
                  <a:gd name="T2" fmla="*/ 819 w 828"/>
                  <a:gd name="T3" fmla="*/ 335 h 828"/>
                  <a:gd name="T4" fmla="*/ 796 w 828"/>
                  <a:gd name="T5" fmla="*/ 255 h 828"/>
                  <a:gd name="T6" fmla="*/ 757 w 828"/>
                  <a:gd name="T7" fmla="*/ 183 h 828"/>
                  <a:gd name="T8" fmla="*/ 708 w 828"/>
                  <a:gd name="T9" fmla="*/ 128 h 828"/>
                  <a:gd name="T10" fmla="*/ 645 w 828"/>
                  <a:gd name="T11" fmla="*/ 72 h 828"/>
                  <a:gd name="T12" fmla="*/ 581 w 828"/>
                  <a:gd name="T13" fmla="*/ 32 h 828"/>
                  <a:gd name="T14" fmla="*/ 501 w 828"/>
                  <a:gd name="T15" fmla="*/ 8 h 828"/>
                  <a:gd name="T16" fmla="*/ 414 w 828"/>
                  <a:gd name="T17" fmla="*/ 0 h 828"/>
                  <a:gd name="T18" fmla="*/ 335 w 828"/>
                  <a:gd name="T19" fmla="*/ 8 h 828"/>
                  <a:gd name="T20" fmla="*/ 255 w 828"/>
                  <a:gd name="T21" fmla="*/ 32 h 828"/>
                  <a:gd name="T22" fmla="*/ 184 w 828"/>
                  <a:gd name="T23" fmla="*/ 72 h 828"/>
                  <a:gd name="T24" fmla="*/ 128 w 828"/>
                  <a:gd name="T25" fmla="*/ 128 h 828"/>
                  <a:gd name="T26" fmla="*/ 72 w 828"/>
                  <a:gd name="T27" fmla="*/ 183 h 828"/>
                  <a:gd name="T28" fmla="*/ 32 w 828"/>
                  <a:gd name="T29" fmla="*/ 255 h 828"/>
                  <a:gd name="T30" fmla="*/ 8 w 828"/>
                  <a:gd name="T31" fmla="*/ 335 h 828"/>
                  <a:gd name="T32" fmla="*/ 0 w 828"/>
                  <a:gd name="T33" fmla="*/ 414 h 828"/>
                  <a:gd name="T34" fmla="*/ 8 w 828"/>
                  <a:gd name="T35" fmla="*/ 501 h 828"/>
                  <a:gd name="T36" fmla="*/ 32 w 828"/>
                  <a:gd name="T37" fmla="*/ 573 h 828"/>
                  <a:gd name="T38" fmla="*/ 72 w 828"/>
                  <a:gd name="T39" fmla="*/ 645 h 828"/>
                  <a:gd name="T40" fmla="*/ 128 w 828"/>
                  <a:gd name="T41" fmla="*/ 708 h 828"/>
                  <a:gd name="T42" fmla="*/ 184 w 828"/>
                  <a:gd name="T43" fmla="*/ 757 h 828"/>
                  <a:gd name="T44" fmla="*/ 255 w 828"/>
                  <a:gd name="T45" fmla="*/ 796 h 828"/>
                  <a:gd name="T46" fmla="*/ 335 w 828"/>
                  <a:gd name="T47" fmla="*/ 819 h 828"/>
                  <a:gd name="T48" fmla="*/ 414 w 828"/>
                  <a:gd name="T49" fmla="*/ 828 h 828"/>
                  <a:gd name="T50" fmla="*/ 501 w 828"/>
                  <a:gd name="T51" fmla="*/ 819 h 828"/>
                  <a:gd name="T52" fmla="*/ 581 w 828"/>
                  <a:gd name="T53" fmla="*/ 796 h 828"/>
                  <a:gd name="T54" fmla="*/ 645 w 828"/>
                  <a:gd name="T55" fmla="*/ 757 h 828"/>
                  <a:gd name="T56" fmla="*/ 708 w 828"/>
                  <a:gd name="T57" fmla="*/ 708 h 828"/>
                  <a:gd name="T58" fmla="*/ 757 w 828"/>
                  <a:gd name="T59" fmla="*/ 645 h 828"/>
                  <a:gd name="T60" fmla="*/ 796 w 828"/>
                  <a:gd name="T61" fmla="*/ 573 h 828"/>
                  <a:gd name="T62" fmla="*/ 819 w 828"/>
                  <a:gd name="T63" fmla="*/ 501 h 828"/>
                  <a:gd name="T64" fmla="*/ 828 w 828"/>
                  <a:gd name="T65" fmla="*/ 414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8" h="828">
                    <a:moveTo>
                      <a:pt x="828" y="414"/>
                    </a:moveTo>
                    <a:lnTo>
                      <a:pt x="819" y="335"/>
                    </a:lnTo>
                    <a:lnTo>
                      <a:pt x="796" y="255"/>
                    </a:lnTo>
                    <a:lnTo>
                      <a:pt x="757" y="183"/>
                    </a:lnTo>
                    <a:lnTo>
                      <a:pt x="708" y="128"/>
                    </a:lnTo>
                    <a:lnTo>
                      <a:pt x="645" y="72"/>
                    </a:lnTo>
                    <a:lnTo>
                      <a:pt x="581" y="32"/>
                    </a:lnTo>
                    <a:lnTo>
                      <a:pt x="501" y="8"/>
                    </a:lnTo>
                    <a:lnTo>
                      <a:pt x="414" y="0"/>
                    </a:lnTo>
                    <a:lnTo>
                      <a:pt x="335" y="8"/>
                    </a:lnTo>
                    <a:lnTo>
                      <a:pt x="255" y="32"/>
                    </a:lnTo>
                    <a:lnTo>
                      <a:pt x="184" y="72"/>
                    </a:lnTo>
                    <a:lnTo>
                      <a:pt x="128" y="128"/>
                    </a:lnTo>
                    <a:lnTo>
                      <a:pt x="72" y="183"/>
                    </a:lnTo>
                    <a:lnTo>
                      <a:pt x="32" y="255"/>
                    </a:lnTo>
                    <a:lnTo>
                      <a:pt x="8" y="335"/>
                    </a:lnTo>
                    <a:lnTo>
                      <a:pt x="0" y="414"/>
                    </a:lnTo>
                    <a:lnTo>
                      <a:pt x="8" y="501"/>
                    </a:lnTo>
                    <a:lnTo>
                      <a:pt x="32" y="573"/>
                    </a:lnTo>
                    <a:lnTo>
                      <a:pt x="72" y="645"/>
                    </a:lnTo>
                    <a:lnTo>
                      <a:pt x="128" y="708"/>
                    </a:lnTo>
                    <a:lnTo>
                      <a:pt x="184" y="757"/>
                    </a:lnTo>
                    <a:lnTo>
                      <a:pt x="255" y="796"/>
                    </a:lnTo>
                    <a:lnTo>
                      <a:pt x="335" y="819"/>
                    </a:lnTo>
                    <a:lnTo>
                      <a:pt x="414" y="828"/>
                    </a:lnTo>
                    <a:lnTo>
                      <a:pt x="501" y="819"/>
                    </a:lnTo>
                    <a:lnTo>
                      <a:pt x="581" y="796"/>
                    </a:lnTo>
                    <a:lnTo>
                      <a:pt x="645" y="757"/>
                    </a:lnTo>
                    <a:lnTo>
                      <a:pt x="708" y="708"/>
                    </a:lnTo>
                    <a:lnTo>
                      <a:pt x="757" y="645"/>
                    </a:lnTo>
                    <a:lnTo>
                      <a:pt x="796" y="573"/>
                    </a:lnTo>
                    <a:lnTo>
                      <a:pt x="819" y="501"/>
                    </a:lnTo>
                    <a:lnTo>
                      <a:pt x="828" y="414"/>
                    </a:lnTo>
                    <a:close/>
                  </a:path>
                </a:pathLst>
              </a:custGeom>
              <a:solidFill>
                <a:srgbClr val="E34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66" name="Freeform 42">
                <a:extLst>
                  <a:ext uri="{FF2B5EF4-FFF2-40B4-BE49-F238E27FC236}">
                    <a16:creationId xmlns:a16="http://schemas.microsoft.com/office/drawing/2014/main" id="{966CB40E-36C5-44A5-8BDE-E42434E7A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" y="982"/>
                <a:ext cx="41" cy="41"/>
              </a:xfrm>
              <a:custGeom>
                <a:avLst/>
                <a:gdLst>
                  <a:gd name="T0" fmla="*/ 414 w 414"/>
                  <a:gd name="T1" fmla="*/ 207 h 414"/>
                  <a:gd name="T2" fmla="*/ 414 w 414"/>
                  <a:gd name="T3" fmla="*/ 167 h 414"/>
                  <a:gd name="T4" fmla="*/ 398 w 414"/>
                  <a:gd name="T5" fmla="*/ 128 h 414"/>
                  <a:gd name="T6" fmla="*/ 382 w 414"/>
                  <a:gd name="T7" fmla="*/ 95 h 414"/>
                  <a:gd name="T8" fmla="*/ 358 w 414"/>
                  <a:gd name="T9" fmla="*/ 64 h 414"/>
                  <a:gd name="T10" fmla="*/ 327 w 414"/>
                  <a:gd name="T11" fmla="*/ 40 h 414"/>
                  <a:gd name="T12" fmla="*/ 287 w 414"/>
                  <a:gd name="T13" fmla="*/ 16 h 414"/>
                  <a:gd name="T14" fmla="*/ 255 w 414"/>
                  <a:gd name="T15" fmla="*/ 8 h 414"/>
                  <a:gd name="T16" fmla="*/ 207 w 414"/>
                  <a:gd name="T17" fmla="*/ 0 h 414"/>
                  <a:gd name="T18" fmla="*/ 167 w 414"/>
                  <a:gd name="T19" fmla="*/ 8 h 414"/>
                  <a:gd name="T20" fmla="*/ 128 w 414"/>
                  <a:gd name="T21" fmla="*/ 16 h 414"/>
                  <a:gd name="T22" fmla="*/ 95 w 414"/>
                  <a:gd name="T23" fmla="*/ 40 h 414"/>
                  <a:gd name="T24" fmla="*/ 64 w 414"/>
                  <a:gd name="T25" fmla="*/ 64 h 414"/>
                  <a:gd name="T26" fmla="*/ 40 w 414"/>
                  <a:gd name="T27" fmla="*/ 95 h 414"/>
                  <a:gd name="T28" fmla="*/ 16 w 414"/>
                  <a:gd name="T29" fmla="*/ 128 h 414"/>
                  <a:gd name="T30" fmla="*/ 8 w 414"/>
                  <a:gd name="T31" fmla="*/ 167 h 414"/>
                  <a:gd name="T32" fmla="*/ 0 w 414"/>
                  <a:gd name="T33" fmla="*/ 207 h 414"/>
                  <a:gd name="T34" fmla="*/ 8 w 414"/>
                  <a:gd name="T35" fmla="*/ 255 h 414"/>
                  <a:gd name="T36" fmla="*/ 16 w 414"/>
                  <a:gd name="T37" fmla="*/ 287 h 414"/>
                  <a:gd name="T38" fmla="*/ 40 w 414"/>
                  <a:gd name="T39" fmla="*/ 327 h 414"/>
                  <a:gd name="T40" fmla="*/ 64 w 414"/>
                  <a:gd name="T41" fmla="*/ 358 h 414"/>
                  <a:gd name="T42" fmla="*/ 95 w 414"/>
                  <a:gd name="T43" fmla="*/ 382 h 414"/>
                  <a:gd name="T44" fmla="*/ 128 w 414"/>
                  <a:gd name="T45" fmla="*/ 398 h 414"/>
                  <a:gd name="T46" fmla="*/ 167 w 414"/>
                  <a:gd name="T47" fmla="*/ 414 h 414"/>
                  <a:gd name="T48" fmla="*/ 207 w 414"/>
                  <a:gd name="T49" fmla="*/ 414 h 414"/>
                  <a:gd name="T50" fmla="*/ 255 w 414"/>
                  <a:gd name="T51" fmla="*/ 414 h 414"/>
                  <a:gd name="T52" fmla="*/ 287 w 414"/>
                  <a:gd name="T53" fmla="*/ 398 h 414"/>
                  <a:gd name="T54" fmla="*/ 327 w 414"/>
                  <a:gd name="T55" fmla="*/ 382 h 414"/>
                  <a:gd name="T56" fmla="*/ 358 w 414"/>
                  <a:gd name="T57" fmla="*/ 358 h 414"/>
                  <a:gd name="T58" fmla="*/ 382 w 414"/>
                  <a:gd name="T59" fmla="*/ 327 h 414"/>
                  <a:gd name="T60" fmla="*/ 398 w 414"/>
                  <a:gd name="T61" fmla="*/ 287 h 414"/>
                  <a:gd name="T62" fmla="*/ 414 w 414"/>
                  <a:gd name="T63" fmla="*/ 255 h 414"/>
                  <a:gd name="T64" fmla="*/ 414 w 414"/>
                  <a:gd name="T65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14" h="414">
                    <a:moveTo>
                      <a:pt x="414" y="207"/>
                    </a:moveTo>
                    <a:lnTo>
                      <a:pt x="414" y="167"/>
                    </a:lnTo>
                    <a:lnTo>
                      <a:pt x="398" y="128"/>
                    </a:lnTo>
                    <a:lnTo>
                      <a:pt x="382" y="95"/>
                    </a:lnTo>
                    <a:lnTo>
                      <a:pt x="358" y="64"/>
                    </a:lnTo>
                    <a:lnTo>
                      <a:pt x="327" y="40"/>
                    </a:lnTo>
                    <a:lnTo>
                      <a:pt x="287" y="16"/>
                    </a:lnTo>
                    <a:lnTo>
                      <a:pt x="255" y="8"/>
                    </a:lnTo>
                    <a:lnTo>
                      <a:pt x="207" y="0"/>
                    </a:lnTo>
                    <a:lnTo>
                      <a:pt x="167" y="8"/>
                    </a:lnTo>
                    <a:lnTo>
                      <a:pt x="128" y="16"/>
                    </a:lnTo>
                    <a:lnTo>
                      <a:pt x="95" y="40"/>
                    </a:lnTo>
                    <a:lnTo>
                      <a:pt x="64" y="64"/>
                    </a:lnTo>
                    <a:lnTo>
                      <a:pt x="40" y="95"/>
                    </a:lnTo>
                    <a:lnTo>
                      <a:pt x="16" y="128"/>
                    </a:lnTo>
                    <a:lnTo>
                      <a:pt x="8" y="167"/>
                    </a:lnTo>
                    <a:lnTo>
                      <a:pt x="0" y="207"/>
                    </a:lnTo>
                    <a:lnTo>
                      <a:pt x="8" y="255"/>
                    </a:lnTo>
                    <a:lnTo>
                      <a:pt x="16" y="287"/>
                    </a:lnTo>
                    <a:lnTo>
                      <a:pt x="40" y="327"/>
                    </a:lnTo>
                    <a:lnTo>
                      <a:pt x="64" y="358"/>
                    </a:lnTo>
                    <a:lnTo>
                      <a:pt x="95" y="382"/>
                    </a:lnTo>
                    <a:lnTo>
                      <a:pt x="128" y="398"/>
                    </a:lnTo>
                    <a:lnTo>
                      <a:pt x="167" y="414"/>
                    </a:lnTo>
                    <a:lnTo>
                      <a:pt x="207" y="414"/>
                    </a:lnTo>
                    <a:lnTo>
                      <a:pt x="255" y="414"/>
                    </a:lnTo>
                    <a:lnTo>
                      <a:pt x="287" y="398"/>
                    </a:lnTo>
                    <a:lnTo>
                      <a:pt x="327" y="382"/>
                    </a:lnTo>
                    <a:lnTo>
                      <a:pt x="358" y="358"/>
                    </a:lnTo>
                    <a:lnTo>
                      <a:pt x="382" y="327"/>
                    </a:lnTo>
                    <a:lnTo>
                      <a:pt x="398" y="287"/>
                    </a:lnTo>
                    <a:lnTo>
                      <a:pt x="414" y="255"/>
                    </a:lnTo>
                    <a:lnTo>
                      <a:pt x="414" y="207"/>
                    </a:lnTo>
                    <a:close/>
                  </a:path>
                </a:pathLst>
              </a:custGeom>
              <a:solidFill>
                <a:srgbClr val="E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67" name="Freeform 43">
                <a:extLst>
                  <a:ext uri="{FF2B5EF4-FFF2-40B4-BE49-F238E27FC236}">
                    <a16:creationId xmlns:a16="http://schemas.microsoft.com/office/drawing/2014/main" id="{10CDF5A7-AD13-42E4-B23D-8497B59E5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" y="558"/>
                <a:ext cx="1067" cy="1017"/>
              </a:xfrm>
              <a:custGeom>
                <a:avLst/>
                <a:gdLst>
                  <a:gd name="T0" fmla="*/ 33 w 10676"/>
                  <a:gd name="T1" fmla="*/ 3547 h 10174"/>
                  <a:gd name="T2" fmla="*/ 184 w 10676"/>
                  <a:gd name="T3" fmla="*/ 4295 h 10174"/>
                  <a:gd name="T4" fmla="*/ 454 w 10676"/>
                  <a:gd name="T5" fmla="*/ 4995 h 10174"/>
                  <a:gd name="T6" fmla="*/ 820 w 10676"/>
                  <a:gd name="T7" fmla="*/ 5647 h 10174"/>
                  <a:gd name="T8" fmla="*/ 1257 w 10676"/>
                  <a:gd name="T9" fmla="*/ 6268 h 10174"/>
                  <a:gd name="T10" fmla="*/ 1933 w 10676"/>
                  <a:gd name="T11" fmla="*/ 7055 h 10174"/>
                  <a:gd name="T12" fmla="*/ 3031 w 10676"/>
                  <a:gd name="T13" fmla="*/ 8193 h 10174"/>
                  <a:gd name="T14" fmla="*/ 3939 w 10676"/>
                  <a:gd name="T15" fmla="*/ 9140 h 10174"/>
                  <a:gd name="T16" fmla="*/ 4431 w 10676"/>
                  <a:gd name="T17" fmla="*/ 9720 h 10174"/>
                  <a:gd name="T18" fmla="*/ 4725 w 10676"/>
                  <a:gd name="T19" fmla="*/ 9911 h 10174"/>
                  <a:gd name="T20" fmla="*/ 4988 w 10676"/>
                  <a:gd name="T21" fmla="*/ 10054 h 10174"/>
                  <a:gd name="T22" fmla="*/ 5386 w 10676"/>
                  <a:gd name="T23" fmla="*/ 10070 h 10174"/>
                  <a:gd name="T24" fmla="*/ 6015 w 10676"/>
                  <a:gd name="T25" fmla="*/ 9720 h 10174"/>
                  <a:gd name="T26" fmla="*/ 6595 w 10676"/>
                  <a:gd name="T27" fmla="*/ 9299 h 10174"/>
                  <a:gd name="T28" fmla="*/ 7136 w 10676"/>
                  <a:gd name="T29" fmla="*/ 8821 h 10174"/>
                  <a:gd name="T30" fmla="*/ 7637 w 10676"/>
                  <a:gd name="T31" fmla="*/ 8288 h 10174"/>
                  <a:gd name="T32" fmla="*/ 8106 w 10676"/>
                  <a:gd name="T33" fmla="*/ 7723 h 10174"/>
                  <a:gd name="T34" fmla="*/ 8950 w 10676"/>
                  <a:gd name="T35" fmla="*/ 6514 h 10174"/>
                  <a:gd name="T36" fmla="*/ 10175 w 10676"/>
                  <a:gd name="T37" fmla="*/ 4454 h 10174"/>
                  <a:gd name="T38" fmla="*/ 10430 w 10676"/>
                  <a:gd name="T39" fmla="*/ 3794 h 10174"/>
                  <a:gd name="T40" fmla="*/ 10604 w 10676"/>
                  <a:gd name="T41" fmla="*/ 3110 h 10174"/>
                  <a:gd name="T42" fmla="*/ 10676 w 10676"/>
                  <a:gd name="T43" fmla="*/ 2434 h 10174"/>
                  <a:gd name="T44" fmla="*/ 10628 w 10676"/>
                  <a:gd name="T45" fmla="*/ 1773 h 10174"/>
                  <a:gd name="T46" fmla="*/ 10477 w 10676"/>
                  <a:gd name="T47" fmla="*/ 1249 h 10174"/>
                  <a:gd name="T48" fmla="*/ 10342 w 10676"/>
                  <a:gd name="T49" fmla="*/ 954 h 10174"/>
                  <a:gd name="T50" fmla="*/ 10231 w 10676"/>
                  <a:gd name="T51" fmla="*/ 803 h 10174"/>
                  <a:gd name="T52" fmla="*/ 10159 w 10676"/>
                  <a:gd name="T53" fmla="*/ 699 h 10174"/>
                  <a:gd name="T54" fmla="*/ 9936 w 10676"/>
                  <a:gd name="T55" fmla="*/ 548 h 10174"/>
                  <a:gd name="T56" fmla="*/ 9355 w 10676"/>
                  <a:gd name="T57" fmla="*/ 262 h 10174"/>
                  <a:gd name="T58" fmla="*/ 8735 w 10676"/>
                  <a:gd name="T59" fmla="*/ 71 h 10174"/>
                  <a:gd name="T60" fmla="*/ 8091 w 10676"/>
                  <a:gd name="T61" fmla="*/ 0 h 10174"/>
                  <a:gd name="T62" fmla="*/ 7558 w 10676"/>
                  <a:gd name="T63" fmla="*/ 55 h 10174"/>
                  <a:gd name="T64" fmla="*/ 7248 w 10676"/>
                  <a:gd name="T65" fmla="*/ 134 h 10174"/>
                  <a:gd name="T66" fmla="*/ 6937 w 10676"/>
                  <a:gd name="T67" fmla="*/ 262 h 10174"/>
                  <a:gd name="T68" fmla="*/ 6373 w 10676"/>
                  <a:gd name="T69" fmla="*/ 604 h 10174"/>
                  <a:gd name="T70" fmla="*/ 5848 w 10676"/>
                  <a:gd name="T71" fmla="*/ 1042 h 10174"/>
                  <a:gd name="T72" fmla="*/ 5585 w 10676"/>
                  <a:gd name="T73" fmla="*/ 1328 h 10174"/>
                  <a:gd name="T74" fmla="*/ 5362 w 10676"/>
                  <a:gd name="T75" fmla="*/ 1622 h 10174"/>
                  <a:gd name="T76" fmla="*/ 4511 w 10676"/>
                  <a:gd name="T77" fmla="*/ 1129 h 10174"/>
                  <a:gd name="T78" fmla="*/ 3898 w 10676"/>
                  <a:gd name="T79" fmla="*/ 732 h 10174"/>
                  <a:gd name="T80" fmla="*/ 3461 w 10676"/>
                  <a:gd name="T81" fmla="*/ 532 h 10174"/>
                  <a:gd name="T82" fmla="*/ 3127 w 10676"/>
                  <a:gd name="T83" fmla="*/ 437 h 10174"/>
                  <a:gd name="T84" fmla="*/ 2769 w 10676"/>
                  <a:gd name="T85" fmla="*/ 381 h 10174"/>
                  <a:gd name="T86" fmla="*/ 2395 w 10676"/>
                  <a:gd name="T87" fmla="*/ 381 h 10174"/>
                  <a:gd name="T88" fmla="*/ 2005 w 10676"/>
                  <a:gd name="T89" fmla="*/ 453 h 10174"/>
                  <a:gd name="T90" fmla="*/ 1592 w 10676"/>
                  <a:gd name="T91" fmla="*/ 628 h 10174"/>
                  <a:gd name="T92" fmla="*/ 1186 w 10676"/>
                  <a:gd name="T93" fmla="*/ 850 h 10174"/>
                  <a:gd name="T94" fmla="*/ 812 w 10676"/>
                  <a:gd name="T95" fmla="*/ 1081 h 10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676" h="10174">
                    <a:moveTo>
                      <a:pt x="0" y="3015"/>
                    </a:moveTo>
                    <a:lnTo>
                      <a:pt x="8" y="3284"/>
                    </a:lnTo>
                    <a:lnTo>
                      <a:pt x="33" y="3547"/>
                    </a:lnTo>
                    <a:lnTo>
                      <a:pt x="64" y="3801"/>
                    </a:lnTo>
                    <a:lnTo>
                      <a:pt x="120" y="4049"/>
                    </a:lnTo>
                    <a:lnTo>
                      <a:pt x="184" y="4295"/>
                    </a:lnTo>
                    <a:lnTo>
                      <a:pt x="263" y="4533"/>
                    </a:lnTo>
                    <a:lnTo>
                      <a:pt x="351" y="4764"/>
                    </a:lnTo>
                    <a:lnTo>
                      <a:pt x="454" y="4995"/>
                    </a:lnTo>
                    <a:lnTo>
                      <a:pt x="565" y="5217"/>
                    </a:lnTo>
                    <a:lnTo>
                      <a:pt x="693" y="5432"/>
                    </a:lnTo>
                    <a:lnTo>
                      <a:pt x="820" y="5647"/>
                    </a:lnTo>
                    <a:lnTo>
                      <a:pt x="963" y="5862"/>
                    </a:lnTo>
                    <a:lnTo>
                      <a:pt x="1106" y="6069"/>
                    </a:lnTo>
                    <a:lnTo>
                      <a:pt x="1257" y="6268"/>
                    </a:lnTo>
                    <a:lnTo>
                      <a:pt x="1425" y="6466"/>
                    </a:lnTo>
                    <a:lnTo>
                      <a:pt x="1584" y="6665"/>
                    </a:lnTo>
                    <a:lnTo>
                      <a:pt x="1933" y="7055"/>
                    </a:lnTo>
                    <a:lnTo>
                      <a:pt x="2291" y="7438"/>
                    </a:lnTo>
                    <a:lnTo>
                      <a:pt x="2665" y="7811"/>
                    </a:lnTo>
                    <a:lnTo>
                      <a:pt x="3031" y="8193"/>
                    </a:lnTo>
                    <a:lnTo>
                      <a:pt x="3397" y="8567"/>
                    </a:lnTo>
                    <a:lnTo>
                      <a:pt x="3763" y="8948"/>
                    </a:lnTo>
                    <a:lnTo>
                      <a:pt x="3939" y="9140"/>
                    </a:lnTo>
                    <a:lnTo>
                      <a:pt x="4105" y="9330"/>
                    </a:lnTo>
                    <a:lnTo>
                      <a:pt x="4272" y="9521"/>
                    </a:lnTo>
                    <a:lnTo>
                      <a:pt x="4431" y="9720"/>
                    </a:lnTo>
                    <a:lnTo>
                      <a:pt x="4535" y="9800"/>
                    </a:lnTo>
                    <a:lnTo>
                      <a:pt x="4630" y="9863"/>
                    </a:lnTo>
                    <a:lnTo>
                      <a:pt x="4725" y="9911"/>
                    </a:lnTo>
                    <a:lnTo>
                      <a:pt x="4814" y="9959"/>
                    </a:lnTo>
                    <a:lnTo>
                      <a:pt x="4901" y="10006"/>
                    </a:lnTo>
                    <a:lnTo>
                      <a:pt x="4988" y="10054"/>
                    </a:lnTo>
                    <a:lnTo>
                      <a:pt x="5076" y="10110"/>
                    </a:lnTo>
                    <a:lnTo>
                      <a:pt x="5171" y="10174"/>
                    </a:lnTo>
                    <a:lnTo>
                      <a:pt x="5386" y="10070"/>
                    </a:lnTo>
                    <a:lnTo>
                      <a:pt x="5601" y="9959"/>
                    </a:lnTo>
                    <a:lnTo>
                      <a:pt x="5815" y="9847"/>
                    </a:lnTo>
                    <a:lnTo>
                      <a:pt x="6015" y="9720"/>
                    </a:lnTo>
                    <a:lnTo>
                      <a:pt x="6214" y="9585"/>
                    </a:lnTo>
                    <a:lnTo>
                      <a:pt x="6412" y="9442"/>
                    </a:lnTo>
                    <a:lnTo>
                      <a:pt x="6595" y="9299"/>
                    </a:lnTo>
                    <a:lnTo>
                      <a:pt x="6778" y="9140"/>
                    </a:lnTo>
                    <a:lnTo>
                      <a:pt x="6961" y="8980"/>
                    </a:lnTo>
                    <a:lnTo>
                      <a:pt x="7136" y="8821"/>
                    </a:lnTo>
                    <a:lnTo>
                      <a:pt x="7311" y="8646"/>
                    </a:lnTo>
                    <a:lnTo>
                      <a:pt x="7478" y="8472"/>
                    </a:lnTo>
                    <a:lnTo>
                      <a:pt x="7637" y="8288"/>
                    </a:lnTo>
                    <a:lnTo>
                      <a:pt x="7796" y="8106"/>
                    </a:lnTo>
                    <a:lnTo>
                      <a:pt x="7955" y="7914"/>
                    </a:lnTo>
                    <a:lnTo>
                      <a:pt x="8106" y="7723"/>
                    </a:lnTo>
                    <a:lnTo>
                      <a:pt x="8401" y="7326"/>
                    </a:lnTo>
                    <a:lnTo>
                      <a:pt x="8679" y="6928"/>
                    </a:lnTo>
                    <a:lnTo>
                      <a:pt x="8950" y="6514"/>
                    </a:lnTo>
                    <a:lnTo>
                      <a:pt x="9212" y="6100"/>
                    </a:lnTo>
                    <a:lnTo>
                      <a:pt x="9713" y="5265"/>
                    </a:lnTo>
                    <a:lnTo>
                      <a:pt x="10175" y="4454"/>
                    </a:lnTo>
                    <a:lnTo>
                      <a:pt x="10271" y="4239"/>
                    </a:lnTo>
                    <a:lnTo>
                      <a:pt x="10358" y="4016"/>
                    </a:lnTo>
                    <a:lnTo>
                      <a:pt x="10430" y="3794"/>
                    </a:lnTo>
                    <a:lnTo>
                      <a:pt x="10501" y="3563"/>
                    </a:lnTo>
                    <a:lnTo>
                      <a:pt x="10556" y="3340"/>
                    </a:lnTo>
                    <a:lnTo>
                      <a:pt x="10604" y="3110"/>
                    </a:lnTo>
                    <a:lnTo>
                      <a:pt x="10645" y="2887"/>
                    </a:lnTo>
                    <a:lnTo>
                      <a:pt x="10668" y="2657"/>
                    </a:lnTo>
                    <a:lnTo>
                      <a:pt x="10676" y="2434"/>
                    </a:lnTo>
                    <a:lnTo>
                      <a:pt x="10676" y="2211"/>
                    </a:lnTo>
                    <a:lnTo>
                      <a:pt x="10660" y="1988"/>
                    </a:lnTo>
                    <a:lnTo>
                      <a:pt x="10628" y="1773"/>
                    </a:lnTo>
                    <a:lnTo>
                      <a:pt x="10581" y="1559"/>
                    </a:lnTo>
                    <a:lnTo>
                      <a:pt x="10517" y="1352"/>
                    </a:lnTo>
                    <a:lnTo>
                      <a:pt x="10477" y="1249"/>
                    </a:lnTo>
                    <a:lnTo>
                      <a:pt x="10438" y="1152"/>
                    </a:lnTo>
                    <a:lnTo>
                      <a:pt x="10389" y="1049"/>
                    </a:lnTo>
                    <a:lnTo>
                      <a:pt x="10342" y="954"/>
                    </a:lnTo>
                    <a:lnTo>
                      <a:pt x="10294" y="898"/>
                    </a:lnTo>
                    <a:lnTo>
                      <a:pt x="10254" y="850"/>
                    </a:lnTo>
                    <a:lnTo>
                      <a:pt x="10231" y="803"/>
                    </a:lnTo>
                    <a:lnTo>
                      <a:pt x="10199" y="763"/>
                    </a:lnTo>
                    <a:lnTo>
                      <a:pt x="10182" y="732"/>
                    </a:lnTo>
                    <a:lnTo>
                      <a:pt x="10159" y="699"/>
                    </a:lnTo>
                    <a:lnTo>
                      <a:pt x="10135" y="683"/>
                    </a:lnTo>
                    <a:lnTo>
                      <a:pt x="10111" y="668"/>
                    </a:lnTo>
                    <a:lnTo>
                      <a:pt x="9936" y="548"/>
                    </a:lnTo>
                    <a:lnTo>
                      <a:pt x="9745" y="445"/>
                    </a:lnTo>
                    <a:lnTo>
                      <a:pt x="9555" y="349"/>
                    </a:lnTo>
                    <a:lnTo>
                      <a:pt x="9355" y="262"/>
                    </a:lnTo>
                    <a:lnTo>
                      <a:pt x="9156" y="182"/>
                    </a:lnTo>
                    <a:lnTo>
                      <a:pt x="8950" y="118"/>
                    </a:lnTo>
                    <a:lnTo>
                      <a:pt x="8735" y="71"/>
                    </a:lnTo>
                    <a:lnTo>
                      <a:pt x="8520" y="31"/>
                    </a:lnTo>
                    <a:lnTo>
                      <a:pt x="8313" y="7"/>
                    </a:lnTo>
                    <a:lnTo>
                      <a:pt x="8091" y="0"/>
                    </a:lnTo>
                    <a:lnTo>
                      <a:pt x="7876" y="7"/>
                    </a:lnTo>
                    <a:lnTo>
                      <a:pt x="7669" y="31"/>
                    </a:lnTo>
                    <a:lnTo>
                      <a:pt x="7558" y="55"/>
                    </a:lnTo>
                    <a:lnTo>
                      <a:pt x="7454" y="79"/>
                    </a:lnTo>
                    <a:lnTo>
                      <a:pt x="7351" y="103"/>
                    </a:lnTo>
                    <a:lnTo>
                      <a:pt x="7248" y="134"/>
                    </a:lnTo>
                    <a:lnTo>
                      <a:pt x="7144" y="174"/>
                    </a:lnTo>
                    <a:lnTo>
                      <a:pt x="7041" y="215"/>
                    </a:lnTo>
                    <a:lnTo>
                      <a:pt x="6937" y="262"/>
                    </a:lnTo>
                    <a:lnTo>
                      <a:pt x="6842" y="310"/>
                    </a:lnTo>
                    <a:lnTo>
                      <a:pt x="6603" y="453"/>
                    </a:lnTo>
                    <a:lnTo>
                      <a:pt x="6373" y="604"/>
                    </a:lnTo>
                    <a:lnTo>
                      <a:pt x="6150" y="771"/>
                    </a:lnTo>
                    <a:lnTo>
                      <a:pt x="5951" y="945"/>
                    </a:lnTo>
                    <a:lnTo>
                      <a:pt x="5848" y="1042"/>
                    </a:lnTo>
                    <a:lnTo>
                      <a:pt x="5760" y="1129"/>
                    </a:lnTo>
                    <a:lnTo>
                      <a:pt x="5664" y="1224"/>
                    </a:lnTo>
                    <a:lnTo>
                      <a:pt x="5585" y="1328"/>
                    </a:lnTo>
                    <a:lnTo>
                      <a:pt x="5505" y="1423"/>
                    </a:lnTo>
                    <a:lnTo>
                      <a:pt x="5426" y="1526"/>
                    </a:lnTo>
                    <a:lnTo>
                      <a:pt x="5362" y="1622"/>
                    </a:lnTo>
                    <a:lnTo>
                      <a:pt x="5298" y="1725"/>
                    </a:lnTo>
                    <a:lnTo>
                      <a:pt x="4909" y="1423"/>
                    </a:lnTo>
                    <a:lnTo>
                      <a:pt x="4511" y="1129"/>
                    </a:lnTo>
                    <a:lnTo>
                      <a:pt x="4312" y="986"/>
                    </a:lnTo>
                    <a:lnTo>
                      <a:pt x="4105" y="850"/>
                    </a:lnTo>
                    <a:lnTo>
                      <a:pt x="3898" y="732"/>
                    </a:lnTo>
                    <a:lnTo>
                      <a:pt x="3683" y="628"/>
                    </a:lnTo>
                    <a:lnTo>
                      <a:pt x="3573" y="580"/>
                    </a:lnTo>
                    <a:lnTo>
                      <a:pt x="3461" y="532"/>
                    </a:lnTo>
                    <a:lnTo>
                      <a:pt x="3350" y="500"/>
                    </a:lnTo>
                    <a:lnTo>
                      <a:pt x="3238" y="461"/>
                    </a:lnTo>
                    <a:lnTo>
                      <a:pt x="3127" y="437"/>
                    </a:lnTo>
                    <a:lnTo>
                      <a:pt x="3007" y="413"/>
                    </a:lnTo>
                    <a:lnTo>
                      <a:pt x="2888" y="389"/>
                    </a:lnTo>
                    <a:lnTo>
                      <a:pt x="2769" y="381"/>
                    </a:lnTo>
                    <a:lnTo>
                      <a:pt x="2641" y="373"/>
                    </a:lnTo>
                    <a:lnTo>
                      <a:pt x="2522" y="373"/>
                    </a:lnTo>
                    <a:lnTo>
                      <a:pt x="2395" y="381"/>
                    </a:lnTo>
                    <a:lnTo>
                      <a:pt x="2268" y="397"/>
                    </a:lnTo>
                    <a:lnTo>
                      <a:pt x="2140" y="420"/>
                    </a:lnTo>
                    <a:lnTo>
                      <a:pt x="2005" y="453"/>
                    </a:lnTo>
                    <a:lnTo>
                      <a:pt x="1870" y="492"/>
                    </a:lnTo>
                    <a:lnTo>
                      <a:pt x="1735" y="540"/>
                    </a:lnTo>
                    <a:lnTo>
                      <a:pt x="1592" y="628"/>
                    </a:lnTo>
                    <a:lnTo>
                      <a:pt x="1448" y="707"/>
                    </a:lnTo>
                    <a:lnTo>
                      <a:pt x="1313" y="779"/>
                    </a:lnTo>
                    <a:lnTo>
                      <a:pt x="1186" y="850"/>
                    </a:lnTo>
                    <a:lnTo>
                      <a:pt x="1059" y="914"/>
                    </a:lnTo>
                    <a:lnTo>
                      <a:pt x="931" y="994"/>
                    </a:lnTo>
                    <a:lnTo>
                      <a:pt x="812" y="1081"/>
                    </a:lnTo>
                    <a:lnTo>
                      <a:pt x="701" y="1177"/>
                    </a:lnTo>
                    <a:lnTo>
                      <a:pt x="0" y="30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68" name="Freeform 44">
                <a:extLst>
                  <a:ext uri="{FF2B5EF4-FFF2-40B4-BE49-F238E27FC236}">
                    <a16:creationId xmlns:a16="http://schemas.microsoft.com/office/drawing/2014/main" id="{AF8A5808-187E-4392-973F-30B2D1C28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" y="687"/>
                <a:ext cx="791" cy="752"/>
              </a:xfrm>
              <a:custGeom>
                <a:avLst/>
                <a:gdLst>
                  <a:gd name="T0" fmla="*/ 25 w 7908"/>
                  <a:gd name="T1" fmla="*/ 2625 h 7525"/>
                  <a:gd name="T2" fmla="*/ 135 w 7908"/>
                  <a:gd name="T3" fmla="*/ 3182 h 7525"/>
                  <a:gd name="T4" fmla="*/ 343 w 7908"/>
                  <a:gd name="T5" fmla="*/ 3699 h 7525"/>
                  <a:gd name="T6" fmla="*/ 613 w 7908"/>
                  <a:gd name="T7" fmla="*/ 4184 h 7525"/>
                  <a:gd name="T8" fmla="*/ 939 w 7908"/>
                  <a:gd name="T9" fmla="*/ 4638 h 7525"/>
                  <a:gd name="T10" fmla="*/ 1433 w 7908"/>
                  <a:gd name="T11" fmla="*/ 5218 h 7525"/>
                  <a:gd name="T12" fmla="*/ 2244 w 7908"/>
                  <a:gd name="T13" fmla="*/ 6061 h 7525"/>
                  <a:gd name="T14" fmla="*/ 3040 w 7908"/>
                  <a:gd name="T15" fmla="*/ 6905 h 7525"/>
                  <a:gd name="T16" fmla="*/ 3429 w 7908"/>
                  <a:gd name="T17" fmla="*/ 7295 h 7525"/>
                  <a:gd name="T18" fmla="*/ 3628 w 7908"/>
                  <a:gd name="T19" fmla="*/ 7406 h 7525"/>
                  <a:gd name="T20" fmla="*/ 3826 w 7908"/>
                  <a:gd name="T21" fmla="*/ 7525 h 7525"/>
                  <a:gd name="T22" fmla="*/ 4304 w 7908"/>
                  <a:gd name="T23" fmla="*/ 7287 h 7525"/>
                  <a:gd name="T24" fmla="*/ 4742 w 7908"/>
                  <a:gd name="T25" fmla="*/ 6992 h 7525"/>
                  <a:gd name="T26" fmla="*/ 5155 w 7908"/>
                  <a:gd name="T27" fmla="*/ 6650 h 7525"/>
                  <a:gd name="T28" fmla="*/ 5538 w 7908"/>
                  <a:gd name="T29" fmla="*/ 6268 h 7525"/>
                  <a:gd name="T30" fmla="*/ 6221 w 7908"/>
                  <a:gd name="T31" fmla="*/ 5425 h 7525"/>
                  <a:gd name="T32" fmla="*/ 6818 w 7908"/>
                  <a:gd name="T33" fmla="*/ 4510 h 7525"/>
                  <a:gd name="T34" fmla="*/ 7606 w 7908"/>
                  <a:gd name="T35" fmla="*/ 3135 h 7525"/>
                  <a:gd name="T36" fmla="*/ 7773 w 7908"/>
                  <a:gd name="T37" fmla="*/ 2641 h 7525"/>
                  <a:gd name="T38" fmla="*/ 7876 w 7908"/>
                  <a:gd name="T39" fmla="*/ 2132 h 7525"/>
                  <a:gd name="T40" fmla="*/ 7908 w 7908"/>
                  <a:gd name="T41" fmla="*/ 1638 h 7525"/>
                  <a:gd name="T42" fmla="*/ 7836 w 7908"/>
                  <a:gd name="T43" fmla="*/ 1154 h 7525"/>
                  <a:gd name="T44" fmla="*/ 7653 w 7908"/>
                  <a:gd name="T45" fmla="*/ 708 h 7525"/>
                  <a:gd name="T46" fmla="*/ 7573 w 7908"/>
                  <a:gd name="T47" fmla="*/ 596 h 7525"/>
                  <a:gd name="T48" fmla="*/ 7517 w 7908"/>
                  <a:gd name="T49" fmla="*/ 517 h 7525"/>
                  <a:gd name="T50" fmla="*/ 7359 w 7908"/>
                  <a:gd name="T51" fmla="*/ 406 h 7525"/>
                  <a:gd name="T52" fmla="*/ 6929 w 7908"/>
                  <a:gd name="T53" fmla="*/ 191 h 7525"/>
                  <a:gd name="T54" fmla="*/ 6468 w 7908"/>
                  <a:gd name="T55" fmla="*/ 48 h 7525"/>
                  <a:gd name="T56" fmla="*/ 5991 w 7908"/>
                  <a:gd name="T57" fmla="*/ 0 h 7525"/>
                  <a:gd name="T58" fmla="*/ 5521 w 7908"/>
                  <a:gd name="T59" fmla="*/ 56 h 7525"/>
                  <a:gd name="T60" fmla="*/ 5060 w 7908"/>
                  <a:gd name="T61" fmla="*/ 230 h 7525"/>
                  <a:gd name="T62" fmla="*/ 4558 w 7908"/>
                  <a:gd name="T63" fmla="*/ 573 h 7525"/>
                  <a:gd name="T64" fmla="*/ 4138 w 7908"/>
                  <a:gd name="T65" fmla="*/ 978 h 7525"/>
                  <a:gd name="T66" fmla="*/ 3636 w 7908"/>
                  <a:gd name="T67" fmla="*/ 1050 h 7525"/>
                  <a:gd name="T68" fmla="*/ 3040 w 7908"/>
                  <a:gd name="T69" fmla="*/ 629 h 7525"/>
                  <a:gd name="T70" fmla="*/ 2562 w 7908"/>
                  <a:gd name="T71" fmla="*/ 398 h 7525"/>
                  <a:gd name="T72" fmla="*/ 2228 w 7908"/>
                  <a:gd name="T73" fmla="*/ 302 h 7525"/>
                  <a:gd name="T74" fmla="*/ 1957 w 7908"/>
                  <a:gd name="T75" fmla="*/ 278 h 7525"/>
                  <a:gd name="T76" fmla="*/ 1679 w 7908"/>
                  <a:gd name="T77" fmla="*/ 294 h 7525"/>
                  <a:gd name="T78" fmla="*/ 1384 w 7908"/>
                  <a:gd name="T79" fmla="*/ 366 h 7525"/>
                  <a:gd name="T80" fmla="*/ 1074 w 7908"/>
                  <a:gd name="T81" fmla="*/ 525 h 7525"/>
                  <a:gd name="T82" fmla="*/ 780 w 7908"/>
                  <a:gd name="T83" fmla="*/ 676 h 7525"/>
                  <a:gd name="T84" fmla="*/ 526 w 7908"/>
                  <a:gd name="T85" fmla="*/ 875 h 7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908" h="7525">
                    <a:moveTo>
                      <a:pt x="0" y="2227"/>
                    </a:moveTo>
                    <a:lnTo>
                      <a:pt x="9" y="2426"/>
                    </a:lnTo>
                    <a:lnTo>
                      <a:pt x="25" y="2625"/>
                    </a:lnTo>
                    <a:lnTo>
                      <a:pt x="56" y="2816"/>
                    </a:lnTo>
                    <a:lnTo>
                      <a:pt x="88" y="2999"/>
                    </a:lnTo>
                    <a:lnTo>
                      <a:pt x="135" y="3182"/>
                    </a:lnTo>
                    <a:lnTo>
                      <a:pt x="199" y="3357"/>
                    </a:lnTo>
                    <a:lnTo>
                      <a:pt x="263" y="3524"/>
                    </a:lnTo>
                    <a:lnTo>
                      <a:pt x="343" y="3699"/>
                    </a:lnTo>
                    <a:lnTo>
                      <a:pt x="422" y="3858"/>
                    </a:lnTo>
                    <a:lnTo>
                      <a:pt x="509" y="4025"/>
                    </a:lnTo>
                    <a:lnTo>
                      <a:pt x="613" y="4184"/>
                    </a:lnTo>
                    <a:lnTo>
                      <a:pt x="716" y="4335"/>
                    </a:lnTo>
                    <a:lnTo>
                      <a:pt x="820" y="4487"/>
                    </a:lnTo>
                    <a:lnTo>
                      <a:pt x="939" y="4638"/>
                    </a:lnTo>
                    <a:lnTo>
                      <a:pt x="1051" y="4789"/>
                    </a:lnTo>
                    <a:lnTo>
                      <a:pt x="1177" y="4932"/>
                    </a:lnTo>
                    <a:lnTo>
                      <a:pt x="1433" y="5218"/>
                    </a:lnTo>
                    <a:lnTo>
                      <a:pt x="1703" y="5505"/>
                    </a:lnTo>
                    <a:lnTo>
                      <a:pt x="1973" y="5784"/>
                    </a:lnTo>
                    <a:lnTo>
                      <a:pt x="2244" y="6061"/>
                    </a:lnTo>
                    <a:lnTo>
                      <a:pt x="2523" y="6340"/>
                    </a:lnTo>
                    <a:lnTo>
                      <a:pt x="2785" y="6619"/>
                    </a:lnTo>
                    <a:lnTo>
                      <a:pt x="3040" y="6905"/>
                    </a:lnTo>
                    <a:lnTo>
                      <a:pt x="3278" y="7191"/>
                    </a:lnTo>
                    <a:lnTo>
                      <a:pt x="3357" y="7246"/>
                    </a:lnTo>
                    <a:lnTo>
                      <a:pt x="3429" y="7295"/>
                    </a:lnTo>
                    <a:lnTo>
                      <a:pt x="3501" y="7335"/>
                    </a:lnTo>
                    <a:lnTo>
                      <a:pt x="3565" y="7366"/>
                    </a:lnTo>
                    <a:lnTo>
                      <a:pt x="3628" y="7406"/>
                    </a:lnTo>
                    <a:lnTo>
                      <a:pt x="3692" y="7438"/>
                    </a:lnTo>
                    <a:lnTo>
                      <a:pt x="3755" y="7478"/>
                    </a:lnTo>
                    <a:lnTo>
                      <a:pt x="3826" y="7525"/>
                    </a:lnTo>
                    <a:lnTo>
                      <a:pt x="3994" y="7453"/>
                    </a:lnTo>
                    <a:lnTo>
                      <a:pt x="4145" y="7374"/>
                    </a:lnTo>
                    <a:lnTo>
                      <a:pt x="4304" y="7287"/>
                    </a:lnTo>
                    <a:lnTo>
                      <a:pt x="4455" y="7191"/>
                    </a:lnTo>
                    <a:lnTo>
                      <a:pt x="4599" y="7095"/>
                    </a:lnTo>
                    <a:lnTo>
                      <a:pt x="4742" y="6992"/>
                    </a:lnTo>
                    <a:lnTo>
                      <a:pt x="4885" y="6880"/>
                    </a:lnTo>
                    <a:lnTo>
                      <a:pt x="5021" y="6770"/>
                    </a:lnTo>
                    <a:lnTo>
                      <a:pt x="5155" y="6650"/>
                    </a:lnTo>
                    <a:lnTo>
                      <a:pt x="5282" y="6523"/>
                    </a:lnTo>
                    <a:lnTo>
                      <a:pt x="5410" y="6396"/>
                    </a:lnTo>
                    <a:lnTo>
                      <a:pt x="5538" y="6268"/>
                    </a:lnTo>
                    <a:lnTo>
                      <a:pt x="5776" y="5997"/>
                    </a:lnTo>
                    <a:lnTo>
                      <a:pt x="5999" y="5712"/>
                    </a:lnTo>
                    <a:lnTo>
                      <a:pt x="6221" y="5425"/>
                    </a:lnTo>
                    <a:lnTo>
                      <a:pt x="6428" y="5123"/>
                    </a:lnTo>
                    <a:lnTo>
                      <a:pt x="6627" y="4820"/>
                    </a:lnTo>
                    <a:lnTo>
                      <a:pt x="6818" y="4510"/>
                    </a:lnTo>
                    <a:lnTo>
                      <a:pt x="7192" y="3898"/>
                    </a:lnTo>
                    <a:lnTo>
                      <a:pt x="7534" y="3293"/>
                    </a:lnTo>
                    <a:lnTo>
                      <a:pt x="7606" y="3135"/>
                    </a:lnTo>
                    <a:lnTo>
                      <a:pt x="7669" y="2975"/>
                    </a:lnTo>
                    <a:lnTo>
                      <a:pt x="7725" y="2808"/>
                    </a:lnTo>
                    <a:lnTo>
                      <a:pt x="7773" y="2641"/>
                    </a:lnTo>
                    <a:lnTo>
                      <a:pt x="7821" y="2474"/>
                    </a:lnTo>
                    <a:lnTo>
                      <a:pt x="7852" y="2299"/>
                    </a:lnTo>
                    <a:lnTo>
                      <a:pt x="7876" y="2132"/>
                    </a:lnTo>
                    <a:lnTo>
                      <a:pt x="7900" y="1965"/>
                    </a:lnTo>
                    <a:lnTo>
                      <a:pt x="7908" y="1797"/>
                    </a:lnTo>
                    <a:lnTo>
                      <a:pt x="7908" y="1638"/>
                    </a:lnTo>
                    <a:lnTo>
                      <a:pt x="7892" y="1472"/>
                    </a:lnTo>
                    <a:lnTo>
                      <a:pt x="7868" y="1313"/>
                    </a:lnTo>
                    <a:lnTo>
                      <a:pt x="7836" y="1154"/>
                    </a:lnTo>
                    <a:lnTo>
                      <a:pt x="7788" y="1003"/>
                    </a:lnTo>
                    <a:lnTo>
                      <a:pt x="7725" y="851"/>
                    </a:lnTo>
                    <a:lnTo>
                      <a:pt x="7653" y="708"/>
                    </a:lnTo>
                    <a:lnTo>
                      <a:pt x="7621" y="668"/>
                    </a:lnTo>
                    <a:lnTo>
                      <a:pt x="7598" y="629"/>
                    </a:lnTo>
                    <a:lnTo>
                      <a:pt x="7573" y="596"/>
                    </a:lnTo>
                    <a:lnTo>
                      <a:pt x="7550" y="565"/>
                    </a:lnTo>
                    <a:lnTo>
                      <a:pt x="7534" y="540"/>
                    </a:lnTo>
                    <a:lnTo>
                      <a:pt x="7517" y="517"/>
                    </a:lnTo>
                    <a:lnTo>
                      <a:pt x="7502" y="501"/>
                    </a:lnTo>
                    <a:lnTo>
                      <a:pt x="7486" y="493"/>
                    </a:lnTo>
                    <a:lnTo>
                      <a:pt x="7359" y="406"/>
                    </a:lnTo>
                    <a:lnTo>
                      <a:pt x="7215" y="327"/>
                    </a:lnTo>
                    <a:lnTo>
                      <a:pt x="7072" y="255"/>
                    </a:lnTo>
                    <a:lnTo>
                      <a:pt x="6929" y="191"/>
                    </a:lnTo>
                    <a:lnTo>
                      <a:pt x="6778" y="135"/>
                    </a:lnTo>
                    <a:lnTo>
                      <a:pt x="6627" y="87"/>
                    </a:lnTo>
                    <a:lnTo>
                      <a:pt x="6468" y="48"/>
                    </a:lnTo>
                    <a:lnTo>
                      <a:pt x="6309" y="23"/>
                    </a:lnTo>
                    <a:lnTo>
                      <a:pt x="6150" y="8"/>
                    </a:lnTo>
                    <a:lnTo>
                      <a:pt x="5991" y="0"/>
                    </a:lnTo>
                    <a:lnTo>
                      <a:pt x="5832" y="8"/>
                    </a:lnTo>
                    <a:lnTo>
                      <a:pt x="5672" y="23"/>
                    </a:lnTo>
                    <a:lnTo>
                      <a:pt x="5521" y="56"/>
                    </a:lnTo>
                    <a:lnTo>
                      <a:pt x="5362" y="104"/>
                    </a:lnTo>
                    <a:lnTo>
                      <a:pt x="5211" y="159"/>
                    </a:lnTo>
                    <a:lnTo>
                      <a:pt x="5060" y="230"/>
                    </a:lnTo>
                    <a:lnTo>
                      <a:pt x="4885" y="334"/>
                    </a:lnTo>
                    <a:lnTo>
                      <a:pt x="4717" y="445"/>
                    </a:lnTo>
                    <a:lnTo>
                      <a:pt x="4558" y="573"/>
                    </a:lnTo>
                    <a:lnTo>
                      <a:pt x="4407" y="700"/>
                    </a:lnTo>
                    <a:lnTo>
                      <a:pt x="4264" y="835"/>
                    </a:lnTo>
                    <a:lnTo>
                      <a:pt x="4138" y="978"/>
                    </a:lnTo>
                    <a:lnTo>
                      <a:pt x="4018" y="1129"/>
                    </a:lnTo>
                    <a:lnTo>
                      <a:pt x="3923" y="1280"/>
                    </a:lnTo>
                    <a:lnTo>
                      <a:pt x="3636" y="1050"/>
                    </a:lnTo>
                    <a:lnTo>
                      <a:pt x="3342" y="835"/>
                    </a:lnTo>
                    <a:lnTo>
                      <a:pt x="3191" y="732"/>
                    </a:lnTo>
                    <a:lnTo>
                      <a:pt x="3040" y="629"/>
                    </a:lnTo>
                    <a:lnTo>
                      <a:pt x="2889" y="540"/>
                    </a:lnTo>
                    <a:lnTo>
                      <a:pt x="2729" y="461"/>
                    </a:lnTo>
                    <a:lnTo>
                      <a:pt x="2562" y="398"/>
                    </a:lnTo>
                    <a:lnTo>
                      <a:pt x="2403" y="342"/>
                    </a:lnTo>
                    <a:lnTo>
                      <a:pt x="2316" y="318"/>
                    </a:lnTo>
                    <a:lnTo>
                      <a:pt x="2228" y="302"/>
                    </a:lnTo>
                    <a:lnTo>
                      <a:pt x="2141" y="286"/>
                    </a:lnTo>
                    <a:lnTo>
                      <a:pt x="2053" y="278"/>
                    </a:lnTo>
                    <a:lnTo>
                      <a:pt x="1957" y="278"/>
                    </a:lnTo>
                    <a:lnTo>
                      <a:pt x="1870" y="278"/>
                    </a:lnTo>
                    <a:lnTo>
                      <a:pt x="1775" y="286"/>
                    </a:lnTo>
                    <a:lnTo>
                      <a:pt x="1679" y="294"/>
                    </a:lnTo>
                    <a:lnTo>
                      <a:pt x="1584" y="310"/>
                    </a:lnTo>
                    <a:lnTo>
                      <a:pt x="1488" y="334"/>
                    </a:lnTo>
                    <a:lnTo>
                      <a:pt x="1384" y="366"/>
                    </a:lnTo>
                    <a:lnTo>
                      <a:pt x="1281" y="398"/>
                    </a:lnTo>
                    <a:lnTo>
                      <a:pt x="1177" y="461"/>
                    </a:lnTo>
                    <a:lnTo>
                      <a:pt x="1074" y="525"/>
                    </a:lnTo>
                    <a:lnTo>
                      <a:pt x="971" y="573"/>
                    </a:lnTo>
                    <a:lnTo>
                      <a:pt x="875" y="629"/>
                    </a:lnTo>
                    <a:lnTo>
                      <a:pt x="780" y="676"/>
                    </a:lnTo>
                    <a:lnTo>
                      <a:pt x="693" y="732"/>
                    </a:lnTo>
                    <a:lnTo>
                      <a:pt x="605" y="796"/>
                    </a:lnTo>
                    <a:lnTo>
                      <a:pt x="526" y="875"/>
                    </a:lnTo>
                    <a:lnTo>
                      <a:pt x="0" y="2227"/>
                    </a:lnTo>
                    <a:close/>
                  </a:path>
                </a:pathLst>
              </a:custGeom>
              <a:solidFill>
                <a:srgbClr val="E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grpSp>
          <p:nvGrpSpPr>
            <p:cNvPr id="26669" name="Group 45">
              <a:extLst>
                <a:ext uri="{FF2B5EF4-FFF2-40B4-BE49-F238E27FC236}">
                  <a16:creationId xmlns:a16="http://schemas.microsoft.com/office/drawing/2014/main" id="{6825EB54-DCAB-418E-8710-6E22890B45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3" y="231"/>
              <a:ext cx="1067" cy="1017"/>
              <a:chOff x="530" y="558"/>
              <a:chExt cx="1067" cy="1017"/>
            </a:xfrm>
          </p:grpSpPr>
          <p:sp>
            <p:nvSpPr>
              <p:cNvPr id="26670" name="Freeform 46">
                <a:extLst>
                  <a:ext uri="{FF2B5EF4-FFF2-40B4-BE49-F238E27FC236}">
                    <a16:creationId xmlns:a16="http://schemas.microsoft.com/office/drawing/2014/main" id="{C8972118-280C-402F-B326-C124005E1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" y="735"/>
                <a:ext cx="536" cy="536"/>
              </a:xfrm>
              <a:custGeom>
                <a:avLst/>
                <a:gdLst>
                  <a:gd name="T0" fmla="*/ 5313 w 5368"/>
                  <a:gd name="T1" fmla="*/ 2139 h 5368"/>
                  <a:gd name="T2" fmla="*/ 5099 w 5368"/>
                  <a:gd name="T3" fmla="*/ 1518 h 5368"/>
                  <a:gd name="T4" fmla="*/ 4756 w 5368"/>
                  <a:gd name="T5" fmla="*/ 978 h 5368"/>
                  <a:gd name="T6" fmla="*/ 4287 w 5368"/>
                  <a:gd name="T7" fmla="*/ 532 h 5368"/>
                  <a:gd name="T8" fmla="*/ 3730 w 5368"/>
                  <a:gd name="T9" fmla="*/ 215 h 5368"/>
                  <a:gd name="T10" fmla="*/ 3094 w 5368"/>
                  <a:gd name="T11" fmla="*/ 31 h 5368"/>
                  <a:gd name="T12" fmla="*/ 2409 w 5368"/>
                  <a:gd name="T13" fmla="*/ 15 h 5368"/>
                  <a:gd name="T14" fmla="*/ 1757 w 5368"/>
                  <a:gd name="T15" fmla="*/ 159 h 5368"/>
                  <a:gd name="T16" fmla="*/ 1185 w 5368"/>
                  <a:gd name="T17" fmla="*/ 461 h 5368"/>
                  <a:gd name="T18" fmla="*/ 699 w 5368"/>
                  <a:gd name="T19" fmla="*/ 883 h 5368"/>
                  <a:gd name="T20" fmla="*/ 325 w 5368"/>
                  <a:gd name="T21" fmla="*/ 1408 h 5368"/>
                  <a:gd name="T22" fmla="*/ 87 w 5368"/>
                  <a:gd name="T23" fmla="*/ 2012 h 5368"/>
                  <a:gd name="T24" fmla="*/ 0 w 5368"/>
                  <a:gd name="T25" fmla="*/ 2680 h 5368"/>
                  <a:gd name="T26" fmla="*/ 87 w 5368"/>
                  <a:gd name="T27" fmla="*/ 3356 h 5368"/>
                  <a:gd name="T28" fmla="*/ 325 w 5368"/>
                  <a:gd name="T29" fmla="*/ 3960 h 5368"/>
                  <a:gd name="T30" fmla="*/ 699 w 5368"/>
                  <a:gd name="T31" fmla="*/ 4485 h 5368"/>
                  <a:gd name="T32" fmla="*/ 1185 w 5368"/>
                  <a:gd name="T33" fmla="*/ 4907 h 5368"/>
                  <a:gd name="T34" fmla="*/ 1757 w 5368"/>
                  <a:gd name="T35" fmla="*/ 5202 h 5368"/>
                  <a:gd name="T36" fmla="*/ 2409 w 5368"/>
                  <a:gd name="T37" fmla="*/ 5353 h 5368"/>
                  <a:gd name="T38" fmla="*/ 3094 w 5368"/>
                  <a:gd name="T39" fmla="*/ 5337 h 5368"/>
                  <a:gd name="T40" fmla="*/ 3730 w 5368"/>
                  <a:gd name="T41" fmla="*/ 5153 h 5368"/>
                  <a:gd name="T42" fmla="*/ 4287 w 5368"/>
                  <a:gd name="T43" fmla="*/ 4836 h 5368"/>
                  <a:gd name="T44" fmla="*/ 4756 w 5368"/>
                  <a:gd name="T45" fmla="*/ 4390 h 5368"/>
                  <a:gd name="T46" fmla="*/ 5099 w 5368"/>
                  <a:gd name="T47" fmla="*/ 3850 h 5368"/>
                  <a:gd name="T48" fmla="*/ 5313 w 5368"/>
                  <a:gd name="T49" fmla="*/ 3221 h 5368"/>
                  <a:gd name="T50" fmla="*/ 4955 w 5368"/>
                  <a:gd name="T51" fmla="*/ 2680 h 5368"/>
                  <a:gd name="T52" fmla="*/ 4884 w 5368"/>
                  <a:gd name="T53" fmla="*/ 2115 h 5368"/>
                  <a:gd name="T54" fmla="*/ 4677 w 5368"/>
                  <a:gd name="T55" fmla="*/ 1598 h 5368"/>
                  <a:gd name="T56" fmla="*/ 4367 w 5368"/>
                  <a:gd name="T57" fmla="*/ 1152 h 5368"/>
                  <a:gd name="T58" fmla="*/ 3953 w 5368"/>
                  <a:gd name="T59" fmla="*/ 802 h 5368"/>
                  <a:gd name="T60" fmla="*/ 3460 w 5368"/>
                  <a:gd name="T61" fmla="*/ 548 h 5368"/>
                  <a:gd name="T62" fmla="*/ 2911 w 5368"/>
                  <a:gd name="T63" fmla="*/ 421 h 5368"/>
                  <a:gd name="T64" fmla="*/ 2338 w 5368"/>
                  <a:gd name="T65" fmla="*/ 437 h 5368"/>
                  <a:gd name="T66" fmla="*/ 1797 w 5368"/>
                  <a:gd name="T67" fmla="*/ 588 h 5368"/>
                  <a:gd name="T68" fmla="*/ 1328 w 5368"/>
                  <a:gd name="T69" fmla="*/ 866 h 5368"/>
                  <a:gd name="T70" fmla="*/ 930 w 5368"/>
                  <a:gd name="T71" fmla="*/ 1240 h 5368"/>
                  <a:gd name="T72" fmla="*/ 635 w 5368"/>
                  <a:gd name="T73" fmla="*/ 1702 h 5368"/>
                  <a:gd name="T74" fmla="*/ 461 w 5368"/>
                  <a:gd name="T75" fmla="*/ 2227 h 5368"/>
                  <a:gd name="T76" fmla="*/ 413 w 5368"/>
                  <a:gd name="T77" fmla="*/ 2800 h 5368"/>
                  <a:gd name="T78" fmla="*/ 517 w 5368"/>
                  <a:gd name="T79" fmla="*/ 3356 h 5368"/>
                  <a:gd name="T80" fmla="*/ 739 w 5368"/>
                  <a:gd name="T81" fmla="*/ 3857 h 5368"/>
                  <a:gd name="T82" fmla="*/ 1073 w 5368"/>
                  <a:gd name="T83" fmla="*/ 4287 h 5368"/>
                  <a:gd name="T84" fmla="*/ 1503 w 5368"/>
                  <a:gd name="T85" fmla="*/ 4621 h 5368"/>
                  <a:gd name="T86" fmla="*/ 2004 w 5368"/>
                  <a:gd name="T87" fmla="*/ 4851 h 5368"/>
                  <a:gd name="T88" fmla="*/ 2568 w 5368"/>
                  <a:gd name="T89" fmla="*/ 4947 h 5368"/>
                  <a:gd name="T90" fmla="*/ 3141 w 5368"/>
                  <a:gd name="T91" fmla="*/ 4907 h 5368"/>
                  <a:gd name="T92" fmla="*/ 3666 w 5368"/>
                  <a:gd name="T93" fmla="*/ 4733 h 5368"/>
                  <a:gd name="T94" fmla="*/ 4128 w 5368"/>
                  <a:gd name="T95" fmla="*/ 4438 h 5368"/>
                  <a:gd name="T96" fmla="*/ 4502 w 5368"/>
                  <a:gd name="T97" fmla="*/ 4040 h 5368"/>
                  <a:gd name="T98" fmla="*/ 4772 w 5368"/>
                  <a:gd name="T99" fmla="*/ 3563 h 5368"/>
                  <a:gd name="T100" fmla="*/ 4923 w 5368"/>
                  <a:gd name="T101" fmla="*/ 3030 h 5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368" h="5368">
                    <a:moveTo>
                      <a:pt x="5368" y="2680"/>
                    </a:moveTo>
                    <a:lnTo>
                      <a:pt x="5361" y="2545"/>
                    </a:lnTo>
                    <a:lnTo>
                      <a:pt x="5353" y="2409"/>
                    </a:lnTo>
                    <a:lnTo>
                      <a:pt x="5337" y="2274"/>
                    </a:lnTo>
                    <a:lnTo>
                      <a:pt x="5313" y="2139"/>
                    </a:lnTo>
                    <a:lnTo>
                      <a:pt x="5281" y="2012"/>
                    </a:lnTo>
                    <a:lnTo>
                      <a:pt x="5242" y="1884"/>
                    </a:lnTo>
                    <a:lnTo>
                      <a:pt x="5202" y="1757"/>
                    </a:lnTo>
                    <a:lnTo>
                      <a:pt x="5155" y="1638"/>
                    </a:lnTo>
                    <a:lnTo>
                      <a:pt x="5099" y="1518"/>
                    </a:lnTo>
                    <a:lnTo>
                      <a:pt x="5043" y="1408"/>
                    </a:lnTo>
                    <a:lnTo>
                      <a:pt x="4979" y="1288"/>
                    </a:lnTo>
                    <a:lnTo>
                      <a:pt x="4907" y="1185"/>
                    </a:lnTo>
                    <a:lnTo>
                      <a:pt x="4836" y="1081"/>
                    </a:lnTo>
                    <a:lnTo>
                      <a:pt x="4756" y="978"/>
                    </a:lnTo>
                    <a:lnTo>
                      <a:pt x="4669" y="883"/>
                    </a:lnTo>
                    <a:lnTo>
                      <a:pt x="4582" y="786"/>
                    </a:lnTo>
                    <a:lnTo>
                      <a:pt x="4485" y="699"/>
                    </a:lnTo>
                    <a:lnTo>
                      <a:pt x="4390" y="612"/>
                    </a:lnTo>
                    <a:lnTo>
                      <a:pt x="4287" y="532"/>
                    </a:lnTo>
                    <a:lnTo>
                      <a:pt x="4183" y="461"/>
                    </a:lnTo>
                    <a:lnTo>
                      <a:pt x="4072" y="389"/>
                    </a:lnTo>
                    <a:lnTo>
                      <a:pt x="3960" y="325"/>
                    </a:lnTo>
                    <a:lnTo>
                      <a:pt x="3850" y="262"/>
                    </a:lnTo>
                    <a:lnTo>
                      <a:pt x="3730" y="215"/>
                    </a:lnTo>
                    <a:lnTo>
                      <a:pt x="3602" y="159"/>
                    </a:lnTo>
                    <a:lnTo>
                      <a:pt x="3484" y="118"/>
                    </a:lnTo>
                    <a:lnTo>
                      <a:pt x="3356" y="87"/>
                    </a:lnTo>
                    <a:lnTo>
                      <a:pt x="3221" y="55"/>
                    </a:lnTo>
                    <a:lnTo>
                      <a:pt x="3094" y="31"/>
                    </a:lnTo>
                    <a:lnTo>
                      <a:pt x="2959" y="15"/>
                    </a:lnTo>
                    <a:lnTo>
                      <a:pt x="2823" y="0"/>
                    </a:lnTo>
                    <a:lnTo>
                      <a:pt x="2680" y="0"/>
                    </a:lnTo>
                    <a:lnTo>
                      <a:pt x="2545" y="0"/>
                    </a:lnTo>
                    <a:lnTo>
                      <a:pt x="2409" y="15"/>
                    </a:lnTo>
                    <a:lnTo>
                      <a:pt x="2274" y="31"/>
                    </a:lnTo>
                    <a:lnTo>
                      <a:pt x="2139" y="55"/>
                    </a:lnTo>
                    <a:lnTo>
                      <a:pt x="2012" y="87"/>
                    </a:lnTo>
                    <a:lnTo>
                      <a:pt x="1884" y="118"/>
                    </a:lnTo>
                    <a:lnTo>
                      <a:pt x="1757" y="159"/>
                    </a:lnTo>
                    <a:lnTo>
                      <a:pt x="1638" y="215"/>
                    </a:lnTo>
                    <a:lnTo>
                      <a:pt x="1518" y="262"/>
                    </a:lnTo>
                    <a:lnTo>
                      <a:pt x="1408" y="325"/>
                    </a:lnTo>
                    <a:lnTo>
                      <a:pt x="1288" y="389"/>
                    </a:lnTo>
                    <a:lnTo>
                      <a:pt x="1185" y="461"/>
                    </a:lnTo>
                    <a:lnTo>
                      <a:pt x="1073" y="532"/>
                    </a:lnTo>
                    <a:lnTo>
                      <a:pt x="978" y="612"/>
                    </a:lnTo>
                    <a:lnTo>
                      <a:pt x="883" y="699"/>
                    </a:lnTo>
                    <a:lnTo>
                      <a:pt x="786" y="786"/>
                    </a:lnTo>
                    <a:lnTo>
                      <a:pt x="699" y="883"/>
                    </a:lnTo>
                    <a:lnTo>
                      <a:pt x="612" y="978"/>
                    </a:lnTo>
                    <a:lnTo>
                      <a:pt x="532" y="1081"/>
                    </a:lnTo>
                    <a:lnTo>
                      <a:pt x="461" y="1185"/>
                    </a:lnTo>
                    <a:lnTo>
                      <a:pt x="389" y="1288"/>
                    </a:lnTo>
                    <a:lnTo>
                      <a:pt x="325" y="1408"/>
                    </a:lnTo>
                    <a:lnTo>
                      <a:pt x="262" y="1518"/>
                    </a:lnTo>
                    <a:lnTo>
                      <a:pt x="206" y="1638"/>
                    </a:lnTo>
                    <a:lnTo>
                      <a:pt x="159" y="1757"/>
                    </a:lnTo>
                    <a:lnTo>
                      <a:pt x="118" y="1884"/>
                    </a:lnTo>
                    <a:lnTo>
                      <a:pt x="87" y="2012"/>
                    </a:lnTo>
                    <a:lnTo>
                      <a:pt x="55" y="2139"/>
                    </a:lnTo>
                    <a:lnTo>
                      <a:pt x="31" y="2274"/>
                    </a:lnTo>
                    <a:lnTo>
                      <a:pt x="15" y="2409"/>
                    </a:lnTo>
                    <a:lnTo>
                      <a:pt x="0" y="2545"/>
                    </a:lnTo>
                    <a:lnTo>
                      <a:pt x="0" y="2680"/>
                    </a:lnTo>
                    <a:lnTo>
                      <a:pt x="0" y="2823"/>
                    </a:lnTo>
                    <a:lnTo>
                      <a:pt x="15" y="2959"/>
                    </a:lnTo>
                    <a:lnTo>
                      <a:pt x="31" y="3094"/>
                    </a:lnTo>
                    <a:lnTo>
                      <a:pt x="55" y="3221"/>
                    </a:lnTo>
                    <a:lnTo>
                      <a:pt x="87" y="3356"/>
                    </a:lnTo>
                    <a:lnTo>
                      <a:pt x="118" y="3484"/>
                    </a:lnTo>
                    <a:lnTo>
                      <a:pt x="159" y="3602"/>
                    </a:lnTo>
                    <a:lnTo>
                      <a:pt x="206" y="3730"/>
                    </a:lnTo>
                    <a:lnTo>
                      <a:pt x="262" y="3850"/>
                    </a:lnTo>
                    <a:lnTo>
                      <a:pt x="325" y="3960"/>
                    </a:lnTo>
                    <a:lnTo>
                      <a:pt x="389" y="4072"/>
                    </a:lnTo>
                    <a:lnTo>
                      <a:pt x="461" y="4183"/>
                    </a:lnTo>
                    <a:lnTo>
                      <a:pt x="532" y="4287"/>
                    </a:lnTo>
                    <a:lnTo>
                      <a:pt x="612" y="4390"/>
                    </a:lnTo>
                    <a:lnTo>
                      <a:pt x="699" y="4485"/>
                    </a:lnTo>
                    <a:lnTo>
                      <a:pt x="786" y="4581"/>
                    </a:lnTo>
                    <a:lnTo>
                      <a:pt x="883" y="4669"/>
                    </a:lnTo>
                    <a:lnTo>
                      <a:pt x="978" y="4756"/>
                    </a:lnTo>
                    <a:lnTo>
                      <a:pt x="1073" y="4836"/>
                    </a:lnTo>
                    <a:lnTo>
                      <a:pt x="1185" y="4907"/>
                    </a:lnTo>
                    <a:lnTo>
                      <a:pt x="1288" y="4979"/>
                    </a:lnTo>
                    <a:lnTo>
                      <a:pt x="1408" y="5043"/>
                    </a:lnTo>
                    <a:lnTo>
                      <a:pt x="1518" y="5099"/>
                    </a:lnTo>
                    <a:lnTo>
                      <a:pt x="1638" y="5153"/>
                    </a:lnTo>
                    <a:lnTo>
                      <a:pt x="1757" y="5202"/>
                    </a:lnTo>
                    <a:lnTo>
                      <a:pt x="1884" y="5242"/>
                    </a:lnTo>
                    <a:lnTo>
                      <a:pt x="2012" y="5281"/>
                    </a:lnTo>
                    <a:lnTo>
                      <a:pt x="2139" y="5313"/>
                    </a:lnTo>
                    <a:lnTo>
                      <a:pt x="2274" y="5337"/>
                    </a:lnTo>
                    <a:lnTo>
                      <a:pt x="2409" y="5353"/>
                    </a:lnTo>
                    <a:lnTo>
                      <a:pt x="2545" y="5361"/>
                    </a:lnTo>
                    <a:lnTo>
                      <a:pt x="2680" y="5368"/>
                    </a:lnTo>
                    <a:lnTo>
                      <a:pt x="2823" y="5361"/>
                    </a:lnTo>
                    <a:lnTo>
                      <a:pt x="2959" y="5353"/>
                    </a:lnTo>
                    <a:lnTo>
                      <a:pt x="3094" y="5337"/>
                    </a:lnTo>
                    <a:lnTo>
                      <a:pt x="3221" y="5313"/>
                    </a:lnTo>
                    <a:lnTo>
                      <a:pt x="3356" y="5281"/>
                    </a:lnTo>
                    <a:lnTo>
                      <a:pt x="3484" y="5242"/>
                    </a:lnTo>
                    <a:lnTo>
                      <a:pt x="3602" y="5202"/>
                    </a:lnTo>
                    <a:lnTo>
                      <a:pt x="3730" y="5153"/>
                    </a:lnTo>
                    <a:lnTo>
                      <a:pt x="3850" y="5099"/>
                    </a:lnTo>
                    <a:lnTo>
                      <a:pt x="3960" y="5043"/>
                    </a:lnTo>
                    <a:lnTo>
                      <a:pt x="4072" y="4979"/>
                    </a:lnTo>
                    <a:lnTo>
                      <a:pt x="4183" y="4907"/>
                    </a:lnTo>
                    <a:lnTo>
                      <a:pt x="4287" y="4836"/>
                    </a:lnTo>
                    <a:lnTo>
                      <a:pt x="4390" y="4756"/>
                    </a:lnTo>
                    <a:lnTo>
                      <a:pt x="4485" y="4669"/>
                    </a:lnTo>
                    <a:lnTo>
                      <a:pt x="4582" y="4581"/>
                    </a:lnTo>
                    <a:lnTo>
                      <a:pt x="4669" y="4485"/>
                    </a:lnTo>
                    <a:lnTo>
                      <a:pt x="4756" y="4390"/>
                    </a:lnTo>
                    <a:lnTo>
                      <a:pt x="4836" y="4287"/>
                    </a:lnTo>
                    <a:lnTo>
                      <a:pt x="4907" y="4183"/>
                    </a:lnTo>
                    <a:lnTo>
                      <a:pt x="4979" y="4072"/>
                    </a:lnTo>
                    <a:lnTo>
                      <a:pt x="5043" y="3960"/>
                    </a:lnTo>
                    <a:lnTo>
                      <a:pt x="5099" y="3850"/>
                    </a:lnTo>
                    <a:lnTo>
                      <a:pt x="5155" y="3730"/>
                    </a:lnTo>
                    <a:lnTo>
                      <a:pt x="5202" y="3602"/>
                    </a:lnTo>
                    <a:lnTo>
                      <a:pt x="5242" y="3484"/>
                    </a:lnTo>
                    <a:lnTo>
                      <a:pt x="5281" y="3356"/>
                    </a:lnTo>
                    <a:lnTo>
                      <a:pt x="5313" y="3221"/>
                    </a:lnTo>
                    <a:lnTo>
                      <a:pt x="5337" y="3094"/>
                    </a:lnTo>
                    <a:lnTo>
                      <a:pt x="5353" y="2959"/>
                    </a:lnTo>
                    <a:lnTo>
                      <a:pt x="5361" y="2823"/>
                    </a:lnTo>
                    <a:lnTo>
                      <a:pt x="5368" y="2680"/>
                    </a:lnTo>
                    <a:lnTo>
                      <a:pt x="4955" y="2680"/>
                    </a:lnTo>
                    <a:lnTo>
                      <a:pt x="4947" y="2568"/>
                    </a:lnTo>
                    <a:lnTo>
                      <a:pt x="4940" y="2449"/>
                    </a:lnTo>
                    <a:lnTo>
                      <a:pt x="4923" y="2338"/>
                    </a:lnTo>
                    <a:lnTo>
                      <a:pt x="4907" y="2227"/>
                    </a:lnTo>
                    <a:lnTo>
                      <a:pt x="4884" y="2115"/>
                    </a:lnTo>
                    <a:lnTo>
                      <a:pt x="4851" y="2004"/>
                    </a:lnTo>
                    <a:lnTo>
                      <a:pt x="4812" y="1900"/>
                    </a:lnTo>
                    <a:lnTo>
                      <a:pt x="4772" y="1797"/>
                    </a:lnTo>
                    <a:lnTo>
                      <a:pt x="4733" y="1702"/>
                    </a:lnTo>
                    <a:lnTo>
                      <a:pt x="4677" y="1598"/>
                    </a:lnTo>
                    <a:lnTo>
                      <a:pt x="4621" y="1503"/>
                    </a:lnTo>
                    <a:lnTo>
                      <a:pt x="4566" y="1415"/>
                    </a:lnTo>
                    <a:lnTo>
                      <a:pt x="4502" y="1328"/>
                    </a:lnTo>
                    <a:lnTo>
                      <a:pt x="4438" y="1240"/>
                    </a:lnTo>
                    <a:lnTo>
                      <a:pt x="4367" y="1152"/>
                    </a:lnTo>
                    <a:lnTo>
                      <a:pt x="4287" y="1073"/>
                    </a:lnTo>
                    <a:lnTo>
                      <a:pt x="4208" y="1001"/>
                    </a:lnTo>
                    <a:lnTo>
                      <a:pt x="4128" y="930"/>
                    </a:lnTo>
                    <a:lnTo>
                      <a:pt x="4040" y="866"/>
                    </a:lnTo>
                    <a:lnTo>
                      <a:pt x="3953" y="802"/>
                    </a:lnTo>
                    <a:lnTo>
                      <a:pt x="3857" y="739"/>
                    </a:lnTo>
                    <a:lnTo>
                      <a:pt x="3762" y="683"/>
                    </a:lnTo>
                    <a:lnTo>
                      <a:pt x="3666" y="635"/>
                    </a:lnTo>
                    <a:lnTo>
                      <a:pt x="3563" y="588"/>
                    </a:lnTo>
                    <a:lnTo>
                      <a:pt x="3460" y="548"/>
                    </a:lnTo>
                    <a:lnTo>
                      <a:pt x="3356" y="517"/>
                    </a:lnTo>
                    <a:lnTo>
                      <a:pt x="3253" y="484"/>
                    </a:lnTo>
                    <a:lnTo>
                      <a:pt x="3141" y="461"/>
                    </a:lnTo>
                    <a:lnTo>
                      <a:pt x="3030" y="437"/>
                    </a:lnTo>
                    <a:lnTo>
                      <a:pt x="2911" y="421"/>
                    </a:lnTo>
                    <a:lnTo>
                      <a:pt x="2800" y="413"/>
                    </a:lnTo>
                    <a:lnTo>
                      <a:pt x="2680" y="413"/>
                    </a:lnTo>
                    <a:lnTo>
                      <a:pt x="2568" y="413"/>
                    </a:lnTo>
                    <a:lnTo>
                      <a:pt x="2450" y="421"/>
                    </a:lnTo>
                    <a:lnTo>
                      <a:pt x="2338" y="437"/>
                    </a:lnTo>
                    <a:lnTo>
                      <a:pt x="2227" y="461"/>
                    </a:lnTo>
                    <a:lnTo>
                      <a:pt x="2115" y="484"/>
                    </a:lnTo>
                    <a:lnTo>
                      <a:pt x="2004" y="517"/>
                    </a:lnTo>
                    <a:lnTo>
                      <a:pt x="1900" y="548"/>
                    </a:lnTo>
                    <a:lnTo>
                      <a:pt x="1797" y="588"/>
                    </a:lnTo>
                    <a:lnTo>
                      <a:pt x="1702" y="635"/>
                    </a:lnTo>
                    <a:lnTo>
                      <a:pt x="1598" y="683"/>
                    </a:lnTo>
                    <a:lnTo>
                      <a:pt x="1503" y="739"/>
                    </a:lnTo>
                    <a:lnTo>
                      <a:pt x="1415" y="802"/>
                    </a:lnTo>
                    <a:lnTo>
                      <a:pt x="1328" y="866"/>
                    </a:lnTo>
                    <a:lnTo>
                      <a:pt x="1240" y="930"/>
                    </a:lnTo>
                    <a:lnTo>
                      <a:pt x="1152" y="1001"/>
                    </a:lnTo>
                    <a:lnTo>
                      <a:pt x="1073" y="1073"/>
                    </a:lnTo>
                    <a:lnTo>
                      <a:pt x="1001" y="1152"/>
                    </a:lnTo>
                    <a:lnTo>
                      <a:pt x="930" y="1240"/>
                    </a:lnTo>
                    <a:lnTo>
                      <a:pt x="866" y="1328"/>
                    </a:lnTo>
                    <a:lnTo>
                      <a:pt x="802" y="1415"/>
                    </a:lnTo>
                    <a:lnTo>
                      <a:pt x="739" y="1503"/>
                    </a:lnTo>
                    <a:lnTo>
                      <a:pt x="683" y="1598"/>
                    </a:lnTo>
                    <a:lnTo>
                      <a:pt x="635" y="1702"/>
                    </a:lnTo>
                    <a:lnTo>
                      <a:pt x="588" y="1797"/>
                    </a:lnTo>
                    <a:lnTo>
                      <a:pt x="548" y="1900"/>
                    </a:lnTo>
                    <a:lnTo>
                      <a:pt x="517" y="2004"/>
                    </a:lnTo>
                    <a:lnTo>
                      <a:pt x="484" y="2115"/>
                    </a:lnTo>
                    <a:lnTo>
                      <a:pt x="461" y="2227"/>
                    </a:lnTo>
                    <a:lnTo>
                      <a:pt x="437" y="2338"/>
                    </a:lnTo>
                    <a:lnTo>
                      <a:pt x="421" y="2449"/>
                    </a:lnTo>
                    <a:lnTo>
                      <a:pt x="413" y="2568"/>
                    </a:lnTo>
                    <a:lnTo>
                      <a:pt x="413" y="2680"/>
                    </a:lnTo>
                    <a:lnTo>
                      <a:pt x="413" y="2800"/>
                    </a:lnTo>
                    <a:lnTo>
                      <a:pt x="421" y="2911"/>
                    </a:lnTo>
                    <a:lnTo>
                      <a:pt x="437" y="3030"/>
                    </a:lnTo>
                    <a:lnTo>
                      <a:pt x="461" y="3141"/>
                    </a:lnTo>
                    <a:lnTo>
                      <a:pt x="484" y="3253"/>
                    </a:lnTo>
                    <a:lnTo>
                      <a:pt x="517" y="3356"/>
                    </a:lnTo>
                    <a:lnTo>
                      <a:pt x="548" y="3460"/>
                    </a:lnTo>
                    <a:lnTo>
                      <a:pt x="588" y="3563"/>
                    </a:lnTo>
                    <a:lnTo>
                      <a:pt x="635" y="3666"/>
                    </a:lnTo>
                    <a:lnTo>
                      <a:pt x="683" y="3762"/>
                    </a:lnTo>
                    <a:lnTo>
                      <a:pt x="739" y="3857"/>
                    </a:lnTo>
                    <a:lnTo>
                      <a:pt x="802" y="3953"/>
                    </a:lnTo>
                    <a:lnTo>
                      <a:pt x="866" y="4040"/>
                    </a:lnTo>
                    <a:lnTo>
                      <a:pt x="930" y="4128"/>
                    </a:lnTo>
                    <a:lnTo>
                      <a:pt x="1001" y="4208"/>
                    </a:lnTo>
                    <a:lnTo>
                      <a:pt x="1073" y="4287"/>
                    </a:lnTo>
                    <a:lnTo>
                      <a:pt x="1152" y="4367"/>
                    </a:lnTo>
                    <a:lnTo>
                      <a:pt x="1240" y="4438"/>
                    </a:lnTo>
                    <a:lnTo>
                      <a:pt x="1328" y="4502"/>
                    </a:lnTo>
                    <a:lnTo>
                      <a:pt x="1415" y="4566"/>
                    </a:lnTo>
                    <a:lnTo>
                      <a:pt x="1503" y="4621"/>
                    </a:lnTo>
                    <a:lnTo>
                      <a:pt x="1598" y="4677"/>
                    </a:lnTo>
                    <a:lnTo>
                      <a:pt x="1702" y="4733"/>
                    </a:lnTo>
                    <a:lnTo>
                      <a:pt x="1797" y="4772"/>
                    </a:lnTo>
                    <a:lnTo>
                      <a:pt x="1900" y="4812"/>
                    </a:lnTo>
                    <a:lnTo>
                      <a:pt x="2004" y="4851"/>
                    </a:lnTo>
                    <a:lnTo>
                      <a:pt x="2115" y="4884"/>
                    </a:lnTo>
                    <a:lnTo>
                      <a:pt x="2227" y="4907"/>
                    </a:lnTo>
                    <a:lnTo>
                      <a:pt x="2338" y="4923"/>
                    </a:lnTo>
                    <a:lnTo>
                      <a:pt x="2450" y="4940"/>
                    </a:lnTo>
                    <a:lnTo>
                      <a:pt x="2568" y="4947"/>
                    </a:lnTo>
                    <a:lnTo>
                      <a:pt x="2680" y="4955"/>
                    </a:lnTo>
                    <a:lnTo>
                      <a:pt x="2800" y="4947"/>
                    </a:lnTo>
                    <a:lnTo>
                      <a:pt x="2911" y="4940"/>
                    </a:lnTo>
                    <a:lnTo>
                      <a:pt x="3030" y="4923"/>
                    </a:lnTo>
                    <a:lnTo>
                      <a:pt x="3141" y="4907"/>
                    </a:lnTo>
                    <a:lnTo>
                      <a:pt x="3253" y="4884"/>
                    </a:lnTo>
                    <a:lnTo>
                      <a:pt x="3356" y="4851"/>
                    </a:lnTo>
                    <a:lnTo>
                      <a:pt x="3460" y="4812"/>
                    </a:lnTo>
                    <a:lnTo>
                      <a:pt x="3563" y="4772"/>
                    </a:lnTo>
                    <a:lnTo>
                      <a:pt x="3666" y="4733"/>
                    </a:lnTo>
                    <a:lnTo>
                      <a:pt x="3762" y="4677"/>
                    </a:lnTo>
                    <a:lnTo>
                      <a:pt x="3857" y="4621"/>
                    </a:lnTo>
                    <a:lnTo>
                      <a:pt x="3953" y="4566"/>
                    </a:lnTo>
                    <a:lnTo>
                      <a:pt x="4040" y="4502"/>
                    </a:lnTo>
                    <a:lnTo>
                      <a:pt x="4128" y="4438"/>
                    </a:lnTo>
                    <a:lnTo>
                      <a:pt x="4208" y="4367"/>
                    </a:lnTo>
                    <a:lnTo>
                      <a:pt x="4287" y="4287"/>
                    </a:lnTo>
                    <a:lnTo>
                      <a:pt x="4367" y="4208"/>
                    </a:lnTo>
                    <a:lnTo>
                      <a:pt x="4438" y="4128"/>
                    </a:lnTo>
                    <a:lnTo>
                      <a:pt x="4502" y="4040"/>
                    </a:lnTo>
                    <a:lnTo>
                      <a:pt x="4566" y="3953"/>
                    </a:lnTo>
                    <a:lnTo>
                      <a:pt x="4621" y="3857"/>
                    </a:lnTo>
                    <a:lnTo>
                      <a:pt x="4677" y="3762"/>
                    </a:lnTo>
                    <a:lnTo>
                      <a:pt x="4733" y="3666"/>
                    </a:lnTo>
                    <a:lnTo>
                      <a:pt x="4772" y="3563"/>
                    </a:lnTo>
                    <a:lnTo>
                      <a:pt x="4812" y="3460"/>
                    </a:lnTo>
                    <a:lnTo>
                      <a:pt x="4851" y="3356"/>
                    </a:lnTo>
                    <a:lnTo>
                      <a:pt x="4884" y="3253"/>
                    </a:lnTo>
                    <a:lnTo>
                      <a:pt x="4907" y="3141"/>
                    </a:lnTo>
                    <a:lnTo>
                      <a:pt x="4923" y="3030"/>
                    </a:lnTo>
                    <a:lnTo>
                      <a:pt x="4940" y="2911"/>
                    </a:lnTo>
                    <a:lnTo>
                      <a:pt x="4947" y="2800"/>
                    </a:lnTo>
                    <a:lnTo>
                      <a:pt x="4955" y="2680"/>
                    </a:lnTo>
                    <a:lnTo>
                      <a:pt x="5368" y="2680"/>
                    </a:lnTo>
                    <a:close/>
                  </a:path>
                </a:pathLst>
              </a:custGeom>
              <a:solidFill>
                <a:srgbClr val="E86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71" name="Freeform 47">
                <a:extLst>
                  <a:ext uri="{FF2B5EF4-FFF2-40B4-BE49-F238E27FC236}">
                    <a16:creationId xmlns:a16="http://schemas.microsoft.com/office/drawing/2014/main" id="{DC7B453D-C86F-487E-A414-B03149609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" y="755"/>
                <a:ext cx="496" cy="496"/>
              </a:xfrm>
              <a:custGeom>
                <a:avLst/>
                <a:gdLst>
                  <a:gd name="T0" fmla="*/ 4900 w 4956"/>
                  <a:gd name="T1" fmla="*/ 1981 h 4956"/>
                  <a:gd name="T2" fmla="*/ 4709 w 4956"/>
                  <a:gd name="T3" fmla="*/ 1400 h 4956"/>
                  <a:gd name="T4" fmla="*/ 4391 w 4956"/>
                  <a:gd name="T5" fmla="*/ 899 h 4956"/>
                  <a:gd name="T6" fmla="*/ 3961 w 4956"/>
                  <a:gd name="T7" fmla="*/ 493 h 4956"/>
                  <a:gd name="T8" fmla="*/ 3444 w 4956"/>
                  <a:gd name="T9" fmla="*/ 191 h 4956"/>
                  <a:gd name="T10" fmla="*/ 2856 w 4956"/>
                  <a:gd name="T11" fmla="*/ 32 h 4956"/>
                  <a:gd name="T12" fmla="*/ 2219 w 4956"/>
                  <a:gd name="T13" fmla="*/ 16 h 4956"/>
                  <a:gd name="T14" fmla="*/ 1622 w 4956"/>
                  <a:gd name="T15" fmla="*/ 151 h 4956"/>
                  <a:gd name="T16" fmla="*/ 1090 w 4956"/>
                  <a:gd name="T17" fmla="*/ 422 h 4956"/>
                  <a:gd name="T18" fmla="*/ 644 w 4956"/>
                  <a:gd name="T19" fmla="*/ 811 h 4956"/>
                  <a:gd name="T20" fmla="*/ 302 w 4956"/>
                  <a:gd name="T21" fmla="*/ 1297 h 4956"/>
                  <a:gd name="T22" fmla="*/ 79 w 4956"/>
                  <a:gd name="T23" fmla="*/ 1854 h 4956"/>
                  <a:gd name="T24" fmla="*/ 0 w 4956"/>
                  <a:gd name="T25" fmla="*/ 2474 h 4956"/>
                  <a:gd name="T26" fmla="*/ 79 w 4956"/>
                  <a:gd name="T27" fmla="*/ 3094 h 4956"/>
                  <a:gd name="T28" fmla="*/ 302 w 4956"/>
                  <a:gd name="T29" fmla="*/ 3659 h 4956"/>
                  <a:gd name="T30" fmla="*/ 644 w 4956"/>
                  <a:gd name="T31" fmla="*/ 4145 h 4956"/>
                  <a:gd name="T32" fmla="*/ 1090 w 4956"/>
                  <a:gd name="T33" fmla="*/ 4527 h 4956"/>
                  <a:gd name="T34" fmla="*/ 1622 w 4956"/>
                  <a:gd name="T35" fmla="*/ 4805 h 4956"/>
                  <a:gd name="T36" fmla="*/ 2219 w 4956"/>
                  <a:gd name="T37" fmla="*/ 4940 h 4956"/>
                  <a:gd name="T38" fmla="*/ 2856 w 4956"/>
                  <a:gd name="T39" fmla="*/ 4924 h 4956"/>
                  <a:gd name="T40" fmla="*/ 3444 w 4956"/>
                  <a:gd name="T41" fmla="*/ 4757 h 4956"/>
                  <a:gd name="T42" fmla="*/ 3961 w 4956"/>
                  <a:gd name="T43" fmla="*/ 4463 h 4956"/>
                  <a:gd name="T44" fmla="*/ 4391 w 4956"/>
                  <a:gd name="T45" fmla="*/ 4049 h 4956"/>
                  <a:gd name="T46" fmla="*/ 4709 w 4956"/>
                  <a:gd name="T47" fmla="*/ 3548 h 4956"/>
                  <a:gd name="T48" fmla="*/ 4900 w 4956"/>
                  <a:gd name="T49" fmla="*/ 2975 h 4956"/>
                  <a:gd name="T50" fmla="*/ 4542 w 4956"/>
                  <a:gd name="T51" fmla="*/ 2474 h 4956"/>
                  <a:gd name="T52" fmla="*/ 4479 w 4956"/>
                  <a:gd name="T53" fmla="*/ 1957 h 4956"/>
                  <a:gd name="T54" fmla="*/ 4288 w 4956"/>
                  <a:gd name="T55" fmla="*/ 1496 h 4956"/>
                  <a:gd name="T56" fmla="*/ 4002 w 4956"/>
                  <a:gd name="T57" fmla="*/ 1090 h 4956"/>
                  <a:gd name="T58" fmla="*/ 3628 w 4956"/>
                  <a:gd name="T59" fmla="*/ 764 h 4956"/>
                  <a:gd name="T60" fmla="*/ 3190 w 4956"/>
                  <a:gd name="T61" fmla="*/ 541 h 4956"/>
                  <a:gd name="T62" fmla="*/ 2689 w 4956"/>
                  <a:gd name="T63" fmla="*/ 422 h 4956"/>
                  <a:gd name="T64" fmla="*/ 2164 w 4956"/>
                  <a:gd name="T65" fmla="*/ 437 h 4956"/>
                  <a:gd name="T66" fmla="*/ 1670 w 4956"/>
                  <a:gd name="T67" fmla="*/ 573 h 4956"/>
                  <a:gd name="T68" fmla="*/ 1241 w 4956"/>
                  <a:gd name="T69" fmla="*/ 820 h 4956"/>
                  <a:gd name="T70" fmla="*/ 883 w 4956"/>
                  <a:gd name="T71" fmla="*/ 1161 h 4956"/>
                  <a:gd name="T72" fmla="*/ 613 w 4956"/>
                  <a:gd name="T73" fmla="*/ 1583 h 4956"/>
                  <a:gd name="T74" fmla="*/ 454 w 4956"/>
                  <a:gd name="T75" fmla="*/ 2060 h 4956"/>
                  <a:gd name="T76" fmla="*/ 414 w 4956"/>
                  <a:gd name="T77" fmla="*/ 2585 h 4956"/>
                  <a:gd name="T78" fmla="*/ 501 w 4956"/>
                  <a:gd name="T79" fmla="*/ 3086 h 4956"/>
                  <a:gd name="T80" fmla="*/ 708 w 4956"/>
                  <a:gd name="T81" fmla="*/ 3548 h 4956"/>
                  <a:gd name="T82" fmla="*/ 1018 w 4956"/>
                  <a:gd name="T83" fmla="*/ 3938 h 4956"/>
                  <a:gd name="T84" fmla="*/ 1408 w 4956"/>
                  <a:gd name="T85" fmla="*/ 4240 h 4956"/>
                  <a:gd name="T86" fmla="*/ 1862 w 4956"/>
                  <a:gd name="T87" fmla="*/ 4447 h 4956"/>
                  <a:gd name="T88" fmla="*/ 2371 w 4956"/>
                  <a:gd name="T89" fmla="*/ 4534 h 4956"/>
                  <a:gd name="T90" fmla="*/ 2896 w 4956"/>
                  <a:gd name="T91" fmla="*/ 4494 h 4956"/>
                  <a:gd name="T92" fmla="*/ 3373 w 4956"/>
                  <a:gd name="T93" fmla="*/ 4335 h 4956"/>
                  <a:gd name="T94" fmla="*/ 3787 w 4956"/>
                  <a:gd name="T95" fmla="*/ 4073 h 4956"/>
                  <a:gd name="T96" fmla="*/ 4128 w 4956"/>
                  <a:gd name="T97" fmla="*/ 3715 h 4956"/>
                  <a:gd name="T98" fmla="*/ 4376 w 4956"/>
                  <a:gd name="T99" fmla="*/ 3278 h 4956"/>
                  <a:gd name="T100" fmla="*/ 4519 w 4956"/>
                  <a:gd name="T101" fmla="*/ 2792 h 4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956" h="4956">
                    <a:moveTo>
                      <a:pt x="4956" y="2474"/>
                    </a:moveTo>
                    <a:lnTo>
                      <a:pt x="4949" y="2347"/>
                    </a:lnTo>
                    <a:lnTo>
                      <a:pt x="4940" y="2219"/>
                    </a:lnTo>
                    <a:lnTo>
                      <a:pt x="4924" y="2100"/>
                    </a:lnTo>
                    <a:lnTo>
                      <a:pt x="4900" y="1981"/>
                    </a:lnTo>
                    <a:lnTo>
                      <a:pt x="4877" y="1854"/>
                    </a:lnTo>
                    <a:lnTo>
                      <a:pt x="4844" y="1742"/>
                    </a:lnTo>
                    <a:lnTo>
                      <a:pt x="4805" y="1622"/>
                    </a:lnTo>
                    <a:lnTo>
                      <a:pt x="4757" y="1512"/>
                    </a:lnTo>
                    <a:lnTo>
                      <a:pt x="4709" y="1400"/>
                    </a:lnTo>
                    <a:lnTo>
                      <a:pt x="4654" y="1297"/>
                    </a:lnTo>
                    <a:lnTo>
                      <a:pt x="4598" y="1194"/>
                    </a:lnTo>
                    <a:lnTo>
                      <a:pt x="4534" y="1090"/>
                    </a:lnTo>
                    <a:lnTo>
                      <a:pt x="4463" y="995"/>
                    </a:lnTo>
                    <a:lnTo>
                      <a:pt x="4391" y="899"/>
                    </a:lnTo>
                    <a:lnTo>
                      <a:pt x="4312" y="811"/>
                    </a:lnTo>
                    <a:lnTo>
                      <a:pt x="4224" y="724"/>
                    </a:lnTo>
                    <a:lnTo>
                      <a:pt x="4145" y="644"/>
                    </a:lnTo>
                    <a:lnTo>
                      <a:pt x="4049" y="565"/>
                    </a:lnTo>
                    <a:lnTo>
                      <a:pt x="3961" y="493"/>
                    </a:lnTo>
                    <a:lnTo>
                      <a:pt x="3858" y="422"/>
                    </a:lnTo>
                    <a:lnTo>
                      <a:pt x="3762" y="358"/>
                    </a:lnTo>
                    <a:lnTo>
                      <a:pt x="3659" y="302"/>
                    </a:lnTo>
                    <a:lnTo>
                      <a:pt x="3548" y="247"/>
                    </a:lnTo>
                    <a:lnTo>
                      <a:pt x="3444" y="191"/>
                    </a:lnTo>
                    <a:lnTo>
                      <a:pt x="3325" y="151"/>
                    </a:lnTo>
                    <a:lnTo>
                      <a:pt x="3214" y="112"/>
                    </a:lnTo>
                    <a:lnTo>
                      <a:pt x="3094" y="79"/>
                    </a:lnTo>
                    <a:lnTo>
                      <a:pt x="2975" y="48"/>
                    </a:lnTo>
                    <a:lnTo>
                      <a:pt x="2856" y="32"/>
                    </a:lnTo>
                    <a:lnTo>
                      <a:pt x="2728" y="16"/>
                    </a:lnTo>
                    <a:lnTo>
                      <a:pt x="2602" y="0"/>
                    </a:lnTo>
                    <a:lnTo>
                      <a:pt x="2474" y="0"/>
                    </a:lnTo>
                    <a:lnTo>
                      <a:pt x="2347" y="0"/>
                    </a:lnTo>
                    <a:lnTo>
                      <a:pt x="2219" y="16"/>
                    </a:lnTo>
                    <a:lnTo>
                      <a:pt x="2100" y="32"/>
                    </a:lnTo>
                    <a:lnTo>
                      <a:pt x="1981" y="48"/>
                    </a:lnTo>
                    <a:lnTo>
                      <a:pt x="1854" y="79"/>
                    </a:lnTo>
                    <a:lnTo>
                      <a:pt x="1742" y="112"/>
                    </a:lnTo>
                    <a:lnTo>
                      <a:pt x="1622" y="151"/>
                    </a:lnTo>
                    <a:lnTo>
                      <a:pt x="1512" y="191"/>
                    </a:lnTo>
                    <a:lnTo>
                      <a:pt x="1400" y="247"/>
                    </a:lnTo>
                    <a:lnTo>
                      <a:pt x="1297" y="302"/>
                    </a:lnTo>
                    <a:lnTo>
                      <a:pt x="1194" y="358"/>
                    </a:lnTo>
                    <a:lnTo>
                      <a:pt x="1090" y="422"/>
                    </a:lnTo>
                    <a:lnTo>
                      <a:pt x="995" y="493"/>
                    </a:lnTo>
                    <a:lnTo>
                      <a:pt x="899" y="565"/>
                    </a:lnTo>
                    <a:lnTo>
                      <a:pt x="811" y="644"/>
                    </a:lnTo>
                    <a:lnTo>
                      <a:pt x="724" y="724"/>
                    </a:lnTo>
                    <a:lnTo>
                      <a:pt x="644" y="811"/>
                    </a:lnTo>
                    <a:lnTo>
                      <a:pt x="565" y="899"/>
                    </a:lnTo>
                    <a:lnTo>
                      <a:pt x="493" y="995"/>
                    </a:lnTo>
                    <a:lnTo>
                      <a:pt x="422" y="1090"/>
                    </a:lnTo>
                    <a:lnTo>
                      <a:pt x="358" y="1194"/>
                    </a:lnTo>
                    <a:lnTo>
                      <a:pt x="302" y="1297"/>
                    </a:lnTo>
                    <a:lnTo>
                      <a:pt x="247" y="1400"/>
                    </a:lnTo>
                    <a:lnTo>
                      <a:pt x="191" y="1512"/>
                    </a:lnTo>
                    <a:lnTo>
                      <a:pt x="151" y="1622"/>
                    </a:lnTo>
                    <a:lnTo>
                      <a:pt x="112" y="1742"/>
                    </a:lnTo>
                    <a:lnTo>
                      <a:pt x="79" y="1854"/>
                    </a:lnTo>
                    <a:lnTo>
                      <a:pt x="48" y="1981"/>
                    </a:lnTo>
                    <a:lnTo>
                      <a:pt x="32" y="2100"/>
                    </a:lnTo>
                    <a:lnTo>
                      <a:pt x="16" y="2219"/>
                    </a:lnTo>
                    <a:lnTo>
                      <a:pt x="0" y="2347"/>
                    </a:lnTo>
                    <a:lnTo>
                      <a:pt x="0" y="2474"/>
                    </a:lnTo>
                    <a:lnTo>
                      <a:pt x="0" y="2602"/>
                    </a:lnTo>
                    <a:lnTo>
                      <a:pt x="16" y="2728"/>
                    </a:lnTo>
                    <a:lnTo>
                      <a:pt x="32" y="2856"/>
                    </a:lnTo>
                    <a:lnTo>
                      <a:pt x="48" y="2975"/>
                    </a:lnTo>
                    <a:lnTo>
                      <a:pt x="79" y="3094"/>
                    </a:lnTo>
                    <a:lnTo>
                      <a:pt x="112" y="3214"/>
                    </a:lnTo>
                    <a:lnTo>
                      <a:pt x="151" y="3325"/>
                    </a:lnTo>
                    <a:lnTo>
                      <a:pt x="191" y="3437"/>
                    </a:lnTo>
                    <a:lnTo>
                      <a:pt x="247" y="3548"/>
                    </a:lnTo>
                    <a:lnTo>
                      <a:pt x="302" y="3659"/>
                    </a:lnTo>
                    <a:lnTo>
                      <a:pt x="358" y="3762"/>
                    </a:lnTo>
                    <a:lnTo>
                      <a:pt x="422" y="3858"/>
                    </a:lnTo>
                    <a:lnTo>
                      <a:pt x="493" y="3961"/>
                    </a:lnTo>
                    <a:lnTo>
                      <a:pt x="565" y="4049"/>
                    </a:lnTo>
                    <a:lnTo>
                      <a:pt x="644" y="4145"/>
                    </a:lnTo>
                    <a:lnTo>
                      <a:pt x="724" y="4224"/>
                    </a:lnTo>
                    <a:lnTo>
                      <a:pt x="811" y="4312"/>
                    </a:lnTo>
                    <a:lnTo>
                      <a:pt x="899" y="4391"/>
                    </a:lnTo>
                    <a:lnTo>
                      <a:pt x="995" y="4463"/>
                    </a:lnTo>
                    <a:lnTo>
                      <a:pt x="1090" y="4527"/>
                    </a:lnTo>
                    <a:lnTo>
                      <a:pt x="1194" y="4598"/>
                    </a:lnTo>
                    <a:lnTo>
                      <a:pt x="1297" y="4654"/>
                    </a:lnTo>
                    <a:lnTo>
                      <a:pt x="1400" y="4709"/>
                    </a:lnTo>
                    <a:lnTo>
                      <a:pt x="1512" y="4757"/>
                    </a:lnTo>
                    <a:lnTo>
                      <a:pt x="1622" y="4805"/>
                    </a:lnTo>
                    <a:lnTo>
                      <a:pt x="1742" y="4844"/>
                    </a:lnTo>
                    <a:lnTo>
                      <a:pt x="1854" y="4877"/>
                    </a:lnTo>
                    <a:lnTo>
                      <a:pt x="1981" y="4900"/>
                    </a:lnTo>
                    <a:lnTo>
                      <a:pt x="2100" y="4924"/>
                    </a:lnTo>
                    <a:lnTo>
                      <a:pt x="2219" y="4940"/>
                    </a:lnTo>
                    <a:lnTo>
                      <a:pt x="2347" y="4947"/>
                    </a:lnTo>
                    <a:lnTo>
                      <a:pt x="2474" y="4956"/>
                    </a:lnTo>
                    <a:lnTo>
                      <a:pt x="2602" y="4947"/>
                    </a:lnTo>
                    <a:lnTo>
                      <a:pt x="2728" y="4940"/>
                    </a:lnTo>
                    <a:lnTo>
                      <a:pt x="2856" y="4924"/>
                    </a:lnTo>
                    <a:lnTo>
                      <a:pt x="2975" y="4900"/>
                    </a:lnTo>
                    <a:lnTo>
                      <a:pt x="3094" y="4877"/>
                    </a:lnTo>
                    <a:lnTo>
                      <a:pt x="3214" y="4844"/>
                    </a:lnTo>
                    <a:lnTo>
                      <a:pt x="3325" y="4805"/>
                    </a:lnTo>
                    <a:lnTo>
                      <a:pt x="3444" y="4757"/>
                    </a:lnTo>
                    <a:lnTo>
                      <a:pt x="3548" y="4709"/>
                    </a:lnTo>
                    <a:lnTo>
                      <a:pt x="3659" y="4654"/>
                    </a:lnTo>
                    <a:lnTo>
                      <a:pt x="3762" y="4598"/>
                    </a:lnTo>
                    <a:lnTo>
                      <a:pt x="3858" y="4527"/>
                    </a:lnTo>
                    <a:lnTo>
                      <a:pt x="3961" y="4463"/>
                    </a:lnTo>
                    <a:lnTo>
                      <a:pt x="4049" y="4391"/>
                    </a:lnTo>
                    <a:lnTo>
                      <a:pt x="4145" y="4312"/>
                    </a:lnTo>
                    <a:lnTo>
                      <a:pt x="4224" y="4224"/>
                    </a:lnTo>
                    <a:lnTo>
                      <a:pt x="4312" y="4145"/>
                    </a:lnTo>
                    <a:lnTo>
                      <a:pt x="4391" y="4049"/>
                    </a:lnTo>
                    <a:lnTo>
                      <a:pt x="4463" y="3961"/>
                    </a:lnTo>
                    <a:lnTo>
                      <a:pt x="4534" y="3858"/>
                    </a:lnTo>
                    <a:lnTo>
                      <a:pt x="4598" y="3762"/>
                    </a:lnTo>
                    <a:lnTo>
                      <a:pt x="4654" y="3659"/>
                    </a:lnTo>
                    <a:lnTo>
                      <a:pt x="4709" y="3548"/>
                    </a:lnTo>
                    <a:lnTo>
                      <a:pt x="4757" y="3437"/>
                    </a:lnTo>
                    <a:lnTo>
                      <a:pt x="4805" y="3325"/>
                    </a:lnTo>
                    <a:lnTo>
                      <a:pt x="4844" y="3214"/>
                    </a:lnTo>
                    <a:lnTo>
                      <a:pt x="4877" y="3094"/>
                    </a:lnTo>
                    <a:lnTo>
                      <a:pt x="4900" y="2975"/>
                    </a:lnTo>
                    <a:lnTo>
                      <a:pt x="4924" y="2856"/>
                    </a:lnTo>
                    <a:lnTo>
                      <a:pt x="4940" y="2728"/>
                    </a:lnTo>
                    <a:lnTo>
                      <a:pt x="4949" y="2602"/>
                    </a:lnTo>
                    <a:lnTo>
                      <a:pt x="4956" y="2474"/>
                    </a:lnTo>
                    <a:lnTo>
                      <a:pt x="4542" y="2474"/>
                    </a:lnTo>
                    <a:lnTo>
                      <a:pt x="4534" y="2371"/>
                    </a:lnTo>
                    <a:lnTo>
                      <a:pt x="4527" y="2267"/>
                    </a:lnTo>
                    <a:lnTo>
                      <a:pt x="4519" y="2164"/>
                    </a:lnTo>
                    <a:lnTo>
                      <a:pt x="4502" y="2060"/>
                    </a:lnTo>
                    <a:lnTo>
                      <a:pt x="4479" y="1957"/>
                    </a:lnTo>
                    <a:lnTo>
                      <a:pt x="4447" y="1862"/>
                    </a:lnTo>
                    <a:lnTo>
                      <a:pt x="4415" y="1766"/>
                    </a:lnTo>
                    <a:lnTo>
                      <a:pt x="4376" y="1671"/>
                    </a:lnTo>
                    <a:lnTo>
                      <a:pt x="4335" y="1583"/>
                    </a:lnTo>
                    <a:lnTo>
                      <a:pt x="4288" y="1496"/>
                    </a:lnTo>
                    <a:lnTo>
                      <a:pt x="4240" y="1408"/>
                    </a:lnTo>
                    <a:lnTo>
                      <a:pt x="4184" y="1320"/>
                    </a:lnTo>
                    <a:lnTo>
                      <a:pt x="4128" y="1241"/>
                    </a:lnTo>
                    <a:lnTo>
                      <a:pt x="4073" y="1161"/>
                    </a:lnTo>
                    <a:lnTo>
                      <a:pt x="4002" y="1090"/>
                    </a:lnTo>
                    <a:lnTo>
                      <a:pt x="3938" y="1018"/>
                    </a:lnTo>
                    <a:lnTo>
                      <a:pt x="3866" y="946"/>
                    </a:lnTo>
                    <a:lnTo>
                      <a:pt x="3787" y="883"/>
                    </a:lnTo>
                    <a:lnTo>
                      <a:pt x="3715" y="820"/>
                    </a:lnTo>
                    <a:lnTo>
                      <a:pt x="3628" y="764"/>
                    </a:lnTo>
                    <a:lnTo>
                      <a:pt x="3548" y="708"/>
                    </a:lnTo>
                    <a:lnTo>
                      <a:pt x="3460" y="660"/>
                    </a:lnTo>
                    <a:lnTo>
                      <a:pt x="3373" y="613"/>
                    </a:lnTo>
                    <a:lnTo>
                      <a:pt x="3278" y="573"/>
                    </a:lnTo>
                    <a:lnTo>
                      <a:pt x="3190" y="541"/>
                    </a:lnTo>
                    <a:lnTo>
                      <a:pt x="3086" y="501"/>
                    </a:lnTo>
                    <a:lnTo>
                      <a:pt x="2991" y="477"/>
                    </a:lnTo>
                    <a:lnTo>
                      <a:pt x="2896" y="454"/>
                    </a:lnTo>
                    <a:lnTo>
                      <a:pt x="2792" y="437"/>
                    </a:lnTo>
                    <a:lnTo>
                      <a:pt x="2689" y="422"/>
                    </a:lnTo>
                    <a:lnTo>
                      <a:pt x="2585" y="414"/>
                    </a:lnTo>
                    <a:lnTo>
                      <a:pt x="2474" y="414"/>
                    </a:lnTo>
                    <a:lnTo>
                      <a:pt x="2371" y="414"/>
                    </a:lnTo>
                    <a:lnTo>
                      <a:pt x="2267" y="422"/>
                    </a:lnTo>
                    <a:lnTo>
                      <a:pt x="2164" y="437"/>
                    </a:lnTo>
                    <a:lnTo>
                      <a:pt x="2060" y="454"/>
                    </a:lnTo>
                    <a:lnTo>
                      <a:pt x="1957" y="477"/>
                    </a:lnTo>
                    <a:lnTo>
                      <a:pt x="1862" y="501"/>
                    </a:lnTo>
                    <a:lnTo>
                      <a:pt x="1766" y="541"/>
                    </a:lnTo>
                    <a:lnTo>
                      <a:pt x="1670" y="573"/>
                    </a:lnTo>
                    <a:lnTo>
                      <a:pt x="1583" y="613"/>
                    </a:lnTo>
                    <a:lnTo>
                      <a:pt x="1496" y="660"/>
                    </a:lnTo>
                    <a:lnTo>
                      <a:pt x="1408" y="708"/>
                    </a:lnTo>
                    <a:lnTo>
                      <a:pt x="1320" y="764"/>
                    </a:lnTo>
                    <a:lnTo>
                      <a:pt x="1241" y="820"/>
                    </a:lnTo>
                    <a:lnTo>
                      <a:pt x="1161" y="883"/>
                    </a:lnTo>
                    <a:lnTo>
                      <a:pt x="1090" y="946"/>
                    </a:lnTo>
                    <a:lnTo>
                      <a:pt x="1018" y="1018"/>
                    </a:lnTo>
                    <a:lnTo>
                      <a:pt x="946" y="1090"/>
                    </a:lnTo>
                    <a:lnTo>
                      <a:pt x="883" y="1161"/>
                    </a:lnTo>
                    <a:lnTo>
                      <a:pt x="820" y="1241"/>
                    </a:lnTo>
                    <a:lnTo>
                      <a:pt x="764" y="1320"/>
                    </a:lnTo>
                    <a:lnTo>
                      <a:pt x="708" y="1408"/>
                    </a:lnTo>
                    <a:lnTo>
                      <a:pt x="660" y="1496"/>
                    </a:lnTo>
                    <a:lnTo>
                      <a:pt x="613" y="1583"/>
                    </a:lnTo>
                    <a:lnTo>
                      <a:pt x="573" y="1671"/>
                    </a:lnTo>
                    <a:lnTo>
                      <a:pt x="541" y="1766"/>
                    </a:lnTo>
                    <a:lnTo>
                      <a:pt x="501" y="1862"/>
                    </a:lnTo>
                    <a:lnTo>
                      <a:pt x="477" y="1957"/>
                    </a:lnTo>
                    <a:lnTo>
                      <a:pt x="454" y="2060"/>
                    </a:lnTo>
                    <a:lnTo>
                      <a:pt x="437" y="2164"/>
                    </a:lnTo>
                    <a:lnTo>
                      <a:pt x="422" y="2267"/>
                    </a:lnTo>
                    <a:lnTo>
                      <a:pt x="414" y="2371"/>
                    </a:lnTo>
                    <a:lnTo>
                      <a:pt x="414" y="2474"/>
                    </a:lnTo>
                    <a:lnTo>
                      <a:pt x="414" y="2585"/>
                    </a:lnTo>
                    <a:lnTo>
                      <a:pt x="422" y="2689"/>
                    </a:lnTo>
                    <a:lnTo>
                      <a:pt x="437" y="2792"/>
                    </a:lnTo>
                    <a:lnTo>
                      <a:pt x="454" y="2896"/>
                    </a:lnTo>
                    <a:lnTo>
                      <a:pt x="477" y="2991"/>
                    </a:lnTo>
                    <a:lnTo>
                      <a:pt x="501" y="3086"/>
                    </a:lnTo>
                    <a:lnTo>
                      <a:pt x="541" y="3190"/>
                    </a:lnTo>
                    <a:lnTo>
                      <a:pt x="573" y="3278"/>
                    </a:lnTo>
                    <a:lnTo>
                      <a:pt x="613" y="3373"/>
                    </a:lnTo>
                    <a:lnTo>
                      <a:pt x="660" y="3460"/>
                    </a:lnTo>
                    <a:lnTo>
                      <a:pt x="708" y="3548"/>
                    </a:lnTo>
                    <a:lnTo>
                      <a:pt x="764" y="3628"/>
                    </a:lnTo>
                    <a:lnTo>
                      <a:pt x="820" y="3715"/>
                    </a:lnTo>
                    <a:lnTo>
                      <a:pt x="883" y="3787"/>
                    </a:lnTo>
                    <a:lnTo>
                      <a:pt x="946" y="3866"/>
                    </a:lnTo>
                    <a:lnTo>
                      <a:pt x="1018" y="3938"/>
                    </a:lnTo>
                    <a:lnTo>
                      <a:pt x="1090" y="4002"/>
                    </a:lnTo>
                    <a:lnTo>
                      <a:pt x="1161" y="4073"/>
                    </a:lnTo>
                    <a:lnTo>
                      <a:pt x="1241" y="4128"/>
                    </a:lnTo>
                    <a:lnTo>
                      <a:pt x="1320" y="4184"/>
                    </a:lnTo>
                    <a:lnTo>
                      <a:pt x="1408" y="4240"/>
                    </a:lnTo>
                    <a:lnTo>
                      <a:pt x="1496" y="4288"/>
                    </a:lnTo>
                    <a:lnTo>
                      <a:pt x="1583" y="4335"/>
                    </a:lnTo>
                    <a:lnTo>
                      <a:pt x="1670" y="4375"/>
                    </a:lnTo>
                    <a:lnTo>
                      <a:pt x="1766" y="4415"/>
                    </a:lnTo>
                    <a:lnTo>
                      <a:pt x="1862" y="4447"/>
                    </a:lnTo>
                    <a:lnTo>
                      <a:pt x="1957" y="4479"/>
                    </a:lnTo>
                    <a:lnTo>
                      <a:pt x="2060" y="4494"/>
                    </a:lnTo>
                    <a:lnTo>
                      <a:pt x="2164" y="4519"/>
                    </a:lnTo>
                    <a:lnTo>
                      <a:pt x="2267" y="4527"/>
                    </a:lnTo>
                    <a:lnTo>
                      <a:pt x="2371" y="4534"/>
                    </a:lnTo>
                    <a:lnTo>
                      <a:pt x="2474" y="4542"/>
                    </a:lnTo>
                    <a:lnTo>
                      <a:pt x="2585" y="4534"/>
                    </a:lnTo>
                    <a:lnTo>
                      <a:pt x="2689" y="4527"/>
                    </a:lnTo>
                    <a:lnTo>
                      <a:pt x="2792" y="4519"/>
                    </a:lnTo>
                    <a:lnTo>
                      <a:pt x="2896" y="4494"/>
                    </a:lnTo>
                    <a:lnTo>
                      <a:pt x="2991" y="4479"/>
                    </a:lnTo>
                    <a:lnTo>
                      <a:pt x="3086" y="4447"/>
                    </a:lnTo>
                    <a:lnTo>
                      <a:pt x="3190" y="4415"/>
                    </a:lnTo>
                    <a:lnTo>
                      <a:pt x="3278" y="4375"/>
                    </a:lnTo>
                    <a:lnTo>
                      <a:pt x="3373" y="4335"/>
                    </a:lnTo>
                    <a:lnTo>
                      <a:pt x="3460" y="4288"/>
                    </a:lnTo>
                    <a:lnTo>
                      <a:pt x="3548" y="4240"/>
                    </a:lnTo>
                    <a:lnTo>
                      <a:pt x="3628" y="4184"/>
                    </a:lnTo>
                    <a:lnTo>
                      <a:pt x="3715" y="4128"/>
                    </a:lnTo>
                    <a:lnTo>
                      <a:pt x="3787" y="4073"/>
                    </a:lnTo>
                    <a:lnTo>
                      <a:pt x="3866" y="4002"/>
                    </a:lnTo>
                    <a:lnTo>
                      <a:pt x="3938" y="3938"/>
                    </a:lnTo>
                    <a:lnTo>
                      <a:pt x="4002" y="3866"/>
                    </a:lnTo>
                    <a:lnTo>
                      <a:pt x="4073" y="3787"/>
                    </a:lnTo>
                    <a:lnTo>
                      <a:pt x="4128" y="3715"/>
                    </a:lnTo>
                    <a:lnTo>
                      <a:pt x="4184" y="3628"/>
                    </a:lnTo>
                    <a:lnTo>
                      <a:pt x="4240" y="3548"/>
                    </a:lnTo>
                    <a:lnTo>
                      <a:pt x="4288" y="3460"/>
                    </a:lnTo>
                    <a:lnTo>
                      <a:pt x="4335" y="3373"/>
                    </a:lnTo>
                    <a:lnTo>
                      <a:pt x="4376" y="3278"/>
                    </a:lnTo>
                    <a:lnTo>
                      <a:pt x="4415" y="3190"/>
                    </a:lnTo>
                    <a:lnTo>
                      <a:pt x="4447" y="3086"/>
                    </a:lnTo>
                    <a:lnTo>
                      <a:pt x="4479" y="2991"/>
                    </a:lnTo>
                    <a:lnTo>
                      <a:pt x="4502" y="2896"/>
                    </a:lnTo>
                    <a:lnTo>
                      <a:pt x="4519" y="2792"/>
                    </a:lnTo>
                    <a:lnTo>
                      <a:pt x="4527" y="2689"/>
                    </a:lnTo>
                    <a:lnTo>
                      <a:pt x="4534" y="2585"/>
                    </a:lnTo>
                    <a:lnTo>
                      <a:pt x="4542" y="2474"/>
                    </a:lnTo>
                    <a:lnTo>
                      <a:pt x="4956" y="2474"/>
                    </a:lnTo>
                    <a:close/>
                  </a:path>
                </a:pathLst>
              </a:custGeom>
              <a:solidFill>
                <a:srgbClr val="E868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72" name="Freeform 48">
                <a:extLst>
                  <a:ext uri="{FF2B5EF4-FFF2-40B4-BE49-F238E27FC236}">
                    <a16:creationId xmlns:a16="http://schemas.microsoft.com/office/drawing/2014/main" id="{8BF0377A-91AF-416F-A627-5DBA28B27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" y="776"/>
                <a:ext cx="454" cy="454"/>
              </a:xfrm>
              <a:custGeom>
                <a:avLst/>
                <a:gdLst>
                  <a:gd name="T0" fmla="*/ 4510 w 4542"/>
                  <a:gd name="T1" fmla="*/ 1925 h 4542"/>
                  <a:gd name="T2" fmla="*/ 4399 w 4542"/>
                  <a:gd name="T3" fmla="*/ 1487 h 4542"/>
                  <a:gd name="T4" fmla="*/ 4208 w 4542"/>
                  <a:gd name="T5" fmla="*/ 1090 h 4542"/>
                  <a:gd name="T6" fmla="*/ 3954 w 4542"/>
                  <a:gd name="T7" fmla="*/ 739 h 4542"/>
                  <a:gd name="T8" fmla="*/ 3627 w 4542"/>
                  <a:gd name="T9" fmla="*/ 453 h 4542"/>
                  <a:gd name="T10" fmla="*/ 3253 w 4542"/>
                  <a:gd name="T11" fmla="*/ 222 h 4542"/>
                  <a:gd name="T12" fmla="*/ 2840 w 4542"/>
                  <a:gd name="T13" fmla="*/ 71 h 4542"/>
                  <a:gd name="T14" fmla="*/ 2387 w 4542"/>
                  <a:gd name="T15" fmla="*/ 0 h 4542"/>
                  <a:gd name="T16" fmla="*/ 1925 w 4542"/>
                  <a:gd name="T17" fmla="*/ 24 h 4542"/>
                  <a:gd name="T18" fmla="*/ 1487 w 4542"/>
                  <a:gd name="T19" fmla="*/ 135 h 4542"/>
                  <a:gd name="T20" fmla="*/ 1090 w 4542"/>
                  <a:gd name="T21" fmla="*/ 326 h 4542"/>
                  <a:gd name="T22" fmla="*/ 739 w 4542"/>
                  <a:gd name="T23" fmla="*/ 588 h 4542"/>
                  <a:gd name="T24" fmla="*/ 453 w 4542"/>
                  <a:gd name="T25" fmla="*/ 915 h 4542"/>
                  <a:gd name="T26" fmla="*/ 222 w 4542"/>
                  <a:gd name="T27" fmla="*/ 1289 h 4542"/>
                  <a:gd name="T28" fmla="*/ 71 w 4542"/>
                  <a:gd name="T29" fmla="*/ 1702 h 4542"/>
                  <a:gd name="T30" fmla="*/ 0 w 4542"/>
                  <a:gd name="T31" fmla="*/ 2155 h 4542"/>
                  <a:gd name="T32" fmla="*/ 24 w 4542"/>
                  <a:gd name="T33" fmla="*/ 2617 h 4542"/>
                  <a:gd name="T34" fmla="*/ 135 w 4542"/>
                  <a:gd name="T35" fmla="*/ 3047 h 4542"/>
                  <a:gd name="T36" fmla="*/ 326 w 4542"/>
                  <a:gd name="T37" fmla="*/ 3444 h 4542"/>
                  <a:gd name="T38" fmla="*/ 588 w 4542"/>
                  <a:gd name="T39" fmla="*/ 3795 h 4542"/>
                  <a:gd name="T40" fmla="*/ 915 w 4542"/>
                  <a:gd name="T41" fmla="*/ 4089 h 4542"/>
                  <a:gd name="T42" fmla="*/ 1289 w 4542"/>
                  <a:gd name="T43" fmla="*/ 4320 h 4542"/>
                  <a:gd name="T44" fmla="*/ 1702 w 4542"/>
                  <a:gd name="T45" fmla="*/ 4471 h 4542"/>
                  <a:gd name="T46" fmla="*/ 2155 w 4542"/>
                  <a:gd name="T47" fmla="*/ 4534 h 4542"/>
                  <a:gd name="T48" fmla="*/ 2617 w 4542"/>
                  <a:gd name="T49" fmla="*/ 4510 h 4542"/>
                  <a:gd name="T50" fmla="*/ 3047 w 4542"/>
                  <a:gd name="T51" fmla="*/ 4399 h 4542"/>
                  <a:gd name="T52" fmla="*/ 3444 w 4542"/>
                  <a:gd name="T53" fmla="*/ 4208 h 4542"/>
                  <a:gd name="T54" fmla="*/ 3795 w 4542"/>
                  <a:gd name="T55" fmla="*/ 3954 h 4542"/>
                  <a:gd name="T56" fmla="*/ 4089 w 4542"/>
                  <a:gd name="T57" fmla="*/ 3627 h 4542"/>
                  <a:gd name="T58" fmla="*/ 4320 w 4542"/>
                  <a:gd name="T59" fmla="*/ 3253 h 4542"/>
                  <a:gd name="T60" fmla="*/ 4471 w 4542"/>
                  <a:gd name="T61" fmla="*/ 2840 h 4542"/>
                  <a:gd name="T62" fmla="*/ 4534 w 4542"/>
                  <a:gd name="T63" fmla="*/ 2387 h 4542"/>
                  <a:gd name="T64" fmla="*/ 4120 w 4542"/>
                  <a:gd name="T65" fmla="*/ 2076 h 4542"/>
                  <a:gd name="T66" fmla="*/ 4041 w 4542"/>
                  <a:gd name="T67" fmla="*/ 1719 h 4542"/>
                  <a:gd name="T68" fmla="*/ 3810 w 4542"/>
                  <a:gd name="T69" fmla="*/ 1233 h 4542"/>
                  <a:gd name="T70" fmla="*/ 3309 w 4542"/>
                  <a:gd name="T71" fmla="*/ 732 h 4542"/>
                  <a:gd name="T72" fmla="*/ 2823 w 4542"/>
                  <a:gd name="T73" fmla="*/ 493 h 4542"/>
                  <a:gd name="T74" fmla="*/ 2458 w 4542"/>
                  <a:gd name="T75" fmla="*/ 422 h 4542"/>
                  <a:gd name="T76" fmla="*/ 2076 w 4542"/>
                  <a:gd name="T77" fmla="*/ 422 h 4542"/>
                  <a:gd name="T78" fmla="*/ 1719 w 4542"/>
                  <a:gd name="T79" fmla="*/ 493 h 4542"/>
                  <a:gd name="T80" fmla="*/ 1233 w 4542"/>
                  <a:gd name="T81" fmla="*/ 732 h 4542"/>
                  <a:gd name="T82" fmla="*/ 732 w 4542"/>
                  <a:gd name="T83" fmla="*/ 1233 h 4542"/>
                  <a:gd name="T84" fmla="*/ 493 w 4542"/>
                  <a:gd name="T85" fmla="*/ 1719 h 4542"/>
                  <a:gd name="T86" fmla="*/ 422 w 4542"/>
                  <a:gd name="T87" fmla="*/ 2076 h 4542"/>
                  <a:gd name="T88" fmla="*/ 422 w 4542"/>
                  <a:gd name="T89" fmla="*/ 2458 h 4542"/>
                  <a:gd name="T90" fmla="*/ 493 w 4542"/>
                  <a:gd name="T91" fmla="*/ 2823 h 4542"/>
                  <a:gd name="T92" fmla="*/ 732 w 4542"/>
                  <a:gd name="T93" fmla="*/ 3309 h 4542"/>
                  <a:gd name="T94" fmla="*/ 1233 w 4542"/>
                  <a:gd name="T95" fmla="*/ 3810 h 4542"/>
                  <a:gd name="T96" fmla="*/ 1719 w 4542"/>
                  <a:gd name="T97" fmla="*/ 4041 h 4542"/>
                  <a:gd name="T98" fmla="*/ 2076 w 4542"/>
                  <a:gd name="T99" fmla="*/ 4120 h 4542"/>
                  <a:gd name="T100" fmla="*/ 2458 w 4542"/>
                  <a:gd name="T101" fmla="*/ 4120 h 4542"/>
                  <a:gd name="T102" fmla="*/ 2823 w 4542"/>
                  <a:gd name="T103" fmla="*/ 4041 h 4542"/>
                  <a:gd name="T104" fmla="*/ 3309 w 4542"/>
                  <a:gd name="T105" fmla="*/ 3810 h 4542"/>
                  <a:gd name="T106" fmla="*/ 3810 w 4542"/>
                  <a:gd name="T107" fmla="*/ 3309 h 4542"/>
                  <a:gd name="T108" fmla="*/ 4041 w 4542"/>
                  <a:gd name="T109" fmla="*/ 2823 h 4542"/>
                  <a:gd name="T110" fmla="*/ 4120 w 4542"/>
                  <a:gd name="T111" fmla="*/ 2458 h 4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542" h="4542">
                    <a:moveTo>
                      <a:pt x="4542" y="2267"/>
                    </a:moveTo>
                    <a:lnTo>
                      <a:pt x="4534" y="2155"/>
                    </a:lnTo>
                    <a:lnTo>
                      <a:pt x="4527" y="2036"/>
                    </a:lnTo>
                    <a:lnTo>
                      <a:pt x="4510" y="1925"/>
                    </a:lnTo>
                    <a:lnTo>
                      <a:pt x="4494" y="1814"/>
                    </a:lnTo>
                    <a:lnTo>
                      <a:pt x="4471" y="1702"/>
                    </a:lnTo>
                    <a:lnTo>
                      <a:pt x="4438" y="1591"/>
                    </a:lnTo>
                    <a:lnTo>
                      <a:pt x="4399" y="1487"/>
                    </a:lnTo>
                    <a:lnTo>
                      <a:pt x="4359" y="1384"/>
                    </a:lnTo>
                    <a:lnTo>
                      <a:pt x="4320" y="1289"/>
                    </a:lnTo>
                    <a:lnTo>
                      <a:pt x="4264" y="1185"/>
                    </a:lnTo>
                    <a:lnTo>
                      <a:pt x="4208" y="1090"/>
                    </a:lnTo>
                    <a:lnTo>
                      <a:pt x="4153" y="1002"/>
                    </a:lnTo>
                    <a:lnTo>
                      <a:pt x="4089" y="915"/>
                    </a:lnTo>
                    <a:lnTo>
                      <a:pt x="4025" y="827"/>
                    </a:lnTo>
                    <a:lnTo>
                      <a:pt x="3954" y="739"/>
                    </a:lnTo>
                    <a:lnTo>
                      <a:pt x="3874" y="660"/>
                    </a:lnTo>
                    <a:lnTo>
                      <a:pt x="3795" y="588"/>
                    </a:lnTo>
                    <a:lnTo>
                      <a:pt x="3715" y="517"/>
                    </a:lnTo>
                    <a:lnTo>
                      <a:pt x="3627" y="453"/>
                    </a:lnTo>
                    <a:lnTo>
                      <a:pt x="3540" y="389"/>
                    </a:lnTo>
                    <a:lnTo>
                      <a:pt x="3444" y="326"/>
                    </a:lnTo>
                    <a:lnTo>
                      <a:pt x="3349" y="270"/>
                    </a:lnTo>
                    <a:lnTo>
                      <a:pt x="3253" y="222"/>
                    </a:lnTo>
                    <a:lnTo>
                      <a:pt x="3150" y="175"/>
                    </a:lnTo>
                    <a:lnTo>
                      <a:pt x="3047" y="135"/>
                    </a:lnTo>
                    <a:lnTo>
                      <a:pt x="2943" y="104"/>
                    </a:lnTo>
                    <a:lnTo>
                      <a:pt x="2840" y="71"/>
                    </a:lnTo>
                    <a:lnTo>
                      <a:pt x="2728" y="48"/>
                    </a:lnTo>
                    <a:lnTo>
                      <a:pt x="2617" y="24"/>
                    </a:lnTo>
                    <a:lnTo>
                      <a:pt x="2498" y="8"/>
                    </a:lnTo>
                    <a:lnTo>
                      <a:pt x="2387" y="0"/>
                    </a:lnTo>
                    <a:lnTo>
                      <a:pt x="2267" y="0"/>
                    </a:lnTo>
                    <a:lnTo>
                      <a:pt x="2155" y="0"/>
                    </a:lnTo>
                    <a:lnTo>
                      <a:pt x="2037" y="8"/>
                    </a:lnTo>
                    <a:lnTo>
                      <a:pt x="1925" y="24"/>
                    </a:lnTo>
                    <a:lnTo>
                      <a:pt x="1814" y="48"/>
                    </a:lnTo>
                    <a:lnTo>
                      <a:pt x="1702" y="71"/>
                    </a:lnTo>
                    <a:lnTo>
                      <a:pt x="1591" y="104"/>
                    </a:lnTo>
                    <a:lnTo>
                      <a:pt x="1487" y="135"/>
                    </a:lnTo>
                    <a:lnTo>
                      <a:pt x="1384" y="175"/>
                    </a:lnTo>
                    <a:lnTo>
                      <a:pt x="1289" y="222"/>
                    </a:lnTo>
                    <a:lnTo>
                      <a:pt x="1185" y="270"/>
                    </a:lnTo>
                    <a:lnTo>
                      <a:pt x="1090" y="326"/>
                    </a:lnTo>
                    <a:lnTo>
                      <a:pt x="1002" y="389"/>
                    </a:lnTo>
                    <a:lnTo>
                      <a:pt x="915" y="453"/>
                    </a:lnTo>
                    <a:lnTo>
                      <a:pt x="827" y="517"/>
                    </a:lnTo>
                    <a:lnTo>
                      <a:pt x="739" y="588"/>
                    </a:lnTo>
                    <a:lnTo>
                      <a:pt x="660" y="660"/>
                    </a:lnTo>
                    <a:lnTo>
                      <a:pt x="588" y="739"/>
                    </a:lnTo>
                    <a:lnTo>
                      <a:pt x="517" y="827"/>
                    </a:lnTo>
                    <a:lnTo>
                      <a:pt x="453" y="915"/>
                    </a:lnTo>
                    <a:lnTo>
                      <a:pt x="389" y="1002"/>
                    </a:lnTo>
                    <a:lnTo>
                      <a:pt x="326" y="1090"/>
                    </a:lnTo>
                    <a:lnTo>
                      <a:pt x="270" y="1185"/>
                    </a:lnTo>
                    <a:lnTo>
                      <a:pt x="222" y="1289"/>
                    </a:lnTo>
                    <a:lnTo>
                      <a:pt x="175" y="1384"/>
                    </a:lnTo>
                    <a:lnTo>
                      <a:pt x="135" y="1487"/>
                    </a:lnTo>
                    <a:lnTo>
                      <a:pt x="104" y="1591"/>
                    </a:lnTo>
                    <a:lnTo>
                      <a:pt x="71" y="1702"/>
                    </a:lnTo>
                    <a:lnTo>
                      <a:pt x="48" y="1814"/>
                    </a:lnTo>
                    <a:lnTo>
                      <a:pt x="24" y="1925"/>
                    </a:lnTo>
                    <a:lnTo>
                      <a:pt x="8" y="2036"/>
                    </a:lnTo>
                    <a:lnTo>
                      <a:pt x="0" y="2155"/>
                    </a:lnTo>
                    <a:lnTo>
                      <a:pt x="0" y="2267"/>
                    </a:lnTo>
                    <a:lnTo>
                      <a:pt x="0" y="2387"/>
                    </a:lnTo>
                    <a:lnTo>
                      <a:pt x="8" y="2498"/>
                    </a:lnTo>
                    <a:lnTo>
                      <a:pt x="24" y="2617"/>
                    </a:lnTo>
                    <a:lnTo>
                      <a:pt x="48" y="2728"/>
                    </a:lnTo>
                    <a:lnTo>
                      <a:pt x="71" y="2840"/>
                    </a:lnTo>
                    <a:lnTo>
                      <a:pt x="104" y="2943"/>
                    </a:lnTo>
                    <a:lnTo>
                      <a:pt x="135" y="3047"/>
                    </a:lnTo>
                    <a:lnTo>
                      <a:pt x="175" y="3150"/>
                    </a:lnTo>
                    <a:lnTo>
                      <a:pt x="222" y="3253"/>
                    </a:lnTo>
                    <a:lnTo>
                      <a:pt x="270" y="3349"/>
                    </a:lnTo>
                    <a:lnTo>
                      <a:pt x="326" y="3444"/>
                    </a:lnTo>
                    <a:lnTo>
                      <a:pt x="389" y="3540"/>
                    </a:lnTo>
                    <a:lnTo>
                      <a:pt x="453" y="3627"/>
                    </a:lnTo>
                    <a:lnTo>
                      <a:pt x="517" y="3715"/>
                    </a:lnTo>
                    <a:lnTo>
                      <a:pt x="588" y="3795"/>
                    </a:lnTo>
                    <a:lnTo>
                      <a:pt x="660" y="3874"/>
                    </a:lnTo>
                    <a:lnTo>
                      <a:pt x="739" y="3954"/>
                    </a:lnTo>
                    <a:lnTo>
                      <a:pt x="827" y="4025"/>
                    </a:lnTo>
                    <a:lnTo>
                      <a:pt x="915" y="4089"/>
                    </a:lnTo>
                    <a:lnTo>
                      <a:pt x="1002" y="4153"/>
                    </a:lnTo>
                    <a:lnTo>
                      <a:pt x="1090" y="4208"/>
                    </a:lnTo>
                    <a:lnTo>
                      <a:pt x="1185" y="4264"/>
                    </a:lnTo>
                    <a:lnTo>
                      <a:pt x="1289" y="4320"/>
                    </a:lnTo>
                    <a:lnTo>
                      <a:pt x="1384" y="4359"/>
                    </a:lnTo>
                    <a:lnTo>
                      <a:pt x="1487" y="4399"/>
                    </a:lnTo>
                    <a:lnTo>
                      <a:pt x="1591" y="4438"/>
                    </a:lnTo>
                    <a:lnTo>
                      <a:pt x="1702" y="4471"/>
                    </a:lnTo>
                    <a:lnTo>
                      <a:pt x="1814" y="4494"/>
                    </a:lnTo>
                    <a:lnTo>
                      <a:pt x="1925" y="4510"/>
                    </a:lnTo>
                    <a:lnTo>
                      <a:pt x="2037" y="4527"/>
                    </a:lnTo>
                    <a:lnTo>
                      <a:pt x="2155" y="4534"/>
                    </a:lnTo>
                    <a:lnTo>
                      <a:pt x="2267" y="4542"/>
                    </a:lnTo>
                    <a:lnTo>
                      <a:pt x="2387" y="4534"/>
                    </a:lnTo>
                    <a:lnTo>
                      <a:pt x="2498" y="4527"/>
                    </a:lnTo>
                    <a:lnTo>
                      <a:pt x="2617" y="4510"/>
                    </a:lnTo>
                    <a:lnTo>
                      <a:pt x="2728" y="4494"/>
                    </a:lnTo>
                    <a:lnTo>
                      <a:pt x="2840" y="4471"/>
                    </a:lnTo>
                    <a:lnTo>
                      <a:pt x="2943" y="4438"/>
                    </a:lnTo>
                    <a:lnTo>
                      <a:pt x="3047" y="4399"/>
                    </a:lnTo>
                    <a:lnTo>
                      <a:pt x="3150" y="4359"/>
                    </a:lnTo>
                    <a:lnTo>
                      <a:pt x="3253" y="4320"/>
                    </a:lnTo>
                    <a:lnTo>
                      <a:pt x="3349" y="4264"/>
                    </a:lnTo>
                    <a:lnTo>
                      <a:pt x="3444" y="4208"/>
                    </a:lnTo>
                    <a:lnTo>
                      <a:pt x="3540" y="4153"/>
                    </a:lnTo>
                    <a:lnTo>
                      <a:pt x="3627" y="4089"/>
                    </a:lnTo>
                    <a:lnTo>
                      <a:pt x="3715" y="4025"/>
                    </a:lnTo>
                    <a:lnTo>
                      <a:pt x="3795" y="3954"/>
                    </a:lnTo>
                    <a:lnTo>
                      <a:pt x="3874" y="3874"/>
                    </a:lnTo>
                    <a:lnTo>
                      <a:pt x="3954" y="3795"/>
                    </a:lnTo>
                    <a:lnTo>
                      <a:pt x="4025" y="3715"/>
                    </a:lnTo>
                    <a:lnTo>
                      <a:pt x="4089" y="3627"/>
                    </a:lnTo>
                    <a:lnTo>
                      <a:pt x="4153" y="3540"/>
                    </a:lnTo>
                    <a:lnTo>
                      <a:pt x="4208" y="3444"/>
                    </a:lnTo>
                    <a:lnTo>
                      <a:pt x="4264" y="3349"/>
                    </a:lnTo>
                    <a:lnTo>
                      <a:pt x="4320" y="3253"/>
                    </a:lnTo>
                    <a:lnTo>
                      <a:pt x="4359" y="3150"/>
                    </a:lnTo>
                    <a:lnTo>
                      <a:pt x="4399" y="3047"/>
                    </a:lnTo>
                    <a:lnTo>
                      <a:pt x="4438" y="2943"/>
                    </a:lnTo>
                    <a:lnTo>
                      <a:pt x="4471" y="2840"/>
                    </a:lnTo>
                    <a:lnTo>
                      <a:pt x="4494" y="2728"/>
                    </a:lnTo>
                    <a:lnTo>
                      <a:pt x="4510" y="2617"/>
                    </a:lnTo>
                    <a:lnTo>
                      <a:pt x="4527" y="2498"/>
                    </a:lnTo>
                    <a:lnTo>
                      <a:pt x="4534" y="2387"/>
                    </a:lnTo>
                    <a:lnTo>
                      <a:pt x="4542" y="2267"/>
                    </a:lnTo>
                    <a:lnTo>
                      <a:pt x="4128" y="2267"/>
                    </a:lnTo>
                    <a:lnTo>
                      <a:pt x="4128" y="2172"/>
                    </a:lnTo>
                    <a:lnTo>
                      <a:pt x="4120" y="2076"/>
                    </a:lnTo>
                    <a:lnTo>
                      <a:pt x="4105" y="1988"/>
                    </a:lnTo>
                    <a:lnTo>
                      <a:pt x="4089" y="1893"/>
                    </a:lnTo>
                    <a:lnTo>
                      <a:pt x="4065" y="1806"/>
                    </a:lnTo>
                    <a:lnTo>
                      <a:pt x="4041" y="1719"/>
                    </a:lnTo>
                    <a:lnTo>
                      <a:pt x="4017" y="1630"/>
                    </a:lnTo>
                    <a:lnTo>
                      <a:pt x="3977" y="1543"/>
                    </a:lnTo>
                    <a:lnTo>
                      <a:pt x="3906" y="1384"/>
                    </a:lnTo>
                    <a:lnTo>
                      <a:pt x="3810" y="1233"/>
                    </a:lnTo>
                    <a:lnTo>
                      <a:pt x="3706" y="1090"/>
                    </a:lnTo>
                    <a:lnTo>
                      <a:pt x="3580" y="954"/>
                    </a:lnTo>
                    <a:lnTo>
                      <a:pt x="3452" y="836"/>
                    </a:lnTo>
                    <a:lnTo>
                      <a:pt x="3309" y="732"/>
                    </a:lnTo>
                    <a:lnTo>
                      <a:pt x="3158" y="636"/>
                    </a:lnTo>
                    <a:lnTo>
                      <a:pt x="2991" y="557"/>
                    </a:lnTo>
                    <a:lnTo>
                      <a:pt x="2912" y="525"/>
                    </a:lnTo>
                    <a:lnTo>
                      <a:pt x="2823" y="493"/>
                    </a:lnTo>
                    <a:lnTo>
                      <a:pt x="2736" y="470"/>
                    </a:lnTo>
                    <a:lnTo>
                      <a:pt x="2641" y="453"/>
                    </a:lnTo>
                    <a:lnTo>
                      <a:pt x="2554" y="429"/>
                    </a:lnTo>
                    <a:lnTo>
                      <a:pt x="2458" y="422"/>
                    </a:lnTo>
                    <a:lnTo>
                      <a:pt x="2362" y="414"/>
                    </a:lnTo>
                    <a:lnTo>
                      <a:pt x="2267" y="414"/>
                    </a:lnTo>
                    <a:lnTo>
                      <a:pt x="2172" y="414"/>
                    </a:lnTo>
                    <a:lnTo>
                      <a:pt x="2076" y="422"/>
                    </a:lnTo>
                    <a:lnTo>
                      <a:pt x="1988" y="429"/>
                    </a:lnTo>
                    <a:lnTo>
                      <a:pt x="1893" y="453"/>
                    </a:lnTo>
                    <a:lnTo>
                      <a:pt x="1806" y="470"/>
                    </a:lnTo>
                    <a:lnTo>
                      <a:pt x="1719" y="493"/>
                    </a:lnTo>
                    <a:lnTo>
                      <a:pt x="1630" y="525"/>
                    </a:lnTo>
                    <a:lnTo>
                      <a:pt x="1543" y="557"/>
                    </a:lnTo>
                    <a:lnTo>
                      <a:pt x="1384" y="636"/>
                    </a:lnTo>
                    <a:lnTo>
                      <a:pt x="1233" y="732"/>
                    </a:lnTo>
                    <a:lnTo>
                      <a:pt x="1090" y="836"/>
                    </a:lnTo>
                    <a:lnTo>
                      <a:pt x="954" y="954"/>
                    </a:lnTo>
                    <a:lnTo>
                      <a:pt x="836" y="1090"/>
                    </a:lnTo>
                    <a:lnTo>
                      <a:pt x="732" y="1233"/>
                    </a:lnTo>
                    <a:lnTo>
                      <a:pt x="636" y="1384"/>
                    </a:lnTo>
                    <a:lnTo>
                      <a:pt x="557" y="1543"/>
                    </a:lnTo>
                    <a:lnTo>
                      <a:pt x="525" y="1630"/>
                    </a:lnTo>
                    <a:lnTo>
                      <a:pt x="493" y="1719"/>
                    </a:lnTo>
                    <a:lnTo>
                      <a:pt x="470" y="1806"/>
                    </a:lnTo>
                    <a:lnTo>
                      <a:pt x="453" y="1893"/>
                    </a:lnTo>
                    <a:lnTo>
                      <a:pt x="429" y="1988"/>
                    </a:lnTo>
                    <a:lnTo>
                      <a:pt x="422" y="2076"/>
                    </a:lnTo>
                    <a:lnTo>
                      <a:pt x="414" y="2172"/>
                    </a:lnTo>
                    <a:lnTo>
                      <a:pt x="414" y="2267"/>
                    </a:lnTo>
                    <a:lnTo>
                      <a:pt x="414" y="2362"/>
                    </a:lnTo>
                    <a:lnTo>
                      <a:pt x="422" y="2458"/>
                    </a:lnTo>
                    <a:lnTo>
                      <a:pt x="429" y="2554"/>
                    </a:lnTo>
                    <a:lnTo>
                      <a:pt x="453" y="2641"/>
                    </a:lnTo>
                    <a:lnTo>
                      <a:pt x="470" y="2736"/>
                    </a:lnTo>
                    <a:lnTo>
                      <a:pt x="493" y="2823"/>
                    </a:lnTo>
                    <a:lnTo>
                      <a:pt x="525" y="2912"/>
                    </a:lnTo>
                    <a:lnTo>
                      <a:pt x="557" y="2991"/>
                    </a:lnTo>
                    <a:lnTo>
                      <a:pt x="636" y="3158"/>
                    </a:lnTo>
                    <a:lnTo>
                      <a:pt x="732" y="3309"/>
                    </a:lnTo>
                    <a:lnTo>
                      <a:pt x="836" y="3452"/>
                    </a:lnTo>
                    <a:lnTo>
                      <a:pt x="954" y="3580"/>
                    </a:lnTo>
                    <a:lnTo>
                      <a:pt x="1090" y="3699"/>
                    </a:lnTo>
                    <a:lnTo>
                      <a:pt x="1233" y="3810"/>
                    </a:lnTo>
                    <a:lnTo>
                      <a:pt x="1384" y="3906"/>
                    </a:lnTo>
                    <a:lnTo>
                      <a:pt x="1543" y="3977"/>
                    </a:lnTo>
                    <a:lnTo>
                      <a:pt x="1630" y="4017"/>
                    </a:lnTo>
                    <a:lnTo>
                      <a:pt x="1719" y="4041"/>
                    </a:lnTo>
                    <a:lnTo>
                      <a:pt x="1806" y="4064"/>
                    </a:lnTo>
                    <a:lnTo>
                      <a:pt x="1893" y="4089"/>
                    </a:lnTo>
                    <a:lnTo>
                      <a:pt x="1988" y="4105"/>
                    </a:lnTo>
                    <a:lnTo>
                      <a:pt x="2076" y="4120"/>
                    </a:lnTo>
                    <a:lnTo>
                      <a:pt x="2172" y="4128"/>
                    </a:lnTo>
                    <a:lnTo>
                      <a:pt x="2267" y="4128"/>
                    </a:lnTo>
                    <a:lnTo>
                      <a:pt x="2362" y="4128"/>
                    </a:lnTo>
                    <a:lnTo>
                      <a:pt x="2458" y="4120"/>
                    </a:lnTo>
                    <a:lnTo>
                      <a:pt x="2554" y="4105"/>
                    </a:lnTo>
                    <a:lnTo>
                      <a:pt x="2641" y="4089"/>
                    </a:lnTo>
                    <a:lnTo>
                      <a:pt x="2736" y="4064"/>
                    </a:lnTo>
                    <a:lnTo>
                      <a:pt x="2823" y="4041"/>
                    </a:lnTo>
                    <a:lnTo>
                      <a:pt x="2912" y="4017"/>
                    </a:lnTo>
                    <a:lnTo>
                      <a:pt x="2991" y="3977"/>
                    </a:lnTo>
                    <a:lnTo>
                      <a:pt x="3158" y="3906"/>
                    </a:lnTo>
                    <a:lnTo>
                      <a:pt x="3309" y="3810"/>
                    </a:lnTo>
                    <a:lnTo>
                      <a:pt x="3452" y="3699"/>
                    </a:lnTo>
                    <a:lnTo>
                      <a:pt x="3580" y="3580"/>
                    </a:lnTo>
                    <a:lnTo>
                      <a:pt x="3706" y="3452"/>
                    </a:lnTo>
                    <a:lnTo>
                      <a:pt x="3810" y="3309"/>
                    </a:lnTo>
                    <a:lnTo>
                      <a:pt x="3906" y="3158"/>
                    </a:lnTo>
                    <a:lnTo>
                      <a:pt x="3977" y="2991"/>
                    </a:lnTo>
                    <a:lnTo>
                      <a:pt x="4017" y="2912"/>
                    </a:lnTo>
                    <a:lnTo>
                      <a:pt x="4041" y="2823"/>
                    </a:lnTo>
                    <a:lnTo>
                      <a:pt x="4065" y="2736"/>
                    </a:lnTo>
                    <a:lnTo>
                      <a:pt x="4089" y="2641"/>
                    </a:lnTo>
                    <a:lnTo>
                      <a:pt x="4105" y="2554"/>
                    </a:lnTo>
                    <a:lnTo>
                      <a:pt x="4120" y="2458"/>
                    </a:lnTo>
                    <a:lnTo>
                      <a:pt x="4128" y="2362"/>
                    </a:lnTo>
                    <a:lnTo>
                      <a:pt x="4128" y="2267"/>
                    </a:lnTo>
                    <a:lnTo>
                      <a:pt x="4542" y="2267"/>
                    </a:lnTo>
                    <a:close/>
                  </a:path>
                </a:pathLst>
              </a:custGeom>
              <a:solidFill>
                <a:srgbClr val="E866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73" name="Freeform 49">
                <a:extLst>
                  <a:ext uri="{FF2B5EF4-FFF2-40B4-BE49-F238E27FC236}">
                    <a16:creationId xmlns:a16="http://schemas.microsoft.com/office/drawing/2014/main" id="{DA35D437-BA64-4659-BFBB-A026BB36B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" y="797"/>
                <a:ext cx="412" cy="412"/>
              </a:xfrm>
              <a:custGeom>
                <a:avLst/>
                <a:gdLst>
                  <a:gd name="T0" fmla="*/ 4105 w 4128"/>
                  <a:gd name="T1" fmla="*/ 1750 h 4128"/>
                  <a:gd name="T2" fmla="*/ 4001 w 4128"/>
                  <a:gd name="T3" fmla="*/ 1352 h 4128"/>
                  <a:gd name="T4" fmla="*/ 3826 w 4128"/>
                  <a:gd name="T5" fmla="*/ 994 h 4128"/>
                  <a:gd name="T6" fmla="*/ 3588 w 4128"/>
                  <a:gd name="T7" fmla="*/ 676 h 4128"/>
                  <a:gd name="T8" fmla="*/ 3301 w 4128"/>
                  <a:gd name="T9" fmla="*/ 406 h 4128"/>
                  <a:gd name="T10" fmla="*/ 2959 w 4128"/>
                  <a:gd name="T11" fmla="*/ 199 h 4128"/>
                  <a:gd name="T12" fmla="*/ 2577 w 4128"/>
                  <a:gd name="T13" fmla="*/ 63 h 4128"/>
                  <a:gd name="T14" fmla="*/ 2171 w 4128"/>
                  <a:gd name="T15" fmla="*/ 0 h 4128"/>
                  <a:gd name="T16" fmla="*/ 1750 w 4128"/>
                  <a:gd name="T17" fmla="*/ 23 h 4128"/>
                  <a:gd name="T18" fmla="*/ 1352 w 4128"/>
                  <a:gd name="T19" fmla="*/ 127 h 4128"/>
                  <a:gd name="T20" fmla="*/ 994 w 4128"/>
                  <a:gd name="T21" fmla="*/ 294 h 4128"/>
                  <a:gd name="T22" fmla="*/ 676 w 4128"/>
                  <a:gd name="T23" fmla="*/ 532 h 4128"/>
                  <a:gd name="T24" fmla="*/ 406 w 4128"/>
                  <a:gd name="T25" fmla="*/ 827 h 4128"/>
                  <a:gd name="T26" fmla="*/ 199 w 4128"/>
                  <a:gd name="T27" fmla="*/ 1169 h 4128"/>
                  <a:gd name="T28" fmla="*/ 63 w 4128"/>
                  <a:gd name="T29" fmla="*/ 1543 h 4128"/>
                  <a:gd name="T30" fmla="*/ 0 w 4128"/>
                  <a:gd name="T31" fmla="*/ 1957 h 4128"/>
                  <a:gd name="T32" fmla="*/ 23 w 4128"/>
                  <a:gd name="T33" fmla="*/ 2378 h 4128"/>
                  <a:gd name="T34" fmla="*/ 127 w 4128"/>
                  <a:gd name="T35" fmla="*/ 2776 h 4128"/>
                  <a:gd name="T36" fmla="*/ 294 w 4128"/>
                  <a:gd name="T37" fmla="*/ 3134 h 4128"/>
                  <a:gd name="T38" fmla="*/ 532 w 4128"/>
                  <a:gd name="T39" fmla="*/ 3452 h 4128"/>
                  <a:gd name="T40" fmla="*/ 827 w 4128"/>
                  <a:gd name="T41" fmla="*/ 3714 h 4128"/>
                  <a:gd name="T42" fmla="*/ 1169 w 4128"/>
                  <a:gd name="T43" fmla="*/ 3921 h 4128"/>
                  <a:gd name="T44" fmla="*/ 1543 w 4128"/>
                  <a:gd name="T45" fmla="*/ 4065 h 4128"/>
                  <a:gd name="T46" fmla="*/ 1957 w 4128"/>
                  <a:gd name="T47" fmla="*/ 4120 h 4128"/>
                  <a:gd name="T48" fmla="*/ 2378 w 4128"/>
                  <a:gd name="T49" fmla="*/ 4105 h 4128"/>
                  <a:gd name="T50" fmla="*/ 2776 w 4128"/>
                  <a:gd name="T51" fmla="*/ 4001 h 4128"/>
                  <a:gd name="T52" fmla="*/ 3134 w 4128"/>
                  <a:gd name="T53" fmla="*/ 3826 h 4128"/>
                  <a:gd name="T54" fmla="*/ 3452 w 4128"/>
                  <a:gd name="T55" fmla="*/ 3588 h 4128"/>
                  <a:gd name="T56" fmla="*/ 3714 w 4128"/>
                  <a:gd name="T57" fmla="*/ 3301 h 4128"/>
                  <a:gd name="T58" fmla="*/ 3921 w 4128"/>
                  <a:gd name="T59" fmla="*/ 2959 h 4128"/>
                  <a:gd name="T60" fmla="*/ 4065 w 4128"/>
                  <a:gd name="T61" fmla="*/ 2577 h 4128"/>
                  <a:gd name="T62" fmla="*/ 4120 w 4128"/>
                  <a:gd name="T63" fmla="*/ 2171 h 4128"/>
                  <a:gd name="T64" fmla="*/ 3706 w 4128"/>
                  <a:gd name="T65" fmla="*/ 1893 h 4128"/>
                  <a:gd name="T66" fmla="*/ 3588 w 4128"/>
                  <a:gd name="T67" fmla="*/ 1423 h 4128"/>
                  <a:gd name="T68" fmla="*/ 3230 w 4128"/>
                  <a:gd name="T69" fmla="*/ 898 h 4128"/>
                  <a:gd name="T70" fmla="*/ 2705 w 4128"/>
                  <a:gd name="T71" fmla="*/ 540 h 4128"/>
                  <a:gd name="T72" fmla="*/ 2235 w 4128"/>
                  <a:gd name="T73" fmla="*/ 422 h 4128"/>
                  <a:gd name="T74" fmla="*/ 1893 w 4128"/>
                  <a:gd name="T75" fmla="*/ 422 h 4128"/>
                  <a:gd name="T76" fmla="*/ 1423 w 4128"/>
                  <a:gd name="T77" fmla="*/ 540 h 4128"/>
                  <a:gd name="T78" fmla="*/ 898 w 4128"/>
                  <a:gd name="T79" fmla="*/ 898 h 4128"/>
                  <a:gd name="T80" fmla="*/ 540 w 4128"/>
                  <a:gd name="T81" fmla="*/ 1423 h 4128"/>
                  <a:gd name="T82" fmla="*/ 422 w 4128"/>
                  <a:gd name="T83" fmla="*/ 1893 h 4128"/>
                  <a:gd name="T84" fmla="*/ 422 w 4128"/>
                  <a:gd name="T85" fmla="*/ 2235 h 4128"/>
                  <a:gd name="T86" fmla="*/ 540 w 4128"/>
                  <a:gd name="T87" fmla="*/ 2705 h 4128"/>
                  <a:gd name="T88" fmla="*/ 898 w 4128"/>
                  <a:gd name="T89" fmla="*/ 3230 h 4128"/>
                  <a:gd name="T90" fmla="*/ 1423 w 4128"/>
                  <a:gd name="T91" fmla="*/ 3588 h 4128"/>
                  <a:gd name="T92" fmla="*/ 1893 w 4128"/>
                  <a:gd name="T93" fmla="*/ 3706 h 4128"/>
                  <a:gd name="T94" fmla="*/ 2235 w 4128"/>
                  <a:gd name="T95" fmla="*/ 3706 h 4128"/>
                  <a:gd name="T96" fmla="*/ 2705 w 4128"/>
                  <a:gd name="T97" fmla="*/ 3588 h 4128"/>
                  <a:gd name="T98" fmla="*/ 3230 w 4128"/>
                  <a:gd name="T99" fmla="*/ 3230 h 4128"/>
                  <a:gd name="T100" fmla="*/ 3588 w 4128"/>
                  <a:gd name="T101" fmla="*/ 2705 h 4128"/>
                  <a:gd name="T102" fmla="*/ 3706 w 4128"/>
                  <a:gd name="T103" fmla="*/ 2235 h 4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128" h="4128">
                    <a:moveTo>
                      <a:pt x="4128" y="2060"/>
                    </a:moveTo>
                    <a:lnTo>
                      <a:pt x="4120" y="1957"/>
                    </a:lnTo>
                    <a:lnTo>
                      <a:pt x="4113" y="1853"/>
                    </a:lnTo>
                    <a:lnTo>
                      <a:pt x="4105" y="1750"/>
                    </a:lnTo>
                    <a:lnTo>
                      <a:pt x="4088" y="1646"/>
                    </a:lnTo>
                    <a:lnTo>
                      <a:pt x="4065" y="1543"/>
                    </a:lnTo>
                    <a:lnTo>
                      <a:pt x="4033" y="1448"/>
                    </a:lnTo>
                    <a:lnTo>
                      <a:pt x="4001" y="1352"/>
                    </a:lnTo>
                    <a:lnTo>
                      <a:pt x="3962" y="1257"/>
                    </a:lnTo>
                    <a:lnTo>
                      <a:pt x="3921" y="1169"/>
                    </a:lnTo>
                    <a:lnTo>
                      <a:pt x="3874" y="1082"/>
                    </a:lnTo>
                    <a:lnTo>
                      <a:pt x="3826" y="994"/>
                    </a:lnTo>
                    <a:lnTo>
                      <a:pt x="3770" y="906"/>
                    </a:lnTo>
                    <a:lnTo>
                      <a:pt x="3714" y="827"/>
                    </a:lnTo>
                    <a:lnTo>
                      <a:pt x="3659" y="747"/>
                    </a:lnTo>
                    <a:lnTo>
                      <a:pt x="3588" y="676"/>
                    </a:lnTo>
                    <a:lnTo>
                      <a:pt x="3524" y="604"/>
                    </a:lnTo>
                    <a:lnTo>
                      <a:pt x="3452" y="532"/>
                    </a:lnTo>
                    <a:lnTo>
                      <a:pt x="3373" y="469"/>
                    </a:lnTo>
                    <a:lnTo>
                      <a:pt x="3301" y="406"/>
                    </a:lnTo>
                    <a:lnTo>
                      <a:pt x="3214" y="350"/>
                    </a:lnTo>
                    <a:lnTo>
                      <a:pt x="3134" y="294"/>
                    </a:lnTo>
                    <a:lnTo>
                      <a:pt x="3046" y="246"/>
                    </a:lnTo>
                    <a:lnTo>
                      <a:pt x="2959" y="199"/>
                    </a:lnTo>
                    <a:lnTo>
                      <a:pt x="2864" y="159"/>
                    </a:lnTo>
                    <a:lnTo>
                      <a:pt x="2776" y="127"/>
                    </a:lnTo>
                    <a:lnTo>
                      <a:pt x="2672" y="95"/>
                    </a:lnTo>
                    <a:lnTo>
                      <a:pt x="2577" y="63"/>
                    </a:lnTo>
                    <a:lnTo>
                      <a:pt x="2482" y="40"/>
                    </a:lnTo>
                    <a:lnTo>
                      <a:pt x="2378" y="23"/>
                    </a:lnTo>
                    <a:lnTo>
                      <a:pt x="2275" y="8"/>
                    </a:lnTo>
                    <a:lnTo>
                      <a:pt x="2171" y="0"/>
                    </a:lnTo>
                    <a:lnTo>
                      <a:pt x="2060" y="0"/>
                    </a:lnTo>
                    <a:lnTo>
                      <a:pt x="1957" y="0"/>
                    </a:lnTo>
                    <a:lnTo>
                      <a:pt x="1853" y="8"/>
                    </a:lnTo>
                    <a:lnTo>
                      <a:pt x="1750" y="23"/>
                    </a:lnTo>
                    <a:lnTo>
                      <a:pt x="1646" y="40"/>
                    </a:lnTo>
                    <a:lnTo>
                      <a:pt x="1543" y="63"/>
                    </a:lnTo>
                    <a:lnTo>
                      <a:pt x="1448" y="95"/>
                    </a:lnTo>
                    <a:lnTo>
                      <a:pt x="1352" y="127"/>
                    </a:lnTo>
                    <a:lnTo>
                      <a:pt x="1256" y="159"/>
                    </a:lnTo>
                    <a:lnTo>
                      <a:pt x="1169" y="199"/>
                    </a:lnTo>
                    <a:lnTo>
                      <a:pt x="1082" y="246"/>
                    </a:lnTo>
                    <a:lnTo>
                      <a:pt x="994" y="294"/>
                    </a:lnTo>
                    <a:lnTo>
                      <a:pt x="906" y="350"/>
                    </a:lnTo>
                    <a:lnTo>
                      <a:pt x="827" y="406"/>
                    </a:lnTo>
                    <a:lnTo>
                      <a:pt x="747" y="469"/>
                    </a:lnTo>
                    <a:lnTo>
                      <a:pt x="676" y="532"/>
                    </a:lnTo>
                    <a:lnTo>
                      <a:pt x="604" y="604"/>
                    </a:lnTo>
                    <a:lnTo>
                      <a:pt x="532" y="676"/>
                    </a:lnTo>
                    <a:lnTo>
                      <a:pt x="469" y="747"/>
                    </a:lnTo>
                    <a:lnTo>
                      <a:pt x="406" y="827"/>
                    </a:lnTo>
                    <a:lnTo>
                      <a:pt x="350" y="906"/>
                    </a:lnTo>
                    <a:lnTo>
                      <a:pt x="294" y="994"/>
                    </a:lnTo>
                    <a:lnTo>
                      <a:pt x="246" y="1082"/>
                    </a:lnTo>
                    <a:lnTo>
                      <a:pt x="199" y="1169"/>
                    </a:lnTo>
                    <a:lnTo>
                      <a:pt x="159" y="1257"/>
                    </a:lnTo>
                    <a:lnTo>
                      <a:pt x="127" y="1352"/>
                    </a:lnTo>
                    <a:lnTo>
                      <a:pt x="87" y="1448"/>
                    </a:lnTo>
                    <a:lnTo>
                      <a:pt x="63" y="1543"/>
                    </a:lnTo>
                    <a:lnTo>
                      <a:pt x="40" y="1646"/>
                    </a:lnTo>
                    <a:lnTo>
                      <a:pt x="23" y="1750"/>
                    </a:lnTo>
                    <a:lnTo>
                      <a:pt x="8" y="1853"/>
                    </a:lnTo>
                    <a:lnTo>
                      <a:pt x="0" y="1957"/>
                    </a:lnTo>
                    <a:lnTo>
                      <a:pt x="0" y="2060"/>
                    </a:lnTo>
                    <a:lnTo>
                      <a:pt x="0" y="2171"/>
                    </a:lnTo>
                    <a:lnTo>
                      <a:pt x="8" y="2275"/>
                    </a:lnTo>
                    <a:lnTo>
                      <a:pt x="23" y="2378"/>
                    </a:lnTo>
                    <a:lnTo>
                      <a:pt x="40" y="2482"/>
                    </a:lnTo>
                    <a:lnTo>
                      <a:pt x="63" y="2577"/>
                    </a:lnTo>
                    <a:lnTo>
                      <a:pt x="87" y="2672"/>
                    </a:lnTo>
                    <a:lnTo>
                      <a:pt x="127" y="2776"/>
                    </a:lnTo>
                    <a:lnTo>
                      <a:pt x="159" y="2864"/>
                    </a:lnTo>
                    <a:lnTo>
                      <a:pt x="199" y="2959"/>
                    </a:lnTo>
                    <a:lnTo>
                      <a:pt x="246" y="3046"/>
                    </a:lnTo>
                    <a:lnTo>
                      <a:pt x="294" y="3134"/>
                    </a:lnTo>
                    <a:lnTo>
                      <a:pt x="350" y="3214"/>
                    </a:lnTo>
                    <a:lnTo>
                      <a:pt x="406" y="3301"/>
                    </a:lnTo>
                    <a:lnTo>
                      <a:pt x="469" y="3373"/>
                    </a:lnTo>
                    <a:lnTo>
                      <a:pt x="532" y="3452"/>
                    </a:lnTo>
                    <a:lnTo>
                      <a:pt x="604" y="3524"/>
                    </a:lnTo>
                    <a:lnTo>
                      <a:pt x="676" y="3588"/>
                    </a:lnTo>
                    <a:lnTo>
                      <a:pt x="747" y="3659"/>
                    </a:lnTo>
                    <a:lnTo>
                      <a:pt x="827" y="3714"/>
                    </a:lnTo>
                    <a:lnTo>
                      <a:pt x="906" y="3770"/>
                    </a:lnTo>
                    <a:lnTo>
                      <a:pt x="994" y="3826"/>
                    </a:lnTo>
                    <a:lnTo>
                      <a:pt x="1082" y="3874"/>
                    </a:lnTo>
                    <a:lnTo>
                      <a:pt x="1169" y="3921"/>
                    </a:lnTo>
                    <a:lnTo>
                      <a:pt x="1256" y="3961"/>
                    </a:lnTo>
                    <a:lnTo>
                      <a:pt x="1352" y="4001"/>
                    </a:lnTo>
                    <a:lnTo>
                      <a:pt x="1448" y="4033"/>
                    </a:lnTo>
                    <a:lnTo>
                      <a:pt x="1543" y="4065"/>
                    </a:lnTo>
                    <a:lnTo>
                      <a:pt x="1646" y="4080"/>
                    </a:lnTo>
                    <a:lnTo>
                      <a:pt x="1750" y="4105"/>
                    </a:lnTo>
                    <a:lnTo>
                      <a:pt x="1853" y="4113"/>
                    </a:lnTo>
                    <a:lnTo>
                      <a:pt x="1957" y="4120"/>
                    </a:lnTo>
                    <a:lnTo>
                      <a:pt x="2060" y="4128"/>
                    </a:lnTo>
                    <a:lnTo>
                      <a:pt x="2171" y="4120"/>
                    </a:lnTo>
                    <a:lnTo>
                      <a:pt x="2275" y="4113"/>
                    </a:lnTo>
                    <a:lnTo>
                      <a:pt x="2378" y="4105"/>
                    </a:lnTo>
                    <a:lnTo>
                      <a:pt x="2482" y="4080"/>
                    </a:lnTo>
                    <a:lnTo>
                      <a:pt x="2577" y="4065"/>
                    </a:lnTo>
                    <a:lnTo>
                      <a:pt x="2672" y="4033"/>
                    </a:lnTo>
                    <a:lnTo>
                      <a:pt x="2776" y="4001"/>
                    </a:lnTo>
                    <a:lnTo>
                      <a:pt x="2864" y="3961"/>
                    </a:lnTo>
                    <a:lnTo>
                      <a:pt x="2959" y="3921"/>
                    </a:lnTo>
                    <a:lnTo>
                      <a:pt x="3046" y="3874"/>
                    </a:lnTo>
                    <a:lnTo>
                      <a:pt x="3134" y="3826"/>
                    </a:lnTo>
                    <a:lnTo>
                      <a:pt x="3214" y="3770"/>
                    </a:lnTo>
                    <a:lnTo>
                      <a:pt x="3301" y="3714"/>
                    </a:lnTo>
                    <a:lnTo>
                      <a:pt x="3373" y="3659"/>
                    </a:lnTo>
                    <a:lnTo>
                      <a:pt x="3452" y="3588"/>
                    </a:lnTo>
                    <a:lnTo>
                      <a:pt x="3524" y="3524"/>
                    </a:lnTo>
                    <a:lnTo>
                      <a:pt x="3588" y="3452"/>
                    </a:lnTo>
                    <a:lnTo>
                      <a:pt x="3659" y="3373"/>
                    </a:lnTo>
                    <a:lnTo>
                      <a:pt x="3714" y="3301"/>
                    </a:lnTo>
                    <a:lnTo>
                      <a:pt x="3770" y="3214"/>
                    </a:lnTo>
                    <a:lnTo>
                      <a:pt x="3826" y="3134"/>
                    </a:lnTo>
                    <a:lnTo>
                      <a:pt x="3874" y="3046"/>
                    </a:lnTo>
                    <a:lnTo>
                      <a:pt x="3921" y="2959"/>
                    </a:lnTo>
                    <a:lnTo>
                      <a:pt x="3962" y="2864"/>
                    </a:lnTo>
                    <a:lnTo>
                      <a:pt x="4001" y="2776"/>
                    </a:lnTo>
                    <a:lnTo>
                      <a:pt x="4033" y="2672"/>
                    </a:lnTo>
                    <a:lnTo>
                      <a:pt x="4065" y="2577"/>
                    </a:lnTo>
                    <a:lnTo>
                      <a:pt x="4088" y="2482"/>
                    </a:lnTo>
                    <a:lnTo>
                      <a:pt x="4105" y="2378"/>
                    </a:lnTo>
                    <a:lnTo>
                      <a:pt x="4113" y="2275"/>
                    </a:lnTo>
                    <a:lnTo>
                      <a:pt x="4120" y="2171"/>
                    </a:lnTo>
                    <a:lnTo>
                      <a:pt x="4128" y="2060"/>
                    </a:lnTo>
                    <a:lnTo>
                      <a:pt x="3714" y="2060"/>
                    </a:lnTo>
                    <a:lnTo>
                      <a:pt x="3714" y="1981"/>
                    </a:lnTo>
                    <a:lnTo>
                      <a:pt x="3706" y="1893"/>
                    </a:lnTo>
                    <a:lnTo>
                      <a:pt x="3699" y="1814"/>
                    </a:lnTo>
                    <a:lnTo>
                      <a:pt x="3683" y="1726"/>
                    </a:lnTo>
                    <a:lnTo>
                      <a:pt x="3643" y="1574"/>
                    </a:lnTo>
                    <a:lnTo>
                      <a:pt x="3588" y="1423"/>
                    </a:lnTo>
                    <a:lnTo>
                      <a:pt x="3516" y="1272"/>
                    </a:lnTo>
                    <a:lnTo>
                      <a:pt x="3429" y="1137"/>
                    </a:lnTo>
                    <a:lnTo>
                      <a:pt x="3333" y="1010"/>
                    </a:lnTo>
                    <a:lnTo>
                      <a:pt x="3230" y="898"/>
                    </a:lnTo>
                    <a:lnTo>
                      <a:pt x="3110" y="788"/>
                    </a:lnTo>
                    <a:lnTo>
                      <a:pt x="2982" y="691"/>
                    </a:lnTo>
                    <a:lnTo>
                      <a:pt x="2848" y="612"/>
                    </a:lnTo>
                    <a:lnTo>
                      <a:pt x="2705" y="540"/>
                    </a:lnTo>
                    <a:lnTo>
                      <a:pt x="2554" y="485"/>
                    </a:lnTo>
                    <a:lnTo>
                      <a:pt x="2394" y="445"/>
                    </a:lnTo>
                    <a:lnTo>
                      <a:pt x="2314" y="429"/>
                    </a:lnTo>
                    <a:lnTo>
                      <a:pt x="2235" y="422"/>
                    </a:lnTo>
                    <a:lnTo>
                      <a:pt x="2147" y="414"/>
                    </a:lnTo>
                    <a:lnTo>
                      <a:pt x="2060" y="414"/>
                    </a:lnTo>
                    <a:lnTo>
                      <a:pt x="1981" y="414"/>
                    </a:lnTo>
                    <a:lnTo>
                      <a:pt x="1893" y="422"/>
                    </a:lnTo>
                    <a:lnTo>
                      <a:pt x="1814" y="429"/>
                    </a:lnTo>
                    <a:lnTo>
                      <a:pt x="1726" y="445"/>
                    </a:lnTo>
                    <a:lnTo>
                      <a:pt x="1574" y="485"/>
                    </a:lnTo>
                    <a:lnTo>
                      <a:pt x="1423" y="540"/>
                    </a:lnTo>
                    <a:lnTo>
                      <a:pt x="1272" y="612"/>
                    </a:lnTo>
                    <a:lnTo>
                      <a:pt x="1137" y="691"/>
                    </a:lnTo>
                    <a:lnTo>
                      <a:pt x="1010" y="788"/>
                    </a:lnTo>
                    <a:lnTo>
                      <a:pt x="898" y="898"/>
                    </a:lnTo>
                    <a:lnTo>
                      <a:pt x="788" y="1010"/>
                    </a:lnTo>
                    <a:lnTo>
                      <a:pt x="691" y="1137"/>
                    </a:lnTo>
                    <a:lnTo>
                      <a:pt x="612" y="1272"/>
                    </a:lnTo>
                    <a:lnTo>
                      <a:pt x="540" y="1423"/>
                    </a:lnTo>
                    <a:lnTo>
                      <a:pt x="485" y="1574"/>
                    </a:lnTo>
                    <a:lnTo>
                      <a:pt x="445" y="1726"/>
                    </a:lnTo>
                    <a:lnTo>
                      <a:pt x="429" y="1814"/>
                    </a:lnTo>
                    <a:lnTo>
                      <a:pt x="422" y="1893"/>
                    </a:lnTo>
                    <a:lnTo>
                      <a:pt x="414" y="1981"/>
                    </a:lnTo>
                    <a:lnTo>
                      <a:pt x="414" y="2060"/>
                    </a:lnTo>
                    <a:lnTo>
                      <a:pt x="414" y="2147"/>
                    </a:lnTo>
                    <a:lnTo>
                      <a:pt x="422" y="2235"/>
                    </a:lnTo>
                    <a:lnTo>
                      <a:pt x="429" y="2314"/>
                    </a:lnTo>
                    <a:lnTo>
                      <a:pt x="445" y="2394"/>
                    </a:lnTo>
                    <a:lnTo>
                      <a:pt x="485" y="2554"/>
                    </a:lnTo>
                    <a:lnTo>
                      <a:pt x="540" y="2705"/>
                    </a:lnTo>
                    <a:lnTo>
                      <a:pt x="612" y="2848"/>
                    </a:lnTo>
                    <a:lnTo>
                      <a:pt x="691" y="2982"/>
                    </a:lnTo>
                    <a:lnTo>
                      <a:pt x="788" y="3110"/>
                    </a:lnTo>
                    <a:lnTo>
                      <a:pt x="898" y="3230"/>
                    </a:lnTo>
                    <a:lnTo>
                      <a:pt x="1010" y="3333"/>
                    </a:lnTo>
                    <a:lnTo>
                      <a:pt x="1137" y="3429"/>
                    </a:lnTo>
                    <a:lnTo>
                      <a:pt x="1272" y="3516"/>
                    </a:lnTo>
                    <a:lnTo>
                      <a:pt x="1423" y="3588"/>
                    </a:lnTo>
                    <a:lnTo>
                      <a:pt x="1574" y="3643"/>
                    </a:lnTo>
                    <a:lnTo>
                      <a:pt x="1726" y="3683"/>
                    </a:lnTo>
                    <a:lnTo>
                      <a:pt x="1814" y="3691"/>
                    </a:lnTo>
                    <a:lnTo>
                      <a:pt x="1893" y="3706"/>
                    </a:lnTo>
                    <a:lnTo>
                      <a:pt x="1981" y="3714"/>
                    </a:lnTo>
                    <a:lnTo>
                      <a:pt x="2060" y="3714"/>
                    </a:lnTo>
                    <a:lnTo>
                      <a:pt x="2147" y="3714"/>
                    </a:lnTo>
                    <a:lnTo>
                      <a:pt x="2235" y="3706"/>
                    </a:lnTo>
                    <a:lnTo>
                      <a:pt x="2314" y="3691"/>
                    </a:lnTo>
                    <a:lnTo>
                      <a:pt x="2394" y="3683"/>
                    </a:lnTo>
                    <a:lnTo>
                      <a:pt x="2554" y="3643"/>
                    </a:lnTo>
                    <a:lnTo>
                      <a:pt x="2705" y="3588"/>
                    </a:lnTo>
                    <a:lnTo>
                      <a:pt x="2848" y="3516"/>
                    </a:lnTo>
                    <a:lnTo>
                      <a:pt x="2982" y="3429"/>
                    </a:lnTo>
                    <a:lnTo>
                      <a:pt x="3110" y="3333"/>
                    </a:lnTo>
                    <a:lnTo>
                      <a:pt x="3230" y="3230"/>
                    </a:lnTo>
                    <a:lnTo>
                      <a:pt x="3333" y="3110"/>
                    </a:lnTo>
                    <a:lnTo>
                      <a:pt x="3429" y="2982"/>
                    </a:lnTo>
                    <a:lnTo>
                      <a:pt x="3516" y="2848"/>
                    </a:lnTo>
                    <a:lnTo>
                      <a:pt x="3588" y="2705"/>
                    </a:lnTo>
                    <a:lnTo>
                      <a:pt x="3643" y="2554"/>
                    </a:lnTo>
                    <a:lnTo>
                      <a:pt x="3683" y="2394"/>
                    </a:lnTo>
                    <a:lnTo>
                      <a:pt x="3699" y="2314"/>
                    </a:lnTo>
                    <a:lnTo>
                      <a:pt x="3706" y="2235"/>
                    </a:lnTo>
                    <a:lnTo>
                      <a:pt x="3714" y="2147"/>
                    </a:lnTo>
                    <a:lnTo>
                      <a:pt x="3714" y="2060"/>
                    </a:lnTo>
                    <a:lnTo>
                      <a:pt x="4128" y="2060"/>
                    </a:lnTo>
                    <a:close/>
                  </a:path>
                </a:pathLst>
              </a:custGeom>
              <a:solidFill>
                <a:srgbClr val="E861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74" name="Freeform 50">
                <a:extLst>
                  <a:ext uri="{FF2B5EF4-FFF2-40B4-BE49-F238E27FC236}">
                    <a16:creationId xmlns:a16="http://schemas.microsoft.com/office/drawing/2014/main" id="{E67EDA99-3461-462F-8982-CE004A89F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" y="817"/>
                <a:ext cx="372" cy="372"/>
              </a:xfrm>
              <a:custGeom>
                <a:avLst/>
                <a:gdLst>
                  <a:gd name="T0" fmla="*/ 3706 w 3714"/>
                  <a:gd name="T1" fmla="*/ 1662 h 3714"/>
                  <a:gd name="T2" fmla="*/ 3651 w 3714"/>
                  <a:gd name="T3" fmla="*/ 1392 h 3714"/>
                  <a:gd name="T4" fmla="*/ 3563 w 3714"/>
                  <a:gd name="T5" fmla="*/ 1129 h 3714"/>
                  <a:gd name="T6" fmla="*/ 3292 w 3714"/>
                  <a:gd name="T7" fmla="*/ 676 h 3714"/>
                  <a:gd name="T8" fmla="*/ 2895 w 3714"/>
                  <a:gd name="T9" fmla="*/ 318 h 3714"/>
                  <a:gd name="T10" fmla="*/ 2498 w 3714"/>
                  <a:gd name="T11" fmla="*/ 111 h 3714"/>
                  <a:gd name="T12" fmla="*/ 2227 w 3714"/>
                  <a:gd name="T13" fmla="*/ 39 h 3714"/>
                  <a:gd name="T14" fmla="*/ 1948 w 3714"/>
                  <a:gd name="T15" fmla="*/ 0 h 3714"/>
                  <a:gd name="T16" fmla="*/ 1662 w 3714"/>
                  <a:gd name="T17" fmla="*/ 8 h 3714"/>
                  <a:gd name="T18" fmla="*/ 1392 w 3714"/>
                  <a:gd name="T19" fmla="*/ 56 h 3714"/>
                  <a:gd name="T20" fmla="*/ 1129 w 3714"/>
                  <a:gd name="T21" fmla="*/ 143 h 3714"/>
                  <a:gd name="T22" fmla="*/ 676 w 3714"/>
                  <a:gd name="T23" fmla="*/ 422 h 3714"/>
                  <a:gd name="T24" fmla="*/ 318 w 3714"/>
                  <a:gd name="T25" fmla="*/ 819 h 3714"/>
                  <a:gd name="T26" fmla="*/ 111 w 3714"/>
                  <a:gd name="T27" fmla="*/ 1216 h 3714"/>
                  <a:gd name="T28" fmla="*/ 39 w 3714"/>
                  <a:gd name="T29" fmla="*/ 1479 h 3714"/>
                  <a:gd name="T30" fmla="*/ 0 w 3714"/>
                  <a:gd name="T31" fmla="*/ 1758 h 3714"/>
                  <a:gd name="T32" fmla="*/ 8 w 3714"/>
                  <a:gd name="T33" fmla="*/ 2044 h 3714"/>
                  <a:gd name="T34" fmla="*/ 56 w 3714"/>
                  <a:gd name="T35" fmla="*/ 2322 h 3714"/>
                  <a:gd name="T36" fmla="*/ 143 w 3714"/>
                  <a:gd name="T37" fmla="*/ 2577 h 3714"/>
                  <a:gd name="T38" fmla="*/ 422 w 3714"/>
                  <a:gd name="T39" fmla="*/ 3038 h 3714"/>
                  <a:gd name="T40" fmla="*/ 819 w 3714"/>
                  <a:gd name="T41" fmla="*/ 3396 h 3714"/>
                  <a:gd name="T42" fmla="*/ 1216 w 3714"/>
                  <a:gd name="T43" fmla="*/ 3603 h 3714"/>
                  <a:gd name="T44" fmla="*/ 1479 w 3714"/>
                  <a:gd name="T45" fmla="*/ 3675 h 3714"/>
                  <a:gd name="T46" fmla="*/ 1758 w 3714"/>
                  <a:gd name="T47" fmla="*/ 3714 h 3714"/>
                  <a:gd name="T48" fmla="*/ 2044 w 3714"/>
                  <a:gd name="T49" fmla="*/ 3706 h 3714"/>
                  <a:gd name="T50" fmla="*/ 2322 w 3714"/>
                  <a:gd name="T51" fmla="*/ 3650 h 3714"/>
                  <a:gd name="T52" fmla="*/ 2577 w 3714"/>
                  <a:gd name="T53" fmla="*/ 3563 h 3714"/>
                  <a:gd name="T54" fmla="*/ 3038 w 3714"/>
                  <a:gd name="T55" fmla="*/ 3285 h 3714"/>
                  <a:gd name="T56" fmla="*/ 3396 w 3714"/>
                  <a:gd name="T57" fmla="*/ 2895 h 3714"/>
                  <a:gd name="T58" fmla="*/ 3603 w 3714"/>
                  <a:gd name="T59" fmla="*/ 2498 h 3714"/>
                  <a:gd name="T60" fmla="*/ 3675 w 3714"/>
                  <a:gd name="T61" fmla="*/ 2227 h 3714"/>
                  <a:gd name="T62" fmla="*/ 3714 w 3714"/>
                  <a:gd name="T63" fmla="*/ 1948 h 3714"/>
                  <a:gd name="T64" fmla="*/ 3292 w 3714"/>
                  <a:gd name="T65" fmla="*/ 1710 h 3714"/>
                  <a:gd name="T66" fmla="*/ 3189 w 3714"/>
                  <a:gd name="T67" fmla="*/ 1296 h 3714"/>
                  <a:gd name="T68" fmla="*/ 2967 w 3714"/>
                  <a:gd name="T69" fmla="*/ 939 h 3714"/>
                  <a:gd name="T70" fmla="*/ 2665 w 3714"/>
                  <a:gd name="T71" fmla="*/ 660 h 3714"/>
                  <a:gd name="T72" fmla="*/ 2283 w 3714"/>
                  <a:gd name="T73" fmla="*/ 477 h 3714"/>
                  <a:gd name="T74" fmla="*/ 1853 w 3714"/>
                  <a:gd name="T75" fmla="*/ 413 h 3714"/>
                  <a:gd name="T76" fmla="*/ 1423 w 3714"/>
                  <a:gd name="T77" fmla="*/ 477 h 3714"/>
                  <a:gd name="T78" fmla="*/ 1049 w 3714"/>
                  <a:gd name="T79" fmla="*/ 660 h 3714"/>
                  <a:gd name="T80" fmla="*/ 739 w 3714"/>
                  <a:gd name="T81" fmla="*/ 939 h 3714"/>
                  <a:gd name="T82" fmla="*/ 525 w 3714"/>
                  <a:gd name="T83" fmla="*/ 1296 h 3714"/>
                  <a:gd name="T84" fmla="*/ 422 w 3714"/>
                  <a:gd name="T85" fmla="*/ 1710 h 3714"/>
                  <a:gd name="T86" fmla="*/ 437 w 3714"/>
                  <a:gd name="T87" fmla="*/ 2147 h 3714"/>
                  <a:gd name="T88" fmla="*/ 588 w 3714"/>
                  <a:gd name="T89" fmla="*/ 2545 h 3714"/>
                  <a:gd name="T90" fmla="*/ 835 w 3714"/>
                  <a:gd name="T91" fmla="*/ 2879 h 3714"/>
                  <a:gd name="T92" fmla="*/ 1169 w 3714"/>
                  <a:gd name="T93" fmla="*/ 3126 h 3714"/>
                  <a:gd name="T94" fmla="*/ 1567 w 3714"/>
                  <a:gd name="T95" fmla="*/ 3269 h 3714"/>
                  <a:gd name="T96" fmla="*/ 2004 w 3714"/>
                  <a:gd name="T97" fmla="*/ 3292 h 3714"/>
                  <a:gd name="T98" fmla="*/ 2418 w 3714"/>
                  <a:gd name="T99" fmla="*/ 3189 h 3714"/>
                  <a:gd name="T100" fmla="*/ 2775 w 3714"/>
                  <a:gd name="T101" fmla="*/ 2967 h 3714"/>
                  <a:gd name="T102" fmla="*/ 3054 w 3714"/>
                  <a:gd name="T103" fmla="*/ 2664 h 3714"/>
                  <a:gd name="T104" fmla="*/ 3237 w 3714"/>
                  <a:gd name="T105" fmla="*/ 2283 h 3714"/>
                  <a:gd name="T106" fmla="*/ 3301 w 3714"/>
                  <a:gd name="T107" fmla="*/ 1853 h 3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14" h="3714">
                    <a:moveTo>
                      <a:pt x="3714" y="1853"/>
                    </a:moveTo>
                    <a:lnTo>
                      <a:pt x="3714" y="1758"/>
                    </a:lnTo>
                    <a:lnTo>
                      <a:pt x="3706" y="1662"/>
                    </a:lnTo>
                    <a:lnTo>
                      <a:pt x="3691" y="1574"/>
                    </a:lnTo>
                    <a:lnTo>
                      <a:pt x="3675" y="1479"/>
                    </a:lnTo>
                    <a:lnTo>
                      <a:pt x="3651" y="1392"/>
                    </a:lnTo>
                    <a:lnTo>
                      <a:pt x="3627" y="1305"/>
                    </a:lnTo>
                    <a:lnTo>
                      <a:pt x="3603" y="1216"/>
                    </a:lnTo>
                    <a:lnTo>
                      <a:pt x="3563" y="1129"/>
                    </a:lnTo>
                    <a:lnTo>
                      <a:pt x="3492" y="970"/>
                    </a:lnTo>
                    <a:lnTo>
                      <a:pt x="3396" y="819"/>
                    </a:lnTo>
                    <a:lnTo>
                      <a:pt x="3292" y="676"/>
                    </a:lnTo>
                    <a:lnTo>
                      <a:pt x="3166" y="540"/>
                    </a:lnTo>
                    <a:lnTo>
                      <a:pt x="3038" y="422"/>
                    </a:lnTo>
                    <a:lnTo>
                      <a:pt x="2895" y="318"/>
                    </a:lnTo>
                    <a:lnTo>
                      <a:pt x="2744" y="222"/>
                    </a:lnTo>
                    <a:lnTo>
                      <a:pt x="2577" y="143"/>
                    </a:lnTo>
                    <a:lnTo>
                      <a:pt x="2498" y="111"/>
                    </a:lnTo>
                    <a:lnTo>
                      <a:pt x="2409" y="79"/>
                    </a:lnTo>
                    <a:lnTo>
                      <a:pt x="2322" y="56"/>
                    </a:lnTo>
                    <a:lnTo>
                      <a:pt x="2227" y="39"/>
                    </a:lnTo>
                    <a:lnTo>
                      <a:pt x="2140" y="15"/>
                    </a:lnTo>
                    <a:lnTo>
                      <a:pt x="2044" y="8"/>
                    </a:lnTo>
                    <a:lnTo>
                      <a:pt x="1948" y="0"/>
                    </a:lnTo>
                    <a:lnTo>
                      <a:pt x="1853" y="0"/>
                    </a:lnTo>
                    <a:lnTo>
                      <a:pt x="1758" y="0"/>
                    </a:lnTo>
                    <a:lnTo>
                      <a:pt x="1662" y="8"/>
                    </a:lnTo>
                    <a:lnTo>
                      <a:pt x="1574" y="15"/>
                    </a:lnTo>
                    <a:lnTo>
                      <a:pt x="1479" y="39"/>
                    </a:lnTo>
                    <a:lnTo>
                      <a:pt x="1392" y="56"/>
                    </a:lnTo>
                    <a:lnTo>
                      <a:pt x="1305" y="79"/>
                    </a:lnTo>
                    <a:lnTo>
                      <a:pt x="1216" y="111"/>
                    </a:lnTo>
                    <a:lnTo>
                      <a:pt x="1129" y="143"/>
                    </a:lnTo>
                    <a:lnTo>
                      <a:pt x="970" y="222"/>
                    </a:lnTo>
                    <a:lnTo>
                      <a:pt x="819" y="318"/>
                    </a:lnTo>
                    <a:lnTo>
                      <a:pt x="676" y="422"/>
                    </a:lnTo>
                    <a:lnTo>
                      <a:pt x="540" y="540"/>
                    </a:lnTo>
                    <a:lnTo>
                      <a:pt x="422" y="676"/>
                    </a:lnTo>
                    <a:lnTo>
                      <a:pt x="318" y="819"/>
                    </a:lnTo>
                    <a:lnTo>
                      <a:pt x="222" y="970"/>
                    </a:lnTo>
                    <a:lnTo>
                      <a:pt x="143" y="1129"/>
                    </a:lnTo>
                    <a:lnTo>
                      <a:pt x="111" y="1216"/>
                    </a:lnTo>
                    <a:lnTo>
                      <a:pt x="79" y="1305"/>
                    </a:lnTo>
                    <a:lnTo>
                      <a:pt x="56" y="1392"/>
                    </a:lnTo>
                    <a:lnTo>
                      <a:pt x="39" y="1479"/>
                    </a:lnTo>
                    <a:lnTo>
                      <a:pt x="15" y="1574"/>
                    </a:lnTo>
                    <a:lnTo>
                      <a:pt x="8" y="1662"/>
                    </a:lnTo>
                    <a:lnTo>
                      <a:pt x="0" y="1758"/>
                    </a:lnTo>
                    <a:lnTo>
                      <a:pt x="0" y="1853"/>
                    </a:lnTo>
                    <a:lnTo>
                      <a:pt x="0" y="1948"/>
                    </a:lnTo>
                    <a:lnTo>
                      <a:pt x="8" y="2044"/>
                    </a:lnTo>
                    <a:lnTo>
                      <a:pt x="15" y="2140"/>
                    </a:lnTo>
                    <a:lnTo>
                      <a:pt x="39" y="2227"/>
                    </a:lnTo>
                    <a:lnTo>
                      <a:pt x="56" y="2322"/>
                    </a:lnTo>
                    <a:lnTo>
                      <a:pt x="79" y="2409"/>
                    </a:lnTo>
                    <a:lnTo>
                      <a:pt x="111" y="2498"/>
                    </a:lnTo>
                    <a:lnTo>
                      <a:pt x="143" y="2577"/>
                    </a:lnTo>
                    <a:lnTo>
                      <a:pt x="222" y="2744"/>
                    </a:lnTo>
                    <a:lnTo>
                      <a:pt x="318" y="2895"/>
                    </a:lnTo>
                    <a:lnTo>
                      <a:pt x="422" y="3038"/>
                    </a:lnTo>
                    <a:lnTo>
                      <a:pt x="540" y="3166"/>
                    </a:lnTo>
                    <a:lnTo>
                      <a:pt x="676" y="3285"/>
                    </a:lnTo>
                    <a:lnTo>
                      <a:pt x="819" y="3396"/>
                    </a:lnTo>
                    <a:lnTo>
                      <a:pt x="970" y="3492"/>
                    </a:lnTo>
                    <a:lnTo>
                      <a:pt x="1129" y="3563"/>
                    </a:lnTo>
                    <a:lnTo>
                      <a:pt x="1216" y="3603"/>
                    </a:lnTo>
                    <a:lnTo>
                      <a:pt x="1305" y="3627"/>
                    </a:lnTo>
                    <a:lnTo>
                      <a:pt x="1392" y="3650"/>
                    </a:lnTo>
                    <a:lnTo>
                      <a:pt x="1479" y="3675"/>
                    </a:lnTo>
                    <a:lnTo>
                      <a:pt x="1574" y="3691"/>
                    </a:lnTo>
                    <a:lnTo>
                      <a:pt x="1662" y="3706"/>
                    </a:lnTo>
                    <a:lnTo>
                      <a:pt x="1758" y="3714"/>
                    </a:lnTo>
                    <a:lnTo>
                      <a:pt x="1853" y="3714"/>
                    </a:lnTo>
                    <a:lnTo>
                      <a:pt x="1948" y="3714"/>
                    </a:lnTo>
                    <a:lnTo>
                      <a:pt x="2044" y="3706"/>
                    </a:lnTo>
                    <a:lnTo>
                      <a:pt x="2140" y="3691"/>
                    </a:lnTo>
                    <a:lnTo>
                      <a:pt x="2227" y="3675"/>
                    </a:lnTo>
                    <a:lnTo>
                      <a:pt x="2322" y="3650"/>
                    </a:lnTo>
                    <a:lnTo>
                      <a:pt x="2409" y="3627"/>
                    </a:lnTo>
                    <a:lnTo>
                      <a:pt x="2498" y="3603"/>
                    </a:lnTo>
                    <a:lnTo>
                      <a:pt x="2577" y="3563"/>
                    </a:lnTo>
                    <a:lnTo>
                      <a:pt x="2744" y="3492"/>
                    </a:lnTo>
                    <a:lnTo>
                      <a:pt x="2895" y="3396"/>
                    </a:lnTo>
                    <a:lnTo>
                      <a:pt x="3038" y="3285"/>
                    </a:lnTo>
                    <a:lnTo>
                      <a:pt x="3166" y="3166"/>
                    </a:lnTo>
                    <a:lnTo>
                      <a:pt x="3292" y="3038"/>
                    </a:lnTo>
                    <a:lnTo>
                      <a:pt x="3396" y="2895"/>
                    </a:lnTo>
                    <a:lnTo>
                      <a:pt x="3492" y="2744"/>
                    </a:lnTo>
                    <a:lnTo>
                      <a:pt x="3563" y="2577"/>
                    </a:lnTo>
                    <a:lnTo>
                      <a:pt x="3603" y="2498"/>
                    </a:lnTo>
                    <a:lnTo>
                      <a:pt x="3627" y="2409"/>
                    </a:lnTo>
                    <a:lnTo>
                      <a:pt x="3651" y="2322"/>
                    </a:lnTo>
                    <a:lnTo>
                      <a:pt x="3675" y="2227"/>
                    </a:lnTo>
                    <a:lnTo>
                      <a:pt x="3691" y="2140"/>
                    </a:lnTo>
                    <a:lnTo>
                      <a:pt x="3706" y="2044"/>
                    </a:lnTo>
                    <a:lnTo>
                      <a:pt x="3714" y="1948"/>
                    </a:lnTo>
                    <a:lnTo>
                      <a:pt x="3714" y="1853"/>
                    </a:lnTo>
                    <a:lnTo>
                      <a:pt x="3301" y="1853"/>
                    </a:lnTo>
                    <a:lnTo>
                      <a:pt x="3292" y="1710"/>
                    </a:lnTo>
                    <a:lnTo>
                      <a:pt x="3269" y="1567"/>
                    </a:lnTo>
                    <a:lnTo>
                      <a:pt x="3237" y="1423"/>
                    </a:lnTo>
                    <a:lnTo>
                      <a:pt x="3189" y="1296"/>
                    </a:lnTo>
                    <a:lnTo>
                      <a:pt x="3126" y="1169"/>
                    </a:lnTo>
                    <a:lnTo>
                      <a:pt x="3054" y="1050"/>
                    </a:lnTo>
                    <a:lnTo>
                      <a:pt x="2967" y="939"/>
                    </a:lnTo>
                    <a:lnTo>
                      <a:pt x="2879" y="835"/>
                    </a:lnTo>
                    <a:lnTo>
                      <a:pt x="2775" y="740"/>
                    </a:lnTo>
                    <a:lnTo>
                      <a:pt x="2665" y="660"/>
                    </a:lnTo>
                    <a:lnTo>
                      <a:pt x="2545" y="588"/>
                    </a:lnTo>
                    <a:lnTo>
                      <a:pt x="2418" y="525"/>
                    </a:lnTo>
                    <a:lnTo>
                      <a:pt x="2283" y="477"/>
                    </a:lnTo>
                    <a:lnTo>
                      <a:pt x="2147" y="437"/>
                    </a:lnTo>
                    <a:lnTo>
                      <a:pt x="2004" y="422"/>
                    </a:lnTo>
                    <a:lnTo>
                      <a:pt x="1853" y="413"/>
                    </a:lnTo>
                    <a:lnTo>
                      <a:pt x="1710" y="422"/>
                    </a:lnTo>
                    <a:lnTo>
                      <a:pt x="1567" y="437"/>
                    </a:lnTo>
                    <a:lnTo>
                      <a:pt x="1423" y="477"/>
                    </a:lnTo>
                    <a:lnTo>
                      <a:pt x="1296" y="525"/>
                    </a:lnTo>
                    <a:lnTo>
                      <a:pt x="1169" y="588"/>
                    </a:lnTo>
                    <a:lnTo>
                      <a:pt x="1049" y="660"/>
                    </a:lnTo>
                    <a:lnTo>
                      <a:pt x="939" y="740"/>
                    </a:lnTo>
                    <a:lnTo>
                      <a:pt x="835" y="835"/>
                    </a:lnTo>
                    <a:lnTo>
                      <a:pt x="739" y="939"/>
                    </a:lnTo>
                    <a:lnTo>
                      <a:pt x="660" y="1050"/>
                    </a:lnTo>
                    <a:lnTo>
                      <a:pt x="588" y="1169"/>
                    </a:lnTo>
                    <a:lnTo>
                      <a:pt x="525" y="1296"/>
                    </a:lnTo>
                    <a:lnTo>
                      <a:pt x="477" y="1423"/>
                    </a:lnTo>
                    <a:lnTo>
                      <a:pt x="437" y="1567"/>
                    </a:lnTo>
                    <a:lnTo>
                      <a:pt x="422" y="1710"/>
                    </a:lnTo>
                    <a:lnTo>
                      <a:pt x="413" y="1853"/>
                    </a:lnTo>
                    <a:lnTo>
                      <a:pt x="422" y="2004"/>
                    </a:lnTo>
                    <a:lnTo>
                      <a:pt x="437" y="2147"/>
                    </a:lnTo>
                    <a:lnTo>
                      <a:pt x="477" y="2283"/>
                    </a:lnTo>
                    <a:lnTo>
                      <a:pt x="525" y="2418"/>
                    </a:lnTo>
                    <a:lnTo>
                      <a:pt x="588" y="2545"/>
                    </a:lnTo>
                    <a:lnTo>
                      <a:pt x="660" y="2664"/>
                    </a:lnTo>
                    <a:lnTo>
                      <a:pt x="739" y="2775"/>
                    </a:lnTo>
                    <a:lnTo>
                      <a:pt x="835" y="2879"/>
                    </a:lnTo>
                    <a:lnTo>
                      <a:pt x="939" y="2967"/>
                    </a:lnTo>
                    <a:lnTo>
                      <a:pt x="1049" y="3054"/>
                    </a:lnTo>
                    <a:lnTo>
                      <a:pt x="1169" y="3126"/>
                    </a:lnTo>
                    <a:lnTo>
                      <a:pt x="1296" y="3189"/>
                    </a:lnTo>
                    <a:lnTo>
                      <a:pt x="1423" y="3237"/>
                    </a:lnTo>
                    <a:lnTo>
                      <a:pt x="1567" y="3269"/>
                    </a:lnTo>
                    <a:lnTo>
                      <a:pt x="1710" y="3292"/>
                    </a:lnTo>
                    <a:lnTo>
                      <a:pt x="1853" y="3301"/>
                    </a:lnTo>
                    <a:lnTo>
                      <a:pt x="2004" y="3292"/>
                    </a:lnTo>
                    <a:lnTo>
                      <a:pt x="2147" y="3269"/>
                    </a:lnTo>
                    <a:lnTo>
                      <a:pt x="2283" y="3237"/>
                    </a:lnTo>
                    <a:lnTo>
                      <a:pt x="2418" y="3189"/>
                    </a:lnTo>
                    <a:lnTo>
                      <a:pt x="2545" y="3126"/>
                    </a:lnTo>
                    <a:lnTo>
                      <a:pt x="2665" y="3054"/>
                    </a:lnTo>
                    <a:lnTo>
                      <a:pt x="2775" y="2967"/>
                    </a:lnTo>
                    <a:lnTo>
                      <a:pt x="2879" y="2879"/>
                    </a:lnTo>
                    <a:lnTo>
                      <a:pt x="2967" y="2775"/>
                    </a:lnTo>
                    <a:lnTo>
                      <a:pt x="3054" y="2664"/>
                    </a:lnTo>
                    <a:lnTo>
                      <a:pt x="3126" y="2545"/>
                    </a:lnTo>
                    <a:lnTo>
                      <a:pt x="3189" y="2418"/>
                    </a:lnTo>
                    <a:lnTo>
                      <a:pt x="3237" y="2283"/>
                    </a:lnTo>
                    <a:lnTo>
                      <a:pt x="3269" y="2147"/>
                    </a:lnTo>
                    <a:lnTo>
                      <a:pt x="3292" y="2004"/>
                    </a:lnTo>
                    <a:lnTo>
                      <a:pt x="3301" y="1853"/>
                    </a:lnTo>
                    <a:lnTo>
                      <a:pt x="3714" y="1853"/>
                    </a:lnTo>
                    <a:close/>
                  </a:path>
                </a:pathLst>
              </a:custGeom>
              <a:solidFill>
                <a:srgbClr val="E55B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75" name="Freeform 51">
                <a:extLst>
                  <a:ext uri="{FF2B5EF4-FFF2-40B4-BE49-F238E27FC236}">
                    <a16:creationId xmlns:a16="http://schemas.microsoft.com/office/drawing/2014/main" id="{7724A111-8D05-4EAC-B6F3-F6E28B774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6" y="838"/>
                <a:ext cx="330" cy="330"/>
              </a:xfrm>
              <a:custGeom>
                <a:avLst/>
                <a:gdLst>
                  <a:gd name="T0" fmla="*/ 3292 w 3300"/>
                  <a:gd name="T1" fmla="*/ 1479 h 3300"/>
                  <a:gd name="T2" fmla="*/ 3229 w 3300"/>
                  <a:gd name="T3" fmla="*/ 1160 h 3300"/>
                  <a:gd name="T4" fmla="*/ 3015 w 3300"/>
                  <a:gd name="T5" fmla="*/ 723 h 3300"/>
                  <a:gd name="T6" fmla="*/ 2696 w 3300"/>
                  <a:gd name="T7" fmla="*/ 374 h 3300"/>
                  <a:gd name="T8" fmla="*/ 2291 w 3300"/>
                  <a:gd name="T9" fmla="*/ 126 h 3300"/>
                  <a:gd name="T10" fmla="*/ 1900 w 3300"/>
                  <a:gd name="T11" fmla="*/ 15 h 3300"/>
                  <a:gd name="T12" fmla="*/ 1646 w 3300"/>
                  <a:gd name="T13" fmla="*/ 0 h 3300"/>
                  <a:gd name="T14" fmla="*/ 1400 w 3300"/>
                  <a:gd name="T15" fmla="*/ 15 h 3300"/>
                  <a:gd name="T16" fmla="*/ 1009 w 3300"/>
                  <a:gd name="T17" fmla="*/ 126 h 3300"/>
                  <a:gd name="T18" fmla="*/ 596 w 3300"/>
                  <a:gd name="T19" fmla="*/ 374 h 3300"/>
                  <a:gd name="T20" fmla="*/ 277 w 3300"/>
                  <a:gd name="T21" fmla="*/ 723 h 3300"/>
                  <a:gd name="T22" fmla="*/ 71 w 3300"/>
                  <a:gd name="T23" fmla="*/ 1160 h 3300"/>
                  <a:gd name="T24" fmla="*/ 8 w 3300"/>
                  <a:gd name="T25" fmla="*/ 1479 h 3300"/>
                  <a:gd name="T26" fmla="*/ 0 w 3300"/>
                  <a:gd name="T27" fmla="*/ 1733 h 3300"/>
                  <a:gd name="T28" fmla="*/ 31 w 3300"/>
                  <a:gd name="T29" fmla="*/ 1980 h 3300"/>
                  <a:gd name="T30" fmla="*/ 198 w 3300"/>
                  <a:gd name="T31" fmla="*/ 2434 h 3300"/>
                  <a:gd name="T32" fmla="*/ 484 w 3300"/>
                  <a:gd name="T33" fmla="*/ 2816 h 3300"/>
                  <a:gd name="T34" fmla="*/ 858 w 3300"/>
                  <a:gd name="T35" fmla="*/ 3102 h 3300"/>
                  <a:gd name="T36" fmla="*/ 1312 w 3300"/>
                  <a:gd name="T37" fmla="*/ 3269 h 3300"/>
                  <a:gd name="T38" fmla="*/ 1567 w 3300"/>
                  <a:gd name="T39" fmla="*/ 3300 h 3300"/>
                  <a:gd name="T40" fmla="*/ 1821 w 3300"/>
                  <a:gd name="T41" fmla="*/ 3292 h 3300"/>
                  <a:gd name="T42" fmla="*/ 2140 w 3300"/>
                  <a:gd name="T43" fmla="*/ 3229 h 3300"/>
                  <a:gd name="T44" fmla="*/ 2568 w 3300"/>
                  <a:gd name="T45" fmla="*/ 3015 h 3300"/>
                  <a:gd name="T46" fmla="*/ 2919 w 3300"/>
                  <a:gd name="T47" fmla="*/ 2696 h 3300"/>
                  <a:gd name="T48" fmla="*/ 3174 w 3300"/>
                  <a:gd name="T49" fmla="*/ 2291 h 3300"/>
                  <a:gd name="T50" fmla="*/ 3277 w 3300"/>
                  <a:gd name="T51" fmla="*/ 1900 h 3300"/>
                  <a:gd name="T52" fmla="*/ 3300 w 3300"/>
                  <a:gd name="T53" fmla="*/ 1646 h 3300"/>
                  <a:gd name="T54" fmla="*/ 2863 w 3300"/>
                  <a:gd name="T55" fmla="*/ 1400 h 3300"/>
                  <a:gd name="T56" fmla="*/ 2736 w 3300"/>
                  <a:gd name="T57" fmla="*/ 1057 h 3300"/>
                  <a:gd name="T58" fmla="*/ 2521 w 3300"/>
                  <a:gd name="T59" fmla="*/ 771 h 3300"/>
                  <a:gd name="T60" fmla="*/ 2243 w 3300"/>
                  <a:gd name="T61" fmla="*/ 556 h 3300"/>
                  <a:gd name="T62" fmla="*/ 1900 w 3300"/>
                  <a:gd name="T63" fmla="*/ 437 h 3300"/>
                  <a:gd name="T64" fmla="*/ 1519 w 3300"/>
                  <a:gd name="T65" fmla="*/ 413 h 3300"/>
                  <a:gd name="T66" fmla="*/ 1168 w 3300"/>
                  <a:gd name="T67" fmla="*/ 509 h 3300"/>
                  <a:gd name="T68" fmla="*/ 858 w 3300"/>
                  <a:gd name="T69" fmla="*/ 691 h 3300"/>
                  <a:gd name="T70" fmla="*/ 620 w 3300"/>
                  <a:gd name="T71" fmla="*/ 954 h 3300"/>
                  <a:gd name="T72" fmla="*/ 469 w 3300"/>
                  <a:gd name="T73" fmla="*/ 1280 h 3300"/>
                  <a:gd name="T74" fmla="*/ 413 w 3300"/>
                  <a:gd name="T75" fmla="*/ 1646 h 3300"/>
                  <a:gd name="T76" fmla="*/ 469 w 3300"/>
                  <a:gd name="T77" fmla="*/ 2020 h 3300"/>
                  <a:gd name="T78" fmla="*/ 620 w 3300"/>
                  <a:gd name="T79" fmla="*/ 2338 h 3300"/>
                  <a:gd name="T80" fmla="*/ 858 w 3300"/>
                  <a:gd name="T81" fmla="*/ 2601 h 3300"/>
                  <a:gd name="T82" fmla="*/ 1168 w 3300"/>
                  <a:gd name="T83" fmla="*/ 2791 h 3300"/>
                  <a:gd name="T84" fmla="*/ 1519 w 3300"/>
                  <a:gd name="T85" fmla="*/ 2879 h 3300"/>
                  <a:gd name="T86" fmla="*/ 1900 w 3300"/>
                  <a:gd name="T87" fmla="*/ 2863 h 3300"/>
                  <a:gd name="T88" fmla="*/ 2243 w 3300"/>
                  <a:gd name="T89" fmla="*/ 2736 h 3300"/>
                  <a:gd name="T90" fmla="*/ 2521 w 3300"/>
                  <a:gd name="T91" fmla="*/ 2521 h 3300"/>
                  <a:gd name="T92" fmla="*/ 2736 w 3300"/>
                  <a:gd name="T93" fmla="*/ 2243 h 3300"/>
                  <a:gd name="T94" fmla="*/ 2863 w 3300"/>
                  <a:gd name="T95" fmla="*/ 1900 h 3300"/>
                  <a:gd name="T96" fmla="*/ 3300 w 3300"/>
                  <a:gd name="T97" fmla="*/ 1646 h 3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00" h="3300">
                    <a:moveTo>
                      <a:pt x="3300" y="1646"/>
                    </a:moveTo>
                    <a:lnTo>
                      <a:pt x="3300" y="1567"/>
                    </a:lnTo>
                    <a:lnTo>
                      <a:pt x="3292" y="1479"/>
                    </a:lnTo>
                    <a:lnTo>
                      <a:pt x="3277" y="1400"/>
                    </a:lnTo>
                    <a:lnTo>
                      <a:pt x="3269" y="1312"/>
                    </a:lnTo>
                    <a:lnTo>
                      <a:pt x="3229" y="1160"/>
                    </a:lnTo>
                    <a:lnTo>
                      <a:pt x="3174" y="1009"/>
                    </a:lnTo>
                    <a:lnTo>
                      <a:pt x="3102" y="858"/>
                    </a:lnTo>
                    <a:lnTo>
                      <a:pt x="3015" y="723"/>
                    </a:lnTo>
                    <a:lnTo>
                      <a:pt x="2919" y="596"/>
                    </a:lnTo>
                    <a:lnTo>
                      <a:pt x="2816" y="484"/>
                    </a:lnTo>
                    <a:lnTo>
                      <a:pt x="2696" y="374"/>
                    </a:lnTo>
                    <a:lnTo>
                      <a:pt x="2568" y="277"/>
                    </a:lnTo>
                    <a:lnTo>
                      <a:pt x="2434" y="198"/>
                    </a:lnTo>
                    <a:lnTo>
                      <a:pt x="2291" y="126"/>
                    </a:lnTo>
                    <a:lnTo>
                      <a:pt x="2140" y="71"/>
                    </a:lnTo>
                    <a:lnTo>
                      <a:pt x="1980" y="31"/>
                    </a:lnTo>
                    <a:lnTo>
                      <a:pt x="1900" y="15"/>
                    </a:lnTo>
                    <a:lnTo>
                      <a:pt x="1821" y="8"/>
                    </a:lnTo>
                    <a:lnTo>
                      <a:pt x="1733" y="0"/>
                    </a:lnTo>
                    <a:lnTo>
                      <a:pt x="1646" y="0"/>
                    </a:lnTo>
                    <a:lnTo>
                      <a:pt x="1567" y="0"/>
                    </a:lnTo>
                    <a:lnTo>
                      <a:pt x="1479" y="8"/>
                    </a:lnTo>
                    <a:lnTo>
                      <a:pt x="1400" y="15"/>
                    </a:lnTo>
                    <a:lnTo>
                      <a:pt x="1312" y="31"/>
                    </a:lnTo>
                    <a:lnTo>
                      <a:pt x="1160" y="71"/>
                    </a:lnTo>
                    <a:lnTo>
                      <a:pt x="1009" y="126"/>
                    </a:lnTo>
                    <a:lnTo>
                      <a:pt x="858" y="198"/>
                    </a:lnTo>
                    <a:lnTo>
                      <a:pt x="723" y="277"/>
                    </a:lnTo>
                    <a:lnTo>
                      <a:pt x="596" y="374"/>
                    </a:lnTo>
                    <a:lnTo>
                      <a:pt x="484" y="484"/>
                    </a:lnTo>
                    <a:lnTo>
                      <a:pt x="374" y="596"/>
                    </a:lnTo>
                    <a:lnTo>
                      <a:pt x="277" y="723"/>
                    </a:lnTo>
                    <a:lnTo>
                      <a:pt x="198" y="858"/>
                    </a:lnTo>
                    <a:lnTo>
                      <a:pt x="126" y="1009"/>
                    </a:lnTo>
                    <a:lnTo>
                      <a:pt x="71" y="1160"/>
                    </a:lnTo>
                    <a:lnTo>
                      <a:pt x="31" y="1312"/>
                    </a:lnTo>
                    <a:lnTo>
                      <a:pt x="15" y="1400"/>
                    </a:lnTo>
                    <a:lnTo>
                      <a:pt x="8" y="1479"/>
                    </a:lnTo>
                    <a:lnTo>
                      <a:pt x="0" y="1567"/>
                    </a:lnTo>
                    <a:lnTo>
                      <a:pt x="0" y="1646"/>
                    </a:lnTo>
                    <a:lnTo>
                      <a:pt x="0" y="1733"/>
                    </a:lnTo>
                    <a:lnTo>
                      <a:pt x="8" y="1821"/>
                    </a:lnTo>
                    <a:lnTo>
                      <a:pt x="15" y="1900"/>
                    </a:lnTo>
                    <a:lnTo>
                      <a:pt x="31" y="1980"/>
                    </a:lnTo>
                    <a:lnTo>
                      <a:pt x="71" y="2140"/>
                    </a:lnTo>
                    <a:lnTo>
                      <a:pt x="126" y="2291"/>
                    </a:lnTo>
                    <a:lnTo>
                      <a:pt x="198" y="2434"/>
                    </a:lnTo>
                    <a:lnTo>
                      <a:pt x="277" y="2568"/>
                    </a:lnTo>
                    <a:lnTo>
                      <a:pt x="374" y="2696"/>
                    </a:lnTo>
                    <a:lnTo>
                      <a:pt x="484" y="2816"/>
                    </a:lnTo>
                    <a:lnTo>
                      <a:pt x="596" y="2919"/>
                    </a:lnTo>
                    <a:lnTo>
                      <a:pt x="723" y="3015"/>
                    </a:lnTo>
                    <a:lnTo>
                      <a:pt x="858" y="3102"/>
                    </a:lnTo>
                    <a:lnTo>
                      <a:pt x="1009" y="3174"/>
                    </a:lnTo>
                    <a:lnTo>
                      <a:pt x="1160" y="3229"/>
                    </a:lnTo>
                    <a:lnTo>
                      <a:pt x="1312" y="3269"/>
                    </a:lnTo>
                    <a:lnTo>
                      <a:pt x="1400" y="3277"/>
                    </a:lnTo>
                    <a:lnTo>
                      <a:pt x="1479" y="3292"/>
                    </a:lnTo>
                    <a:lnTo>
                      <a:pt x="1567" y="3300"/>
                    </a:lnTo>
                    <a:lnTo>
                      <a:pt x="1646" y="3300"/>
                    </a:lnTo>
                    <a:lnTo>
                      <a:pt x="1733" y="3300"/>
                    </a:lnTo>
                    <a:lnTo>
                      <a:pt x="1821" y="3292"/>
                    </a:lnTo>
                    <a:lnTo>
                      <a:pt x="1900" y="3277"/>
                    </a:lnTo>
                    <a:lnTo>
                      <a:pt x="1980" y="3269"/>
                    </a:lnTo>
                    <a:lnTo>
                      <a:pt x="2140" y="3229"/>
                    </a:lnTo>
                    <a:lnTo>
                      <a:pt x="2291" y="3174"/>
                    </a:lnTo>
                    <a:lnTo>
                      <a:pt x="2434" y="3102"/>
                    </a:lnTo>
                    <a:lnTo>
                      <a:pt x="2568" y="3015"/>
                    </a:lnTo>
                    <a:lnTo>
                      <a:pt x="2696" y="2919"/>
                    </a:lnTo>
                    <a:lnTo>
                      <a:pt x="2816" y="2816"/>
                    </a:lnTo>
                    <a:lnTo>
                      <a:pt x="2919" y="2696"/>
                    </a:lnTo>
                    <a:lnTo>
                      <a:pt x="3015" y="2568"/>
                    </a:lnTo>
                    <a:lnTo>
                      <a:pt x="3102" y="2434"/>
                    </a:lnTo>
                    <a:lnTo>
                      <a:pt x="3174" y="2291"/>
                    </a:lnTo>
                    <a:lnTo>
                      <a:pt x="3229" y="2140"/>
                    </a:lnTo>
                    <a:lnTo>
                      <a:pt x="3269" y="1980"/>
                    </a:lnTo>
                    <a:lnTo>
                      <a:pt x="3277" y="1900"/>
                    </a:lnTo>
                    <a:lnTo>
                      <a:pt x="3292" y="1821"/>
                    </a:lnTo>
                    <a:lnTo>
                      <a:pt x="3300" y="1733"/>
                    </a:lnTo>
                    <a:lnTo>
                      <a:pt x="3300" y="1646"/>
                    </a:lnTo>
                    <a:lnTo>
                      <a:pt x="2887" y="1646"/>
                    </a:lnTo>
                    <a:lnTo>
                      <a:pt x="2879" y="1519"/>
                    </a:lnTo>
                    <a:lnTo>
                      <a:pt x="2863" y="1400"/>
                    </a:lnTo>
                    <a:lnTo>
                      <a:pt x="2831" y="1280"/>
                    </a:lnTo>
                    <a:lnTo>
                      <a:pt x="2791" y="1168"/>
                    </a:lnTo>
                    <a:lnTo>
                      <a:pt x="2736" y="1057"/>
                    </a:lnTo>
                    <a:lnTo>
                      <a:pt x="2672" y="954"/>
                    </a:lnTo>
                    <a:lnTo>
                      <a:pt x="2601" y="858"/>
                    </a:lnTo>
                    <a:lnTo>
                      <a:pt x="2521" y="771"/>
                    </a:lnTo>
                    <a:lnTo>
                      <a:pt x="2434" y="691"/>
                    </a:lnTo>
                    <a:lnTo>
                      <a:pt x="2338" y="620"/>
                    </a:lnTo>
                    <a:lnTo>
                      <a:pt x="2243" y="556"/>
                    </a:lnTo>
                    <a:lnTo>
                      <a:pt x="2132" y="509"/>
                    </a:lnTo>
                    <a:lnTo>
                      <a:pt x="2020" y="469"/>
                    </a:lnTo>
                    <a:lnTo>
                      <a:pt x="1900" y="437"/>
                    </a:lnTo>
                    <a:lnTo>
                      <a:pt x="1774" y="413"/>
                    </a:lnTo>
                    <a:lnTo>
                      <a:pt x="1646" y="413"/>
                    </a:lnTo>
                    <a:lnTo>
                      <a:pt x="1519" y="413"/>
                    </a:lnTo>
                    <a:lnTo>
                      <a:pt x="1400" y="437"/>
                    </a:lnTo>
                    <a:lnTo>
                      <a:pt x="1280" y="469"/>
                    </a:lnTo>
                    <a:lnTo>
                      <a:pt x="1168" y="509"/>
                    </a:lnTo>
                    <a:lnTo>
                      <a:pt x="1057" y="556"/>
                    </a:lnTo>
                    <a:lnTo>
                      <a:pt x="954" y="620"/>
                    </a:lnTo>
                    <a:lnTo>
                      <a:pt x="858" y="691"/>
                    </a:lnTo>
                    <a:lnTo>
                      <a:pt x="771" y="771"/>
                    </a:lnTo>
                    <a:lnTo>
                      <a:pt x="691" y="858"/>
                    </a:lnTo>
                    <a:lnTo>
                      <a:pt x="620" y="954"/>
                    </a:lnTo>
                    <a:lnTo>
                      <a:pt x="556" y="1057"/>
                    </a:lnTo>
                    <a:lnTo>
                      <a:pt x="509" y="1168"/>
                    </a:lnTo>
                    <a:lnTo>
                      <a:pt x="469" y="1280"/>
                    </a:lnTo>
                    <a:lnTo>
                      <a:pt x="437" y="1400"/>
                    </a:lnTo>
                    <a:lnTo>
                      <a:pt x="413" y="1519"/>
                    </a:lnTo>
                    <a:lnTo>
                      <a:pt x="413" y="1646"/>
                    </a:lnTo>
                    <a:lnTo>
                      <a:pt x="413" y="1774"/>
                    </a:lnTo>
                    <a:lnTo>
                      <a:pt x="437" y="1900"/>
                    </a:lnTo>
                    <a:lnTo>
                      <a:pt x="469" y="2020"/>
                    </a:lnTo>
                    <a:lnTo>
                      <a:pt x="509" y="2132"/>
                    </a:lnTo>
                    <a:lnTo>
                      <a:pt x="556" y="2243"/>
                    </a:lnTo>
                    <a:lnTo>
                      <a:pt x="620" y="2338"/>
                    </a:lnTo>
                    <a:lnTo>
                      <a:pt x="691" y="2434"/>
                    </a:lnTo>
                    <a:lnTo>
                      <a:pt x="771" y="2521"/>
                    </a:lnTo>
                    <a:lnTo>
                      <a:pt x="858" y="2601"/>
                    </a:lnTo>
                    <a:lnTo>
                      <a:pt x="954" y="2672"/>
                    </a:lnTo>
                    <a:lnTo>
                      <a:pt x="1057" y="2736"/>
                    </a:lnTo>
                    <a:lnTo>
                      <a:pt x="1168" y="2791"/>
                    </a:lnTo>
                    <a:lnTo>
                      <a:pt x="1280" y="2831"/>
                    </a:lnTo>
                    <a:lnTo>
                      <a:pt x="1400" y="2863"/>
                    </a:lnTo>
                    <a:lnTo>
                      <a:pt x="1519" y="2879"/>
                    </a:lnTo>
                    <a:lnTo>
                      <a:pt x="1646" y="2887"/>
                    </a:lnTo>
                    <a:lnTo>
                      <a:pt x="1774" y="2879"/>
                    </a:lnTo>
                    <a:lnTo>
                      <a:pt x="1900" y="2863"/>
                    </a:lnTo>
                    <a:lnTo>
                      <a:pt x="2020" y="2831"/>
                    </a:lnTo>
                    <a:lnTo>
                      <a:pt x="2132" y="2791"/>
                    </a:lnTo>
                    <a:lnTo>
                      <a:pt x="2243" y="2736"/>
                    </a:lnTo>
                    <a:lnTo>
                      <a:pt x="2338" y="2672"/>
                    </a:lnTo>
                    <a:lnTo>
                      <a:pt x="2434" y="2601"/>
                    </a:lnTo>
                    <a:lnTo>
                      <a:pt x="2521" y="2521"/>
                    </a:lnTo>
                    <a:lnTo>
                      <a:pt x="2601" y="2434"/>
                    </a:lnTo>
                    <a:lnTo>
                      <a:pt x="2672" y="2338"/>
                    </a:lnTo>
                    <a:lnTo>
                      <a:pt x="2736" y="2243"/>
                    </a:lnTo>
                    <a:lnTo>
                      <a:pt x="2791" y="2132"/>
                    </a:lnTo>
                    <a:lnTo>
                      <a:pt x="2831" y="2020"/>
                    </a:lnTo>
                    <a:lnTo>
                      <a:pt x="2863" y="1900"/>
                    </a:lnTo>
                    <a:lnTo>
                      <a:pt x="2879" y="1774"/>
                    </a:lnTo>
                    <a:lnTo>
                      <a:pt x="2887" y="1646"/>
                    </a:lnTo>
                    <a:lnTo>
                      <a:pt x="3300" y="1646"/>
                    </a:lnTo>
                    <a:close/>
                  </a:path>
                </a:pathLst>
              </a:custGeom>
              <a:solidFill>
                <a:srgbClr val="E55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76" name="Freeform 52">
                <a:extLst>
                  <a:ext uri="{FF2B5EF4-FFF2-40B4-BE49-F238E27FC236}">
                    <a16:creationId xmlns:a16="http://schemas.microsoft.com/office/drawing/2014/main" id="{A7D45FF8-71C6-4CA5-8DB0-F773B5B61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" y="859"/>
                <a:ext cx="288" cy="288"/>
              </a:xfrm>
              <a:custGeom>
                <a:avLst/>
                <a:gdLst>
                  <a:gd name="T0" fmla="*/ 2856 w 2888"/>
                  <a:gd name="T1" fmla="*/ 1154 h 2888"/>
                  <a:gd name="T2" fmla="*/ 2713 w 2888"/>
                  <a:gd name="T3" fmla="*/ 756 h 2888"/>
                  <a:gd name="T4" fmla="*/ 2466 w 2888"/>
                  <a:gd name="T5" fmla="*/ 422 h 2888"/>
                  <a:gd name="T6" fmla="*/ 2132 w 2888"/>
                  <a:gd name="T7" fmla="*/ 175 h 2888"/>
                  <a:gd name="T8" fmla="*/ 1734 w 2888"/>
                  <a:gd name="T9" fmla="*/ 24 h 2888"/>
                  <a:gd name="T10" fmla="*/ 1297 w 2888"/>
                  <a:gd name="T11" fmla="*/ 9 h 2888"/>
                  <a:gd name="T12" fmla="*/ 883 w 2888"/>
                  <a:gd name="T13" fmla="*/ 112 h 2888"/>
                  <a:gd name="T14" fmla="*/ 526 w 2888"/>
                  <a:gd name="T15" fmla="*/ 327 h 2888"/>
                  <a:gd name="T16" fmla="*/ 247 w 2888"/>
                  <a:gd name="T17" fmla="*/ 637 h 2888"/>
                  <a:gd name="T18" fmla="*/ 64 w 2888"/>
                  <a:gd name="T19" fmla="*/ 1010 h 2888"/>
                  <a:gd name="T20" fmla="*/ 0 w 2888"/>
                  <a:gd name="T21" fmla="*/ 1440 h 2888"/>
                  <a:gd name="T22" fmla="*/ 64 w 2888"/>
                  <a:gd name="T23" fmla="*/ 1870 h 2888"/>
                  <a:gd name="T24" fmla="*/ 247 w 2888"/>
                  <a:gd name="T25" fmla="*/ 2251 h 2888"/>
                  <a:gd name="T26" fmla="*/ 526 w 2888"/>
                  <a:gd name="T27" fmla="*/ 2554 h 2888"/>
                  <a:gd name="T28" fmla="*/ 883 w 2888"/>
                  <a:gd name="T29" fmla="*/ 2776 h 2888"/>
                  <a:gd name="T30" fmla="*/ 1297 w 2888"/>
                  <a:gd name="T31" fmla="*/ 2879 h 2888"/>
                  <a:gd name="T32" fmla="*/ 1734 w 2888"/>
                  <a:gd name="T33" fmla="*/ 2856 h 2888"/>
                  <a:gd name="T34" fmla="*/ 2132 w 2888"/>
                  <a:gd name="T35" fmla="*/ 2713 h 2888"/>
                  <a:gd name="T36" fmla="*/ 2466 w 2888"/>
                  <a:gd name="T37" fmla="*/ 2466 h 2888"/>
                  <a:gd name="T38" fmla="*/ 2713 w 2888"/>
                  <a:gd name="T39" fmla="*/ 2132 h 2888"/>
                  <a:gd name="T40" fmla="*/ 2856 w 2888"/>
                  <a:gd name="T41" fmla="*/ 1734 h 2888"/>
                  <a:gd name="T42" fmla="*/ 2474 w 2888"/>
                  <a:gd name="T43" fmla="*/ 1440 h 2888"/>
                  <a:gd name="T44" fmla="*/ 2426 w 2888"/>
                  <a:gd name="T45" fmla="*/ 1138 h 2888"/>
                  <a:gd name="T46" fmla="*/ 2300 w 2888"/>
                  <a:gd name="T47" fmla="*/ 867 h 2888"/>
                  <a:gd name="T48" fmla="*/ 2100 w 2888"/>
                  <a:gd name="T49" fmla="*/ 644 h 2888"/>
                  <a:gd name="T50" fmla="*/ 1845 w 2888"/>
                  <a:gd name="T51" fmla="*/ 493 h 2888"/>
                  <a:gd name="T52" fmla="*/ 1551 w 2888"/>
                  <a:gd name="T53" fmla="*/ 414 h 2888"/>
                  <a:gd name="T54" fmla="*/ 1233 w 2888"/>
                  <a:gd name="T55" fmla="*/ 429 h 2888"/>
                  <a:gd name="T56" fmla="*/ 947 w 2888"/>
                  <a:gd name="T57" fmla="*/ 533 h 2888"/>
                  <a:gd name="T58" fmla="*/ 716 w 2888"/>
                  <a:gd name="T59" fmla="*/ 716 h 2888"/>
                  <a:gd name="T60" fmla="*/ 534 w 2888"/>
                  <a:gd name="T61" fmla="*/ 947 h 2888"/>
                  <a:gd name="T62" fmla="*/ 430 w 2888"/>
                  <a:gd name="T63" fmla="*/ 1233 h 2888"/>
                  <a:gd name="T64" fmla="*/ 414 w 2888"/>
                  <a:gd name="T65" fmla="*/ 1551 h 2888"/>
                  <a:gd name="T66" fmla="*/ 493 w 2888"/>
                  <a:gd name="T67" fmla="*/ 1845 h 2888"/>
                  <a:gd name="T68" fmla="*/ 644 w 2888"/>
                  <a:gd name="T69" fmla="*/ 2100 h 2888"/>
                  <a:gd name="T70" fmla="*/ 867 w 2888"/>
                  <a:gd name="T71" fmla="*/ 2300 h 2888"/>
                  <a:gd name="T72" fmla="*/ 1138 w 2888"/>
                  <a:gd name="T73" fmla="*/ 2426 h 2888"/>
                  <a:gd name="T74" fmla="*/ 1440 w 2888"/>
                  <a:gd name="T75" fmla="*/ 2474 h 2888"/>
                  <a:gd name="T76" fmla="*/ 1750 w 2888"/>
                  <a:gd name="T77" fmla="*/ 2426 h 2888"/>
                  <a:gd name="T78" fmla="*/ 2021 w 2888"/>
                  <a:gd name="T79" fmla="*/ 2300 h 2888"/>
                  <a:gd name="T80" fmla="*/ 2236 w 2888"/>
                  <a:gd name="T81" fmla="*/ 2100 h 2888"/>
                  <a:gd name="T82" fmla="*/ 2395 w 2888"/>
                  <a:gd name="T83" fmla="*/ 1845 h 2888"/>
                  <a:gd name="T84" fmla="*/ 2466 w 2888"/>
                  <a:gd name="T85" fmla="*/ 1551 h 2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888" h="2888">
                    <a:moveTo>
                      <a:pt x="2888" y="1440"/>
                    </a:moveTo>
                    <a:lnTo>
                      <a:pt x="2879" y="1297"/>
                    </a:lnTo>
                    <a:lnTo>
                      <a:pt x="2856" y="1154"/>
                    </a:lnTo>
                    <a:lnTo>
                      <a:pt x="2824" y="1010"/>
                    </a:lnTo>
                    <a:lnTo>
                      <a:pt x="2776" y="883"/>
                    </a:lnTo>
                    <a:lnTo>
                      <a:pt x="2713" y="756"/>
                    </a:lnTo>
                    <a:lnTo>
                      <a:pt x="2641" y="637"/>
                    </a:lnTo>
                    <a:lnTo>
                      <a:pt x="2554" y="526"/>
                    </a:lnTo>
                    <a:lnTo>
                      <a:pt x="2466" y="422"/>
                    </a:lnTo>
                    <a:lnTo>
                      <a:pt x="2362" y="327"/>
                    </a:lnTo>
                    <a:lnTo>
                      <a:pt x="2252" y="247"/>
                    </a:lnTo>
                    <a:lnTo>
                      <a:pt x="2132" y="175"/>
                    </a:lnTo>
                    <a:lnTo>
                      <a:pt x="2005" y="112"/>
                    </a:lnTo>
                    <a:lnTo>
                      <a:pt x="1870" y="64"/>
                    </a:lnTo>
                    <a:lnTo>
                      <a:pt x="1734" y="24"/>
                    </a:lnTo>
                    <a:lnTo>
                      <a:pt x="1591" y="9"/>
                    </a:lnTo>
                    <a:lnTo>
                      <a:pt x="1440" y="0"/>
                    </a:lnTo>
                    <a:lnTo>
                      <a:pt x="1297" y="9"/>
                    </a:lnTo>
                    <a:lnTo>
                      <a:pt x="1154" y="24"/>
                    </a:lnTo>
                    <a:lnTo>
                      <a:pt x="1010" y="64"/>
                    </a:lnTo>
                    <a:lnTo>
                      <a:pt x="883" y="112"/>
                    </a:lnTo>
                    <a:lnTo>
                      <a:pt x="756" y="175"/>
                    </a:lnTo>
                    <a:lnTo>
                      <a:pt x="636" y="247"/>
                    </a:lnTo>
                    <a:lnTo>
                      <a:pt x="526" y="327"/>
                    </a:lnTo>
                    <a:lnTo>
                      <a:pt x="422" y="422"/>
                    </a:lnTo>
                    <a:lnTo>
                      <a:pt x="326" y="526"/>
                    </a:lnTo>
                    <a:lnTo>
                      <a:pt x="247" y="637"/>
                    </a:lnTo>
                    <a:lnTo>
                      <a:pt x="175" y="756"/>
                    </a:lnTo>
                    <a:lnTo>
                      <a:pt x="112" y="883"/>
                    </a:lnTo>
                    <a:lnTo>
                      <a:pt x="64" y="1010"/>
                    </a:lnTo>
                    <a:lnTo>
                      <a:pt x="24" y="1154"/>
                    </a:lnTo>
                    <a:lnTo>
                      <a:pt x="9" y="1297"/>
                    </a:lnTo>
                    <a:lnTo>
                      <a:pt x="0" y="1440"/>
                    </a:lnTo>
                    <a:lnTo>
                      <a:pt x="9" y="1591"/>
                    </a:lnTo>
                    <a:lnTo>
                      <a:pt x="24" y="1734"/>
                    </a:lnTo>
                    <a:lnTo>
                      <a:pt x="64" y="1870"/>
                    </a:lnTo>
                    <a:lnTo>
                      <a:pt x="112" y="2005"/>
                    </a:lnTo>
                    <a:lnTo>
                      <a:pt x="175" y="2132"/>
                    </a:lnTo>
                    <a:lnTo>
                      <a:pt x="247" y="2251"/>
                    </a:lnTo>
                    <a:lnTo>
                      <a:pt x="326" y="2362"/>
                    </a:lnTo>
                    <a:lnTo>
                      <a:pt x="422" y="2466"/>
                    </a:lnTo>
                    <a:lnTo>
                      <a:pt x="526" y="2554"/>
                    </a:lnTo>
                    <a:lnTo>
                      <a:pt x="636" y="2641"/>
                    </a:lnTo>
                    <a:lnTo>
                      <a:pt x="756" y="2713"/>
                    </a:lnTo>
                    <a:lnTo>
                      <a:pt x="883" y="2776"/>
                    </a:lnTo>
                    <a:lnTo>
                      <a:pt x="1010" y="2824"/>
                    </a:lnTo>
                    <a:lnTo>
                      <a:pt x="1154" y="2856"/>
                    </a:lnTo>
                    <a:lnTo>
                      <a:pt x="1297" y="2879"/>
                    </a:lnTo>
                    <a:lnTo>
                      <a:pt x="1440" y="2888"/>
                    </a:lnTo>
                    <a:lnTo>
                      <a:pt x="1591" y="2879"/>
                    </a:lnTo>
                    <a:lnTo>
                      <a:pt x="1734" y="2856"/>
                    </a:lnTo>
                    <a:lnTo>
                      <a:pt x="1870" y="2824"/>
                    </a:lnTo>
                    <a:lnTo>
                      <a:pt x="2005" y="2776"/>
                    </a:lnTo>
                    <a:lnTo>
                      <a:pt x="2132" y="2713"/>
                    </a:lnTo>
                    <a:lnTo>
                      <a:pt x="2252" y="2641"/>
                    </a:lnTo>
                    <a:lnTo>
                      <a:pt x="2362" y="2554"/>
                    </a:lnTo>
                    <a:lnTo>
                      <a:pt x="2466" y="2466"/>
                    </a:lnTo>
                    <a:lnTo>
                      <a:pt x="2554" y="2362"/>
                    </a:lnTo>
                    <a:lnTo>
                      <a:pt x="2641" y="2251"/>
                    </a:lnTo>
                    <a:lnTo>
                      <a:pt x="2713" y="2132"/>
                    </a:lnTo>
                    <a:lnTo>
                      <a:pt x="2776" y="2005"/>
                    </a:lnTo>
                    <a:lnTo>
                      <a:pt x="2824" y="1870"/>
                    </a:lnTo>
                    <a:lnTo>
                      <a:pt x="2856" y="1734"/>
                    </a:lnTo>
                    <a:lnTo>
                      <a:pt x="2879" y="1591"/>
                    </a:lnTo>
                    <a:lnTo>
                      <a:pt x="2888" y="1440"/>
                    </a:lnTo>
                    <a:lnTo>
                      <a:pt x="2474" y="1440"/>
                    </a:lnTo>
                    <a:lnTo>
                      <a:pt x="2466" y="1337"/>
                    </a:lnTo>
                    <a:lnTo>
                      <a:pt x="2451" y="1233"/>
                    </a:lnTo>
                    <a:lnTo>
                      <a:pt x="2426" y="1138"/>
                    </a:lnTo>
                    <a:lnTo>
                      <a:pt x="2395" y="1043"/>
                    </a:lnTo>
                    <a:lnTo>
                      <a:pt x="2347" y="947"/>
                    </a:lnTo>
                    <a:lnTo>
                      <a:pt x="2300" y="867"/>
                    </a:lnTo>
                    <a:lnTo>
                      <a:pt x="2236" y="788"/>
                    </a:lnTo>
                    <a:lnTo>
                      <a:pt x="2172" y="716"/>
                    </a:lnTo>
                    <a:lnTo>
                      <a:pt x="2100" y="644"/>
                    </a:lnTo>
                    <a:lnTo>
                      <a:pt x="2021" y="588"/>
                    </a:lnTo>
                    <a:lnTo>
                      <a:pt x="1934" y="533"/>
                    </a:lnTo>
                    <a:lnTo>
                      <a:pt x="1845" y="493"/>
                    </a:lnTo>
                    <a:lnTo>
                      <a:pt x="1750" y="454"/>
                    </a:lnTo>
                    <a:lnTo>
                      <a:pt x="1647" y="429"/>
                    </a:lnTo>
                    <a:lnTo>
                      <a:pt x="1551" y="414"/>
                    </a:lnTo>
                    <a:lnTo>
                      <a:pt x="1440" y="414"/>
                    </a:lnTo>
                    <a:lnTo>
                      <a:pt x="1337" y="414"/>
                    </a:lnTo>
                    <a:lnTo>
                      <a:pt x="1233" y="429"/>
                    </a:lnTo>
                    <a:lnTo>
                      <a:pt x="1138" y="454"/>
                    </a:lnTo>
                    <a:lnTo>
                      <a:pt x="1043" y="493"/>
                    </a:lnTo>
                    <a:lnTo>
                      <a:pt x="947" y="533"/>
                    </a:lnTo>
                    <a:lnTo>
                      <a:pt x="867" y="588"/>
                    </a:lnTo>
                    <a:lnTo>
                      <a:pt x="788" y="644"/>
                    </a:lnTo>
                    <a:lnTo>
                      <a:pt x="716" y="716"/>
                    </a:lnTo>
                    <a:lnTo>
                      <a:pt x="644" y="788"/>
                    </a:lnTo>
                    <a:lnTo>
                      <a:pt x="588" y="867"/>
                    </a:lnTo>
                    <a:lnTo>
                      <a:pt x="534" y="947"/>
                    </a:lnTo>
                    <a:lnTo>
                      <a:pt x="493" y="1043"/>
                    </a:lnTo>
                    <a:lnTo>
                      <a:pt x="454" y="1138"/>
                    </a:lnTo>
                    <a:lnTo>
                      <a:pt x="430" y="1233"/>
                    </a:lnTo>
                    <a:lnTo>
                      <a:pt x="414" y="1337"/>
                    </a:lnTo>
                    <a:lnTo>
                      <a:pt x="414" y="1440"/>
                    </a:lnTo>
                    <a:lnTo>
                      <a:pt x="414" y="1551"/>
                    </a:lnTo>
                    <a:lnTo>
                      <a:pt x="430" y="1647"/>
                    </a:lnTo>
                    <a:lnTo>
                      <a:pt x="454" y="1750"/>
                    </a:lnTo>
                    <a:lnTo>
                      <a:pt x="493" y="1845"/>
                    </a:lnTo>
                    <a:lnTo>
                      <a:pt x="534" y="1934"/>
                    </a:lnTo>
                    <a:lnTo>
                      <a:pt x="588" y="2021"/>
                    </a:lnTo>
                    <a:lnTo>
                      <a:pt x="644" y="2100"/>
                    </a:lnTo>
                    <a:lnTo>
                      <a:pt x="716" y="2172"/>
                    </a:lnTo>
                    <a:lnTo>
                      <a:pt x="788" y="2236"/>
                    </a:lnTo>
                    <a:lnTo>
                      <a:pt x="867" y="2300"/>
                    </a:lnTo>
                    <a:lnTo>
                      <a:pt x="947" y="2347"/>
                    </a:lnTo>
                    <a:lnTo>
                      <a:pt x="1043" y="2395"/>
                    </a:lnTo>
                    <a:lnTo>
                      <a:pt x="1138" y="2426"/>
                    </a:lnTo>
                    <a:lnTo>
                      <a:pt x="1233" y="2451"/>
                    </a:lnTo>
                    <a:lnTo>
                      <a:pt x="1337" y="2466"/>
                    </a:lnTo>
                    <a:lnTo>
                      <a:pt x="1440" y="2474"/>
                    </a:lnTo>
                    <a:lnTo>
                      <a:pt x="1551" y="2466"/>
                    </a:lnTo>
                    <a:lnTo>
                      <a:pt x="1647" y="2451"/>
                    </a:lnTo>
                    <a:lnTo>
                      <a:pt x="1750" y="2426"/>
                    </a:lnTo>
                    <a:lnTo>
                      <a:pt x="1845" y="2395"/>
                    </a:lnTo>
                    <a:lnTo>
                      <a:pt x="1934" y="2347"/>
                    </a:lnTo>
                    <a:lnTo>
                      <a:pt x="2021" y="2300"/>
                    </a:lnTo>
                    <a:lnTo>
                      <a:pt x="2100" y="2236"/>
                    </a:lnTo>
                    <a:lnTo>
                      <a:pt x="2172" y="2172"/>
                    </a:lnTo>
                    <a:lnTo>
                      <a:pt x="2236" y="2100"/>
                    </a:lnTo>
                    <a:lnTo>
                      <a:pt x="2300" y="2021"/>
                    </a:lnTo>
                    <a:lnTo>
                      <a:pt x="2347" y="1934"/>
                    </a:lnTo>
                    <a:lnTo>
                      <a:pt x="2395" y="1845"/>
                    </a:lnTo>
                    <a:lnTo>
                      <a:pt x="2426" y="1750"/>
                    </a:lnTo>
                    <a:lnTo>
                      <a:pt x="2451" y="1647"/>
                    </a:lnTo>
                    <a:lnTo>
                      <a:pt x="2466" y="1551"/>
                    </a:lnTo>
                    <a:lnTo>
                      <a:pt x="2474" y="1440"/>
                    </a:lnTo>
                    <a:lnTo>
                      <a:pt x="2888" y="1440"/>
                    </a:lnTo>
                    <a:close/>
                  </a:path>
                </a:pathLst>
              </a:custGeom>
              <a:solidFill>
                <a:srgbClr val="E554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77" name="Freeform 53">
                <a:extLst>
                  <a:ext uri="{FF2B5EF4-FFF2-40B4-BE49-F238E27FC236}">
                    <a16:creationId xmlns:a16="http://schemas.microsoft.com/office/drawing/2014/main" id="{AB01F395-5438-4ED8-BC1C-284F40FEE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" y="879"/>
                <a:ext cx="248" cy="248"/>
              </a:xfrm>
              <a:custGeom>
                <a:avLst/>
                <a:gdLst>
                  <a:gd name="T0" fmla="*/ 2450 w 2474"/>
                  <a:gd name="T1" fmla="*/ 987 h 2474"/>
                  <a:gd name="T2" fmla="*/ 2323 w 2474"/>
                  <a:gd name="T3" fmla="*/ 644 h 2474"/>
                  <a:gd name="T4" fmla="*/ 2108 w 2474"/>
                  <a:gd name="T5" fmla="*/ 358 h 2474"/>
                  <a:gd name="T6" fmla="*/ 1830 w 2474"/>
                  <a:gd name="T7" fmla="*/ 143 h 2474"/>
                  <a:gd name="T8" fmla="*/ 1487 w 2474"/>
                  <a:gd name="T9" fmla="*/ 24 h 2474"/>
                  <a:gd name="T10" fmla="*/ 1106 w 2474"/>
                  <a:gd name="T11" fmla="*/ 0 h 2474"/>
                  <a:gd name="T12" fmla="*/ 755 w 2474"/>
                  <a:gd name="T13" fmla="*/ 96 h 2474"/>
                  <a:gd name="T14" fmla="*/ 445 w 2474"/>
                  <a:gd name="T15" fmla="*/ 278 h 2474"/>
                  <a:gd name="T16" fmla="*/ 207 w 2474"/>
                  <a:gd name="T17" fmla="*/ 541 h 2474"/>
                  <a:gd name="T18" fmla="*/ 56 w 2474"/>
                  <a:gd name="T19" fmla="*/ 867 h 2474"/>
                  <a:gd name="T20" fmla="*/ 0 w 2474"/>
                  <a:gd name="T21" fmla="*/ 1233 h 2474"/>
                  <a:gd name="T22" fmla="*/ 56 w 2474"/>
                  <a:gd name="T23" fmla="*/ 1607 h 2474"/>
                  <a:gd name="T24" fmla="*/ 207 w 2474"/>
                  <a:gd name="T25" fmla="*/ 1925 h 2474"/>
                  <a:gd name="T26" fmla="*/ 445 w 2474"/>
                  <a:gd name="T27" fmla="*/ 2188 h 2474"/>
                  <a:gd name="T28" fmla="*/ 755 w 2474"/>
                  <a:gd name="T29" fmla="*/ 2378 h 2474"/>
                  <a:gd name="T30" fmla="*/ 1106 w 2474"/>
                  <a:gd name="T31" fmla="*/ 2466 h 2474"/>
                  <a:gd name="T32" fmla="*/ 1487 w 2474"/>
                  <a:gd name="T33" fmla="*/ 2450 h 2474"/>
                  <a:gd name="T34" fmla="*/ 1830 w 2474"/>
                  <a:gd name="T35" fmla="*/ 2323 h 2474"/>
                  <a:gd name="T36" fmla="*/ 2108 w 2474"/>
                  <a:gd name="T37" fmla="*/ 2108 h 2474"/>
                  <a:gd name="T38" fmla="*/ 2323 w 2474"/>
                  <a:gd name="T39" fmla="*/ 1830 h 2474"/>
                  <a:gd name="T40" fmla="*/ 2450 w 2474"/>
                  <a:gd name="T41" fmla="*/ 1487 h 2474"/>
                  <a:gd name="T42" fmla="*/ 2060 w 2474"/>
                  <a:gd name="T43" fmla="*/ 1233 h 2474"/>
                  <a:gd name="T44" fmla="*/ 2021 w 2474"/>
                  <a:gd name="T45" fmla="*/ 987 h 2474"/>
                  <a:gd name="T46" fmla="*/ 1917 w 2474"/>
                  <a:gd name="T47" fmla="*/ 772 h 2474"/>
                  <a:gd name="T48" fmla="*/ 1758 w 2474"/>
                  <a:gd name="T49" fmla="*/ 596 h 2474"/>
                  <a:gd name="T50" fmla="*/ 1559 w 2474"/>
                  <a:gd name="T51" fmla="*/ 478 h 2474"/>
                  <a:gd name="T52" fmla="*/ 1320 w 2474"/>
                  <a:gd name="T53" fmla="*/ 414 h 2474"/>
                  <a:gd name="T54" fmla="*/ 1066 w 2474"/>
                  <a:gd name="T55" fmla="*/ 430 h 2474"/>
                  <a:gd name="T56" fmla="*/ 844 w 2474"/>
                  <a:gd name="T57" fmla="*/ 509 h 2474"/>
                  <a:gd name="T58" fmla="*/ 652 w 2474"/>
                  <a:gd name="T59" fmla="*/ 652 h 2474"/>
                  <a:gd name="T60" fmla="*/ 509 w 2474"/>
                  <a:gd name="T61" fmla="*/ 844 h 2474"/>
                  <a:gd name="T62" fmla="*/ 429 w 2474"/>
                  <a:gd name="T63" fmla="*/ 1066 h 2474"/>
                  <a:gd name="T64" fmla="*/ 414 w 2474"/>
                  <a:gd name="T65" fmla="*/ 1320 h 2474"/>
                  <a:gd name="T66" fmla="*/ 478 w 2474"/>
                  <a:gd name="T67" fmla="*/ 1559 h 2474"/>
                  <a:gd name="T68" fmla="*/ 596 w 2474"/>
                  <a:gd name="T69" fmla="*/ 1758 h 2474"/>
                  <a:gd name="T70" fmla="*/ 772 w 2474"/>
                  <a:gd name="T71" fmla="*/ 1917 h 2474"/>
                  <a:gd name="T72" fmla="*/ 987 w 2474"/>
                  <a:gd name="T73" fmla="*/ 2021 h 2474"/>
                  <a:gd name="T74" fmla="*/ 1233 w 2474"/>
                  <a:gd name="T75" fmla="*/ 2060 h 2474"/>
                  <a:gd name="T76" fmla="*/ 1479 w 2474"/>
                  <a:gd name="T77" fmla="*/ 2021 h 2474"/>
                  <a:gd name="T78" fmla="*/ 1694 w 2474"/>
                  <a:gd name="T79" fmla="*/ 1917 h 2474"/>
                  <a:gd name="T80" fmla="*/ 1870 w 2474"/>
                  <a:gd name="T81" fmla="*/ 1758 h 2474"/>
                  <a:gd name="T82" fmla="*/ 1996 w 2474"/>
                  <a:gd name="T83" fmla="*/ 1559 h 2474"/>
                  <a:gd name="T84" fmla="*/ 2060 w 2474"/>
                  <a:gd name="T85" fmla="*/ 1320 h 2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74" h="2474">
                    <a:moveTo>
                      <a:pt x="2474" y="1233"/>
                    </a:moveTo>
                    <a:lnTo>
                      <a:pt x="2466" y="1106"/>
                    </a:lnTo>
                    <a:lnTo>
                      <a:pt x="2450" y="987"/>
                    </a:lnTo>
                    <a:lnTo>
                      <a:pt x="2418" y="867"/>
                    </a:lnTo>
                    <a:lnTo>
                      <a:pt x="2378" y="755"/>
                    </a:lnTo>
                    <a:lnTo>
                      <a:pt x="2323" y="644"/>
                    </a:lnTo>
                    <a:lnTo>
                      <a:pt x="2259" y="541"/>
                    </a:lnTo>
                    <a:lnTo>
                      <a:pt x="2188" y="445"/>
                    </a:lnTo>
                    <a:lnTo>
                      <a:pt x="2108" y="358"/>
                    </a:lnTo>
                    <a:lnTo>
                      <a:pt x="2021" y="278"/>
                    </a:lnTo>
                    <a:lnTo>
                      <a:pt x="1925" y="207"/>
                    </a:lnTo>
                    <a:lnTo>
                      <a:pt x="1830" y="143"/>
                    </a:lnTo>
                    <a:lnTo>
                      <a:pt x="1719" y="96"/>
                    </a:lnTo>
                    <a:lnTo>
                      <a:pt x="1607" y="56"/>
                    </a:lnTo>
                    <a:lnTo>
                      <a:pt x="1487" y="24"/>
                    </a:lnTo>
                    <a:lnTo>
                      <a:pt x="1361" y="0"/>
                    </a:lnTo>
                    <a:lnTo>
                      <a:pt x="1233" y="0"/>
                    </a:lnTo>
                    <a:lnTo>
                      <a:pt x="1106" y="0"/>
                    </a:lnTo>
                    <a:lnTo>
                      <a:pt x="987" y="24"/>
                    </a:lnTo>
                    <a:lnTo>
                      <a:pt x="867" y="56"/>
                    </a:lnTo>
                    <a:lnTo>
                      <a:pt x="755" y="96"/>
                    </a:lnTo>
                    <a:lnTo>
                      <a:pt x="644" y="143"/>
                    </a:lnTo>
                    <a:lnTo>
                      <a:pt x="541" y="207"/>
                    </a:lnTo>
                    <a:lnTo>
                      <a:pt x="445" y="278"/>
                    </a:lnTo>
                    <a:lnTo>
                      <a:pt x="358" y="358"/>
                    </a:lnTo>
                    <a:lnTo>
                      <a:pt x="278" y="445"/>
                    </a:lnTo>
                    <a:lnTo>
                      <a:pt x="207" y="541"/>
                    </a:lnTo>
                    <a:lnTo>
                      <a:pt x="143" y="644"/>
                    </a:lnTo>
                    <a:lnTo>
                      <a:pt x="96" y="755"/>
                    </a:lnTo>
                    <a:lnTo>
                      <a:pt x="56" y="867"/>
                    </a:lnTo>
                    <a:lnTo>
                      <a:pt x="24" y="987"/>
                    </a:lnTo>
                    <a:lnTo>
                      <a:pt x="0" y="1106"/>
                    </a:lnTo>
                    <a:lnTo>
                      <a:pt x="0" y="1233"/>
                    </a:lnTo>
                    <a:lnTo>
                      <a:pt x="0" y="1361"/>
                    </a:lnTo>
                    <a:lnTo>
                      <a:pt x="24" y="1487"/>
                    </a:lnTo>
                    <a:lnTo>
                      <a:pt x="56" y="1607"/>
                    </a:lnTo>
                    <a:lnTo>
                      <a:pt x="96" y="1719"/>
                    </a:lnTo>
                    <a:lnTo>
                      <a:pt x="143" y="1830"/>
                    </a:lnTo>
                    <a:lnTo>
                      <a:pt x="207" y="1925"/>
                    </a:lnTo>
                    <a:lnTo>
                      <a:pt x="278" y="2021"/>
                    </a:lnTo>
                    <a:lnTo>
                      <a:pt x="358" y="2108"/>
                    </a:lnTo>
                    <a:lnTo>
                      <a:pt x="445" y="2188"/>
                    </a:lnTo>
                    <a:lnTo>
                      <a:pt x="541" y="2259"/>
                    </a:lnTo>
                    <a:lnTo>
                      <a:pt x="644" y="2323"/>
                    </a:lnTo>
                    <a:lnTo>
                      <a:pt x="755" y="2378"/>
                    </a:lnTo>
                    <a:lnTo>
                      <a:pt x="867" y="2418"/>
                    </a:lnTo>
                    <a:lnTo>
                      <a:pt x="987" y="2450"/>
                    </a:lnTo>
                    <a:lnTo>
                      <a:pt x="1106" y="2466"/>
                    </a:lnTo>
                    <a:lnTo>
                      <a:pt x="1233" y="2474"/>
                    </a:lnTo>
                    <a:lnTo>
                      <a:pt x="1361" y="2466"/>
                    </a:lnTo>
                    <a:lnTo>
                      <a:pt x="1487" y="2450"/>
                    </a:lnTo>
                    <a:lnTo>
                      <a:pt x="1607" y="2418"/>
                    </a:lnTo>
                    <a:lnTo>
                      <a:pt x="1719" y="2378"/>
                    </a:lnTo>
                    <a:lnTo>
                      <a:pt x="1830" y="2323"/>
                    </a:lnTo>
                    <a:lnTo>
                      <a:pt x="1925" y="2259"/>
                    </a:lnTo>
                    <a:lnTo>
                      <a:pt x="2021" y="2188"/>
                    </a:lnTo>
                    <a:lnTo>
                      <a:pt x="2108" y="2108"/>
                    </a:lnTo>
                    <a:lnTo>
                      <a:pt x="2188" y="2021"/>
                    </a:lnTo>
                    <a:lnTo>
                      <a:pt x="2259" y="1925"/>
                    </a:lnTo>
                    <a:lnTo>
                      <a:pt x="2323" y="1830"/>
                    </a:lnTo>
                    <a:lnTo>
                      <a:pt x="2378" y="1719"/>
                    </a:lnTo>
                    <a:lnTo>
                      <a:pt x="2418" y="1607"/>
                    </a:lnTo>
                    <a:lnTo>
                      <a:pt x="2450" y="1487"/>
                    </a:lnTo>
                    <a:lnTo>
                      <a:pt x="2466" y="1361"/>
                    </a:lnTo>
                    <a:lnTo>
                      <a:pt x="2474" y="1233"/>
                    </a:lnTo>
                    <a:lnTo>
                      <a:pt x="2060" y="1233"/>
                    </a:lnTo>
                    <a:lnTo>
                      <a:pt x="2060" y="1154"/>
                    </a:lnTo>
                    <a:lnTo>
                      <a:pt x="2045" y="1066"/>
                    </a:lnTo>
                    <a:lnTo>
                      <a:pt x="2021" y="987"/>
                    </a:lnTo>
                    <a:lnTo>
                      <a:pt x="1996" y="915"/>
                    </a:lnTo>
                    <a:lnTo>
                      <a:pt x="1965" y="844"/>
                    </a:lnTo>
                    <a:lnTo>
                      <a:pt x="1917" y="772"/>
                    </a:lnTo>
                    <a:lnTo>
                      <a:pt x="1870" y="708"/>
                    </a:lnTo>
                    <a:lnTo>
                      <a:pt x="1822" y="652"/>
                    </a:lnTo>
                    <a:lnTo>
                      <a:pt x="1758" y="596"/>
                    </a:lnTo>
                    <a:lnTo>
                      <a:pt x="1694" y="549"/>
                    </a:lnTo>
                    <a:lnTo>
                      <a:pt x="1630" y="509"/>
                    </a:lnTo>
                    <a:lnTo>
                      <a:pt x="1559" y="478"/>
                    </a:lnTo>
                    <a:lnTo>
                      <a:pt x="1479" y="445"/>
                    </a:lnTo>
                    <a:lnTo>
                      <a:pt x="1400" y="430"/>
                    </a:lnTo>
                    <a:lnTo>
                      <a:pt x="1320" y="414"/>
                    </a:lnTo>
                    <a:lnTo>
                      <a:pt x="1233" y="406"/>
                    </a:lnTo>
                    <a:lnTo>
                      <a:pt x="1154" y="414"/>
                    </a:lnTo>
                    <a:lnTo>
                      <a:pt x="1066" y="430"/>
                    </a:lnTo>
                    <a:lnTo>
                      <a:pt x="987" y="445"/>
                    </a:lnTo>
                    <a:lnTo>
                      <a:pt x="915" y="478"/>
                    </a:lnTo>
                    <a:lnTo>
                      <a:pt x="844" y="509"/>
                    </a:lnTo>
                    <a:lnTo>
                      <a:pt x="772" y="549"/>
                    </a:lnTo>
                    <a:lnTo>
                      <a:pt x="708" y="596"/>
                    </a:lnTo>
                    <a:lnTo>
                      <a:pt x="652" y="652"/>
                    </a:lnTo>
                    <a:lnTo>
                      <a:pt x="596" y="708"/>
                    </a:lnTo>
                    <a:lnTo>
                      <a:pt x="549" y="772"/>
                    </a:lnTo>
                    <a:lnTo>
                      <a:pt x="509" y="844"/>
                    </a:lnTo>
                    <a:lnTo>
                      <a:pt x="478" y="915"/>
                    </a:lnTo>
                    <a:lnTo>
                      <a:pt x="445" y="987"/>
                    </a:lnTo>
                    <a:lnTo>
                      <a:pt x="429" y="1066"/>
                    </a:lnTo>
                    <a:lnTo>
                      <a:pt x="414" y="1154"/>
                    </a:lnTo>
                    <a:lnTo>
                      <a:pt x="414" y="1233"/>
                    </a:lnTo>
                    <a:lnTo>
                      <a:pt x="414" y="1320"/>
                    </a:lnTo>
                    <a:lnTo>
                      <a:pt x="429" y="1400"/>
                    </a:lnTo>
                    <a:lnTo>
                      <a:pt x="445" y="1479"/>
                    </a:lnTo>
                    <a:lnTo>
                      <a:pt x="478" y="1559"/>
                    </a:lnTo>
                    <a:lnTo>
                      <a:pt x="509" y="1630"/>
                    </a:lnTo>
                    <a:lnTo>
                      <a:pt x="549" y="1694"/>
                    </a:lnTo>
                    <a:lnTo>
                      <a:pt x="596" y="1758"/>
                    </a:lnTo>
                    <a:lnTo>
                      <a:pt x="652" y="1822"/>
                    </a:lnTo>
                    <a:lnTo>
                      <a:pt x="708" y="1870"/>
                    </a:lnTo>
                    <a:lnTo>
                      <a:pt x="772" y="1917"/>
                    </a:lnTo>
                    <a:lnTo>
                      <a:pt x="844" y="1965"/>
                    </a:lnTo>
                    <a:lnTo>
                      <a:pt x="915" y="1996"/>
                    </a:lnTo>
                    <a:lnTo>
                      <a:pt x="987" y="2021"/>
                    </a:lnTo>
                    <a:lnTo>
                      <a:pt x="1066" y="2044"/>
                    </a:lnTo>
                    <a:lnTo>
                      <a:pt x="1154" y="2060"/>
                    </a:lnTo>
                    <a:lnTo>
                      <a:pt x="1233" y="2060"/>
                    </a:lnTo>
                    <a:lnTo>
                      <a:pt x="1320" y="2060"/>
                    </a:lnTo>
                    <a:lnTo>
                      <a:pt x="1400" y="2044"/>
                    </a:lnTo>
                    <a:lnTo>
                      <a:pt x="1479" y="2021"/>
                    </a:lnTo>
                    <a:lnTo>
                      <a:pt x="1559" y="1996"/>
                    </a:lnTo>
                    <a:lnTo>
                      <a:pt x="1630" y="1965"/>
                    </a:lnTo>
                    <a:lnTo>
                      <a:pt x="1694" y="1917"/>
                    </a:lnTo>
                    <a:lnTo>
                      <a:pt x="1758" y="1870"/>
                    </a:lnTo>
                    <a:lnTo>
                      <a:pt x="1822" y="1822"/>
                    </a:lnTo>
                    <a:lnTo>
                      <a:pt x="1870" y="1758"/>
                    </a:lnTo>
                    <a:lnTo>
                      <a:pt x="1917" y="1694"/>
                    </a:lnTo>
                    <a:lnTo>
                      <a:pt x="1965" y="1630"/>
                    </a:lnTo>
                    <a:lnTo>
                      <a:pt x="1996" y="1559"/>
                    </a:lnTo>
                    <a:lnTo>
                      <a:pt x="2021" y="1479"/>
                    </a:lnTo>
                    <a:lnTo>
                      <a:pt x="2045" y="1400"/>
                    </a:lnTo>
                    <a:lnTo>
                      <a:pt x="2060" y="1320"/>
                    </a:lnTo>
                    <a:lnTo>
                      <a:pt x="2060" y="1233"/>
                    </a:lnTo>
                    <a:lnTo>
                      <a:pt x="2474" y="1233"/>
                    </a:lnTo>
                    <a:close/>
                  </a:path>
                </a:pathLst>
              </a:custGeom>
              <a:solidFill>
                <a:srgbClr val="E55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78" name="Freeform 54">
                <a:extLst>
                  <a:ext uri="{FF2B5EF4-FFF2-40B4-BE49-F238E27FC236}">
                    <a16:creationId xmlns:a16="http://schemas.microsoft.com/office/drawing/2014/main" id="{B36DED1D-9ABE-4B2A-9D16-BF06365441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" y="900"/>
                <a:ext cx="206" cy="206"/>
              </a:xfrm>
              <a:custGeom>
                <a:avLst/>
                <a:gdLst>
                  <a:gd name="T0" fmla="*/ 2037 w 2060"/>
                  <a:gd name="T1" fmla="*/ 819 h 2060"/>
                  <a:gd name="T2" fmla="*/ 1933 w 2060"/>
                  <a:gd name="T3" fmla="*/ 533 h 2060"/>
                  <a:gd name="T4" fmla="*/ 1758 w 2060"/>
                  <a:gd name="T5" fmla="*/ 302 h 2060"/>
                  <a:gd name="T6" fmla="*/ 1520 w 2060"/>
                  <a:gd name="T7" fmla="*/ 119 h 2060"/>
                  <a:gd name="T8" fmla="*/ 1233 w 2060"/>
                  <a:gd name="T9" fmla="*/ 15 h 2060"/>
                  <a:gd name="T10" fmla="*/ 923 w 2060"/>
                  <a:gd name="T11" fmla="*/ 0 h 2060"/>
                  <a:gd name="T12" fmla="*/ 629 w 2060"/>
                  <a:gd name="T13" fmla="*/ 79 h 2060"/>
                  <a:gd name="T14" fmla="*/ 374 w 2060"/>
                  <a:gd name="T15" fmla="*/ 230 h 2060"/>
                  <a:gd name="T16" fmla="*/ 174 w 2060"/>
                  <a:gd name="T17" fmla="*/ 453 h 2060"/>
                  <a:gd name="T18" fmla="*/ 40 w 2060"/>
                  <a:gd name="T19" fmla="*/ 724 h 2060"/>
                  <a:gd name="T20" fmla="*/ 0 w 2060"/>
                  <a:gd name="T21" fmla="*/ 1026 h 2060"/>
                  <a:gd name="T22" fmla="*/ 40 w 2060"/>
                  <a:gd name="T23" fmla="*/ 1336 h 2060"/>
                  <a:gd name="T24" fmla="*/ 174 w 2060"/>
                  <a:gd name="T25" fmla="*/ 1607 h 2060"/>
                  <a:gd name="T26" fmla="*/ 374 w 2060"/>
                  <a:gd name="T27" fmla="*/ 1822 h 2060"/>
                  <a:gd name="T28" fmla="*/ 629 w 2060"/>
                  <a:gd name="T29" fmla="*/ 1981 h 2060"/>
                  <a:gd name="T30" fmla="*/ 923 w 2060"/>
                  <a:gd name="T31" fmla="*/ 2052 h 2060"/>
                  <a:gd name="T32" fmla="*/ 1233 w 2060"/>
                  <a:gd name="T33" fmla="*/ 2037 h 2060"/>
                  <a:gd name="T34" fmla="*/ 1520 w 2060"/>
                  <a:gd name="T35" fmla="*/ 1933 h 2060"/>
                  <a:gd name="T36" fmla="*/ 1758 w 2060"/>
                  <a:gd name="T37" fmla="*/ 1758 h 2060"/>
                  <a:gd name="T38" fmla="*/ 1933 w 2060"/>
                  <a:gd name="T39" fmla="*/ 1520 h 2060"/>
                  <a:gd name="T40" fmla="*/ 2037 w 2060"/>
                  <a:gd name="T41" fmla="*/ 1233 h 2060"/>
                  <a:gd name="T42" fmla="*/ 1646 w 2060"/>
                  <a:gd name="T43" fmla="*/ 1026 h 2060"/>
                  <a:gd name="T44" fmla="*/ 1623 w 2060"/>
                  <a:gd name="T45" fmla="*/ 843 h 2060"/>
                  <a:gd name="T46" fmla="*/ 1543 w 2060"/>
                  <a:gd name="T47" fmla="*/ 684 h 2060"/>
                  <a:gd name="T48" fmla="*/ 1423 w 2060"/>
                  <a:gd name="T49" fmla="*/ 548 h 2060"/>
                  <a:gd name="T50" fmla="*/ 1272 w 2060"/>
                  <a:gd name="T51" fmla="*/ 461 h 2060"/>
                  <a:gd name="T52" fmla="*/ 1090 w 2060"/>
                  <a:gd name="T53" fmla="*/ 414 h 2060"/>
                  <a:gd name="T54" fmla="*/ 906 w 2060"/>
                  <a:gd name="T55" fmla="*/ 422 h 2060"/>
                  <a:gd name="T56" fmla="*/ 732 w 2060"/>
                  <a:gd name="T57" fmla="*/ 485 h 2060"/>
                  <a:gd name="T58" fmla="*/ 588 w 2060"/>
                  <a:gd name="T59" fmla="*/ 589 h 2060"/>
                  <a:gd name="T60" fmla="*/ 485 w 2060"/>
                  <a:gd name="T61" fmla="*/ 732 h 2060"/>
                  <a:gd name="T62" fmla="*/ 422 w 2060"/>
                  <a:gd name="T63" fmla="*/ 906 h 2060"/>
                  <a:gd name="T64" fmla="*/ 414 w 2060"/>
                  <a:gd name="T65" fmla="*/ 1090 h 2060"/>
                  <a:gd name="T66" fmla="*/ 461 w 2060"/>
                  <a:gd name="T67" fmla="*/ 1272 h 2060"/>
                  <a:gd name="T68" fmla="*/ 548 w 2060"/>
                  <a:gd name="T69" fmla="*/ 1423 h 2060"/>
                  <a:gd name="T70" fmla="*/ 684 w 2060"/>
                  <a:gd name="T71" fmla="*/ 1543 h 2060"/>
                  <a:gd name="T72" fmla="*/ 843 w 2060"/>
                  <a:gd name="T73" fmla="*/ 1623 h 2060"/>
                  <a:gd name="T74" fmla="*/ 1026 w 2060"/>
                  <a:gd name="T75" fmla="*/ 1646 h 2060"/>
                  <a:gd name="T76" fmla="*/ 1209 w 2060"/>
                  <a:gd name="T77" fmla="*/ 1623 h 2060"/>
                  <a:gd name="T78" fmla="*/ 1376 w 2060"/>
                  <a:gd name="T79" fmla="*/ 1543 h 2060"/>
                  <a:gd name="T80" fmla="*/ 1503 w 2060"/>
                  <a:gd name="T81" fmla="*/ 1423 h 2060"/>
                  <a:gd name="T82" fmla="*/ 1599 w 2060"/>
                  <a:gd name="T83" fmla="*/ 1272 h 2060"/>
                  <a:gd name="T84" fmla="*/ 1646 w 2060"/>
                  <a:gd name="T85" fmla="*/ 1090 h 20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60" h="2060">
                    <a:moveTo>
                      <a:pt x="2060" y="1026"/>
                    </a:moveTo>
                    <a:lnTo>
                      <a:pt x="2052" y="923"/>
                    </a:lnTo>
                    <a:lnTo>
                      <a:pt x="2037" y="819"/>
                    </a:lnTo>
                    <a:lnTo>
                      <a:pt x="2012" y="724"/>
                    </a:lnTo>
                    <a:lnTo>
                      <a:pt x="1981" y="629"/>
                    </a:lnTo>
                    <a:lnTo>
                      <a:pt x="1933" y="533"/>
                    </a:lnTo>
                    <a:lnTo>
                      <a:pt x="1886" y="453"/>
                    </a:lnTo>
                    <a:lnTo>
                      <a:pt x="1822" y="374"/>
                    </a:lnTo>
                    <a:lnTo>
                      <a:pt x="1758" y="302"/>
                    </a:lnTo>
                    <a:lnTo>
                      <a:pt x="1686" y="230"/>
                    </a:lnTo>
                    <a:lnTo>
                      <a:pt x="1607" y="174"/>
                    </a:lnTo>
                    <a:lnTo>
                      <a:pt x="1520" y="119"/>
                    </a:lnTo>
                    <a:lnTo>
                      <a:pt x="1431" y="79"/>
                    </a:lnTo>
                    <a:lnTo>
                      <a:pt x="1336" y="40"/>
                    </a:lnTo>
                    <a:lnTo>
                      <a:pt x="1233" y="15"/>
                    </a:lnTo>
                    <a:lnTo>
                      <a:pt x="1137" y="0"/>
                    </a:lnTo>
                    <a:lnTo>
                      <a:pt x="1026" y="0"/>
                    </a:lnTo>
                    <a:lnTo>
                      <a:pt x="923" y="0"/>
                    </a:lnTo>
                    <a:lnTo>
                      <a:pt x="819" y="15"/>
                    </a:lnTo>
                    <a:lnTo>
                      <a:pt x="724" y="40"/>
                    </a:lnTo>
                    <a:lnTo>
                      <a:pt x="629" y="79"/>
                    </a:lnTo>
                    <a:lnTo>
                      <a:pt x="533" y="119"/>
                    </a:lnTo>
                    <a:lnTo>
                      <a:pt x="453" y="174"/>
                    </a:lnTo>
                    <a:lnTo>
                      <a:pt x="374" y="230"/>
                    </a:lnTo>
                    <a:lnTo>
                      <a:pt x="302" y="302"/>
                    </a:lnTo>
                    <a:lnTo>
                      <a:pt x="230" y="374"/>
                    </a:lnTo>
                    <a:lnTo>
                      <a:pt x="174" y="453"/>
                    </a:lnTo>
                    <a:lnTo>
                      <a:pt x="120" y="533"/>
                    </a:lnTo>
                    <a:lnTo>
                      <a:pt x="79" y="629"/>
                    </a:lnTo>
                    <a:lnTo>
                      <a:pt x="40" y="724"/>
                    </a:lnTo>
                    <a:lnTo>
                      <a:pt x="16" y="819"/>
                    </a:lnTo>
                    <a:lnTo>
                      <a:pt x="0" y="923"/>
                    </a:lnTo>
                    <a:lnTo>
                      <a:pt x="0" y="1026"/>
                    </a:lnTo>
                    <a:lnTo>
                      <a:pt x="0" y="1137"/>
                    </a:lnTo>
                    <a:lnTo>
                      <a:pt x="16" y="1233"/>
                    </a:lnTo>
                    <a:lnTo>
                      <a:pt x="40" y="1336"/>
                    </a:lnTo>
                    <a:lnTo>
                      <a:pt x="79" y="1431"/>
                    </a:lnTo>
                    <a:lnTo>
                      <a:pt x="120" y="1520"/>
                    </a:lnTo>
                    <a:lnTo>
                      <a:pt x="174" y="1607"/>
                    </a:lnTo>
                    <a:lnTo>
                      <a:pt x="230" y="1686"/>
                    </a:lnTo>
                    <a:lnTo>
                      <a:pt x="302" y="1758"/>
                    </a:lnTo>
                    <a:lnTo>
                      <a:pt x="374" y="1822"/>
                    </a:lnTo>
                    <a:lnTo>
                      <a:pt x="453" y="1886"/>
                    </a:lnTo>
                    <a:lnTo>
                      <a:pt x="533" y="1933"/>
                    </a:lnTo>
                    <a:lnTo>
                      <a:pt x="629" y="1981"/>
                    </a:lnTo>
                    <a:lnTo>
                      <a:pt x="724" y="2012"/>
                    </a:lnTo>
                    <a:lnTo>
                      <a:pt x="819" y="2037"/>
                    </a:lnTo>
                    <a:lnTo>
                      <a:pt x="923" y="2052"/>
                    </a:lnTo>
                    <a:lnTo>
                      <a:pt x="1026" y="2060"/>
                    </a:lnTo>
                    <a:lnTo>
                      <a:pt x="1137" y="2052"/>
                    </a:lnTo>
                    <a:lnTo>
                      <a:pt x="1233" y="2037"/>
                    </a:lnTo>
                    <a:lnTo>
                      <a:pt x="1336" y="2012"/>
                    </a:lnTo>
                    <a:lnTo>
                      <a:pt x="1431" y="1981"/>
                    </a:lnTo>
                    <a:lnTo>
                      <a:pt x="1520" y="1933"/>
                    </a:lnTo>
                    <a:lnTo>
                      <a:pt x="1607" y="1886"/>
                    </a:lnTo>
                    <a:lnTo>
                      <a:pt x="1686" y="1822"/>
                    </a:lnTo>
                    <a:lnTo>
                      <a:pt x="1758" y="1758"/>
                    </a:lnTo>
                    <a:lnTo>
                      <a:pt x="1822" y="1686"/>
                    </a:lnTo>
                    <a:lnTo>
                      <a:pt x="1886" y="1607"/>
                    </a:lnTo>
                    <a:lnTo>
                      <a:pt x="1933" y="1520"/>
                    </a:lnTo>
                    <a:lnTo>
                      <a:pt x="1981" y="1431"/>
                    </a:lnTo>
                    <a:lnTo>
                      <a:pt x="2012" y="1336"/>
                    </a:lnTo>
                    <a:lnTo>
                      <a:pt x="2037" y="1233"/>
                    </a:lnTo>
                    <a:lnTo>
                      <a:pt x="2052" y="1137"/>
                    </a:lnTo>
                    <a:lnTo>
                      <a:pt x="2060" y="1026"/>
                    </a:lnTo>
                    <a:lnTo>
                      <a:pt x="1646" y="1026"/>
                    </a:lnTo>
                    <a:lnTo>
                      <a:pt x="1646" y="962"/>
                    </a:lnTo>
                    <a:lnTo>
                      <a:pt x="1638" y="906"/>
                    </a:lnTo>
                    <a:lnTo>
                      <a:pt x="1623" y="843"/>
                    </a:lnTo>
                    <a:lnTo>
                      <a:pt x="1599" y="788"/>
                    </a:lnTo>
                    <a:lnTo>
                      <a:pt x="1575" y="732"/>
                    </a:lnTo>
                    <a:lnTo>
                      <a:pt x="1543" y="684"/>
                    </a:lnTo>
                    <a:lnTo>
                      <a:pt x="1503" y="637"/>
                    </a:lnTo>
                    <a:lnTo>
                      <a:pt x="1464" y="589"/>
                    </a:lnTo>
                    <a:lnTo>
                      <a:pt x="1423" y="548"/>
                    </a:lnTo>
                    <a:lnTo>
                      <a:pt x="1376" y="517"/>
                    </a:lnTo>
                    <a:lnTo>
                      <a:pt x="1320" y="485"/>
                    </a:lnTo>
                    <a:lnTo>
                      <a:pt x="1272" y="461"/>
                    </a:lnTo>
                    <a:lnTo>
                      <a:pt x="1209" y="437"/>
                    </a:lnTo>
                    <a:lnTo>
                      <a:pt x="1154" y="422"/>
                    </a:lnTo>
                    <a:lnTo>
                      <a:pt x="1090" y="414"/>
                    </a:lnTo>
                    <a:lnTo>
                      <a:pt x="1026" y="406"/>
                    </a:lnTo>
                    <a:lnTo>
                      <a:pt x="962" y="414"/>
                    </a:lnTo>
                    <a:lnTo>
                      <a:pt x="906" y="422"/>
                    </a:lnTo>
                    <a:lnTo>
                      <a:pt x="843" y="437"/>
                    </a:lnTo>
                    <a:lnTo>
                      <a:pt x="788" y="461"/>
                    </a:lnTo>
                    <a:lnTo>
                      <a:pt x="732" y="485"/>
                    </a:lnTo>
                    <a:lnTo>
                      <a:pt x="684" y="517"/>
                    </a:lnTo>
                    <a:lnTo>
                      <a:pt x="637" y="548"/>
                    </a:lnTo>
                    <a:lnTo>
                      <a:pt x="588" y="589"/>
                    </a:lnTo>
                    <a:lnTo>
                      <a:pt x="548" y="637"/>
                    </a:lnTo>
                    <a:lnTo>
                      <a:pt x="517" y="684"/>
                    </a:lnTo>
                    <a:lnTo>
                      <a:pt x="485" y="732"/>
                    </a:lnTo>
                    <a:lnTo>
                      <a:pt x="461" y="788"/>
                    </a:lnTo>
                    <a:lnTo>
                      <a:pt x="437" y="843"/>
                    </a:lnTo>
                    <a:lnTo>
                      <a:pt x="422" y="906"/>
                    </a:lnTo>
                    <a:lnTo>
                      <a:pt x="414" y="962"/>
                    </a:lnTo>
                    <a:lnTo>
                      <a:pt x="406" y="1026"/>
                    </a:lnTo>
                    <a:lnTo>
                      <a:pt x="414" y="1090"/>
                    </a:lnTo>
                    <a:lnTo>
                      <a:pt x="422" y="1154"/>
                    </a:lnTo>
                    <a:lnTo>
                      <a:pt x="437" y="1209"/>
                    </a:lnTo>
                    <a:lnTo>
                      <a:pt x="461" y="1272"/>
                    </a:lnTo>
                    <a:lnTo>
                      <a:pt x="485" y="1320"/>
                    </a:lnTo>
                    <a:lnTo>
                      <a:pt x="517" y="1376"/>
                    </a:lnTo>
                    <a:lnTo>
                      <a:pt x="548" y="1423"/>
                    </a:lnTo>
                    <a:lnTo>
                      <a:pt x="588" y="1464"/>
                    </a:lnTo>
                    <a:lnTo>
                      <a:pt x="637" y="1503"/>
                    </a:lnTo>
                    <a:lnTo>
                      <a:pt x="684" y="1543"/>
                    </a:lnTo>
                    <a:lnTo>
                      <a:pt x="732" y="1575"/>
                    </a:lnTo>
                    <a:lnTo>
                      <a:pt x="788" y="1599"/>
                    </a:lnTo>
                    <a:lnTo>
                      <a:pt x="843" y="1623"/>
                    </a:lnTo>
                    <a:lnTo>
                      <a:pt x="906" y="1638"/>
                    </a:lnTo>
                    <a:lnTo>
                      <a:pt x="962" y="1646"/>
                    </a:lnTo>
                    <a:lnTo>
                      <a:pt x="1026" y="1646"/>
                    </a:lnTo>
                    <a:lnTo>
                      <a:pt x="1090" y="1646"/>
                    </a:lnTo>
                    <a:lnTo>
                      <a:pt x="1154" y="1638"/>
                    </a:lnTo>
                    <a:lnTo>
                      <a:pt x="1209" y="1623"/>
                    </a:lnTo>
                    <a:lnTo>
                      <a:pt x="1272" y="1599"/>
                    </a:lnTo>
                    <a:lnTo>
                      <a:pt x="1320" y="1575"/>
                    </a:lnTo>
                    <a:lnTo>
                      <a:pt x="1376" y="1543"/>
                    </a:lnTo>
                    <a:lnTo>
                      <a:pt x="1423" y="1503"/>
                    </a:lnTo>
                    <a:lnTo>
                      <a:pt x="1464" y="1464"/>
                    </a:lnTo>
                    <a:lnTo>
                      <a:pt x="1503" y="1423"/>
                    </a:lnTo>
                    <a:lnTo>
                      <a:pt x="1543" y="1376"/>
                    </a:lnTo>
                    <a:lnTo>
                      <a:pt x="1575" y="1320"/>
                    </a:lnTo>
                    <a:lnTo>
                      <a:pt x="1599" y="1272"/>
                    </a:lnTo>
                    <a:lnTo>
                      <a:pt x="1623" y="1209"/>
                    </a:lnTo>
                    <a:lnTo>
                      <a:pt x="1638" y="1154"/>
                    </a:lnTo>
                    <a:lnTo>
                      <a:pt x="1646" y="1090"/>
                    </a:lnTo>
                    <a:lnTo>
                      <a:pt x="1646" y="1026"/>
                    </a:lnTo>
                    <a:lnTo>
                      <a:pt x="2060" y="1026"/>
                    </a:lnTo>
                    <a:close/>
                  </a:path>
                </a:pathLst>
              </a:custGeom>
              <a:solidFill>
                <a:srgbClr val="E3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79" name="Freeform 55">
                <a:extLst>
                  <a:ext uri="{FF2B5EF4-FFF2-40B4-BE49-F238E27FC236}">
                    <a16:creationId xmlns:a16="http://schemas.microsoft.com/office/drawing/2014/main" id="{32219786-6B82-44EE-98B8-25CDB29F1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" y="921"/>
                <a:ext cx="164" cy="164"/>
              </a:xfrm>
              <a:custGeom>
                <a:avLst/>
                <a:gdLst>
                  <a:gd name="T0" fmla="*/ 1646 w 1646"/>
                  <a:gd name="T1" fmla="*/ 740 h 1646"/>
                  <a:gd name="T2" fmla="*/ 1607 w 1646"/>
                  <a:gd name="T3" fmla="*/ 573 h 1646"/>
                  <a:gd name="T4" fmla="*/ 1551 w 1646"/>
                  <a:gd name="T5" fmla="*/ 430 h 1646"/>
                  <a:gd name="T6" fmla="*/ 1456 w 1646"/>
                  <a:gd name="T7" fmla="*/ 294 h 1646"/>
                  <a:gd name="T8" fmla="*/ 1344 w 1646"/>
                  <a:gd name="T9" fmla="*/ 182 h 1646"/>
                  <a:gd name="T10" fmla="*/ 1216 w 1646"/>
                  <a:gd name="T11" fmla="*/ 95 h 1646"/>
                  <a:gd name="T12" fmla="*/ 1065 w 1646"/>
                  <a:gd name="T13" fmla="*/ 31 h 1646"/>
                  <a:gd name="T14" fmla="*/ 906 w 1646"/>
                  <a:gd name="T15" fmla="*/ 0 h 1646"/>
                  <a:gd name="T16" fmla="*/ 740 w 1646"/>
                  <a:gd name="T17" fmla="*/ 0 h 1646"/>
                  <a:gd name="T18" fmla="*/ 573 w 1646"/>
                  <a:gd name="T19" fmla="*/ 31 h 1646"/>
                  <a:gd name="T20" fmla="*/ 430 w 1646"/>
                  <a:gd name="T21" fmla="*/ 95 h 1646"/>
                  <a:gd name="T22" fmla="*/ 294 w 1646"/>
                  <a:gd name="T23" fmla="*/ 182 h 1646"/>
                  <a:gd name="T24" fmla="*/ 182 w 1646"/>
                  <a:gd name="T25" fmla="*/ 294 h 1646"/>
                  <a:gd name="T26" fmla="*/ 95 w 1646"/>
                  <a:gd name="T27" fmla="*/ 430 h 1646"/>
                  <a:gd name="T28" fmla="*/ 31 w 1646"/>
                  <a:gd name="T29" fmla="*/ 573 h 1646"/>
                  <a:gd name="T30" fmla="*/ 0 w 1646"/>
                  <a:gd name="T31" fmla="*/ 740 h 1646"/>
                  <a:gd name="T32" fmla="*/ 0 w 1646"/>
                  <a:gd name="T33" fmla="*/ 906 h 1646"/>
                  <a:gd name="T34" fmla="*/ 31 w 1646"/>
                  <a:gd name="T35" fmla="*/ 1065 h 1646"/>
                  <a:gd name="T36" fmla="*/ 95 w 1646"/>
                  <a:gd name="T37" fmla="*/ 1216 h 1646"/>
                  <a:gd name="T38" fmla="*/ 182 w 1646"/>
                  <a:gd name="T39" fmla="*/ 1344 h 1646"/>
                  <a:gd name="T40" fmla="*/ 294 w 1646"/>
                  <a:gd name="T41" fmla="*/ 1456 h 1646"/>
                  <a:gd name="T42" fmla="*/ 430 w 1646"/>
                  <a:gd name="T43" fmla="*/ 1551 h 1646"/>
                  <a:gd name="T44" fmla="*/ 573 w 1646"/>
                  <a:gd name="T45" fmla="*/ 1607 h 1646"/>
                  <a:gd name="T46" fmla="*/ 740 w 1646"/>
                  <a:gd name="T47" fmla="*/ 1646 h 1646"/>
                  <a:gd name="T48" fmla="*/ 906 w 1646"/>
                  <a:gd name="T49" fmla="*/ 1646 h 1646"/>
                  <a:gd name="T50" fmla="*/ 1065 w 1646"/>
                  <a:gd name="T51" fmla="*/ 1607 h 1646"/>
                  <a:gd name="T52" fmla="*/ 1216 w 1646"/>
                  <a:gd name="T53" fmla="*/ 1551 h 1646"/>
                  <a:gd name="T54" fmla="*/ 1344 w 1646"/>
                  <a:gd name="T55" fmla="*/ 1456 h 1646"/>
                  <a:gd name="T56" fmla="*/ 1456 w 1646"/>
                  <a:gd name="T57" fmla="*/ 1344 h 1646"/>
                  <a:gd name="T58" fmla="*/ 1551 w 1646"/>
                  <a:gd name="T59" fmla="*/ 1216 h 1646"/>
                  <a:gd name="T60" fmla="*/ 1607 w 1646"/>
                  <a:gd name="T61" fmla="*/ 1065 h 1646"/>
                  <a:gd name="T62" fmla="*/ 1646 w 1646"/>
                  <a:gd name="T63" fmla="*/ 906 h 1646"/>
                  <a:gd name="T64" fmla="*/ 1233 w 1646"/>
                  <a:gd name="T65" fmla="*/ 819 h 1646"/>
                  <a:gd name="T66" fmla="*/ 1201 w 1646"/>
                  <a:gd name="T67" fmla="*/ 660 h 1646"/>
                  <a:gd name="T68" fmla="*/ 1113 w 1646"/>
                  <a:gd name="T69" fmla="*/ 533 h 1646"/>
                  <a:gd name="T70" fmla="*/ 986 w 1646"/>
                  <a:gd name="T71" fmla="*/ 437 h 1646"/>
                  <a:gd name="T72" fmla="*/ 819 w 1646"/>
                  <a:gd name="T73" fmla="*/ 405 h 1646"/>
                  <a:gd name="T74" fmla="*/ 660 w 1646"/>
                  <a:gd name="T75" fmla="*/ 437 h 1646"/>
                  <a:gd name="T76" fmla="*/ 533 w 1646"/>
                  <a:gd name="T77" fmla="*/ 533 h 1646"/>
                  <a:gd name="T78" fmla="*/ 437 w 1646"/>
                  <a:gd name="T79" fmla="*/ 660 h 1646"/>
                  <a:gd name="T80" fmla="*/ 405 w 1646"/>
                  <a:gd name="T81" fmla="*/ 819 h 1646"/>
                  <a:gd name="T82" fmla="*/ 437 w 1646"/>
                  <a:gd name="T83" fmla="*/ 978 h 1646"/>
                  <a:gd name="T84" fmla="*/ 533 w 1646"/>
                  <a:gd name="T85" fmla="*/ 1113 h 1646"/>
                  <a:gd name="T86" fmla="*/ 660 w 1646"/>
                  <a:gd name="T87" fmla="*/ 1201 h 1646"/>
                  <a:gd name="T88" fmla="*/ 819 w 1646"/>
                  <a:gd name="T89" fmla="*/ 1233 h 1646"/>
                  <a:gd name="T90" fmla="*/ 986 w 1646"/>
                  <a:gd name="T91" fmla="*/ 1201 h 1646"/>
                  <a:gd name="T92" fmla="*/ 1113 w 1646"/>
                  <a:gd name="T93" fmla="*/ 1113 h 1646"/>
                  <a:gd name="T94" fmla="*/ 1201 w 1646"/>
                  <a:gd name="T95" fmla="*/ 978 h 1646"/>
                  <a:gd name="T96" fmla="*/ 1233 w 1646"/>
                  <a:gd name="T97" fmla="*/ 819 h 1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46" h="1646">
                    <a:moveTo>
                      <a:pt x="1646" y="819"/>
                    </a:moveTo>
                    <a:lnTo>
                      <a:pt x="1646" y="740"/>
                    </a:lnTo>
                    <a:lnTo>
                      <a:pt x="1631" y="652"/>
                    </a:lnTo>
                    <a:lnTo>
                      <a:pt x="1607" y="573"/>
                    </a:lnTo>
                    <a:lnTo>
                      <a:pt x="1582" y="501"/>
                    </a:lnTo>
                    <a:lnTo>
                      <a:pt x="1551" y="430"/>
                    </a:lnTo>
                    <a:lnTo>
                      <a:pt x="1503" y="358"/>
                    </a:lnTo>
                    <a:lnTo>
                      <a:pt x="1456" y="294"/>
                    </a:lnTo>
                    <a:lnTo>
                      <a:pt x="1408" y="238"/>
                    </a:lnTo>
                    <a:lnTo>
                      <a:pt x="1344" y="182"/>
                    </a:lnTo>
                    <a:lnTo>
                      <a:pt x="1280" y="135"/>
                    </a:lnTo>
                    <a:lnTo>
                      <a:pt x="1216" y="95"/>
                    </a:lnTo>
                    <a:lnTo>
                      <a:pt x="1145" y="64"/>
                    </a:lnTo>
                    <a:lnTo>
                      <a:pt x="1065" y="31"/>
                    </a:lnTo>
                    <a:lnTo>
                      <a:pt x="986" y="16"/>
                    </a:lnTo>
                    <a:lnTo>
                      <a:pt x="906" y="0"/>
                    </a:lnTo>
                    <a:lnTo>
                      <a:pt x="819" y="0"/>
                    </a:lnTo>
                    <a:lnTo>
                      <a:pt x="740" y="0"/>
                    </a:lnTo>
                    <a:lnTo>
                      <a:pt x="652" y="16"/>
                    </a:lnTo>
                    <a:lnTo>
                      <a:pt x="573" y="31"/>
                    </a:lnTo>
                    <a:lnTo>
                      <a:pt x="501" y="64"/>
                    </a:lnTo>
                    <a:lnTo>
                      <a:pt x="430" y="95"/>
                    </a:lnTo>
                    <a:lnTo>
                      <a:pt x="358" y="135"/>
                    </a:lnTo>
                    <a:lnTo>
                      <a:pt x="294" y="182"/>
                    </a:lnTo>
                    <a:lnTo>
                      <a:pt x="238" y="238"/>
                    </a:lnTo>
                    <a:lnTo>
                      <a:pt x="182" y="294"/>
                    </a:lnTo>
                    <a:lnTo>
                      <a:pt x="135" y="358"/>
                    </a:lnTo>
                    <a:lnTo>
                      <a:pt x="95" y="430"/>
                    </a:lnTo>
                    <a:lnTo>
                      <a:pt x="64" y="501"/>
                    </a:lnTo>
                    <a:lnTo>
                      <a:pt x="31" y="573"/>
                    </a:lnTo>
                    <a:lnTo>
                      <a:pt x="15" y="652"/>
                    </a:lnTo>
                    <a:lnTo>
                      <a:pt x="0" y="740"/>
                    </a:lnTo>
                    <a:lnTo>
                      <a:pt x="0" y="819"/>
                    </a:lnTo>
                    <a:lnTo>
                      <a:pt x="0" y="906"/>
                    </a:lnTo>
                    <a:lnTo>
                      <a:pt x="15" y="986"/>
                    </a:lnTo>
                    <a:lnTo>
                      <a:pt x="31" y="1065"/>
                    </a:lnTo>
                    <a:lnTo>
                      <a:pt x="64" y="1145"/>
                    </a:lnTo>
                    <a:lnTo>
                      <a:pt x="95" y="1216"/>
                    </a:lnTo>
                    <a:lnTo>
                      <a:pt x="135" y="1280"/>
                    </a:lnTo>
                    <a:lnTo>
                      <a:pt x="182" y="1344"/>
                    </a:lnTo>
                    <a:lnTo>
                      <a:pt x="238" y="1408"/>
                    </a:lnTo>
                    <a:lnTo>
                      <a:pt x="294" y="1456"/>
                    </a:lnTo>
                    <a:lnTo>
                      <a:pt x="358" y="1503"/>
                    </a:lnTo>
                    <a:lnTo>
                      <a:pt x="430" y="1551"/>
                    </a:lnTo>
                    <a:lnTo>
                      <a:pt x="501" y="1582"/>
                    </a:lnTo>
                    <a:lnTo>
                      <a:pt x="573" y="1607"/>
                    </a:lnTo>
                    <a:lnTo>
                      <a:pt x="652" y="1630"/>
                    </a:lnTo>
                    <a:lnTo>
                      <a:pt x="740" y="1646"/>
                    </a:lnTo>
                    <a:lnTo>
                      <a:pt x="819" y="1646"/>
                    </a:lnTo>
                    <a:lnTo>
                      <a:pt x="906" y="1646"/>
                    </a:lnTo>
                    <a:lnTo>
                      <a:pt x="986" y="1630"/>
                    </a:lnTo>
                    <a:lnTo>
                      <a:pt x="1065" y="1607"/>
                    </a:lnTo>
                    <a:lnTo>
                      <a:pt x="1145" y="1582"/>
                    </a:lnTo>
                    <a:lnTo>
                      <a:pt x="1216" y="1551"/>
                    </a:lnTo>
                    <a:lnTo>
                      <a:pt x="1280" y="1503"/>
                    </a:lnTo>
                    <a:lnTo>
                      <a:pt x="1344" y="1456"/>
                    </a:lnTo>
                    <a:lnTo>
                      <a:pt x="1408" y="1408"/>
                    </a:lnTo>
                    <a:lnTo>
                      <a:pt x="1456" y="1344"/>
                    </a:lnTo>
                    <a:lnTo>
                      <a:pt x="1503" y="1280"/>
                    </a:lnTo>
                    <a:lnTo>
                      <a:pt x="1551" y="1216"/>
                    </a:lnTo>
                    <a:lnTo>
                      <a:pt x="1582" y="1145"/>
                    </a:lnTo>
                    <a:lnTo>
                      <a:pt x="1607" y="1065"/>
                    </a:lnTo>
                    <a:lnTo>
                      <a:pt x="1631" y="986"/>
                    </a:lnTo>
                    <a:lnTo>
                      <a:pt x="1646" y="906"/>
                    </a:lnTo>
                    <a:lnTo>
                      <a:pt x="1646" y="819"/>
                    </a:lnTo>
                    <a:lnTo>
                      <a:pt x="1233" y="819"/>
                    </a:lnTo>
                    <a:lnTo>
                      <a:pt x="1224" y="740"/>
                    </a:lnTo>
                    <a:lnTo>
                      <a:pt x="1201" y="660"/>
                    </a:lnTo>
                    <a:lnTo>
                      <a:pt x="1162" y="588"/>
                    </a:lnTo>
                    <a:lnTo>
                      <a:pt x="1113" y="533"/>
                    </a:lnTo>
                    <a:lnTo>
                      <a:pt x="1050" y="477"/>
                    </a:lnTo>
                    <a:lnTo>
                      <a:pt x="986" y="437"/>
                    </a:lnTo>
                    <a:lnTo>
                      <a:pt x="906" y="413"/>
                    </a:lnTo>
                    <a:lnTo>
                      <a:pt x="819" y="405"/>
                    </a:lnTo>
                    <a:lnTo>
                      <a:pt x="740" y="413"/>
                    </a:lnTo>
                    <a:lnTo>
                      <a:pt x="660" y="437"/>
                    </a:lnTo>
                    <a:lnTo>
                      <a:pt x="589" y="477"/>
                    </a:lnTo>
                    <a:lnTo>
                      <a:pt x="533" y="533"/>
                    </a:lnTo>
                    <a:lnTo>
                      <a:pt x="477" y="588"/>
                    </a:lnTo>
                    <a:lnTo>
                      <a:pt x="437" y="660"/>
                    </a:lnTo>
                    <a:lnTo>
                      <a:pt x="413" y="740"/>
                    </a:lnTo>
                    <a:lnTo>
                      <a:pt x="405" y="819"/>
                    </a:lnTo>
                    <a:lnTo>
                      <a:pt x="413" y="906"/>
                    </a:lnTo>
                    <a:lnTo>
                      <a:pt x="437" y="978"/>
                    </a:lnTo>
                    <a:lnTo>
                      <a:pt x="477" y="1050"/>
                    </a:lnTo>
                    <a:lnTo>
                      <a:pt x="533" y="1113"/>
                    </a:lnTo>
                    <a:lnTo>
                      <a:pt x="589" y="1162"/>
                    </a:lnTo>
                    <a:lnTo>
                      <a:pt x="660" y="1201"/>
                    </a:lnTo>
                    <a:lnTo>
                      <a:pt x="740" y="1224"/>
                    </a:lnTo>
                    <a:lnTo>
                      <a:pt x="819" y="1233"/>
                    </a:lnTo>
                    <a:lnTo>
                      <a:pt x="906" y="1224"/>
                    </a:lnTo>
                    <a:lnTo>
                      <a:pt x="986" y="1201"/>
                    </a:lnTo>
                    <a:lnTo>
                      <a:pt x="1050" y="1162"/>
                    </a:lnTo>
                    <a:lnTo>
                      <a:pt x="1113" y="1113"/>
                    </a:lnTo>
                    <a:lnTo>
                      <a:pt x="1162" y="1050"/>
                    </a:lnTo>
                    <a:lnTo>
                      <a:pt x="1201" y="978"/>
                    </a:lnTo>
                    <a:lnTo>
                      <a:pt x="1224" y="906"/>
                    </a:lnTo>
                    <a:lnTo>
                      <a:pt x="1233" y="819"/>
                    </a:lnTo>
                    <a:lnTo>
                      <a:pt x="1646" y="819"/>
                    </a:lnTo>
                    <a:close/>
                  </a:path>
                </a:pathLst>
              </a:custGeom>
              <a:solidFill>
                <a:srgbClr val="E3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80" name="Freeform 56">
                <a:extLst>
                  <a:ext uri="{FF2B5EF4-FFF2-40B4-BE49-F238E27FC236}">
                    <a16:creationId xmlns:a16="http://schemas.microsoft.com/office/drawing/2014/main" id="{79A3CB62-4D95-4ECE-B3EC-EAC7EA592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" y="941"/>
                <a:ext cx="124" cy="124"/>
              </a:xfrm>
              <a:custGeom>
                <a:avLst/>
                <a:gdLst>
                  <a:gd name="T0" fmla="*/ 1240 w 1240"/>
                  <a:gd name="T1" fmla="*/ 556 h 1240"/>
                  <a:gd name="T2" fmla="*/ 1217 w 1240"/>
                  <a:gd name="T3" fmla="*/ 437 h 1240"/>
                  <a:gd name="T4" fmla="*/ 1169 w 1240"/>
                  <a:gd name="T5" fmla="*/ 326 h 1240"/>
                  <a:gd name="T6" fmla="*/ 1097 w 1240"/>
                  <a:gd name="T7" fmla="*/ 231 h 1240"/>
                  <a:gd name="T8" fmla="*/ 1017 w 1240"/>
                  <a:gd name="T9" fmla="*/ 142 h 1240"/>
                  <a:gd name="T10" fmla="*/ 914 w 1240"/>
                  <a:gd name="T11" fmla="*/ 79 h 1240"/>
                  <a:gd name="T12" fmla="*/ 803 w 1240"/>
                  <a:gd name="T13" fmla="*/ 31 h 1240"/>
                  <a:gd name="T14" fmla="*/ 684 w 1240"/>
                  <a:gd name="T15" fmla="*/ 8 h 1240"/>
                  <a:gd name="T16" fmla="*/ 556 w 1240"/>
                  <a:gd name="T17" fmla="*/ 8 h 1240"/>
                  <a:gd name="T18" fmla="*/ 437 w 1240"/>
                  <a:gd name="T19" fmla="*/ 31 h 1240"/>
                  <a:gd name="T20" fmla="*/ 326 w 1240"/>
                  <a:gd name="T21" fmla="*/ 79 h 1240"/>
                  <a:gd name="T22" fmla="*/ 231 w 1240"/>
                  <a:gd name="T23" fmla="*/ 142 h 1240"/>
                  <a:gd name="T24" fmla="*/ 142 w 1240"/>
                  <a:gd name="T25" fmla="*/ 231 h 1240"/>
                  <a:gd name="T26" fmla="*/ 79 w 1240"/>
                  <a:gd name="T27" fmla="*/ 326 h 1240"/>
                  <a:gd name="T28" fmla="*/ 31 w 1240"/>
                  <a:gd name="T29" fmla="*/ 437 h 1240"/>
                  <a:gd name="T30" fmla="*/ 8 w 1240"/>
                  <a:gd name="T31" fmla="*/ 556 h 1240"/>
                  <a:gd name="T32" fmla="*/ 8 w 1240"/>
                  <a:gd name="T33" fmla="*/ 684 h 1240"/>
                  <a:gd name="T34" fmla="*/ 31 w 1240"/>
                  <a:gd name="T35" fmla="*/ 803 h 1240"/>
                  <a:gd name="T36" fmla="*/ 79 w 1240"/>
                  <a:gd name="T37" fmla="*/ 914 h 1240"/>
                  <a:gd name="T38" fmla="*/ 142 w 1240"/>
                  <a:gd name="T39" fmla="*/ 1017 h 1240"/>
                  <a:gd name="T40" fmla="*/ 231 w 1240"/>
                  <a:gd name="T41" fmla="*/ 1097 h 1240"/>
                  <a:gd name="T42" fmla="*/ 326 w 1240"/>
                  <a:gd name="T43" fmla="*/ 1169 h 1240"/>
                  <a:gd name="T44" fmla="*/ 437 w 1240"/>
                  <a:gd name="T45" fmla="*/ 1217 h 1240"/>
                  <a:gd name="T46" fmla="*/ 556 w 1240"/>
                  <a:gd name="T47" fmla="*/ 1240 h 1240"/>
                  <a:gd name="T48" fmla="*/ 684 w 1240"/>
                  <a:gd name="T49" fmla="*/ 1240 h 1240"/>
                  <a:gd name="T50" fmla="*/ 803 w 1240"/>
                  <a:gd name="T51" fmla="*/ 1217 h 1240"/>
                  <a:gd name="T52" fmla="*/ 914 w 1240"/>
                  <a:gd name="T53" fmla="*/ 1169 h 1240"/>
                  <a:gd name="T54" fmla="*/ 1017 w 1240"/>
                  <a:gd name="T55" fmla="*/ 1097 h 1240"/>
                  <a:gd name="T56" fmla="*/ 1097 w 1240"/>
                  <a:gd name="T57" fmla="*/ 1017 h 1240"/>
                  <a:gd name="T58" fmla="*/ 1169 w 1240"/>
                  <a:gd name="T59" fmla="*/ 914 h 1240"/>
                  <a:gd name="T60" fmla="*/ 1217 w 1240"/>
                  <a:gd name="T61" fmla="*/ 803 h 1240"/>
                  <a:gd name="T62" fmla="*/ 1240 w 1240"/>
                  <a:gd name="T63" fmla="*/ 684 h 1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40" h="1240">
                    <a:moveTo>
                      <a:pt x="1240" y="620"/>
                    </a:moveTo>
                    <a:lnTo>
                      <a:pt x="1240" y="556"/>
                    </a:lnTo>
                    <a:lnTo>
                      <a:pt x="1232" y="500"/>
                    </a:lnTo>
                    <a:lnTo>
                      <a:pt x="1217" y="437"/>
                    </a:lnTo>
                    <a:lnTo>
                      <a:pt x="1193" y="382"/>
                    </a:lnTo>
                    <a:lnTo>
                      <a:pt x="1169" y="326"/>
                    </a:lnTo>
                    <a:lnTo>
                      <a:pt x="1137" y="278"/>
                    </a:lnTo>
                    <a:lnTo>
                      <a:pt x="1097" y="231"/>
                    </a:lnTo>
                    <a:lnTo>
                      <a:pt x="1058" y="183"/>
                    </a:lnTo>
                    <a:lnTo>
                      <a:pt x="1017" y="142"/>
                    </a:lnTo>
                    <a:lnTo>
                      <a:pt x="970" y="111"/>
                    </a:lnTo>
                    <a:lnTo>
                      <a:pt x="914" y="79"/>
                    </a:lnTo>
                    <a:lnTo>
                      <a:pt x="866" y="55"/>
                    </a:lnTo>
                    <a:lnTo>
                      <a:pt x="803" y="31"/>
                    </a:lnTo>
                    <a:lnTo>
                      <a:pt x="748" y="16"/>
                    </a:lnTo>
                    <a:lnTo>
                      <a:pt x="684" y="8"/>
                    </a:lnTo>
                    <a:lnTo>
                      <a:pt x="620" y="0"/>
                    </a:lnTo>
                    <a:lnTo>
                      <a:pt x="556" y="8"/>
                    </a:lnTo>
                    <a:lnTo>
                      <a:pt x="500" y="16"/>
                    </a:lnTo>
                    <a:lnTo>
                      <a:pt x="437" y="31"/>
                    </a:lnTo>
                    <a:lnTo>
                      <a:pt x="382" y="55"/>
                    </a:lnTo>
                    <a:lnTo>
                      <a:pt x="326" y="79"/>
                    </a:lnTo>
                    <a:lnTo>
                      <a:pt x="278" y="111"/>
                    </a:lnTo>
                    <a:lnTo>
                      <a:pt x="231" y="142"/>
                    </a:lnTo>
                    <a:lnTo>
                      <a:pt x="182" y="183"/>
                    </a:lnTo>
                    <a:lnTo>
                      <a:pt x="142" y="231"/>
                    </a:lnTo>
                    <a:lnTo>
                      <a:pt x="111" y="278"/>
                    </a:lnTo>
                    <a:lnTo>
                      <a:pt x="79" y="326"/>
                    </a:lnTo>
                    <a:lnTo>
                      <a:pt x="55" y="382"/>
                    </a:lnTo>
                    <a:lnTo>
                      <a:pt x="31" y="437"/>
                    </a:lnTo>
                    <a:lnTo>
                      <a:pt x="16" y="500"/>
                    </a:lnTo>
                    <a:lnTo>
                      <a:pt x="8" y="556"/>
                    </a:lnTo>
                    <a:lnTo>
                      <a:pt x="0" y="620"/>
                    </a:lnTo>
                    <a:lnTo>
                      <a:pt x="8" y="684"/>
                    </a:lnTo>
                    <a:lnTo>
                      <a:pt x="16" y="748"/>
                    </a:lnTo>
                    <a:lnTo>
                      <a:pt x="31" y="803"/>
                    </a:lnTo>
                    <a:lnTo>
                      <a:pt x="55" y="866"/>
                    </a:lnTo>
                    <a:lnTo>
                      <a:pt x="79" y="914"/>
                    </a:lnTo>
                    <a:lnTo>
                      <a:pt x="111" y="970"/>
                    </a:lnTo>
                    <a:lnTo>
                      <a:pt x="142" y="1017"/>
                    </a:lnTo>
                    <a:lnTo>
                      <a:pt x="182" y="1058"/>
                    </a:lnTo>
                    <a:lnTo>
                      <a:pt x="231" y="1097"/>
                    </a:lnTo>
                    <a:lnTo>
                      <a:pt x="278" y="1137"/>
                    </a:lnTo>
                    <a:lnTo>
                      <a:pt x="326" y="1169"/>
                    </a:lnTo>
                    <a:lnTo>
                      <a:pt x="382" y="1193"/>
                    </a:lnTo>
                    <a:lnTo>
                      <a:pt x="437" y="1217"/>
                    </a:lnTo>
                    <a:lnTo>
                      <a:pt x="500" y="1232"/>
                    </a:lnTo>
                    <a:lnTo>
                      <a:pt x="556" y="1240"/>
                    </a:lnTo>
                    <a:lnTo>
                      <a:pt x="620" y="1240"/>
                    </a:lnTo>
                    <a:lnTo>
                      <a:pt x="684" y="1240"/>
                    </a:lnTo>
                    <a:lnTo>
                      <a:pt x="748" y="1232"/>
                    </a:lnTo>
                    <a:lnTo>
                      <a:pt x="803" y="1217"/>
                    </a:lnTo>
                    <a:lnTo>
                      <a:pt x="866" y="1193"/>
                    </a:lnTo>
                    <a:lnTo>
                      <a:pt x="914" y="1169"/>
                    </a:lnTo>
                    <a:lnTo>
                      <a:pt x="970" y="1137"/>
                    </a:lnTo>
                    <a:lnTo>
                      <a:pt x="1017" y="1097"/>
                    </a:lnTo>
                    <a:lnTo>
                      <a:pt x="1058" y="1058"/>
                    </a:lnTo>
                    <a:lnTo>
                      <a:pt x="1097" y="1017"/>
                    </a:lnTo>
                    <a:lnTo>
                      <a:pt x="1137" y="970"/>
                    </a:lnTo>
                    <a:lnTo>
                      <a:pt x="1169" y="914"/>
                    </a:lnTo>
                    <a:lnTo>
                      <a:pt x="1193" y="866"/>
                    </a:lnTo>
                    <a:lnTo>
                      <a:pt x="1217" y="803"/>
                    </a:lnTo>
                    <a:lnTo>
                      <a:pt x="1232" y="748"/>
                    </a:lnTo>
                    <a:lnTo>
                      <a:pt x="1240" y="684"/>
                    </a:lnTo>
                    <a:lnTo>
                      <a:pt x="1240" y="620"/>
                    </a:lnTo>
                    <a:close/>
                  </a:path>
                </a:pathLst>
              </a:custGeom>
              <a:solidFill>
                <a:srgbClr val="E34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81" name="Freeform 57">
                <a:extLst>
                  <a:ext uri="{FF2B5EF4-FFF2-40B4-BE49-F238E27FC236}">
                    <a16:creationId xmlns:a16="http://schemas.microsoft.com/office/drawing/2014/main" id="{9DB3114B-B524-44CF-9247-77D2B64B0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" y="961"/>
                <a:ext cx="83" cy="83"/>
              </a:xfrm>
              <a:custGeom>
                <a:avLst/>
                <a:gdLst>
                  <a:gd name="T0" fmla="*/ 828 w 828"/>
                  <a:gd name="T1" fmla="*/ 414 h 828"/>
                  <a:gd name="T2" fmla="*/ 819 w 828"/>
                  <a:gd name="T3" fmla="*/ 335 h 828"/>
                  <a:gd name="T4" fmla="*/ 796 w 828"/>
                  <a:gd name="T5" fmla="*/ 255 h 828"/>
                  <a:gd name="T6" fmla="*/ 757 w 828"/>
                  <a:gd name="T7" fmla="*/ 183 h 828"/>
                  <a:gd name="T8" fmla="*/ 708 w 828"/>
                  <a:gd name="T9" fmla="*/ 128 h 828"/>
                  <a:gd name="T10" fmla="*/ 645 w 828"/>
                  <a:gd name="T11" fmla="*/ 72 h 828"/>
                  <a:gd name="T12" fmla="*/ 581 w 828"/>
                  <a:gd name="T13" fmla="*/ 32 h 828"/>
                  <a:gd name="T14" fmla="*/ 501 w 828"/>
                  <a:gd name="T15" fmla="*/ 8 h 828"/>
                  <a:gd name="T16" fmla="*/ 414 w 828"/>
                  <a:gd name="T17" fmla="*/ 0 h 828"/>
                  <a:gd name="T18" fmla="*/ 335 w 828"/>
                  <a:gd name="T19" fmla="*/ 8 h 828"/>
                  <a:gd name="T20" fmla="*/ 255 w 828"/>
                  <a:gd name="T21" fmla="*/ 32 h 828"/>
                  <a:gd name="T22" fmla="*/ 184 w 828"/>
                  <a:gd name="T23" fmla="*/ 72 h 828"/>
                  <a:gd name="T24" fmla="*/ 128 w 828"/>
                  <a:gd name="T25" fmla="*/ 128 h 828"/>
                  <a:gd name="T26" fmla="*/ 72 w 828"/>
                  <a:gd name="T27" fmla="*/ 183 h 828"/>
                  <a:gd name="T28" fmla="*/ 32 w 828"/>
                  <a:gd name="T29" fmla="*/ 255 h 828"/>
                  <a:gd name="T30" fmla="*/ 8 w 828"/>
                  <a:gd name="T31" fmla="*/ 335 h 828"/>
                  <a:gd name="T32" fmla="*/ 0 w 828"/>
                  <a:gd name="T33" fmla="*/ 414 h 828"/>
                  <a:gd name="T34" fmla="*/ 8 w 828"/>
                  <a:gd name="T35" fmla="*/ 501 h 828"/>
                  <a:gd name="T36" fmla="*/ 32 w 828"/>
                  <a:gd name="T37" fmla="*/ 573 h 828"/>
                  <a:gd name="T38" fmla="*/ 72 w 828"/>
                  <a:gd name="T39" fmla="*/ 645 h 828"/>
                  <a:gd name="T40" fmla="*/ 128 w 828"/>
                  <a:gd name="T41" fmla="*/ 708 h 828"/>
                  <a:gd name="T42" fmla="*/ 184 w 828"/>
                  <a:gd name="T43" fmla="*/ 757 h 828"/>
                  <a:gd name="T44" fmla="*/ 255 w 828"/>
                  <a:gd name="T45" fmla="*/ 796 h 828"/>
                  <a:gd name="T46" fmla="*/ 335 w 828"/>
                  <a:gd name="T47" fmla="*/ 819 h 828"/>
                  <a:gd name="T48" fmla="*/ 414 w 828"/>
                  <a:gd name="T49" fmla="*/ 828 h 828"/>
                  <a:gd name="T50" fmla="*/ 501 w 828"/>
                  <a:gd name="T51" fmla="*/ 819 h 828"/>
                  <a:gd name="T52" fmla="*/ 581 w 828"/>
                  <a:gd name="T53" fmla="*/ 796 h 828"/>
                  <a:gd name="T54" fmla="*/ 645 w 828"/>
                  <a:gd name="T55" fmla="*/ 757 h 828"/>
                  <a:gd name="T56" fmla="*/ 708 w 828"/>
                  <a:gd name="T57" fmla="*/ 708 h 828"/>
                  <a:gd name="T58" fmla="*/ 757 w 828"/>
                  <a:gd name="T59" fmla="*/ 645 h 828"/>
                  <a:gd name="T60" fmla="*/ 796 w 828"/>
                  <a:gd name="T61" fmla="*/ 573 h 828"/>
                  <a:gd name="T62" fmla="*/ 819 w 828"/>
                  <a:gd name="T63" fmla="*/ 501 h 828"/>
                  <a:gd name="T64" fmla="*/ 828 w 828"/>
                  <a:gd name="T65" fmla="*/ 414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8" h="828">
                    <a:moveTo>
                      <a:pt x="828" y="414"/>
                    </a:moveTo>
                    <a:lnTo>
                      <a:pt x="819" y="335"/>
                    </a:lnTo>
                    <a:lnTo>
                      <a:pt x="796" y="255"/>
                    </a:lnTo>
                    <a:lnTo>
                      <a:pt x="757" y="183"/>
                    </a:lnTo>
                    <a:lnTo>
                      <a:pt x="708" y="128"/>
                    </a:lnTo>
                    <a:lnTo>
                      <a:pt x="645" y="72"/>
                    </a:lnTo>
                    <a:lnTo>
                      <a:pt x="581" y="32"/>
                    </a:lnTo>
                    <a:lnTo>
                      <a:pt x="501" y="8"/>
                    </a:lnTo>
                    <a:lnTo>
                      <a:pt x="414" y="0"/>
                    </a:lnTo>
                    <a:lnTo>
                      <a:pt x="335" y="8"/>
                    </a:lnTo>
                    <a:lnTo>
                      <a:pt x="255" y="32"/>
                    </a:lnTo>
                    <a:lnTo>
                      <a:pt x="184" y="72"/>
                    </a:lnTo>
                    <a:lnTo>
                      <a:pt x="128" y="128"/>
                    </a:lnTo>
                    <a:lnTo>
                      <a:pt x="72" y="183"/>
                    </a:lnTo>
                    <a:lnTo>
                      <a:pt x="32" y="255"/>
                    </a:lnTo>
                    <a:lnTo>
                      <a:pt x="8" y="335"/>
                    </a:lnTo>
                    <a:lnTo>
                      <a:pt x="0" y="414"/>
                    </a:lnTo>
                    <a:lnTo>
                      <a:pt x="8" y="501"/>
                    </a:lnTo>
                    <a:lnTo>
                      <a:pt x="32" y="573"/>
                    </a:lnTo>
                    <a:lnTo>
                      <a:pt x="72" y="645"/>
                    </a:lnTo>
                    <a:lnTo>
                      <a:pt x="128" y="708"/>
                    </a:lnTo>
                    <a:lnTo>
                      <a:pt x="184" y="757"/>
                    </a:lnTo>
                    <a:lnTo>
                      <a:pt x="255" y="796"/>
                    </a:lnTo>
                    <a:lnTo>
                      <a:pt x="335" y="819"/>
                    </a:lnTo>
                    <a:lnTo>
                      <a:pt x="414" y="828"/>
                    </a:lnTo>
                    <a:lnTo>
                      <a:pt x="501" y="819"/>
                    </a:lnTo>
                    <a:lnTo>
                      <a:pt x="581" y="796"/>
                    </a:lnTo>
                    <a:lnTo>
                      <a:pt x="645" y="757"/>
                    </a:lnTo>
                    <a:lnTo>
                      <a:pt x="708" y="708"/>
                    </a:lnTo>
                    <a:lnTo>
                      <a:pt x="757" y="645"/>
                    </a:lnTo>
                    <a:lnTo>
                      <a:pt x="796" y="573"/>
                    </a:lnTo>
                    <a:lnTo>
                      <a:pt x="819" y="501"/>
                    </a:lnTo>
                    <a:lnTo>
                      <a:pt x="828" y="414"/>
                    </a:lnTo>
                    <a:close/>
                  </a:path>
                </a:pathLst>
              </a:custGeom>
              <a:solidFill>
                <a:srgbClr val="E34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82" name="Freeform 58">
                <a:extLst>
                  <a:ext uri="{FF2B5EF4-FFF2-40B4-BE49-F238E27FC236}">
                    <a16:creationId xmlns:a16="http://schemas.microsoft.com/office/drawing/2014/main" id="{AD26F6CF-0F80-433B-A6FC-6EAE2E061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" y="982"/>
                <a:ext cx="41" cy="41"/>
              </a:xfrm>
              <a:custGeom>
                <a:avLst/>
                <a:gdLst>
                  <a:gd name="T0" fmla="*/ 414 w 414"/>
                  <a:gd name="T1" fmla="*/ 207 h 414"/>
                  <a:gd name="T2" fmla="*/ 414 w 414"/>
                  <a:gd name="T3" fmla="*/ 167 h 414"/>
                  <a:gd name="T4" fmla="*/ 398 w 414"/>
                  <a:gd name="T5" fmla="*/ 128 h 414"/>
                  <a:gd name="T6" fmla="*/ 382 w 414"/>
                  <a:gd name="T7" fmla="*/ 95 h 414"/>
                  <a:gd name="T8" fmla="*/ 358 w 414"/>
                  <a:gd name="T9" fmla="*/ 64 h 414"/>
                  <a:gd name="T10" fmla="*/ 327 w 414"/>
                  <a:gd name="T11" fmla="*/ 40 h 414"/>
                  <a:gd name="T12" fmla="*/ 287 w 414"/>
                  <a:gd name="T13" fmla="*/ 16 h 414"/>
                  <a:gd name="T14" fmla="*/ 255 w 414"/>
                  <a:gd name="T15" fmla="*/ 8 h 414"/>
                  <a:gd name="T16" fmla="*/ 207 w 414"/>
                  <a:gd name="T17" fmla="*/ 0 h 414"/>
                  <a:gd name="T18" fmla="*/ 167 w 414"/>
                  <a:gd name="T19" fmla="*/ 8 h 414"/>
                  <a:gd name="T20" fmla="*/ 128 w 414"/>
                  <a:gd name="T21" fmla="*/ 16 h 414"/>
                  <a:gd name="T22" fmla="*/ 95 w 414"/>
                  <a:gd name="T23" fmla="*/ 40 h 414"/>
                  <a:gd name="T24" fmla="*/ 64 w 414"/>
                  <a:gd name="T25" fmla="*/ 64 h 414"/>
                  <a:gd name="T26" fmla="*/ 40 w 414"/>
                  <a:gd name="T27" fmla="*/ 95 h 414"/>
                  <a:gd name="T28" fmla="*/ 16 w 414"/>
                  <a:gd name="T29" fmla="*/ 128 h 414"/>
                  <a:gd name="T30" fmla="*/ 8 w 414"/>
                  <a:gd name="T31" fmla="*/ 167 h 414"/>
                  <a:gd name="T32" fmla="*/ 0 w 414"/>
                  <a:gd name="T33" fmla="*/ 207 h 414"/>
                  <a:gd name="T34" fmla="*/ 8 w 414"/>
                  <a:gd name="T35" fmla="*/ 255 h 414"/>
                  <a:gd name="T36" fmla="*/ 16 w 414"/>
                  <a:gd name="T37" fmla="*/ 287 h 414"/>
                  <a:gd name="T38" fmla="*/ 40 w 414"/>
                  <a:gd name="T39" fmla="*/ 327 h 414"/>
                  <a:gd name="T40" fmla="*/ 64 w 414"/>
                  <a:gd name="T41" fmla="*/ 358 h 414"/>
                  <a:gd name="T42" fmla="*/ 95 w 414"/>
                  <a:gd name="T43" fmla="*/ 382 h 414"/>
                  <a:gd name="T44" fmla="*/ 128 w 414"/>
                  <a:gd name="T45" fmla="*/ 398 h 414"/>
                  <a:gd name="T46" fmla="*/ 167 w 414"/>
                  <a:gd name="T47" fmla="*/ 414 h 414"/>
                  <a:gd name="T48" fmla="*/ 207 w 414"/>
                  <a:gd name="T49" fmla="*/ 414 h 414"/>
                  <a:gd name="T50" fmla="*/ 255 w 414"/>
                  <a:gd name="T51" fmla="*/ 414 h 414"/>
                  <a:gd name="T52" fmla="*/ 287 w 414"/>
                  <a:gd name="T53" fmla="*/ 398 h 414"/>
                  <a:gd name="T54" fmla="*/ 327 w 414"/>
                  <a:gd name="T55" fmla="*/ 382 h 414"/>
                  <a:gd name="T56" fmla="*/ 358 w 414"/>
                  <a:gd name="T57" fmla="*/ 358 h 414"/>
                  <a:gd name="T58" fmla="*/ 382 w 414"/>
                  <a:gd name="T59" fmla="*/ 327 h 414"/>
                  <a:gd name="T60" fmla="*/ 398 w 414"/>
                  <a:gd name="T61" fmla="*/ 287 h 414"/>
                  <a:gd name="T62" fmla="*/ 414 w 414"/>
                  <a:gd name="T63" fmla="*/ 255 h 414"/>
                  <a:gd name="T64" fmla="*/ 414 w 414"/>
                  <a:gd name="T65" fmla="*/ 207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14" h="414">
                    <a:moveTo>
                      <a:pt x="414" y="207"/>
                    </a:moveTo>
                    <a:lnTo>
                      <a:pt x="414" y="167"/>
                    </a:lnTo>
                    <a:lnTo>
                      <a:pt x="398" y="128"/>
                    </a:lnTo>
                    <a:lnTo>
                      <a:pt x="382" y="95"/>
                    </a:lnTo>
                    <a:lnTo>
                      <a:pt x="358" y="64"/>
                    </a:lnTo>
                    <a:lnTo>
                      <a:pt x="327" y="40"/>
                    </a:lnTo>
                    <a:lnTo>
                      <a:pt x="287" y="16"/>
                    </a:lnTo>
                    <a:lnTo>
                      <a:pt x="255" y="8"/>
                    </a:lnTo>
                    <a:lnTo>
                      <a:pt x="207" y="0"/>
                    </a:lnTo>
                    <a:lnTo>
                      <a:pt x="167" y="8"/>
                    </a:lnTo>
                    <a:lnTo>
                      <a:pt x="128" y="16"/>
                    </a:lnTo>
                    <a:lnTo>
                      <a:pt x="95" y="40"/>
                    </a:lnTo>
                    <a:lnTo>
                      <a:pt x="64" y="64"/>
                    </a:lnTo>
                    <a:lnTo>
                      <a:pt x="40" y="95"/>
                    </a:lnTo>
                    <a:lnTo>
                      <a:pt x="16" y="128"/>
                    </a:lnTo>
                    <a:lnTo>
                      <a:pt x="8" y="167"/>
                    </a:lnTo>
                    <a:lnTo>
                      <a:pt x="0" y="207"/>
                    </a:lnTo>
                    <a:lnTo>
                      <a:pt x="8" y="255"/>
                    </a:lnTo>
                    <a:lnTo>
                      <a:pt x="16" y="287"/>
                    </a:lnTo>
                    <a:lnTo>
                      <a:pt x="40" y="327"/>
                    </a:lnTo>
                    <a:lnTo>
                      <a:pt x="64" y="358"/>
                    </a:lnTo>
                    <a:lnTo>
                      <a:pt x="95" y="382"/>
                    </a:lnTo>
                    <a:lnTo>
                      <a:pt x="128" y="398"/>
                    </a:lnTo>
                    <a:lnTo>
                      <a:pt x="167" y="414"/>
                    </a:lnTo>
                    <a:lnTo>
                      <a:pt x="207" y="414"/>
                    </a:lnTo>
                    <a:lnTo>
                      <a:pt x="255" y="414"/>
                    </a:lnTo>
                    <a:lnTo>
                      <a:pt x="287" y="398"/>
                    </a:lnTo>
                    <a:lnTo>
                      <a:pt x="327" y="382"/>
                    </a:lnTo>
                    <a:lnTo>
                      <a:pt x="358" y="358"/>
                    </a:lnTo>
                    <a:lnTo>
                      <a:pt x="382" y="327"/>
                    </a:lnTo>
                    <a:lnTo>
                      <a:pt x="398" y="287"/>
                    </a:lnTo>
                    <a:lnTo>
                      <a:pt x="414" y="255"/>
                    </a:lnTo>
                    <a:lnTo>
                      <a:pt x="414" y="207"/>
                    </a:lnTo>
                    <a:close/>
                  </a:path>
                </a:pathLst>
              </a:custGeom>
              <a:solidFill>
                <a:srgbClr val="E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83" name="Freeform 59">
                <a:extLst>
                  <a:ext uri="{FF2B5EF4-FFF2-40B4-BE49-F238E27FC236}">
                    <a16:creationId xmlns:a16="http://schemas.microsoft.com/office/drawing/2014/main" id="{9E79BFAD-F1BE-4E29-9555-C0AEEB952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" y="558"/>
                <a:ext cx="1067" cy="1017"/>
              </a:xfrm>
              <a:custGeom>
                <a:avLst/>
                <a:gdLst>
                  <a:gd name="T0" fmla="*/ 33 w 10676"/>
                  <a:gd name="T1" fmla="*/ 3547 h 10174"/>
                  <a:gd name="T2" fmla="*/ 184 w 10676"/>
                  <a:gd name="T3" fmla="*/ 4295 h 10174"/>
                  <a:gd name="T4" fmla="*/ 454 w 10676"/>
                  <a:gd name="T5" fmla="*/ 4995 h 10174"/>
                  <a:gd name="T6" fmla="*/ 820 w 10676"/>
                  <a:gd name="T7" fmla="*/ 5647 h 10174"/>
                  <a:gd name="T8" fmla="*/ 1257 w 10676"/>
                  <a:gd name="T9" fmla="*/ 6268 h 10174"/>
                  <a:gd name="T10" fmla="*/ 1933 w 10676"/>
                  <a:gd name="T11" fmla="*/ 7055 h 10174"/>
                  <a:gd name="T12" fmla="*/ 3031 w 10676"/>
                  <a:gd name="T13" fmla="*/ 8193 h 10174"/>
                  <a:gd name="T14" fmla="*/ 3939 w 10676"/>
                  <a:gd name="T15" fmla="*/ 9140 h 10174"/>
                  <a:gd name="T16" fmla="*/ 4431 w 10676"/>
                  <a:gd name="T17" fmla="*/ 9720 h 10174"/>
                  <a:gd name="T18" fmla="*/ 4725 w 10676"/>
                  <a:gd name="T19" fmla="*/ 9911 h 10174"/>
                  <a:gd name="T20" fmla="*/ 4988 w 10676"/>
                  <a:gd name="T21" fmla="*/ 10054 h 10174"/>
                  <a:gd name="T22" fmla="*/ 5386 w 10676"/>
                  <a:gd name="T23" fmla="*/ 10070 h 10174"/>
                  <a:gd name="T24" fmla="*/ 6015 w 10676"/>
                  <a:gd name="T25" fmla="*/ 9720 h 10174"/>
                  <a:gd name="T26" fmla="*/ 6595 w 10676"/>
                  <a:gd name="T27" fmla="*/ 9299 h 10174"/>
                  <a:gd name="T28" fmla="*/ 7136 w 10676"/>
                  <a:gd name="T29" fmla="*/ 8821 h 10174"/>
                  <a:gd name="T30" fmla="*/ 7637 w 10676"/>
                  <a:gd name="T31" fmla="*/ 8288 h 10174"/>
                  <a:gd name="T32" fmla="*/ 8106 w 10676"/>
                  <a:gd name="T33" fmla="*/ 7723 h 10174"/>
                  <a:gd name="T34" fmla="*/ 8950 w 10676"/>
                  <a:gd name="T35" fmla="*/ 6514 h 10174"/>
                  <a:gd name="T36" fmla="*/ 10175 w 10676"/>
                  <a:gd name="T37" fmla="*/ 4454 h 10174"/>
                  <a:gd name="T38" fmla="*/ 10430 w 10676"/>
                  <a:gd name="T39" fmla="*/ 3794 h 10174"/>
                  <a:gd name="T40" fmla="*/ 10604 w 10676"/>
                  <a:gd name="T41" fmla="*/ 3110 h 10174"/>
                  <a:gd name="T42" fmla="*/ 10676 w 10676"/>
                  <a:gd name="T43" fmla="*/ 2434 h 10174"/>
                  <a:gd name="T44" fmla="*/ 10628 w 10676"/>
                  <a:gd name="T45" fmla="*/ 1773 h 10174"/>
                  <a:gd name="T46" fmla="*/ 10477 w 10676"/>
                  <a:gd name="T47" fmla="*/ 1249 h 10174"/>
                  <a:gd name="T48" fmla="*/ 10342 w 10676"/>
                  <a:gd name="T49" fmla="*/ 954 h 10174"/>
                  <a:gd name="T50" fmla="*/ 10231 w 10676"/>
                  <a:gd name="T51" fmla="*/ 803 h 10174"/>
                  <a:gd name="T52" fmla="*/ 10159 w 10676"/>
                  <a:gd name="T53" fmla="*/ 699 h 10174"/>
                  <a:gd name="T54" fmla="*/ 9936 w 10676"/>
                  <a:gd name="T55" fmla="*/ 548 h 10174"/>
                  <a:gd name="T56" fmla="*/ 9355 w 10676"/>
                  <a:gd name="T57" fmla="*/ 262 h 10174"/>
                  <a:gd name="T58" fmla="*/ 8735 w 10676"/>
                  <a:gd name="T59" fmla="*/ 71 h 10174"/>
                  <a:gd name="T60" fmla="*/ 8091 w 10676"/>
                  <a:gd name="T61" fmla="*/ 0 h 10174"/>
                  <a:gd name="T62" fmla="*/ 7558 w 10676"/>
                  <a:gd name="T63" fmla="*/ 55 h 10174"/>
                  <a:gd name="T64" fmla="*/ 7248 w 10676"/>
                  <a:gd name="T65" fmla="*/ 134 h 10174"/>
                  <a:gd name="T66" fmla="*/ 6937 w 10676"/>
                  <a:gd name="T67" fmla="*/ 262 h 10174"/>
                  <a:gd name="T68" fmla="*/ 6373 w 10676"/>
                  <a:gd name="T69" fmla="*/ 604 h 10174"/>
                  <a:gd name="T70" fmla="*/ 5848 w 10676"/>
                  <a:gd name="T71" fmla="*/ 1042 h 10174"/>
                  <a:gd name="T72" fmla="*/ 5585 w 10676"/>
                  <a:gd name="T73" fmla="*/ 1328 h 10174"/>
                  <a:gd name="T74" fmla="*/ 5362 w 10676"/>
                  <a:gd name="T75" fmla="*/ 1622 h 10174"/>
                  <a:gd name="T76" fmla="*/ 4511 w 10676"/>
                  <a:gd name="T77" fmla="*/ 1129 h 10174"/>
                  <a:gd name="T78" fmla="*/ 3898 w 10676"/>
                  <a:gd name="T79" fmla="*/ 732 h 10174"/>
                  <a:gd name="T80" fmla="*/ 3461 w 10676"/>
                  <a:gd name="T81" fmla="*/ 532 h 10174"/>
                  <a:gd name="T82" fmla="*/ 3127 w 10676"/>
                  <a:gd name="T83" fmla="*/ 437 h 10174"/>
                  <a:gd name="T84" fmla="*/ 2769 w 10676"/>
                  <a:gd name="T85" fmla="*/ 381 h 10174"/>
                  <a:gd name="T86" fmla="*/ 2395 w 10676"/>
                  <a:gd name="T87" fmla="*/ 381 h 10174"/>
                  <a:gd name="T88" fmla="*/ 2005 w 10676"/>
                  <a:gd name="T89" fmla="*/ 453 h 10174"/>
                  <a:gd name="T90" fmla="*/ 1592 w 10676"/>
                  <a:gd name="T91" fmla="*/ 628 h 10174"/>
                  <a:gd name="T92" fmla="*/ 1186 w 10676"/>
                  <a:gd name="T93" fmla="*/ 850 h 10174"/>
                  <a:gd name="T94" fmla="*/ 812 w 10676"/>
                  <a:gd name="T95" fmla="*/ 1081 h 10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676" h="10174">
                    <a:moveTo>
                      <a:pt x="0" y="3015"/>
                    </a:moveTo>
                    <a:lnTo>
                      <a:pt x="8" y="3284"/>
                    </a:lnTo>
                    <a:lnTo>
                      <a:pt x="33" y="3547"/>
                    </a:lnTo>
                    <a:lnTo>
                      <a:pt x="64" y="3801"/>
                    </a:lnTo>
                    <a:lnTo>
                      <a:pt x="120" y="4049"/>
                    </a:lnTo>
                    <a:lnTo>
                      <a:pt x="184" y="4295"/>
                    </a:lnTo>
                    <a:lnTo>
                      <a:pt x="263" y="4533"/>
                    </a:lnTo>
                    <a:lnTo>
                      <a:pt x="351" y="4764"/>
                    </a:lnTo>
                    <a:lnTo>
                      <a:pt x="454" y="4995"/>
                    </a:lnTo>
                    <a:lnTo>
                      <a:pt x="565" y="5217"/>
                    </a:lnTo>
                    <a:lnTo>
                      <a:pt x="693" y="5432"/>
                    </a:lnTo>
                    <a:lnTo>
                      <a:pt x="820" y="5647"/>
                    </a:lnTo>
                    <a:lnTo>
                      <a:pt x="963" y="5862"/>
                    </a:lnTo>
                    <a:lnTo>
                      <a:pt x="1106" y="6069"/>
                    </a:lnTo>
                    <a:lnTo>
                      <a:pt x="1257" y="6268"/>
                    </a:lnTo>
                    <a:lnTo>
                      <a:pt x="1425" y="6466"/>
                    </a:lnTo>
                    <a:lnTo>
                      <a:pt x="1584" y="6665"/>
                    </a:lnTo>
                    <a:lnTo>
                      <a:pt x="1933" y="7055"/>
                    </a:lnTo>
                    <a:lnTo>
                      <a:pt x="2291" y="7438"/>
                    </a:lnTo>
                    <a:lnTo>
                      <a:pt x="2665" y="7811"/>
                    </a:lnTo>
                    <a:lnTo>
                      <a:pt x="3031" y="8193"/>
                    </a:lnTo>
                    <a:lnTo>
                      <a:pt x="3397" y="8567"/>
                    </a:lnTo>
                    <a:lnTo>
                      <a:pt x="3763" y="8948"/>
                    </a:lnTo>
                    <a:lnTo>
                      <a:pt x="3939" y="9140"/>
                    </a:lnTo>
                    <a:lnTo>
                      <a:pt x="4105" y="9330"/>
                    </a:lnTo>
                    <a:lnTo>
                      <a:pt x="4272" y="9521"/>
                    </a:lnTo>
                    <a:lnTo>
                      <a:pt x="4431" y="9720"/>
                    </a:lnTo>
                    <a:lnTo>
                      <a:pt x="4535" y="9800"/>
                    </a:lnTo>
                    <a:lnTo>
                      <a:pt x="4630" y="9863"/>
                    </a:lnTo>
                    <a:lnTo>
                      <a:pt x="4725" y="9911"/>
                    </a:lnTo>
                    <a:lnTo>
                      <a:pt x="4814" y="9959"/>
                    </a:lnTo>
                    <a:lnTo>
                      <a:pt x="4901" y="10006"/>
                    </a:lnTo>
                    <a:lnTo>
                      <a:pt x="4988" y="10054"/>
                    </a:lnTo>
                    <a:lnTo>
                      <a:pt x="5076" y="10110"/>
                    </a:lnTo>
                    <a:lnTo>
                      <a:pt x="5171" y="10174"/>
                    </a:lnTo>
                    <a:lnTo>
                      <a:pt x="5386" y="10070"/>
                    </a:lnTo>
                    <a:lnTo>
                      <a:pt x="5601" y="9959"/>
                    </a:lnTo>
                    <a:lnTo>
                      <a:pt x="5815" y="9847"/>
                    </a:lnTo>
                    <a:lnTo>
                      <a:pt x="6015" y="9720"/>
                    </a:lnTo>
                    <a:lnTo>
                      <a:pt x="6214" y="9585"/>
                    </a:lnTo>
                    <a:lnTo>
                      <a:pt x="6412" y="9442"/>
                    </a:lnTo>
                    <a:lnTo>
                      <a:pt x="6595" y="9299"/>
                    </a:lnTo>
                    <a:lnTo>
                      <a:pt x="6778" y="9140"/>
                    </a:lnTo>
                    <a:lnTo>
                      <a:pt x="6961" y="8980"/>
                    </a:lnTo>
                    <a:lnTo>
                      <a:pt x="7136" y="8821"/>
                    </a:lnTo>
                    <a:lnTo>
                      <a:pt x="7311" y="8646"/>
                    </a:lnTo>
                    <a:lnTo>
                      <a:pt x="7478" y="8472"/>
                    </a:lnTo>
                    <a:lnTo>
                      <a:pt x="7637" y="8288"/>
                    </a:lnTo>
                    <a:lnTo>
                      <a:pt x="7796" y="8106"/>
                    </a:lnTo>
                    <a:lnTo>
                      <a:pt x="7955" y="7914"/>
                    </a:lnTo>
                    <a:lnTo>
                      <a:pt x="8106" y="7723"/>
                    </a:lnTo>
                    <a:lnTo>
                      <a:pt x="8401" y="7326"/>
                    </a:lnTo>
                    <a:lnTo>
                      <a:pt x="8679" y="6928"/>
                    </a:lnTo>
                    <a:lnTo>
                      <a:pt x="8950" y="6514"/>
                    </a:lnTo>
                    <a:lnTo>
                      <a:pt x="9212" y="6100"/>
                    </a:lnTo>
                    <a:lnTo>
                      <a:pt x="9713" y="5265"/>
                    </a:lnTo>
                    <a:lnTo>
                      <a:pt x="10175" y="4454"/>
                    </a:lnTo>
                    <a:lnTo>
                      <a:pt x="10271" y="4239"/>
                    </a:lnTo>
                    <a:lnTo>
                      <a:pt x="10358" y="4016"/>
                    </a:lnTo>
                    <a:lnTo>
                      <a:pt x="10430" y="3794"/>
                    </a:lnTo>
                    <a:lnTo>
                      <a:pt x="10501" y="3563"/>
                    </a:lnTo>
                    <a:lnTo>
                      <a:pt x="10556" y="3340"/>
                    </a:lnTo>
                    <a:lnTo>
                      <a:pt x="10604" y="3110"/>
                    </a:lnTo>
                    <a:lnTo>
                      <a:pt x="10645" y="2887"/>
                    </a:lnTo>
                    <a:lnTo>
                      <a:pt x="10668" y="2657"/>
                    </a:lnTo>
                    <a:lnTo>
                      <a:pt x="10676" y="2434"/>
                    </a:lnTo>
                    <a:lnTo>
                      <a:pt x="10676" y="2211"/>
                    </a:lnTo>
                    <a:lnTo>
                      <a:pt x="10660" y="1988"/>
                    </a:lnTo>
                    <a:lnTo>
                      <a:pt x="10628" y="1773"/>
                    </a:lnTo>
                    <a:lnTo>
                      <a:pt x="10581" y="1559"/>
                    </a:lnTo>
                    <a:lnTo>
                      <a:pt x="10517" y="1352"/>
                    </a:lnTo>
                    <a:lnTo>
                      <a:pt x="10477" y="1249"/>
                    </a:lnTo>
                    <a:lnTo>
                      <a:pt x="10438" y="1152"/>
                    </a:lnTo>
                    <a:lnTo>
                      <a:pt x="10389" y="1049"/>
                    </a:lnTo>
                    <a:lnTo>
                      <a:pt x="10342" y="954"/>
                    </a:lnTo>
                    <a:lnTo>
                      <a:pt x="10294" y="898"/>
                    </a:lnTo>
                    <a:lnTo>
                      <a:pt x="10254" y="850"/>
                    </a:lnTo>
                    <a:lnTo>
                      <a:pt x="10231" y="803"/>
                    </a:lnTo>
                    <a:lnTo>
                      <a:pt x="10199" y="763"/>
                    </a:lnTo>
                    <a:lnTo>
                      <a:pt x="10182" y="732"/>
                    </a:lnTo>
                    <a:lnTo>
                      <a:pt x="10159" y="699"/>
                    </a:lnTo>
                    <a:lnTo>
                      <a:pt x="10135" y="683"/>
                    </a:lnTo>
                    <a:lnTo>
                      <a:pt x="10111" y="668"/>
                    </a:lnTo>
                    <a:lnTo>
                      <a:pt x="9936" y="548"/>
                    </a:lnTo>
                    <a:lnTo>
                      <a:pt x="9745" y="445"/>
                    </a:lnTo>
                    <a:lnTo>
                      <a:pt x="9555" y="349"/>
                    </a:lnTo>
                    <a:lnTo>
                      <a:pt x="9355" y="262"/>
                    </a:lnTo>
                    <a:lnTo>
                      <a:pt x="9156" y="182"/>
                    </a:lnTo>
                    <a:lnTo>
                      <a:pt x="8950" y="118"/>
                    </a:lnTo>
                    <a:lnTo>
                      <a:pt x="8735" y="71"/>
                    </a:lnTo>
                    <a:lnTo>
                      <a:pt x="8520" y="31"/>
                    </a:lnTo>
                    <a:lnTo>
                      <a:pt x="8313" y="7"/>
                    </a:lnTo>
                    <a:lnTo>
                      <a:pt x="8091" y="0"/>
                    </a:lnTo>
                    <a:lnTo>
                      <a:pt x="7876" y="7"/>
                    </a:lnTo>
                    <a:lnTo>
                      <a:pt x="7669" y="31"/>
                    </a:lnTo>
                    <a:lnTo>
                      <a:pt x="7558" y="55"/>
                    </a:lnTo>
                    <a:lnTo>
                      <a:pt x="7454" y="79"/>
                    </a:lnTo>
                    <a:lnTo>
                      <a:pt x="7351" y="103"/>
                    </a:lnTo>
                    <a:lnTo>
                      <a:pt x="7248" y="134"/>
                    </a:lnTo>
                    <a:lnTo>
                      <a:pt x="7144" y="174"/>
                    </a:lnTo>
                    <a:lnTo>
                      <a:pt x="7041" y="215"/>
                    </a:lnTo>
                    <a:lnTo>
                      <a:pt x="6937" y="262"/>
                    </a:lnTo>
                    <a:lnTo>
                      <a:pt x="6842" y="310"/>
                    </a:lnTo>
                    <a:lnTo>
                      <a:pt x="6603" y="453"/>
                    </a:lnTo>
                    <a:lnTo>
                      <a:pt x="6373" y="604"/>
                    </a:lnTo>
                    <a:lnTo>
                      <a:pt x="6150" y="771"/>
                    </a:lnTo>
                    <a:lnTo>
                      <a:pt x="5951" y="945"/>
                    </a:lnTo>
                    <a:lnTo>
                      <a:pt x="5848" y="1042"/>
                    </a:lnTo>
                    <a:lnTo>
                      <a:pt x="5760" y="1129"/>
                    </a:lnTo>
                    <a:lnTo>
                      <a:pt x="5664" y="1224"/>
                    </a:lnTo>
                    <a:lnTo>
                      <a:pt x="5585" y="1328"/>
                    </a:lnTo>
                    <a:lnTo>
                      <a:pt x="5505" y="1423"/>
                    </a:lnTo>
                    <a:lnTo>
                      <a:pt x="5426" y="1526"/>
                    </a:lnTo>
                    <a:lnTo>
                      <a:pt x="5362" y="1622"/>
                    </a:lnTo>
                    <a:lnTo>
                      <a:pt x="5298" y="1725"/>
                    </a:lnTo>
                    <a:lnTo>
                      <a:pt x="4909" y="1423"/>
                    </a:lnTo>
                    <a:lnTo>
                      <a:pt x="4511" y="1129"/>
                    </a:lnTo>
                    <a:lnTo>
                      <a:pt x="4312" y="986"/>
                    </a:lnTo>
                    <a:lnTo>
                      <a:pt x="4105" y="850"/>
                    </a:lnTo>
                    <a:lnTo>
                      <a:pt x="3898" y="732"/>
                    </a:lnTo>
                    <a:lnTo>
                      <a:pt x="3683" y="628"/>
                    </a:lnTo>
                    <a:lnTo>
                      <a:pt x="3573" y="580"/>
                    </a:lnTo>
                    <a:lnTo>
                      <a:pt x="3461" y="532"/>
                    </a:lnTo>
                    <a:lnTo>
                      <a:pt x="3350" y="500"/>
                    </a:lnTo>
                    <a:lnTo>
                      <a:pt x="3238" y="461"/>
                    </a:lnTo>
                    <a:lnTo>
                      <a:pt x="3127" y="437"/>
                    </a:lnTo>
                    <a:lnTo>
                      <a:pt x="3007" y="413"/>
                    </a:lnTo>
                    <a:lnTo>
                      <a:pt x="2888" y="389"/>
                    </a:lnTo>
                    <a:lnTo>
                      <a:pt x="2769" y="381"/>
                    </a:lnTo>
                    <a:lnTo>
                      <a:pt x="2641" y="373"/>
                    </a:lnTo>
                    <a:lnTo>
                      <a:pt x="2522" y="373"/>
                    </a:lnTo>
                    <a:lnTo>
                      <a:pt x="2395" y="381"/>
                    </a:lnTo>
                    <a:lnTo>
                      <a:pt x="2268" y="397"/>
                    </a:lnTo>
                    <a:lnTo>
                      <a:pt x="2140" y="420"/>
                    </a:lnTo>
                    <a:lnTo>
                      <a:pt x="2005" y="453"/>
                    </a:lnTo>
                    <a:lnTo>
                      <a:pt x="1870" y="492"/>
                    </a:lnTo>
                    <a:lnTo>
                      <a:pt x="1735" y="540"/>
                    </a:lnTo>
                    <a:lnTo>
                      <a:pt x="1592" y="628"/>
                    </a:lnTo>
                    <a:lnTo>
                      <a:pt x="1448" y="707"/>
                    </a:lnTo>
                    <a:lnTo>
                      <a:pt x="1313" y="779"/>
                    </a:lnTo>
                    <a:lnTo>
                      <a:pt x="1186" y="850"/>
                    </a:lnTo>
                    <a:lnTo>
                      <a:pt x="1059" y="914"/>
                    </a:lnTo>
                    <a:lnTo>
                      <a:pt x="931" y="994"/>
                    </a:lnTo>
                    <a:lnTo>
                      <a:pt x="812" y="1081"/>
                    </a:lnTo>
                    <a:lnTo>
                      <a:pt x="701" y="1177"/>
                    </a:lnTo>
                    <a:lnTo>
                      <a:pt x="0" y="30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6684" name="Freeform 60">
                <a:extLst>
                  <a:ext uri="{FF2B5EF4-FFF2-40B4-BE49-F238E27FC236}">
                    <a16:creationId xmlns:a16="http://schemas.microsoft.com/office/drawing/2014/main" id="{51A34BA3-22EA-4F17-A09B-5F0891177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" y="687"/>
                <a:ext cx="791" cy="752"/>
              </a:xfrm>
              <a:custGeom>
                <a:avLst/>
                <a:gdLst>
                  <a:gd name="T0" fmla="*/ 25 w 7908"/>
                  <a:gd name="T1" fmla="*/ 2625 h 7525"/>
                  <a:gd name="T2" fmla="*/ 135 w 7908"/>
                  <a:gd name="T3" fmla="*/ 3182 h 7525"/>
                  <a:gd name="T4" fmla="*/ 343 w 7908"/>
                  <a:gd name="T5" fmla="*/ 3699 h 7525"/>
                  <a:gd name="T6" fmla="*/ 613 w 7908"/>
                  <a:gd name="T7" fmla="*/ 4184 h 7525"/>
                  <a:gd name="T8" fmla="*/ 939 w 7908"/>
                  <a:gd name="T9" fmla="*/ 4638 h 7525"/>
                  <a:gd name="T10" fmla="*/ 1433 w 7908"/>
                  <a:gd name="T11" fmla="*/ 5218 h 7525"/>
                  <a:gd name="T12" fmla="*/ 2244 w 7908"/>
                  <a:gd name="T13" fmla="*/ 6061 h 7525"/>
                  <a:gd name="T14" fmla="*/ 3040 w 7908"/>
                  <a:gd name="T15" fmla="*/ 6905 h 7525"/>
                  <a:gd name="T16" fmla="*/ 3429 w 7908"/>
                  <a:gd name="T17" fmla="*/ 7295 h 7525"/>
                  <a:gd name="T18" fmla="*/ 3628 w 7908"/>
                  <a:gd name="T19" fmla="*/ 7406 h 7525"/>
                  <a:gd name="T20" fmla="*/ 3826 w 7908"/>
                  <a:gd name="T21" fmla="*/ 7525 h 7525"/>
                  <a:gd name="T22" fmla="*/ 4304 w 7908"/>
                  <a:gd name="T23" fmla="*/ 7287 h 7525"/>
                  <a:gd name="T24" fmla="*/ 4742 w 7908"/>
                  <a:gd name="T25" fmla="*/ 6992 h 7525"/>
                  <a:gd name="T26" fmla="*/ 5155 w 7908"/>
                  <a:gd name="T27" fmla="*/ 6650 h 7525"/>
                  <a:gd name="T28" fmla="*/ 5538 w 7908"/>
                  <a:gd name="T29" fmla="*/ 6268 h 7525"/>
                  <a:gd name="T30" fmla="*/ 6221 w 7908"/>
                  <a:gd name="T31" fmla="*/ 5425 h 7525"/>
                  <a:gd name="T32" fmla="*/ 6818 w 7908"/>
                  <a:gd name="T33" fmla="*/ 4510 h 7525"/>
                  <a:gd name="T34" fmla="*/ 7606 w 7908"/>
                  <a:gd name="T35" fmla="*/ 3135 h 7525"/>
                  <a:gd name="T36" fmla="*/ 7773 w 7908"/>
                  <a:gd name="T37" fmla="*/ 2641 h 7525"/>
                  <a:gd name="T38" fmla="*/ 7876 w 7908"/>
                  <a:gd name="T39" fmla="*/ 2132 h 7525"/>
                  <a:gd name="T40" fmla="*/ 7908 w 7908"/>
                  <a:gd name="T41" fmla="*/ 1638 h 7525"/>
                  <a:gd name="T42" fmla="*/ 7836 w 7908"/>
                  <a:gd name="T43" fmla="*/ 1154 h 7525"/>
                  <a:gd name="T44" fmla="*/ 7653 w 7908"/>
                  <a:gd name="T45" fmla="*/ 708 h 7525"/>
                  <a:gd name="T46" fmla="*/ 7573 w 7908"/>
                  <a:gd name="T47" fmla="*/ 596 h 7525"/>
                  <a:gd name="T48" fmla="*/ 7517 w 7908"/>
                  <a:gd name="T49" fmla="*/ 517 h 7525"/>
                  <a:gd name="T50" fmla="*/ 7359 w 7908"/>
                  <a:gd name="T51" fmla="*/ 406 h 7525"/>
                  <a:gd name="T52" fmla="*/ 6929 w 7908"/>
                  <a:gd name="T53" fmla="*/ 191 h 7525"/>
                  <a:gd name="T54" fmla="*/ 6468 w 7908"/>
                  <a:gd name="T55" fmla="*/ 48 h 7525"/>
                  <a:gd name="T56" fmla="*/ 5991 w 7908"/>
                  <a:gd name="T57" fmla="*/ 0 h 7525"/>
                  <a:gd name="T58" fmla="*/ 5521 w 7908"/>
                  <a:gd name="T59" fmla="*/ 56 h 7525"/>
                  <a:gd name="T60" fmla="*/ 5060 w 7908"/>
                  <a:gd name="T61" fmla="*/ 230 h 7525"/>
                  <a:gd name="T62" fmla="*/ 4558 w 7908"/>
                  <a:gd name="T63" fmla="*/ 573 h 7525"/>
                  <a:gd name="T64" fmla="*/ 4138 w 7908"/>
                  <a:gd name="T65" fmla="*/ 978 h 7525"/>
                  <a:gd name="T66" fmla="*/ 3636 w 7908"/>
                  <a:gd name="T67" fmla="*/ 1050 h 7525"/>
                  <a:gd name="T68" fmla="*/ 3040 w 7908"/>
                  <a:gd name="T69" fmla="*/ 629 h 7525"/>
                  <a:gd name="T70" fmla="*/ 2562 w 7908"/>
                  <a:gd name="T71" fmla="*/ 398 h 7525"/>
                  <a:gd name="T72" fmla="*/ 2228 w 7908"/>
                  <a:gd name="T73" fmla="*/ 302 h 7525"/>
                  <a:gd name="T74" fmla="*/ 1957 w 7908"/>
                  <a:gd name="T75" fmla="*/ 278 h 7525"/>
                  <a:gd name="T76" fmla="*/ 1679 w 7908"/>
                  <a:gd name="T77" fmla="*/ 294 h 7525"/>
                  <a:gd name="T78" fmla="*/ 1384 w 7908"/>
                  <a:gd name="T79" fmla="*/ 366 h 7525"/>
                  <a:gd name="T80" fmla="*/ 1074 w 7908"/>
                  <a:gd name="T81" fmla="*/ 525 h 7525"/>
                  <a:gd name="T82" fmla="*/ 780 w 7908"/>
                  <a:gd name="T83" fmla="*/ 676 h 7525"/>
                  <a:gd name="T84" fmla="*/ 526 w 7908"/>
                  <a:gd name="T85" fmla="*/ 875 h 7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908" h="7525">
                    <a:moveTo>
                      <a:pt x="0" y="2227"/>
                    </a:moveTo>
                    <a:lnTo>
                      <a:pt x="9" y="2426"/>
                    </a:lnTo>
                    <a:lnTo>
                      <a:pt x="25" y="2625"/>
                    </a:lnTo>
                    <a:lnTo>
                      <a:pt x="56" y="2816"/>
                    </a:lnTo>
                    <a:lnTo>
                      <a:pt x="88" y="2999"/>
                    </a:lnTo>
                    <a:lnTo>
                      <a:pt x="135" y="3182"/>
                    </a:lnTo>
                    <a:lnTo>
                      <a:pt x="199" y="3357"/>
                    </a:lnTo>
                    <a:lnTo>
                      <a:pt x="263" y="3524"/>
                    </a:lnTo>
                    <a:lnTo>
                      <a:pt x="343" y="3699"/>
                    </a:lnTo>
                    <a:lnTo>
                      <a:pt x="422" y="3858"/>
                    </a:lnTo>
                    <a:lnTo>
                      <a:pt x="509" y="4025"/>
                    </a:lnTo>
                    <a:lnTo>
                      <a:pt x="613" y="4184"/>
                    </a:lnTo>
                    <a:lnTo>
                      <a:pt x="716" y="4335"/>
                    </a:lnTo>
                    <a:lnTo>
                      <a:pt x="820" y="4487"/>
                    </a:lnTo>
                    <a:lnTo>
                      <a:pt x="939" y="4638"/>
                    </a:lnTo>
                    <a:lnTo>
                      <a:pt x="1051" y="4789"/>
                    </a:lnTo>
                    <a:lnTo>
                      <a:pt x="1177" y="4932"/>
                    </a:lnTo>
                    <a:lnTo>
                      <a:pt x="1433" y="5218"/>
                    </a:lnTo>
                    <a:lnTo>
                      <a:pt x="1703" y="5505"/>
                    </a:lnTo>
                    <a:lnTo>
                      <a:pt x="1973" y="5784"/>
                    </a:lnTo>
                    <a:lnTo>
                      <a:pt x="2244" y="6061"/>
                    </a:lnTo>
                    <a:lnTo>
                      <a:pt x="2523" y="6340"/>
                    </a:lnTo>
                    <a:lnTo>
                      <a:pt x="2785" y="6619"/>
                    </a:lnTo>
                    <a:lnTo>
                      <a:pt x="3040" y="6905"/>
                    </a:lnTo>
                    <a:lnTo>
                      <a:pt x="3278" y="7191"/>
                    </a:lnTo>
                    <a:lnTo>
                      <a:pt x="3357" y="7246"/>
                    </a:lnTo>
                    <a:lnTo>
                      <a:pt x="3429" y="7295"/>
                    </a:lnTo>
                    <a:lnTo>
                      <a:pt x="3501" y="7335"/>
                    </a:lnTo>
                    <a:lnTo>
                      <a:pt x="3565" y="7366"/>
                    </a:lnTo>
                    <a:lnTo>
                      <a:pt x="3628" y="7406"/>
                    </a:lnTo>
                    <a:lnTo>
                      <a:pt x="3692" y="7438"/>
                    </a:lnTo>
                    <a:lnTo>
                      <a:pt x="3755" y="7478"/>
                    </a:lnTo>
                    <a:lnTo>
                      <a:pt x="3826" y="7525"/>
                    </a:lnTo>
                    <a:lnTo>
                      <a:pt x="3994" y="7453"/>
                    </a:lnTo>
                    <a:lnTo>
                      <a:pt x="4145" y="7374"/>
                    </a:lnTo>
                    <a:lnTo>
                      <a:pt x="4304" y="7287"/>
                    </a:lnTo>
                    <a:lnTo>
                      <a:pt x="4455" y="7191"/>
                    </a:lnTo>
                    <a:lnTo>
                      <a:pt x="4599" y="7095"/>
                    </a:lnTo>
                    <a:lnTo>
                      <a:pt x="4742" y="6992"/>
                    </a:lnTo>
                    <a:lnTo>
                      <a:pt x="4885" y="6880"/>
                    </a:lnTo>
                    <a:lnTo>
                      <a:pt x="5021" y="6770"/>
                    </a:lnTo>
                    <a:lnTo>
                      <a:pt x="5155" y="6650"/>
                    </a:lnTo>
                    <a:lnTo>
                      <a:pt x="5282" y="6523"/>
                    </a:lnTo>
                    <a:lnTo>
                      <a:pt x="5410" y="6396"/>
                    </a:lnTo>
                    <a:lnTo>
                      <a:pt x="5538" y="6268"/>
                    </a:lnTo>
                    <a:lnTo>
                      <a:pt x="5776" y="5997"/>
                    </a:lnTo>
                    <a:lnTo>
                      <a:pt x="5999" y="5712"/>
                    </a:lnTo>
                    <a:lnTo>
                      <a:pt x="6221" y="5425"/>
                    </a:lnTo>
                    <a:lnTo>
                      <a:pt x="6428" y="5123"/>
                    </a:lnTo>
                    <a:lnTo>
                      <a:pt x="6627" y="4820"/>
                    </a:lnTo>
                    <a:lnTo>
                      <a:pt x="6818" y="4510"/>
                    </a:lnTo>
                    <a:lnTo>
                      <a:pt x="7192" y="3898"/>
                    </a:lnTo>
                    <a:lnTo>
                      <a:pt x="7534" y="3293"/>
                    </a:lnTo>
                    <a:lnTo>
                      <a:pt x="7606" y="3135"/>
                    </a:lnTo>
                    <a:lnTo>
                      <a:pt x="7669" y="2975"/>
                    </a:lnTo>
                    <a:lnTo>
                      <a:pt x="7725" y="2808"/>
                    </a:lnTo>
                    <a:lnTo>
                      <a:pt x="7773" y="2641"/>
                    </a:lnTo>
                    <a:lnTo>
                      <a:pt x="7821" y="2474"/>
                    </a:lnTo>
                    <a:lnTo>
                      <a:pt x="7852" y="2299"/>
                    </a:lnTo>
                    <a:lnTo>
                      <a:pt x="7876" y="2132"/>
                    </a:lnTo>
                    <a:lnTo>
                      <a:pt x="7900" y="1965"/>
                    </a:lnTo>
                    <a:lnTo>
                      <a:pt x="7908" y="1797"/>
                    </a:lnTo>
                    <a:lnTo>
                      <a:pt x="7908" y="1638"/>
                    </a:lnTo>
                    <a:lnTo>
                      <a:pt x="7892" y="1472"/>
                    </a:lnTo>
                    <a:lnTo>
                      <a:pt x="7868" y="1313"/>
                    </a:lnTo>
                    <a:lnTo>
                      <a:pt x="7836" y="1154"/>
                    </a:lnTo>
                    <a:lnTo>
                      <a:pt x="7788" y="1003"/>
                    </a:lnTo>
                    <a:lnTo>
                      <a:pt x="7725" y="851"/>
                    </a:lnTo>
                    <a:lnTo>
                      <a:pt x="7653" y="708"/>
                    </a:lnTo>
                    <a:lnTo>
                      <a:pt x="7621" y="668"/>
                    </a:lnTo>
                    <a:lnTo>
                      <a:pt x="7598" y="629"/>
                    </a:lnTo>
                    <a:lnTo>
                      <a:pt x="7573" y="596"/>
                    </a:lnTo>
                    <a:lnTo>
                      <a:pt x="7550" y="565"/>
                    </a:lnTo>
                    <a:lnTo>
                      <a:pt x="7534" y="540"/>
                    </a:lnTo>
                    <a:lnTo>
                      <a:pt x="7517" y="517"/>
                    </a:lnTo>
                    <a:lnTo>
                      <a:pt x="7502" y="501"/>
                    </a:lnTo>
                    <a:lnTo>
                      <a:pt x="7486" y="493"/>
                    </a:lnTo>
                    <a:lnTo>
                      <a:pt x="7359" y="406"/>
                    </a:lnTo>
                    <a:lnTo>
                      <a:pt x="7215" y="327"/>
                    </a:lnTo>
                    <a:lnTo>
                      <a:pt x="7072" y="255"/>
                    </a:lnTo>
                    <a:lnTo>
                      <a:pt x="6929" y="191"/>
                    </a:lnTo>
                    <a:lnTo>
                      <a:pt x="6778" y="135"/>
                    </a:lnTo>
                    <a:lnTo>
                      <a:pt x="6627" y="87"/>
                    </a:lnTo>
                    <a:lnTo>
                      <a:pt x="6468" y="48"/>
                    </a:lnTo>
                    <a:lnTo>
                      <a:pt x="6309" y="23"/>
                    </a:lnTo>
                    <a:lnTo>
                      <a:pt x="6150" y="8"/>
                    </a:lnTo>
                    <a:lnTo>
                      <a:pt x="5991" y="0"/>
                    </a:lnTo>
                    <a:lnTo>
                      <a:pt x="5832" y="8"/>
                    </a:lnTo>
                    <a:lnTo>
                      <a:pt x="5672" y="23"/>
                    </a:lnTo>
                    <a:lnTo>
                      <a:pt x="5521" y="56"/>
                    </a:lnTo>
                    <a:lnTo>
                      <a:pt x="5362" y="104"/>
                    </a:lnTo>
                    <a:lnTo>
                      <a:pt x="5211" y="159"/>
                    </a:lnTo>
                    <a:lnTo>
                      <a:pt x="5060" y="230"/>
                    </a:lnTo>
                    <a:lnTo>
                      <a:pt x="4885" y="334"/>
                    </a:lnTo>
                    <a:lnTo>
                      <a:pt x="4717" y="445"/>
                    </a:lnTo>
                    <a:lnTo>
                      <a:pt x="4558" y="573"/>
                    </a:lnTo>
                    <a:lnTo>
                      <a:pt x="4407" y="700"/>
                    </a:lnTo>
                    <a:lnTo>
                      <a:pt x="4264" y="835"/>
                    </a:lnTo>
                    <a:lnTo>
                      <a:pt x="4138" y="978"/>
                    </a:lnTo>
                    <a:lnTo>
                      <a:pt x="4018" y="1129"/>
                    </a:lnTo>
                    <a:lnTo>
                      <a:pt x="3923" y="1280"/>
                    </a:lnTo>
                    <a:lnTo>
                      <a:pt x="3636" y="1050"/>
                    </a:lnTo>
                    <a:lnTo>
                      <a:pt x="3342" y="835"/>
                    </a:lnTo>
                    <a:lnTo>
                      <a:pt x="3191" y="732"/>
                    </a:lnTo>
                    <a:lnTo>
                      <a:pt x="3040" y="629"/>
                    </a:lnTo>
                    <a:lnTo>
                      <a:pt x="2889" y="540"/>
                    </a:lnTo>
                    <a:lnTo>
                      <a:pt x="2729" y="461"/>
                    </a:lnTo>
                    <a:lnTo>
                      <a:pt x="2562" y="398"/>
                    </a:lnTo>
                    <a:lnTo>
                      <a:pt x="2403" y="342"/>
                    </a:lnTo>
                    <a:lnTo>
                      <a:pt x="2316" y="318"/>
                    </a:lnTo>
                    <a:lnTo>
                      <a:pt x="2228" y="302"/>
                    </a:lnTo>
                    <a:lnTo>
                      <a:pt x="2141" y="286"/>
                    </a:lnTo>
                    <a:lnTo>
                      <a:pt x="2053" y="278"/>
                    </a:lnTo>
                    <a:lnTo>
                      <a:pt x="1957" y="278"/>
                    </a:lnTo>
                    <a:lnTo>
                      <a:pt x="1870" y="278"/>
                    </a:lnTo>
                    <a:lnTo>
                      <a:pt x="1775" y="286"/>
                    </a:lnTo>
                    <a:lnTo>
                      <a:pt x="1679" y="294"/>
                    </a:lnTo>
                    <a:lnTo>
                      <a:pt x="1584" y="310"/>
                    </a:lnTo>
                    <a:lnTo>
                      <a:pt x="1488" y="334"/>
                    </a:lnTo>
                    <a:lnTo>
                      <a:pt x="1384" y="366"/>
                    </a:lnTo>
                    <a:lnTo>
                      <a:pt x="1281" y="398"/>
                    </a:lnTo>
                    <a:lnTo>
                      <a:pt x="1177" y="461"/>
                    </a:lnTo>
                    <a:lnTo>
                      <a:pt x="1074" y="525"/>
                    </a:lnTo>
                    <a:lnTo>
                      <a:pt x="971" y="573"/>
                    </a:lnTo>
                    <a:lnTo>
                      <a:pt x="875" y="629"/>
                    </a:lnTo>
                    <a:lnTo>
                      <a:pt x="780" y="676"/>
                    </a:lnTo>
                    <a:lnTo>
                      <a:pt x="693" y="732"/>
                    </a:lnTo>
                    <a:lnTo>
                      <a:pt x="605" y="796"/>
                    </a:lnTo>
                    <a:lnTo>
                      <a:pt x="526" y="875"/>
                    </a:lnTo>
                    <a:lnTo>
                      <a:pt x="0" y="2227"/>
                    </a:lnTo>
                    <a:close/>
                  </a:path>
                </a:pathLst>
              </a:custGeom>
              <a:solidFill>
                <a:srgbClr val="E03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</p:grpSp>
      <p:sp>
        <p:nvSpPr>
          <p:cNvPr id="26685" name="WordArt 61">
            <a:extLst>
              <a:ext uri="{FF2B5EF4-FFF2-40B4-BE49-F238E27FC236}">
                <a16:creationId xmlns:a16="http://schemas.microsoft.com/office/drawing/2014/main" id="{D3AC6D38-6B14-4D3F-925E-08BBCB83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17875" y="457200"/>
            <a:ext cx="678815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</a:rPr>
              <a:t>PEMBINAAN DAN KOMPENSASI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A54F56-7D46-45A4-ABBC-51B0822BD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4169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B56F4F-48AE-47A8-80F2-0AAFA4E3DDF9}"/>
              </a:ext>
            </a:extLst>
          </p:cNvPr>
          <p:cNvSpPr txBox="1"/>
          <p:nvPr/>
        </p:nvSpPr>
        <p:spPr>
          <a:xfrm>
            <a:off x="5929313" y="752475"/>
            <a:ext cx="5960756" cy="48013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4"/>
            </a:pP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Memperkuat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pembangunan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sumber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daya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manusia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 (SDM), sains,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teknologi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pendidikan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kesehatan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prestasi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olahraga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kesetaraan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 gender,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serta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penguatan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peran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perempuan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,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pemuda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, dan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penyandang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 </a:t>
            </a:r>
            <a:r>
              <a:rPr lang="en-ID" sz="3400" b="0" i="0" dirty="0" err="1">
                <a:solidFill>
                  <a:srgbClr val="000000"/>
                </a:solidFill>
                <a:effectLst/>
                <a:latin typeface="-apple-system"/>
              </a:rPr>
              <a:t>disabilitas</a:t>
            </a:r>
            <a:r>
              <a:rPr lang="en-ID" sz="3400" b="0" i="0" dirty="0">
                <a:solidFill>
                  <a:srgbClr val="000000"/>
                </a:solidFill>
                <a:effectLst/>
                <a:latin typeface="-apple-system"/>
              </a:rPr>
              <a:t>;</a:t>
            </a:r>
            <a:endParaRPr lang="en-ID" sz="3400" dirty="0"/>
          </a:p>
        </p:txBody>
      </p:sp>
    </p:spTree>
    <p:extLst>
      <p:ext uri="{BB962C8B-B14F-4D97-AF65-F5344CB8AC3E}">
        <p14:creationId xmlns:p14="http://schemas.microsoft.com/office/powerpoint/2010/main" val="2708408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>
            <a:extLst>
              <a:ext uri="{FF2B5EF4-FFF2-40B4-BE49-F238E27FC236}">
                <a16:creationId xmlns:a16="http://schemas.microsoft.com/office/drawing/2014/main" id="{6A02206E-E38B-4351-AC22-C07CE773EA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29076" y="457200"/>
            <a:ext cx="6005513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</a:rPr>
              <a:t>PENGAWASAN DAN PENGENDALIAN</a:t>
            </a:r>
          </a:p>
        </p:txBody>
      </p:sp>
      <p:grpSp>
        <p:nvGrpSpPr>
          <p:cNvPr id="27651" name="Group 3">
            <a:extLst>
              <a:ext uri="{FF2B5EF4-FFF2-40B4-BE49-F238E27FC236}">
                <a16:creationId xmlns:a16="http://schemas.microsoft.com/office/drawing/2014/main" id="{198FC7CB-A9BD-4A95-81E3-0BC89D9045B6}"/>
              </a:ext>
            </a:extLst>
          </p:cNvPr>
          <p:cNvGrpSpPr>
            <a:grpSpLocks/>
          </p:cNvGrpSpPr>
          <p:nvPr/>
        </p:nvGrpSpPr>
        <p:grpSpPr bwMode="auto">
          <a:xfrm>
            <a:off x="1484936" y="1989139"/>
            <a:ext cx="9183064" cy="4567237"/>
            <a:chOff x="179" y="1251"/>
            <a:chExt cx="5877" cy="2877"/>
          </a:xfrm>
        </p:grpSpPr>
        <p:sp>
          <p:nvSpPr>
            <p:cNvPr id="27652" name="Text Box 4">
              <a:extLst>
                <a:ext uri="{FF2B5EF4-FFF2-40B4-BE49-F238E27FC236}">
                  <a16:creationId xmlns:a16="http://schemas.microsoft.com/office/drawing/2014/main" id="{8037F270-2196-4F13-971A-1AE0E936E1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" y="2469"/>
              <a:ext cx="952" cy="341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endParaRPr lang="en-US" altLang="en-US" sz="16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2000" dirty="0">
                  <a:solidFill>
                    <a:srgbClr val="0000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DASAR</a:t>
              </a:r>
            </a:p>
          </p:txBody>
        </p:sp>
        <p:sp>
          <p:nvSpPr>
            <p:cNvPr id="27653" name="Text Box 5">
              <a:extLst>
                <a:ext uri="{FF2B5EF4-FFF2-40B4-BE49-F238E27FC236}">
                  <a16:creationId xmlns:a16="http://schemas.microsoft.com/office/drawing/2014/main" id="{409B72C5-5B2E-4D15-9FB2-1F62FC01D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1827"/>
              <a:ext cx="1288" cy="237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85725" indent="-857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Per-UU-an</a:t>
              </a:r>
            </a:p>
          </p:txBody>
        </p:sp>
        <p:sp>
          <p:nvSpPr>
            <p:cNvPr id="27654" name="Text Box 6">
              <a:extLst>
                <a:ext uri="{FF2B5EF4-FFF2-40B4-BE49-F238E27FC236}">
                  <a16:creationId xmlns:a16="http://schemas.microsoft.com/office/drawing/2014/main" id="{459720C2-D66C-4F9B-A7E0-5E0C07C92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2" y="2448"/>
              <a:ext cx="1288" cy="410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73038" indent="-17303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 Petugas Wasdal</a:t>
              </a:r>
            </a:p>
          </p:txBody>
        </p:sp>
        <p:sp>
          <p:nvSpPr>
            <p:cNvPr id="27655" name="Text Box 7">
              <a:extLst>
                <a:ext uri="{FF2B5EF4-FFF2-40B4-BE49-F238E27FC236}">
                  <a16:creationId xmlns:a16="http://schemas.microsoft.com/office/drawing/2014/main" id="{BD1BF413-17F9-4EF5-B861-8DA0ECBD3D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6" y="1251"/>
              <a:ext cx="1288" cy="41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85725" indent="-857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PENEGAKAN DISIPLIN</a:t>
              </a:r>
            </a:p>
          </p:txBody>
        </p:sp>
        <p:sp>
          <p:nvSpPr>
            <p:cNvPr id="27656" name="Text Box 8">
              <a:extLst>
                <a:ext uri="{FF2B5EF4-FFF2-40B4-BE49-F238E27FC236}">
                  <a16:creationId xmlns:a16="http://schemas.microsoft.com/office/drawing/2014/main" id="{56B1211B-2586-46E9-9948-0C2352FC7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8" y="2019"/>
              <a:ext cx="1288" cy="41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85725" indent="-857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PENILAIAN KINERJA</a:t>
              </a:r>
            </a:p>
          </p:txBody>
        </p:sp>
        <p:sp>
          <p:nvSpPr>
            <p:cNvPr id="27657" name="Text Box 9">
              <a:extLst>
                <a:ext uri="{FF2B5EF4-FFF2-40B4-BE49-F238E27FC236}">
                  <a16:creationId xmlns:a16="http://schemas.microsoft.com/office/drawing/2014/main" id="{C275B57C-96A4-4CA6-9021-5EDCEBAFE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0" y="2953"/>
              <a:ext cx="1288" cy="41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85725" indent="-857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PENILAIAN KEMAMPUAN</a:t>
              </a:r>
            </a:p>
          </p:txBody>
        </p:sp>
        <p:sp>
          <p:nvSpPr>
            <p:cNvPr id="27658" name="Text Box 10">
              <a:extLst>
                <a:ext uri="{FF2B5EF4-FFF2-40B4-BE49-F238E27FC236}">
                  <a16:creationId xmlns:a16="http://schemas.microsoft.com/office/drawing/2014/main" id="{4EEAF55C-BB77-46F5-A060-32B3369574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0" y="3891"/>
              <a:ext cx="1288" cy="237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85725" indent="-857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BINSUS</a:t>
              </a:r>
            </a:p>
          </p:txBody>
        </p:sp>
        <p:sp>
          <p:nvSpPr>
            <p:cNvPr id="27659" name="Text Box 11">
              <a:extLst>
                <a:ext uri="{FF2B5EF4-FFF2-40B4-BE49-F238E27FC236}">
                  <a16:creationId xmlns:a16="http://schemas.microsoft.com/office/drawing/2014/main" id="{D7239D50-9CA0-468E-8106-F07F4D6A80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2533"/>
              <a:ext cx="1288" cy="237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85725" indent="-857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altLang="en-US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TUPOKSI</a:t>
              </a:r>
            </a:p>
          </p:txBody>
        </p:sp>
        <p:sp>
          <p:nvSpPr>
            <p:cNvPr id="27660" name="Text Box 12">
              <a:extLst>
                <a:ext uri="{FF2B5EF4-FFF2-40B4-BE49-F238E27FC236}">
                  <a16:creationId xmlns:a16="http://schemas.microsoft.com/office/drawing/2014/main" id="{ECA8C752-0603-42F2-8278-855527D5E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3315"/>
              <a:ext cx="1344" cy="352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85725" indent="-857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500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NORMA/STANDAR/PROSEDUR</a:t>
              </a:r>
            </a:p>
          </p:txBody>
        </p:sp>
        <p:cxnSp>
          <p:nvCxnSpPr>
            <p:cNvPr id="27661" name="AutoShape 13">
              <a:extLst>
                <a:ext uri="{FF2B5EF4-FFF2-40B4-BE49-F238E27FC236}">
                  <a16:creationId xmlns:a16="http://schemas.microsoft.com/office/drawing/2014/main" id="{11B14B53-7197-467D-AE5A-6EDFC2DA0DD3}"/>
                </a:ext>
              </a:extLst>
            </p:cNvPr>
            <p:cNvCxnSpPr>
              <a:cxnSpLocks noChangeShapeType="1"/>
              <a:stCxn id="27652" idx="3"/>
              <a:endCxn id="27660" idx="1"/>
            </p:cNvCxnSpPr>
            <p:nvPr/>
          </p:nvCxnSpPr>
          <p:spPr bwMode="auto">
            <a:xfrm>
              <a:off x="1131" y="2640"/>
              <a:ext cx="405" cy="851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662" name="AutoShape 14">
              <a:extLst>
                <a:ext uri="{FF2B5EF4-FFF2-40B4-BE49-F238E27FC236}">
                  <a16:creationId xmlns:a16="http://schemas.microsoft.com/office/drawing/2014/main" id="{A0D46ADF-DBC8-4D6E-BF12-4DA156E7A08B}"/>
                </a:ext>
              </a:extLst>
            </p:cNvPr>
            <p:cNvCxnSpPr>
              <a:cxnSpLocks noChangeShapeType="1"/>
              <a:stCxn id="27652" idx="3"/>
              <a:endCxn id="27653" idx="1"/>
            </p:cNvCxnSpPr>
            <p:nvPr/>
          </p:nvCxnSpPr>
          <p:spPr bwMode="auto">
            <a:xfrm flipV="1">
              <a:off x="1131" y="1946"/>
              <a:ext cx="405" cy="694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663" name="AutoShape 15">
              <a:extLst>
                <a:ext uri="{FF2B5EF4-FFF2-40B4-BE49-F238E27FC236}">
                  <a16:creationId xmlns:a16="http://schemas.microsoft.com/office/drawing/2014/main" id="{9D23A434-AEC5-428B-B31D-F9CEB3C87A87}"/>
                </a:ext>
              </a:extLst>
            </p:cNvPr>
            <p:cNvCxnSpPr>
              <a:cxnSpLocks noChangeShapeType="1"/>
              <a:stCxn id="27652" idx="3"/>
              <a:endCxn id="27659" idx="1"/>
            </p:cNvCxnSpPr>
            <p:nvPr/>
          </p:nvCxnSpPr>
          <p:spPr bwMode="auto">
            <a:xfrm>
              <a:off x="1131" y="2640"/>
              <a:ext cx="405" cy="12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664" name="AutoShape 16">
              <a:extLst>
                <a:ext uri="{FF2B5EF4-FFF2-40B4-BE49-F238E27FC236}">
                  <a16:creationId xmlns:a16="http://schemas.microsoft.com/office/drawing/2014/main" id="{E0944266-1917-4362-8EBD-AA7E3EE40FC0}"/>
                </a:ext>
              </a:extLst>
            </p:cNvPr>
            <p:cNvCxnSpPr>
              <a:cxnSpLocks noChangeShapeType="1"/>
              <a:stCxn id="27659" idx="3"/>
              <a:endCxn id="27654" idx="1"/>
            </p:cNvCxnSpPr>
            <p:nvPr/>
          </p:nvCxnSpPr>
          <p:spPr bwMode="auto">
            <a:xfrm>
              <a:off x="2824" y="2652"/>
              <a:ext cx="208" cy="1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665" name="AutoShape 17">
              <a:extLst>
                <a:ext uri="{FF2B5EF4-FFF2-40B4-BE49-F238E27FC236}">
                  <a16:creationId xmlns:a16="http://schemas.microsoft.com/office/drawing/2014/main" id="{B83A7565-4027-45C3-90B3-2262393AD612}"/>
                </a:ext>
              </a:extLst>
            </p:cNvPr>
            <p:cNvCxnSpPr>
              <a:cxnSpLocks noChangeShapeType="1"/>
              <a:stCxn id="27654" idx="3"/>
              <a:endCxn id="27655" idx="1"/>
            </p:cNvCxnSpPr>
            <p:nvPr/>
          </p:nvCxnSpPr>
          <p:spPr bwMode="auto">
            <a:xfrm flipV="1">
              <a:off x="4320" y="1456"/>
              <a:ext cx="446" cy="1197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666" name="AutoShape 18">
              <a:extLst>
                <a:ext uri="{FF2B5EF4-FFF2-40B4-BE49-F238E27FC236}">
                  <a16:creationId xmlns:a16="http://schemas.microsoft.com/office/drawing/2014/main" id="{1CFC5198-8393-4841-ABBB-0F5053C28241}"/>
                </a:ext>
              </a:extLst>
            </p:cNvPr>
            <p:cNvCxnSpPr>
              <a:cxnSpLocks noChangeShapeType="1"/>
              <a:stCxn id="27654" idx="3"/>
              <a:endCxn id="27658" idx="1"/>
            </p:cNvCxnSpPr>
            <p:nvPr/>
          </p:nvCxnSpPr>
          <p:spPr bwMode="auto">
            <a:xfrm>
              <a:off x="4320" y="2653"/>
              <a:ext cx="440" cy="1357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667" name="AutoShape 19">
              <a:extLst>
                <a:ext uri="{FF2B5EF4-FFF2-40B4-BE49-F238E27FC236}">
                  <a16:creationId xmlns:a16="http://schemas.microsoft.com/office/drawing/2014/main" id="{9C23BE19-EABA-41A5-A0DC-55C504B86068}"/>
                </a:ext>
              </a:extLst>
            </p:cNvPr>
            <p:cNvCxnSpPr>
              <a:cxnSpLocks noChangeShapeType="1"/>
              <a:stCxn id="27654" idx="3"/>
              <a:endCxn id="27656" idx="1"/>
            </p:cNvCxnSpPr>
            <p:nvPr/>
          </p:nvCxnSpPr>
          <p:spPr bwMode="auto">
            <a:xfrm flipV="1">
              <a:off x="4320" y="2224"/>
              <a:ext cx="448" cy="429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668" name="AutoShape 20">
              <a:extLst>
                <a:ext uri="{FF2B5EF4-FFF2-40B4-BE49-F238E27FC236}">
                  <a16:creationId xmlns:a16="http://schemas.microsoft.com/office/drawing/2014/main" id="{C5B68B41-D38B-458C-A420-0BCD176DFF91}"/>
                </a:ext>
              </a:extLst>
            </p:cNvPr>
            <p:cNvCxnSpPr>
              <a:cxnSpLocks noChangeShapeType="1"/>
              <a:stCxn id="27654" idx="3"/>
              <a:endCxn id="27657" idx="1"/>
            </p:cNvCxnSpPr>
            <p:nvPr/>
          </p:nvCxnSpPr>
          <p:spPr bwMode="auto">
            <a:xfrm>
              <a:off x="4320" y="2653"/>
              <a:ext cx="440" cy="505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669" name="AutoShape 21">
              <a:extLst>
                <a:ext uri="{FF2B5EF4-FFF2-40B4-BE49-F238E27FC236}">
                  <a16:creationId xmlns:a16="http://schemas.microsoft.com/office/drawing/2014/main" id="{0A3297AE-40F4-4675-BC7B-CE84CE9329E5}"/>
                </a:ext>
              </a:extLst>
            </p:cNvPr>
            <p:cNvCxnSpPr>
              <a:cxnSpLocks noChangeShapeType="1"/>
              <a:stCxn id="27653" idx="3"/>
              <a:endCxn id="27654" idx="1"/>
            </p:cNvCxnSpPr>
            <p:nvPr/>
          </p:nvCxnSpPr>
          <p:spPr bwMode="auto">
            <a:xfrm>
              <a:off x="2824" y="2032"/>
              <a:ext cx="208" cy="621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670" name="AutoShape 22">
              <a:extLst>
                <a:ext uri="{FF2B5EF4-FFF2-40B4-BE49-F238E27FC236}">
                  <a16:creationId xmlns:a16="http://schemas.microsoft.com/office/drawing/2014/main" id="{C74FD87F-4DF3-4143-819C-28E2EF1D1A09}"/>
                </a:ext>
              </a:extLst>
            </p:cNvPr>
            <p:cNvCxnSpPr>
              <a:cxnSpLocks noChangeShapeType="1"/>
              <a:stCxn id="27660" idx="3"/>
            </p:cNvCxnSpPr>
            <p:nvPr/>
          </p:nvCxnSpPr>
          <p:spPr bwMode="auto">
            <a:xfrm flipV="1">
              <a:off x="2880" y="2640"/>
              <a:ext cx="48" cy="851"/>
            </a:xfrm>
            <a:prstGeom prst="bentConnector2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7671" name="Picture 23">
            <a:extLst>
              <a:ext uri="{FF2B5EF4-FFF2-40B4-BE49-F238E27FC236}">
                <a16:creationId xmlns:a16="http://schemas.microsoft.com/office/drawing/2014/main" id="{00FB3415-5DC1-415A-A094-45F2F368FB4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9889" y="304800"/>
            <a:ext cx="2205037" cy="243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72" name="Line 24">
            <a:extLst>
              <a:ext uri="{FF2B5EF4-FFF2-40B4-BE49-F238E27FC236}">
                <a16:creationId xmlns:a16="http://schemas.microsoft.com/office/drawing/2014/main" id="{B2C38EC8-D873-4B37-9A61-7A99C70EE2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6214" y="1676400"/>
            <a:ext cx="5978525" cy="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276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WordArt 4">
            <a:extLst>
              <a:ext uri="{FF2B5EF4-FFF2-40B4-BE49-F238E27FC236}">
                <a16:creationId xmlns:a16="http://schemas.microsoft.com/office/drawing/2014/main" id="{B522CBDE-30EA-4A15-9857-3E72B02E9A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3750" y="620713"/>
            <a:ext cx="44767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PEMBERHENTIAN</a:t>
            </a:r>
          </a:p>
        </p:txBody>
      </p:sp>
      <p:sp>
        <p:nvSpPr>
          <p:cNvPr id="45061" name="Text Box 5">
            <a:extLst>
              <a:ext uri="{FF2B5EF4-FFF2-40B4-BE49-F238E27FC236}">
                <a16:creationId xmlns:a16="http://schemas.microsoft.com/office/drawing/2014/main" id="{AA8C2E7A-22D1-42BD-ABC9-D7F98DB8E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4" y="2057400"/>
            <a:ext cx="6187399" cy="3416320"/>
          </a:xfrm>
          <a:prstGeom prst="rect">
            <a:avLst/>
          </a:prstGeom>
          <a:noFill/>
          <a:ln w="76200" cmpd="tri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BERAKHIRNYA HUBUNGAN KERJA ANTARA PEGAWAI YBS</a:t>
            </a:r>
          </a:p>
          <a:p>
            <a:r>
              <a:rPr lang="en-US" altLang="en-US"/>
              <a:t>DENGAN ORGANISASI TEMPAT DIA BEKERJA</a:t>
            </a:r>
          </a:p>
          <a:p>
            <a:endParaRPr lang="en-US" altLang="en-US"/>
          </a:p>
          <a:p>
            <a:r>
              <a:rPr lang="en-US" altLang="en-US"/>
              <a:t>PENYEBAB 	: * INTERNAL</a:t>
            </a:r>
          </a:p>
          <a:p>
            <a:r>
              <a:rPr lang="en-US" altLang="en-US"/>
              <a:t>		  * EKSTERNAL</a:t>
            </a:r>
          </a:p>
          <a:p>
            <a:endParaRPr lang="en-US" altLang="en-US"/>
          </a:p>
          <a:p>
            <a:r>
              <a:rPr lang="en-US" altLang="en-US"/>
              <a:t>SIFAT		: * DENGAN HORMAT</a:t>
            </a:r>
          </a:p>
          <a:p>
            <a:r>
              <a:rPr lang="en-US" altLang="en-US"/>
              <a:t>		  * TIDAK DENGAN HORMAT</a:t>
            </a:r>
          </a:p>
          <a:p>
            <a:endParaRPr lang="en-US" altLang="en-US"/>
          </a:p>
          <a:p>
            <a:r>
              <a:rPr lang="en-US" altLang="en-US"/>
              <a:t>PRINSIP	: * SESUAI DENGAN ATURAN HUKUM</a:t>
            </a:r>
          </a:p>
          <a:p>
            <a:r>
              <a:rPr lang="en-US" altLang="en-US"/>
              <a:t>		  * ADIL</a:t>
            </a:r>
          </a:p>
          <a:p>
            <a:r>
              <a:rPr lang="en-US" altLang="en-US"/>
              <a:t>		  * DIBERIKAN HAK-HAK KEPEGAWAIANNYA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38944AB8-DCC4-4E10-A77F-369B48BD452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771346" y="3209131"/>
            <a:ext cx="4985980" cy="3952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Ctr="1"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ahoma" panose="020B0604030504040204" pitchFamily="34" charset="0"/>
              </a:rPr>
              <a:t>P</a:t>
            </a:r>
          </a:p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ahoma" panose="020B0604030504040204" pitchFamily="34" charset="0"/>
              </a:rPr>
              <a:t>EMBERHENT I AN</a:t>
            </a:r>
          </a:p>
        </p:txBody>
      </p:sp>
      <p:grpSp>
        <p:nvGrpSpPr>
          <p:cNvPr id="28675" name="Group 3">
            <a:extLst>
              <a:ext uri="{FF2B5EF4-FFF2-40B4-BE49-F238E27FC236}">
                <a16:creationId xmlns:a16="http://schemas.microsoft.com/office/drawing/2014/main" id="{F05B28B6-DBDE-49B1-93D2-E0570F8BB96F}"/>
              </a:ext>
            </a:extLst>
          </p:cNvPr>
          <p:cNvGrpSpPr>
            <a:grpSpLocks/>
          </p:cNvGrpSpPr>
          <p:nvPr/>
        </p:nvGrpSpPr>
        <p:grpSpPr bwMode="auto">
          <a:xfrm>
            <a:off x="1920037" y="33338"/>
            <a:ext cx="9071814" cy="6824662"/>
            <a:chOff x="379" y="27"/>
            <a:chExt cx="5810" cy="4299"/>
          </a:xfrm>
        </p:grpSpPr>
        <p:sp>
          <p:nvSpPr>
            <p:cNvPr id="28676" name="Text Box 4">
              <a:extLst>
                <a:ext uri="{FF2B5EF4-FFF2-40B4-BE49-F238E27FC236}">
                  <a16:creationId xmlns:a16="http://schemas.microsoft.com/office/drawing/2014/main" id="{1318E1C1-9D89-44C9-9B72-C304F6758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80"/>
              <a:ext cx="816" cy="29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DISIPLIN PEGAWAI</a:t>
              </a:r>
            </a:p>
          </p:txBody>
        </p:sp>
        <p:sp>
          <p:nvSpPr>
            <p:cNvPr id="28677" name="Text Box 5">
              <a:extLst>
                <a:ext uri="{FF2B5EF4-FFF2-40B4-BE49-F238E27FC236}">
                  <a16:creationId xmlns:a16="http://schemas.microsoft.com/office/drawing/2014/main" id="{1E5E6523-D534-4233-ABC9-1E5773C978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791"/>
              <a:ext cx="816" cy="29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PROSES PENGADILAN</a:t>
              </a:r>
            </a:p>
          </p:txBody>
        </p:sp>
        <p:sp>
          <p:nvSpPr>
            <p:cNvPr id="28678" name="Text Box 6">
              <a:extLst>
                <a:ext uri="{FF2B5EF4-FFF2-40B4-BE49-F238E27FC236}">
                  <a16:creationId xmlns:a16="http://schemas.microsoft.com/office/drawing/2014/main" id="{598F79E3-7FB7-449F-8329-81D8A892B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364"/>
              <a:ext cx="816" cy="409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PENYEDER-HANAAN</a:t>
              </a:r>
            </a:p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ORGANISASI</a:t>
              </a:r>
            </a:p>
          </p:txBody>
        </p:sp>
        <p:sp>
          <p:nvSpPr>
            <p:cNvPr id="28679" name="Text Box 7">
              <a:extLst>
                <a:ext uri="{FF2B5EF4-FFF2-40B4-BE49-F238E27FC236}">
                  <a16:creationId xmlns:a16="http://schemas.microsoft.com/office/drawing/2014/main" id="{B5CBE6AA-4465-4A65-9F0F-735EB022A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930"/>
              <a:ext cx="816" cy="179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B U P</a:t>
              </a:r>
            </a:p>
          </p:txBody>
        </p:sp>
        <p:sp>
          <p:nvSpPr>
            <p:cNvPr id="28680" name="Text Box 8">
              <a:extLst>
                <a:ext uri="{FF2B5EF4-FFF2-40B4-BE49-F238E27FC236}">
                  <a16:creationId xmlns:a16="http://schemas.microsoft.com/office/drawing/2014/main" id="{E8F76175-1743-4035-9CBB-0954B639ED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272"/>
              <a:ext cx="816" cy="29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PERMINTAAN SENDIRI</a:t>
              </a:r>
            </a:p>
          </p:txBody>
        </p:sp>
        <p:sp>
          <p:nvSpPr>
            <p:cNvPr id="28681" name="Text Box 9">
              <a:extLst>
                <a:ext uri="{FF2B5EF4-FFF2-40B4-BE49-F238E27FC236}">
                  <a16:creationId xmlns:a16="http://schemas.microsoft.com/office/drawing/2014/main" id="{221DAD93-D422-414C-B907-A15A61E13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746"/>
              <a:ext cx="816" cy="29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TIDAK ADA FORMASI</a:t>
              </a:r>
            </a:p>
          </p:txBody>
        </p:sp>
        <p:sp>
          <p:nvSpPr>
            <p:cNvPr id="28682" name="Text Box 10">
              <a:extLst>
                <a:ext uri="{FF2B5EF4-FFF2-40B4-BE49-F238E27FC236}">
                  <a16:creationId xmlns:a16="http://schemas.microsoft.com/office/drawing/2014/main" id="{6CB53DB0-DBCD-44D2-8138-457D02CF8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271"/>
              <a:ext cx="816" cy="29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TDK CAKAP JAS/ROH</a:t>
              </a:r>
            </a:p>
          </p:txBody>
        </p:sp>
        <p:sp>
          <p:nvSpPr>
            <p:cNvPr id="28683" name="Text Box 11">
              <a:extLst>
                <a:ext uri="{FF2B5EF4-FFF2-40B4-BE49-F238E27FC236}">
                  <a16:creationId xmlns:a16="http://schemas.microsoft.com/office/drawing/2014/main" id="{704D467F-7AC8-437F-AAEA-2D8D7E99AE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648"/>
              <a:ext cx="961" cy="29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MENINGGAL DUNIA/HILANG</a:t>
              </a:r>
            </a:p>
          </p:txBody>
        </p:sp>
        <p:sp>
          <p:nvSpPr>
            <p:cNvPr id="28684" name="Text Box 12">
              <a:extLst>
                <a:ext uri="{FF2B5EF4-FFF2-40B4-BE49-F238E27FC236}">
                  <a16:creationId xmlns:a16="http://schemas.microsoft.com/office/drawing/2014/main" id="{2787BC3F-0F4E-49B7-BF3B-73C025D17E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4" y="228"/>
              <a:ext cx="577" cy="17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B A P</a:t>
              </a:r>
            </a:p>
          </p:txBody>
        </p:sp>
        <p:sp>
          <p:nvSpPr>
            <p:cNvPr id="28685" name="Text Box 13">
              <a:extLst>
                <a:ext uri="{FF2B5EF4-FFF2-40B4-BE49-F238E27FC236}">
                  <a16:creationId xmlns:a16="http://schemas.microsoft.com/office/drawing/2014/main" id="{73A08CA8-B027-45B0-822D-B6011E6750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118"/>
              <a:ext cx="913" cy="34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000" b="1">
                  <a:latin typeface="Tahoma" panose="020B0604030504040204" pitchFamily="34" charset="0"/>
                </a:rPr>
                <a:t>HUKUMAN DISIPLIN </a:t>
              </a:r>
              <a:r>
                <a:rPr lang="en-US" altLang="en-US" sz="900" b="1">
                  <a:latin typeface="Tahoma" panose="020B0604030504040204" pitchFamily="34" charset="0"/>
                </a:rPr>
                <a:t>(PEMBERHENTIAN)</a:t>
              </a:r>
            </a:p>
          </p:txBody>
        </p:sp>
        <p:sp>
          <p:nvSpPr>
            <p:cNvPr id="28686" name="Text Box 14">
              <a:extLst>
                <a:ext uri="{FF2B5EF4-FFF2-40B4-BE49-F238E27FC236}">
                  <a16:creationId xmlns:a16="http://schemas.microsoft.com/office/drawing/2014/main" id="{EE1B770F-02A0-41AD-B67B-9E8F84D470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1" y="27"/>
              <a:ext cx="543" cy="16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MENOLAK</a:t>
              </a:r>
            </a:p>
          </p:txBody>
        </p:sp>
        <p:sp>
          <p:nvSpPr>
            <p:cNvPr id="28687" name="Text Box 15">
              <a:extLst>
                <a:ext uri="{FF2B5EF4-FFF2-40B4-BE49-F238E27FC236}">
                  <a16:creationId xmlns:a16="http://schemas.microsoft.com/office/drawing/2014/main" id="{BEFF4E49-B732-45DF-AC36-4ACEC9CE82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1" y="224"/>
              <a:ext cx="591" cy="16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MENERIMA</a:t>
              </a:r>
            </a:p>
          </p:txBody>
        </p:sp>
        <p:sp>
          <p:nvSpPr>
            <p:cNvPr id="28688" name="Text Box 16">
              <a:extLst>
                <a:ext uri="{FF2B5EF4-FFF2-40B4-BE49-F238E27FC236}">
                  <a16:creationId xmlns:a16="http://schemas.microsoft.com/office/drawing/2014/main" id="{D222E3AA-3FE5-4F76-97C2-A9549EBC4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0" y="36"/>
              <a:ext cx="575" cy="16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000" b="1">
                  <a:latin typeface="Tahoma" panose="020B0604030504040204" pitchFamily="34" charset="0"/>
                </a:rPr>
                <a:t>BERHENTI</a:t>
              </a:r>
            </a:p>
          </p:txBody>
        </p:sp>
        <p:sp>
          <p:nvSpPr>
            <p:cNvPr id="28689" name="Text Box 17">
              <a:extLst>
                <a:ext uri="{FF2B5EF4-FFF2-40B4-BE49-F238E27FC236}">
                  <a16:creationId xmlns:a16="http://schemas.microsoft.com/office/drawing/2014/main" id="{59A54C29-2D4A-4F0B-9750-7EE3FED4C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9" y="228"/>
              <a:ext cx="576" cy="256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PENEMP KEMBALI</a:t>
              </a:r>
            </a:p>
          </p:txBody>
        </p:sp>
        <p:sp>
          <p:nvSpPr>
            <p:cNvPr id="28690" name="Text Box 18">
              <a:extLst>
                <a:ext uri="{FF2B5EF4-FFF2-40B4-BE49-F238E27FC236}">
                  <a16:creationId xmlns:a16="http://schemas.microsoft.com/office/drawing/2014/main" id="{F466B558-FEE1-46A6-9095-5CC7B8D6D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811"/>
              <a:ext cx="1056" cy="294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PEMBERHENTIAN SEMENTARA</a:t>
              </a:r>
            </a:p>
          </p:txBody>
        </p:sp>
        <p:sp>
          <p:nvSpPr>
            <p:cNvPr id="28691" name="Text Box 19">
              <a:extLst>
                <a:ext uri="{FF2B5EF4-FFF2-40B4-BE49-F238E27FC236}">
                  <a16:creationId xmlns:a16="http://schemas.microsoft.com/office/drawing/2014/main" id="{EFAABF7B-C35E-4B0C-90B4-8A456F63E7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3" y="672"/>
              <a:ext cx="1758" cy="179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&lt; 4 thn PENEMPATAN KEMBALI</a:t>
              </a:r>
            </a:p>
          </p:txBody>
        </p:sp>
        <p:sp>
          <p:nvSpPr>
            <p:cNvPr id="28692" name="Text Box 20">
              <a:extLst>
                <a:ext uri="{FF2B5EF4-FFF2-40B4-BE49-F238E27FC236}">
                  <a16:creationId xmlns:a16="http://schemas.microsoft.com/office/drawing/2014/main" id="{D4D0DBCF-191E-4328-BA0B-D350698F1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9" y="1030"/>
              <a:ext cx="1326" cy="1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latin typeface="Tahoma" panose="020B0604030504040204" pitchFamily="34" charset="0"/>
                </a:rPr>
                <a:t>&gt; 4 thn BERHENTI</a:t>
              </a:r>
            </a:p>
          </p:txBody>
        </p:sp>
        <p:sp>
          <p:nvSpPr>
            <p:cNvPr id="28693" name="Text Box 21">
              <a:extLst>
                <a:ext uri="{FF2B5EF4-FFF2-40B4-BE49-F238E27FC236}">
                  <a16:creationId xmlns:a16="http://schemas.microsoft.com/office/drawing/2014/main" id="{0D065140-BA1E-47C5-9896-4A576DB71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" y="1301"/>
              <a:ext cx="2644" cy="179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YA : PENEMPATAN DALAM JABATAN STRUK/FUNG</a:t>
              </a:r>
            </a:p>
          </p:txBody>
        </p:sp>
        <p:sp>
          <p:nvSpPr>
            <p:cNvPr id="28694" name="Text Box 22">
              <a:extLst>
                <a:ext uri="{FF2B5EF4-FFF2-40B4-BE49-F238E27FC236}">
                  <a16:creationId xmlns:a16="http://schemas.microsoft.com/office/drawing/2014/main" id="{B9D024CA-A3C6-45A2-BDFB-52AF055E46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" y="1581"/>
              <a:ext cx="1012" cy="1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1200" b="1">
                  <a:latin typeface="Tahoma" panose="020B0604030504040204" pitchFamily="34" charset="0"/>
                </a:rPr>
                <a:t>TDK : BERHENTI</a:t>
              </a:r>
            </a:p>
          </p:txBody>
        </p:sp>
        <p:sp>
          <p:nvSpPr>
            <p:cNvPr id="28695" name="Text Box 23">
              <a:extLst>
                <a:ext uri="{FF2B5EF4-FFF2-40B4-BE49-F238E27FC236}">
                  <a16:creationId xmlns:a16="http://schemas.microsoft.com/office/drawing/2014/main" id="{9FDBEE16-A2C1-4120-BA03-23642D409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1929"/>
              <a:ext cx="768" cy="17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BERHENTI</a:t>
              </a:r>
            </a:p>
          </p:txBody>
        </p:sp>
        <p:sp>
          <p:nvSpPr>
            <p:cNvPr id="28696" name="Text Box 24">
              <a:extLst>
                <a:ext uri="{FF2B5EF4-FFF2-40B4-BE49-F238E27FC236}">
                  <a16:creationId xmlns:a16="http://schemas.microsoft.com/office/drawing/2014/main" id="{E461A9DA-DDFE-40F8-BA2B-EDB32D9C1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9" y="2179"/>
              <a:ext cx="719" cy="179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DITOLAK</a:t>
              </a:r>
            </a:p>
          </p:txBody>
        </p:sp>
        <p:sp>
          <p:nvSpPr>
            <p:cNvPr id="28697" name="Text Box 25">
              <a:extLst>
                <a:ext uri="{FF2B5EF4-FFF2-40B4-BE49-F238E27FC236}">
                  <a16:creationId xmlns:a16="http://schemas.microsoft.com/office/drawing/2014/main" id="{B2BE79E9-7531-4E96-B8BF-CFD5F4190E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9" y="2534"/>
              <a:ext cx="720" cy="179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DITERIMA</a:t>
              </a:r>
            </a:p>
          </p:txBody>
        </p:sp>
        <p:sp>
          <p:nvSpPr>
            <p:cNvPr id="28698" name="Text Box 26">
              <a:extLst>
                <a:ext uri="{FF2B5EF4-FFF2-40B4-BE49-F238E27FC236}">
                  <a16:creationId xmlns:a16="http://schemas.microsoft.com/office/drawing/2014/main" id="{A6CF1187-D0D1-4FDF-9973-4DBCFA6FD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1" y="2169"/>
              <a:ext cx="720" cy="179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TETAP</a:t>
              </a:r>
            </a:p>
          </p:txBody>
        </p:sp>
        <p:sp>
          <p:nvSpPr>
            <p:cNvPr id="28699" name="Text Box 27">
              <a:extLst>
                <a:ext uri="{FF2B5EF4-FFF2-40B4-BE49-F238E27FC236}">
                  <a16:creationId xmlns:a16="http://schemas.microsoft.com/office/drawing/2014/main" id="{CAB62EF9-70F2-4DC5-81FA-E1FF58C32A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2524"/>
              <a:ext cx="724" cy="179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BERHENTI</a:t>
              </a:r>
            </a:p>
          </p:txBody>
        </p:sp>
        <p:sp>
          <p:nvSpPr>
            <p:cNvPr id="28700" name="Text Box 28">
              <a:extLst>
                <a:ext uri="{FF2B5EF4-FFF2-40B4-BE49-F238E27FC236}">
                  <a16:creationId xmlns:a16="http://schemas.microsoft.com/office/drawing/2014/main" id="{20408C23-F8F3-4CDB-981E-FE21A1543A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2168"/>
              <a:ext cx="720" cy="179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MEMAKSA</a:t>
              </a:r>
            </a:p>
          </p:txBody>
        </p:sp>
        <p:sp>
          <p:nvSpPr>
            <p:cNvPr id="28701" name="Text Box 29">
              <a:extLst>
                <a:ext uri="{FF2B5EF4-FFF2-40B4-BE49-F238E27FC236}">
                  <a16:creationId xmlns:a16="http://schemas.microsoft.com/office/drawing/2014/main" id="{9698342F-F707-40E2-9101-B6C11979E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0" y="2160"/>
              <a:ext cx="720" cy="1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latin typeface="Tahoma" panose="020B0604030504040204" pitchFamily="34" charset="0"/>
                </a:rPr>
                <a:t>BERHENTI</a:t>
              </a:r>
            </a:p>
          </p:txBody>
        </p:sp>
        <p:sp>
          <p:nvSpPr>
            <p:cNvPr id="28702" name="Text Box 30">
              <a:extLst>
                <a:ext uri="{FF2B5EF4-FFF2-40B4-BE49-F238E27FC236}">
                  <a16:creationId xmlns:a16="http://schemas.microsoft.com/office/drawing/2014/main" id="{3DAE0FCD-995A-4EAF-B75E-ACCD0A2A49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2787"/>
              <a:ext cx="720" cy="17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BERHENTI</a:t>
              </a:r>
            </a:p>
          </p:txBody>
        </p:sp>
        <p:sp>
          <p:nvSpPr>
            <p:cNvPr id="28703" name="Text Box 31">
              <a:extLst>
                <a:ext uri="{FF2B5EF4-FFF2-40B4-BE49-F238E27FC236}">
                  <a16:creationId xmlns:a16="http://schemas.microsoft.com/office/drawing/2014/main" id="{3DBF9409-50D8-49E7-A2C2-247CCD944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8" y="3127"/>
              <a:ext cx="720" cy="179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TDK CAKAP</a:t>
              </a:r>
            </a:p>
          </p:txBody>
        </p:sp>
        <p:sp>
          <p:nvSpPr>
            <p:cNvPr id="28704" name="Text Box 32">
              <a:extLst>
                <a:ext uri="{FF2B5EF4-FFF2-40B4-BE49-F238E27FC236}">
                  <a16:creationId xmlns:a16="http://schemas.microsoft.com/office/drawing/2014/main" id="{67748DB6-2B54-4600-B372-AF9FCF0E1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8" y="3515"/>
              <a:ext cx="730" cy="179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DIPERTIMB</a:t>
              </a:r>
            </a:p>
          </p:txBody>
        </p:sp>
        <p:sp>
          <p:nvSpPr>
            <p:cNvPr id="28705" name="Text Box 33">
              <a:extLst>
                <a:ext uri="{FF2B5EF4-FFF2-40B4-BE49-F238E27FC236}">
                  <a16:creationId xmlns:a16="http://schemas.microsoft.com/office/drawing/2014/main" id="{186B2256-B206-4F77-8DD2-6B9C7489DC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6" y="3120"/>
              <a:ext cx="720" cy="179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BERHENTI</a:t>
              </a:r>
            </a:p>
          </p:txBody>
        </p:sp>
        <p:sp>
          <p:nvSpPr>
            <p:cNvPr id="28706" name="Text Box 34">
              <a:extLst>
                <a:ext uri="{FF2B5EF4-FFF2-40B4-BE49-F238E27FC236}">
                  <a16:creationId xmlns:a16="http://schemas.microsoft.com/office/drawing/2014/main" id="{394494C6-C39C-4ED7-B274-CDA4544404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6" y="3515"/>
              <a:ext cx="720" cy="179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CUTI SAKIT</a:t>
              </a:r>
            </a:p>
          </p:txBody>
        </p:sp>
        <p:sp>
          <p:nvSpPr>
            <p:cNvPr id="28707" name="Text Box 35">
              <a:extLst>
                <a:ext uri="{FF2B5EF4-FFF2-40B4-BE49-F238E27FC236}">
                  <a16:creationId xmlns:a16="http://schemas.microsoft.com/office/drawing/2014/main" id="{6A78CFA1-0595-4BCC-B4A5-04EC55B8E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4" y="3515"/>
              <a:ext cx="528" cy="179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UJI KES</a:t>
              </a:r>
            </a:p>
          </p:txBody>
        </p:sp>
        <p:sp>
          <p:nvSpPr>
            <p:cNvPr id="28708" name="Text Box 36">
              <a:extLst>
                <a:ext uri="{FF2B5EF4-FFF2-40B4-BE49-F238E27FC236}">
                  <a16:creationId xmlns:a16="http://schemas.microsoft.com/office/drawing/2014/main" id="{E400E011-A17F-428D-9C1C-695284B8FA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454"/>
              <a:ext cx="460" cy="294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TDK </a:t>
              </a:r>
            </a:p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CAKAP</a:t>
              </a:r>
            </a:p>
          </p:txBody>
        </p:sp>
        <p:sp>
          <p:nvSpPr>
            <p:cNvPr id="28709" name="Text Box 37">
              <a:extLst>
                <a:ext uri="{FF2B5EF4-FFF2-40B4-BE49-F238E27FC236}">
                  <a16:creationId xmlns:a16="http://schemas.microsoft.com/office/drawing/2014/main" id="{42912A71-7179-4570-AB09-BDA4D2EE4D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9" y="3513"/>
              <a:ext cx="720" cy="17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latin typeface="Tahoma" panose="020B0604030504040204" pitchFamily="34" charset="0"/>
                </a:rPr>
                <a:t>BERHENTI</a:t>
              </a:r>
            </a:p>
          </p:txBody>
        </p:sp>
        <p:sp>
          <p:nvSpPr>
            <p:cNvPr id="28710" name="Text Box 38">
              <a:extLst>
                <a:ext uri="{FF2B5EF4-FFF2-40B4-BE49-F238E27FC236}">
                  <a16:creationId xmlns:a16="http://schemas.microsoft.com/office/drawing/2014/main" id="{084A804A-1F36-4624-BC14-B718F6FE9A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3709"/>
              <a:ext cx="720" cy="17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BERHENTI</a:t>
              </a:r>
            </a:p>
          </p:txBody>
        </p:sp>
        <p:sp>
          <p:nvSpPr>
            <p:cNvPr id="28711" name="Text Box 39">
              <a:extLst>
                <a:ext uri="{FF2B5EF4-FFF2-40B4-BE49-F238E27FC236}">
                  <a16:creationId xmlns:a16="http://schemas.microsoft.com/office/drawing/2014/main" id="{FED96640-2FC1-485E-9338-726CD918C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1374"/>
              <a:ext cx="1056" cy="294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PERSONAL MAPING</a:t>
              </a:r>
            </a:p>
          </p:txBody>
        </p:sp>
        <p:sp>
          <p:nvSpPr>
            <p:cNvPr id="28712" name="Line 40">
              <a:extLst>
                <a:ext uri="{FF2B5EF4-FFF2-40B4-BE49-F238E27FC236}">
                  <a16:creationId xmlns:a16="http://schemas.microsoft.com/office/drawing/2014/main" id="{FB1AC6D4-1B46-4D1D-A366-988C68F4D5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2019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3" name="Line 41">
              <a:extLst>
                <a:ext uri="{FF2B5EF4-FFF2-40B4-BE49-F238E27FC236}">
                  <a16:creationId xmlns:a16="http://schemas.microsoft.com/office/drawing/2014/main" id="{DBA0196E-8530-427B-AC8A-05E767C632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1545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4" name="Line 42">
              <a:extLst>
                <a:ext uri="{FF2B5EF4-FFF2-40B4-BE49-F238E27FC236}">
                  <a16:creationId xmlns:a16="http://schemas.microsoft.com/office/drawing/2014/main" id="{1937BADB-C027-432D-BBA8-7EDBE863FF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939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5" name="Line 43">
              <a:extLst>
                <a:ext uri="{FF2B5EF4-FFF2-40B4-BE49-F238E27FC236}">
                  <a16:creationId xmlns:a16="http://schemas.microsoft.com/office/drawing/2014/main" id="{BE6216CB-1FC0-42AD-A82D-AA3A3B7E88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318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6" name="Line 44">
              <a:extLst>
                <a:ext uri="{FF2B5EF4-FFF2-40B4-BE49-F238E27FC236}">
                  <a16:creationId xmlns:a16="http://schemas.microsoft.com/office/drawing/2014/main" id="{12295C18-3D8C-419F-B5C4-A300FB2BE1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2413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7" name="Line 45">
              <a:extLst>
                <a:ext uri="{FF2B5EF4-FFF2-40B4-BE49-F238E27FC236}">
                  <a16:creationId xmlns:a16="http://schemas.microsoft.com/office/drawing/2014/main" id="{AB957D22-7CCA-48FE-B7D0-CD73C2A8F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2884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8" name="Line 46">
              <a:extLst>
                <a:ext uri="{FF2B5EF4-FFF2-40B4-BE49-F238E27FC236}">
                  <a16:creationId xmlns:a16="http://schemas.microsoft.com/office/drawing/2014/main" id="{6DB40122-9901-43E8-93AD-0CE209B563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3403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9" name="Line 47">
              <a:extLst>
                <a:ext uri="{FF2B5EF4-FFF2-40B4-BE49-F238E27FC236}">
                  <a16:creationId xmlns:a16="http://schemas.microsoft.com/office/drawing/2014/main" id="{6DDC2EE7-AC5C-43BA-A8E9-196AB08655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7" y="3216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0" name="Line 48">
              <a:extLst>
                <a:ext uri="{FF2B5EF4-FFF2-40B4-BE49-F238E27FC236}">
                  <a16:creationId xmlns:a16="http://schemas.microsoft.com/office/drawing/2014/main" id="{AADE67A4-0144-41FF-BBEA-A88DE1BBB9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4" y="3600"/>
              <a:ext cx="24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1" name="Line 49">
              <a:extLst>
                <a:ext uri="{FF2B5EF4-FFF2-40B4-BE49-F238E27FC236}">
                  <a16:creationId xmlns:a16="http://schemas.microsoft.com/office/drawing/2014/main" id="{4C5552FC-5688-4613-AAA5-A5EFCB99A1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1" y="3216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2" name="Text Box 50">
              <a:extLst>
                <a:ext uri="{FF2B5EF4-FFF2-40B4-BE49-F238E27FC236}">
                  <a16:creationId xmlns:a16="http://schemas.microsoft.com/office/drawing/2014/main" id="{B2BA216D-DA05-46F8-AA9E-AADBB82521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3266"/>
              <a:ext cx="720" cy="256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000" b="1">
                  <a:solidFill>
                    <a:srgbClr val="000000"/>
                  </a:solidFill>
                  <a:latin typeface="Tahoma" panose="020B0604030504040204" pitchFamily="34" charset="0"/>
                </a:rPr>
                <a:t>UJI KESEHATAN</a:t>
              </a:r>
            </a:p>
          </p:txBody>
        </p:sp>
        <p:sp>
          <p:nvSpPr>
            <p:cNvPr id="28723" name="Line 51">
              <a:extLst>
                <a:ext uri="{FF2B5EF4-FFF2-40B4-BE49-F238E27FC236}">
                  <a16:creationId xmlns:a16="http://schemas.microsoft.com/office/drawing/2014/main" id="{A774DDD7-D755-4367-AC45-6C5B688D35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3" y="2239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4" name="Line 52">
              <a:extLst>
                <a:ext uri="{FF2B5EF4-FFF2-40B4-BE49-F238E27FC236}">
                  <a16:creationId xmlns:a16="http://schemas.microsoft.com/office/drawing/2014/main" id="{C4FCD016-2A84-44DA-B42A-950B97C58A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0" y="2623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5" name="Line 53">
              <a:extLst>
                <a:ext uri="{FF2B5EF4-FFF2-40B4-BE49-F238E27FC236}">
                  <a16:creationId xmlns:a16="http://schemas.microsoft.com/office/drawing/2014/main" id="{D3375AEA-C9FB-4855-8902-A5CDA7569D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6" y="2227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6" name="Text Box 54">
              <a:extLst>
                <a:ext uri="{FF2B5EF4-FFF2-40B4-BE49-F238E27FC236}">
                  <a16:creationId xmlns:a16="http://schemas.microsoft.com/office/drawing/2014/main" id="{D27319AD-5763-4EA7-BB54-767646A01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2285"/>
              <a:ext cx="816" cy="294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ANALISIS </a:t>
              </a:r>
            </a:p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KEBUT ORGS</a:t>
              </a:r>
            </a:p>
          </p:txBody>
        </p:sp>
        <p:sp>
          <p:nvSpPr>
            <p:cNvPr id="28727" name="Line 55">
              <a:extLst>
                <a:ext uri="{FF2B5EF4-FFF2-40B4-BE49-F238E27FC236}">
                  <a16:creationId xmlns:a16="http://schemas.microsoft.com/office/drawing/2014/main" id="{E259C88E-E135-4042-88BE-410804A798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6" y="2263"/>
              <a:ext cx="19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8" name="Line 56">
              <a:extLst>
                <a:ext uri="{FF2B5EF4-FFF2-40B4-BE49-F238E27FC236}">
                  <a16:creationId xmlns:a16="http://schemas.microsoft.com/office/drawing/2014/main" id="{64E1DDE4-B4A8-41E3-BF25-84BB4530DA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4" y="2608"/>
              <a:ext cx="1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9" name="Line 57">
              <a:extLst>
                <a:ext uri="{FF2B5EF4-FFF2-40B4-BE49-F238E27FC236}">
                  <a16:creationId xmlns:a16="http://schemas.microsoft.com/office/drawing/2014/main" id="{1201D54B-534E-4DA0-AEF3-2CE67DE909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8" y="2263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0" name="Line 58">
              <a:extLst>
                <a:ext uri="{FF2B5EF4-FFF2-40B4-BE49-F238E27FC236}">
                  <a16:creationId xmlns:a16="http://schemas.microsoft.com/office/drawing/2014/main" id="{8F74EEFE-1E13-4B55-A1C9-6E465AD599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8" y="2263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1" name="Line 59">
              <a:extLst>
                <a:ext uri="{FF2B5EF4-FFF2-40B4-BE49-F238E27FC236}">
                  <a16:creationId xmlns:a16="http://schemas.microsoft.com/office/drawing/2014/main" id="{05F62ECD-D655-4C66-AA9A-094C8B7A20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1" y="3214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2" name="Line 60">
              <a:extLst>
                <a:ext uri="{FF2B5EF4-FFF2-40B4-BE49-F238E27FC236}">
                  <a16:creationId xmlns:a16="http://schemas.microsoft.com/office/drawing/2014/main" id="{1347D071-E9C8-49EF-B3B1-D3DD06D0D1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3607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3" name="Line 61">
              <a:extLst>
                <a:ext uri="{FF2B5EF4-FFF2-40B4-BE49-F238E27FC236}">
                  <a16:creationId xmlns:a16="http://schemas.microsoft.com/office/drawing/2014/main" id="{1D5C8530-519C-4970-9318-3609AA04EC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942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4" name="Line 62">
              <a:extLst>
                <a:ext uri="{FF2B5EF4-FFF2-40B4-BE49-F238E27FC236}">
                  <a16:creationId xmlns:a16="http://schemas.microsoft.com/office/drawing/2014/main" id="{5F10D2F4-12DB-4078-9926-BA29DDD18A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5" y="744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5" name="Line 63">
              <a:extLst>
                <a:ext uri="{FF2B5EF4-FFF2-40B4-BE49-F238E27FC236}">
                  <a16:creationId xmlns:a16="http://schemas.microsoft.com/office/drawing/2014/main" id="{63DF766C-E037-4AA8-853C-2B0D8B1196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8" y="1137"/>
              <a:ext cx="24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6" name="Line 64">
              <a:extLst>
                <a:ext uri="{FF2B5EF4-FFF2-40B4-BE49-F238E27FC236}">
                  <a16:creationId xmlns:a16="http://schemas.microsoft.com/office/drawing/2014/main" id="{CD87B04A-8C0F-4987-922A-6D80FC0161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5" y="741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7" name="Text Box 65">
              <a:extLst>
                <a:ext uri="{FF2B5EF4-FFF2-40B4-BE49-F238E27FC236}">
                  <a16:creationId xmlns:a16="http://schemas.microsoft.com/office/drawing/2014/main" id="{7C65B91F-111A-4546-84C9-F8DE0230DD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" y="798"/>
              <a:ext cx="816" cy="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latin typeface="Tahoma" panose="020B0604030504040204" pitchFamily="34" charset="0"/>
                </a:rPr>
                <a:t>PUTUSAN PENGADILAN</a:t>
              </a:r>
            </a:p>
          </p:txBody>
        </p:sp>
        <p:sp>
          <p:nvSpPr>
            <p:cNvPr id="28738" name="Text Box 66">
              <a:extLst>
                <a:ext uri="{FF2B5EF4-FFF2-40B4-BE49-F238E27FC236}">
                  <a16:creationId xmlns:a16="http://schemas.microsoft.com/office/drawing/2014/main" id="{981C8162-E72E-42DE-B084-58E6096BE9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1" y="84"/>
              <a:ext cx="435" cy="1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000" b="1">
                  <a:latin typeface="Tahoma" panose="020B0604030504040204" pitchFamily="34" charset="0"/>
                </a:rPr>
                <a:t>BAPEK</a:t>
              </a:r>
            </a:p>
          </p:txBody>
        </p:sp>
        <p:sp>
          <p:nvSpPr>
            <p:cNvPr id="28739" name="Line 67">
              <a:extLst>
                <a:ext uri="{FF2B5EF4-FFF2-40B4-BE49-F238E27FC236}">
                  <a16:creationId xmlns:a16="http://schemas.microsoft.com/office/drawing/2014/main" id="{8E335059-9476-47F6-B933-8077940D4A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7" y="309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40" name="Line 68">
              <a:extLst>
                <a:ext uri="{FF2B5EF4-FFF2-40B4-BE49-F238E27FC236}">
                  <a16:creationId xmlns:a16="http://schemas.microsoft.com/office/drawing/2014/main" id="{7104D4D9-2ACD-4A34-A80F-94BA35D20C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9" y="3607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41" name="Line 69">
              <a:extLst>
                <a:ext uri="{FF2B5EF4-FFF2-40B4-BE49-F238E27FC236}">
                  <a16:creationId xmlns:a16="http://schemas.microsoft.com/office/drawing/2014/main" id="{A816FA6A-5495-4452-ABD6-D4D20A409C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6" y="3604"/>
              <a:ext cx="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42" name="Line 70">
              <a:extLst>
                <a:ext uri="{FF2B5EF4-FFF2-40B4-BE49-F238E27FC236}">
                  <a16:creationId xmlns:a16="http://schemas.microsoft.com/office/drawing/2014/main" id="{603277A6-B0EA-4157-98B7-F8BAFD41A9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9" y="3616"/>
              <a:ext cx="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cxnSp>
          <p:nvCxnSpPr>
            <p:cNvPr id="28743" name="AutoShape 71">
              <a:extLst>
                <a:ext uri="{FF2B5EF4-FFF2-40B4-BE49-F238E27FC236}">
                  <a16:creationId xmlns:a16="http://schemas.microsoft.com/office/drawing/2014/main" id="{D43EDC8D-E39D-483B-875E-31619BAA7853}"/>
                </a:ext>
              </a:extLst>
            </p:cNvPr>
            <p:cNvCxnSpPr>
              <a:cxnSpLocks noChangeShapeType="1"/>
              <a:stCxn id="28674" idx="2"/>
              <a:endCxn id="28676" idx="1"/>
            </p:cNvCxnSpPr>
            <p:nvPr/>
          </p:nvCxnSpPr>
          <p:spPr bwMode="auto">
            <a:xfrm flipV="1">
              <a:off x="379" y="327"/>
              <a:ext cx="149" cy="1825"/>
            </a:xfrm>
            <a:prstGeom prst="bentConnector5">
              <a:avLst>
                <a:gd name="adj1" fmla="val 97943"/>
                <a:gd name="adj2" fmla="val 49384"/>
                <a:gd name="adj3" fmla="val 2057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44" name="AutoShape 72">
              <a:extLst>
                <a:ext uri="{FF2B5EF4-FFF2-40B4-BE49-F238E27FC236}">
                  <a16:creationId xmlns:a16="http://schemas.microsoft.com/office/drawing/2014/main" id="{CFD888AB-318C-4A65-A31E-C6BE89D4F775}"/>
                </a:ext>
              </a:extLst>
            </p:cNvPr>
            <p:cNvCxnSpPr>
              <a:cxnSpLocks noChangeShapeType="1"/>
              <a:stCxn id="28674" idx="2"/>
              <a:endCxn id="28677" idx="1"/>
            </p:cNvCxnSpPr>
            <p:nvPr/>
          </p:nvCxnSpPr>
          <p:spPr bwMode="auto">
            <a:xfrm flipV="1">
              <a:off x="379" y="938"/>
              <a:ext cx="149" cy="1214"/>
            </a:xfrm>
            <a:prstGeom prst="bentConnector5">
              <a:avLst>
                <a:gd name="adj1" fmla="val 97943"/>
                <a:gd name="adj2" fmla="val 49073"/>
                <a:gd name="adj3" fmla="val 205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45" name="AutoShape 73">
              <a:extLst>
                <a:ext uri="{FF2B5EF4-FFF2-40B4-BE49-F238E27FC236}">
                  <a16:creationId xmlns:a16="http://schemas.microsoft.com/office/drawing/2014/main" id="{7F65EA44-B02A-45D8-9D2B-CD3C88F1954F}"/>
                </a:ext>
              </a:extLst>
            </p:cNvPr>
            <p:cNvCxnSpPr>
              <a:cxnSpLocks noChangeShapeType="1"/>
              <a:stCxn id="28674" idx="2"/>
              <a:endCxn id="28678" idx="1"/>
            </p:cNvCxnSpPr>
            <p:nvPr/>
          </p:nvCxnSpPr>
          <p:spPr bwMode="auto">
            <a:xfrm flipV="1">
              <a:off x="379" y="1568"/>
              <a:ext cx="149" cy="583"/>
            </a:xfrm>
            <a:prstGeom prst="bentConnector5">
              <a:avLst>
                <a:gd name="adj1" fmla="val 97943"/>
                <a:gd name="adj2" fmla="val 43145"/>
                <a:gd name="adj3" fmla="val 205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46" name="AutoShape 74">
              <a:extLst>
                <a:ext uri="{FF2B5EF4-FFF2-40B4-BE49-F238E27FC236}">
                  <a16:creationId xmlns:a16="http://schemas.microsoft.com/office/drawing/2014/main" id="{FC63310C-F744-4AB3-94B3-88A718969870}"/>
                </a:ext>
              </a:extLst>
            </p:cNvPr>
            <p:cNvCxnSpPr>
              <a:cxnSpLocks noChangeShapeType="1"/>
              <a:stCxn id="28674" idx="2"/>
              <a:endCxn id="28680" idx="1"/>
            </p:cNvCxnSpPr>
            <p:nvPr/>
          </p:nvCxnSpPr>
          <p:spPr bwMode="auto">
            <a:xfrm>
              <a:off x="379" y="2152"/>
              <a:ext cx="149" cy="267"/>
            </a:xfrm>
            <a:prstGeom prst="bentConnector5">
              <a:avLst>
                <a:gd name="adj1" fmla="val 97943"/>
                <a:gd name="adj2" fmla="val 208989"/>
                <a:gd name="adj3" fmla="val 205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47" name="AutoShape 75">
              <a:extLst>
                <a:ext uri="{FF2B5EF4-FFF2-40B4-BE49-F238E27FC236}">
                  <a16:creationId xmlns:a16="http://schemas.microsoft.com/office/drawing/2014/main" id="{3A903DF5-15E1-41BE-AD9B-70C295A5F25B}"/>
                </a:ext>
              </a:extLst>
            </p:cNvPr>
            <p:cNvCxnSpPr>
              <a:cxnSpLocks noChangeShapeType="1"/>
              <a:stCxn id="28674" idx="2"/>
              <a:endCxn id="28681" idx="1"/>
            </p:cNvCxnSpPr>
            <p:nvPr/>
          </p:nvCxnSpPr>
          <p:spPr bwMode="auto">
            <a:xfrm>
              <a:off x="379" y="2152"/>
              <a:ext cx="149" cy="741"/>
            </a:xfrm>
            <a:prstGeom prst="bentConnector5">
              <a:avLst>
                <a:gd name="adj1" fmla="val 97943"/>
                <a:gd name="adj2" fmla="val 48482"/>
                <a:gd name="adj3" fmla="val 205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48" name="AutoShape 76">
              <a:extLst>
                <a:ext uri="{FF2B5EF4-FFF2-40B4-BE49-F238E27FC236}">
                  <a16:creationId xmlns:a16="http://schemas.microsoft.com/office/drawing/2014/main" id="{0B2CC80D-1C89-4475-990A-6C439D44092C}"/>
                </a:ext>
              </a:extLst>
            </p:cNvPr>
            <p:cNvCxnSpPr>
              <a:cxnSpLocks noChangeShapeType="1"/>
              <a:stCxn id="28674" idx="2"/>
              <a:endCxn id="28682" idx="1"/>
            </p:cNvCxnSpPr>
            <p:nvPr/>
          </p:nvCxnSpPr>
          <p:spPr bwMode="auto">
            <a:xfrm>
              <a:off x="379" y="2152"/>
              <a:ext cx="149" cy="1266"/>
            </a:xfrm>
            <a:prstGeom prst="bentConnector5">
              <a:avLst>
                <a:gd name="adj1" fmla="val 97943"/>
                <a:gd name="adj2" fmla="val 49111"/>
                <a:gd name="adj3" fmla="val 205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49" name="AutoShape 77">
              <a:extLst>
                <a:ext uri="{FF2B5EF4-FFF2-40B4-BE49-F238E27FC236}">
                  <a16:creationId xmlns:a16="http://schemas.microsoft.com/office/drawing/2014/main" id="{18A8D94C-177F-4ACA-8AE4-F82AEDB1E24E}"/>
                </a:ext>
              </a:extLst>
            </p:cNvPr>
            <p:cNvCxnSpPr>
              <a:cxnSpLocks noChangeShapeType="1"/>
              <a:stCxn id="28674" idx="2"/>
              <a:endCxn id="28683" idx="1"/>
            </p:cNvCxnSpPr>
            <p:nvPr/>
          </p:nvCxnSpPr>
          <p:spPr bwMode="auto">
            <a:xfrm>
              <a:off x="379" y="2152"/>
              <a:ext cx="149" cy="1643"/>
            </a:xfrm>
            <a:prstGeom prst="bentConnector5">
              <a:avLst>
                <a:gd name="adj1" fmla="val 97943"/>
                <a:gd name="adj2" fmla="val 49315"/>
                <a:gd name="adj3" fmla="val 205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50" name="AutoShape 78">
              <a:extLst>
                <a:ext uri="{FF2B5EF4-FFF2-40B4-BE49-F238E27FC236}">
                  <a16:creationId xmlns:a16="http://schemas.microsoft.com/office/drawing/2014/main" id="{FE723812-9132-4393-8BE9-ED71F5FEBB56}"/>
                </a:ext>
              </a:extLst>
            </p:cNvPr>
            <p:cNvCxnSpPr>
              <a:cxnSpLocks noChangeShapeType="1"/>
              <a:stCxn id="28674" idx="2"/>
              <a:endCxn id="28679" idx="1"/>
            </p:cNvCxnSpPr>
            <p:nvPr/>
          </p:nvCxnSpPr>
          <p:spPr bwMode="auto">
            <a:xfrm flipV="1">
              <a:off x="379" y="2019"/>
              <a:ext cx="149" cy="133"/>
            </a:xfrm>
            <a:prstGeom prst="bentConnector5">
              <a:avLst>
                <a:gd name="adj1" fmla="val 97943"/>
                <a:gd name="adj2" fmla="val 276226"/>
                <a:gd name="adj3" fmla="val 205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51" name="AutoShape 79">
              <a:extLst>
                <a:ext uri="{FF2B5EF4-FFF2-40B4-BE49-F238E27FC236}">
                  <a16:creationId xmlns:a16="http://schemas.microsoft.com/office/drawing/2014/main" id="{724693FD-37A3-4F57-8FAC-318171DADF88}"/>
                </a:ext>
              </a:extLst>
            </p:cNvPr>
            <p:cNvCxnSpPr>
              <a:cxnSpLocks noChangeShapeType="1"/>
              <a:stCxn id="28711" idx="3"/>
              <a:endCxn id="28693" idx="1"/>
            </p:cNvCxnSpPr>
            <p:nvPr/>
          </p:nvCxnSpPr>
          <p:spPr bwMode="auto">
            <a:xfrm flipV="1">
              <a:off x="2640" y="1391"/>
              <a:ext cx="203" cy="130"/>
            </a:xfrm>
            <a:prstGeom prst="bentConnector3">
              <a:avLst>
                <a:gd name="adj1" fmla="val 4975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52" name="AutoShape 80">
              <a:extLst>
                <a:ext uri="{FF2B5EF4-FFF2-40B4-BE49-F238E27FC236}">
                  <a16:creationId xmlns:a16="http://schemas.microsoft.com/office/drawing/2014/main" id="{1FFB6379-F504-4D67-93D2-575AFE7221A0}"/>
                </a:ext>
              </a:extLst>
            </p:cNvPr>
            <p:cNvCxnSpPr>
              <a:cxnSpLocks noChangeShapeType="1"/>
              <a:stCxn id="28711" idx="3"/>
              <a:endCxn id="28694" idx="1"/>
            </p:cNvCxnSpPr>
            <p:nvPr/>
          </p:nvCxnSpPr>
          <p:spPr bwMode="auto">
            <a:xfrm>
              <a:off x="2640" y="1521"/>
              <a:ext cx="203" cy="150"/>
            </a:xfrm>
            <a:prstGeom prst="bentConnector3">
              <a:avLst>
                <a:gd name="adj1" fmla="val 4975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753" name="Text Box 81">
              <a:extLst>
                <a:ext uri="{FF2B5EF4-FFF2-40B4-BE49-F238E27FC236}">
                  <a16:creationId xmlns:a16="http://schemas.microsoft.com/office/drawing/2014/main" id="{32168C64-9083-4CE8-BEB1-EC89E966D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336"/>
              <a:ext cx="528" cy="1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800" b="1">
                  <a:latin typeface="Tahoma" panose="020B0604030504040204" pitchFamily="34" charset="0"/>
                </a:rPr>
                <a:t>MENERIMA</a:t>
              </a:r>
            </a:p>
          </p:txBody>
        </p:sp>
        <p:sp>
          <p:nvSpPr>
            <p:cNvPr id="28754" name="Text Box 82">
              <a:extLst>
                <a:ext uri="{FF2B5EF4-FFF2-40B4-BE49-F238E27FC236}">
                  <a16:creationId xmlns:a16="http://schemas.microsoft.com/office/drawing/2014/main" id="{1A92A018-A9E4-42BE-B757-9A404A7A4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96"/>
              <a:ext cx="527" cy="1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800" b="1">
                  <a:latin typeface="Tahoma" panose="020B0604030504040204" pitchFamily="34" charset="0"/>
                </a:rPr>
                <a:t>KBERATAN</a:t>
              </a:r>
            </a:p>
          </p:txBody>
        </p:sp>
        <p:cxnSp>
          <p:nvCxnSpPr>
            <p:cNvPr id="28755" name="AutoShape 83">
              <a:extLst>
                <a:ext uri="{FF2B5EF4-FFF2-40B4-BE49-F238E27FC236}">
                  <a16:creationId xmlns:a16="http://schemas.microsoft.com/office/drawing/2014/main" id="{039F05D2-7A16-49A5-BE86-01199E0E34FE}"/>
                </a:ext>
              </a:extLst>
            </p:cNvPr>
            <p:cNvCxnSpPr>
              <a:cxnSpLocks noChangeShapeType="1"/>
              <a:stCxn id="28685" idx="3"/>
              <a:endCxn id="28754" idx="1"/>
            </p:cNvCxnSpPr>
            <p:nvPr/>
          </p:nvCxnSpPr>
          <p:spPr bwMode="auto">
            <a:xfrm flipV="1">
              <a:off x="3361" y="171"/>
              <a:ext cx="239" cy="12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56" name="AutoShape 84">
              <a:extLst>
                <a:ext uri="{FF2B5EF4-FFF2-40B4-BE49-F238E27FC236}">
                  <a16:creationId xmlns:a16="http://schemas.microsoft.com/office/drawing/2014/main" id="{09FA6E59-701F-4244-B8B7-8B06F9D4FB41}"/>
                </a:ext>
              </a:extLst>
            </p:cNvPr>
            <p:cNvCxnSpPr>
              <a:cxnSpLocks noChangeShapeType="1"/>
              <a:stCxn id="28685" idx="3"/>
              <a:endCxn id="28753" idx="1"/>
            </p:cNvCxnSpPr>
            <p:nvPr/>
          </p:nvCxnSpPr>
          <p:spPr bwMode="auto">
            <a:xfrm>
              <a:off x="3361" y="294"/>
              <a:ext cx="239" cy="11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57" name="AutoShape 85">
              <a:extLst>
                <a:ext uri="{FF2B5EF4-FFF2-40B4-BE49-F238E27FC236}">
                  <a16:creationId xmlns:a16="http://schemas.microsoft.com/office/drawing/2014/main" id="{A124285E-05B3-4792-9981-9A52F49171A6}"/>
                </a:ext>
              </a:extLst>
            </p:cNvPr>
            <p:cNvCxnSpPr>
              <a:cxnSpLocks noChangeShapeType="1"/>
              <a:stCxn id="28754" idx="3"/>
              <a:endCxn id="28738" idx="1"/>
            </p:cNvCxnSpPr>
            <p:nvPr/>
          </p:nvCxnSpPr>
          <p:spPr bwMode="auto">
            <a:xfrm flipV="1">
              <a:off x="4128" y="164"/>
              <a:ext cx="93" cy="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58" name="AutoShape 86">
              <a:extLst>
                <a:ext uri="{FF2B5EF4-FFF2-40B4-BE49-F238E27FC236}">
                  <a16:creationId xmlns:a16="http://schemas.microsoft.com/office/drawing/2014/main" id="{B568FF66-E4FE-4C20-BF7D-B28F7C90B7AC}"/>
                </a:ext>
              </a:extLst>
            </p:cNvPr>
            <p:cNvCxnSpPr>
              <a:cxnSpLocks noChangeShapeType="1"/>
              <a:stCxn id="28738" idx="3"/>
              <a:endCxn id="28686" idx="1"/>
            </p:cNvCxnSpPr>
            <p:nvPr/>
          </p:nvCxnSpPr>
          <p:spPr bwMode="auto">
            <a:xfrm flipV="1">
              <a:off x="4656" y="107"/>
              <a:ext cx="105" cy="5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59" name="AutoShape 87">
              <a:extLst>
                <a:ext uri="{FF2B5EF4-FFF2-40B4-BE49-F238E27FC236}">
                  <a16:creationId xmlns:a16="http://schemas.microsoft.com/office/drawing/2014/main" id="{36DF9134-4B5D-489A-896F-E94A2941E9F9}"/>
                </a:ext>
              </a:extLst>
            </p:cNvPr>
            <p:cNvCxnSpPr>
              <a:cxnSpLocks noChangeShapeType="1"/>
              <a:stCxn id="28738" idx="3"/>
              <a:endCxn id="28687" idx="1"/>
            </p:cNvCxnSpPr>
            <p:nvPr/>
          </p:nvCxnSpPr>
          <p:spPr bwMode="auto">
            <a:xfrm>
              <a:off x="4656" y="164"/>
              <a:ext cx="105" cy="1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60" name="AutoShape 88">
              <a:extLst>
                <a:ext uri="{FF2B5EF4-FFF2-40B4-BE49-F238E27FC236}">
                  <a16:creationId xmlns:a16="http://schemas.microsoft.com/office/drawing/2014/main" id="{4CD6E4A2-B5AF-4A00-8774-0B395BA856D7}"/>
                </a:ext>
              </a:extLst>
            </p:cNvPr>
            <p:cNvCxnSpPr>
              <a:cxnSpLocks noChangeShapeType="1"/>
              <a:stCxn id="28686" idx="3"/>
              <a:endCxn id="28688" idx="1"/>
            </p:cNvCxnSpPr>
            <p:nvPr/>
          </p:nvCxnSpPr>
          <p:spPr bwMode="auto">
            <a:xfrm>
              <a:off x="5304" y="107"/>
              <a:ext cx="225" cy="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61" name="AutoShape 89">
              <a:extLst>
                <a:ext uri="{FF2B5EF4-FFF2-40B4-BE49-F238E27FC236}">
                  <a16:creationId xmlns:a16="http://schemas.microsoft.com/office/drawing/2014/main" id="{946FE838-0DFD-4544-A881-1883D5830AC1}"/>
                </a:ext>
              </a:extLst>
            </p:cNvPr>
            <p:cNvCxnSpPr>
              <a:cxnSpLocks noChangeShapeType="1"/>
              <a:stCxn id="28687" idx="3"/>
              <a:endCxn id="28689" idx="1"/>
            </p:cNvCxnSpPr>
            <p:nvPr/>
          </p:nvCxnSpPr>
          <p:spPr bwMode="auto">
            <a:xfrm>
              <a:off x="5352" y="304"/>
              <a:ext cx="177" cy="5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762" name="Text Box 90">
              <a:extLst>
                <a:ext uri="{FF2B5EF4-FFF2-40B4-BE49-F238E27FC236}">
                  <a16:creationId xmlns:a16="http://schemas.microsoft.com/office/drawing/2014/main" id="{51894844-1A4E-4D58-8728-83256B93C6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4" y="416"/>
              <a:ext cx="576" cy="16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000" b="1">
                  <a:latin typeface="Tahoma" panose="020B0604030504040204" pitchFamily="34" charset="0"/>
                </a:rPr>
                <a:t>BERHENTI</a:t>
              </a:r>
            </a:p>
          </p:txBody>
        </p:sp>
        <p:cxnSp>
          <p:nvCxnSpPr>
            <p:cNvPr id="28763" name="AutoShape 91">
              <a:extLst>
                <a:ext uri="{FF2B5EF4-FFF2-40B4-BE49-F238E27FC236}">
                  <a16:creationId xmlns:a16="http://schemas.microsoft.com/office/drawing/2014/main" id="{A317DF16-53D2-4B85-AFE7-270127517085}"/>
                </a:ext>
              </a:extLst>
            </p:cNvPr>
            <p:cNvCxnSpPr>
              <a:cxnSpLocks noChangeShapeType="1"/>
              <a:stCxn id="28753" idx="3"/>
              <a:endCxn id="28762" idx="1"/>
            </p:cNvCxnSpPr>
            <p:nvPr/>
          </p:nvCxnSpPr>
          <p:spPr bwMode="auto">
            <a:xfrm>
              <a:off x="4128" y="407"/>
              <a:ext cx="247" cy="8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764" name="Text Box 92">
              <a:extLst>
                <a:ext uri="{FF2B5EF4-FFF2-40B4-BE49-F238E27FC236}">
                  <a16:creationId xmlns:a16="http://schemas.microsoft.com/office/drawing/2014/main" id="{8B077842-441A-479B-846A-B15CBD90D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4032"/>
              <a:ext cx="961" cy="294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MENJADI ANGG PARPOL</a:t>
              </a:r>
            </a:p>
          </p:txBody>
        </p:sp>
        <p:cxnSp>
          <p:nvCxnSpPr>
            <p:cNvPr id="28765" name="AutoShape 93">
              <a:extLst>
                <a:ext uri="{FF2B5EF4-FFF2-40B4-BE49-F238E27FC236}">
                  <a16:creationId xmlns:a16="http://schemas.microsoft.com/office/drawing/2014/main" id="{C941F156-D990-4EF3-9998-81CB79DD14C8}"/>
                </a:ext>
              </a:extLst>
            </p:cNvPr>
            <p:cNvCxnSpPr>
              <a:cxnSpLocks noChangeShapeType="1"/>
              <a:stCxn id="28674" idx="2"/>
              <a:endCxn id="28764" idx="1"/>
            </p:cNvCxnSpPr>
            <p:nvPr/>
          </p:nvCxnSpPr>
          <p:spPr bwMode="auto">
            <a:xfrm>
              <a:off x="379" y="2152"/>
              <a:ext cx="149" cy="2027"/>
            </a:xfrm>
            <a:prstGeom prst="bentConnector5">
              <a:avLst>
                <a:gd name="adj1" fmla="val 97943"/>
                <a:gd name="adj2" fmla="val 49445"/>
                <a:gd name="adj3" fmla="val 2057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766" name="Line 94">
              <a:extLst>
                <a:ext uri="{FF2B5EF4-FFF2-40B4-BE49-F238E27FC236}">
                  <a16:creationId xmlns:a16="http://schemas.microsoft.com/office/drawing/2014/main" id="{484B86E5-E842-4D4A-85F5-2ABE372539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792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67" name="Text Box 95">
              <a:extLst>
                <a:ext uri="{FF2B5EF4-FFF2-40B4-BE49-F238E27FC236}">
                  <a16:creationId xmlns:a16="http://schemas.microsoft.com/office/drawing/2014/main" id="{C155D24B-BD47-4958-A5DB-3B3750BC2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4093"/>
              <a:ext cx="720" cy="179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200" b="1">
                  <a:solidFill>
                    <a:srgbClr val="000000"/>
                  </a:solidFill>
                  <a:latin typeface="Tahoma" panose="020B0604030504040204" pitchFamily="34" charset="0"/>
                </a:rPr>
                <a:t>BERHENTI</a:t>
              </a:r>
            </a:p>
          </p:txBody>
        </p:sp>
        <p:sp>
          <p:nvSpPr>
            <p:cNvPr id="28768" name="Line 96">
              <a:extLst>
                <a:ext uri="{FF2B5EF4-FFF2-40B4-BE49-F238E27FC236}">
                  <a16:creationId xmlns:a16="http://schemas.microsoft.com/office/drawing/2014/main" id="{9D6A8740-F218-4035-BA86-B0691BE87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417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D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2400" b="1" dirty="0" err="1"/>
              <a:t>Prinsip-Prinsip</a:t>
            </a:r>
            <a:r>
              <a:rPr lang="en-US" sz="2400" b="1" dirty="0"/>
              <a:t> </a:t>
            </a:r>
            <a:r>
              <a:rPr lang="en-US" sz="2400" b="1" dirty="0" err="1"/>
              <a:t>Utama</a:t>
            </a:r>
            <a:r>
              <a:rPr lang="en-US" sz="2400" b="1" dirty="0"/>
              <a:t> </a:t>
            </a:r>
            <a:r>
              <a:rPr lang="en-US" sz="2400" b="1" dirty="0" err="1"/>
              <a:t>dalam</a:t>
            </a:r>
            <a:r>
              <a:rPr lang="en-US" sz="2400" b="1" dirty="0"/>
              <a:t> </a:t>
            </a:r>
            <a:r>
              <a:rPr lang="en-US" sz="2400" b="1" dirty="0" err="1"/>
              <a:t>menjalankan</a:t>
            </a:r>
            <a:r>
              <a:rPr lang="en-US" sz="2400" b="1" dirty="0"/>
              <a:t> </a:t>
            </a:r>
            <a:r>
              <a:rPr lang="en-US" sz="2400" b="1" dirty="0" err="1"/>
              <a:t>Sistem</a:t>
            </a:r>
            <a:r>
              <a:rPr lang="en-US" sz="2400" b="1" dirty="0"/>
              <a:t> MSDM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752600" y="990600"/>
          <a:ext cx="86868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ng Toyib, Organisasi dan Partai &quot;Idaman&quot;">
            <a:extLst>
              <a:ext uri="{FF2B5EF4-FFF2-40B4-BE49-F238E27FC236}">
                <a16:creationId xmlns:a16="http://schemas.microsoft.com/office/drawing/2014/main" id="{752A1DAD-5A14-4BE7-995F-4658F0D54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180" y="0"/>
            <a:ext cx="6706821" cy="67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ACF2CA-76A0-494C-8284-740DF5ECC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9822"/>
            <a:ext cx="5485179" cy="2792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2C0C8-0138-4C11-8000-E127B962F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656128"/>
            <a:ext cx="5485180" cy="23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6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8A86BD3-04A0-48B5-B476-A9E9DF0EB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545020"/>
              </p:ext>
            </p:extLst>
          </p:nvPr>
        </p:nvGraphicFramePr>
        <p:xfrm>
          <a:off x="733839" y="734574"/>
          <a:ext cx="10724322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1309">
                  <a:extLst>
                    <a:ext uri="{9D8B030D-6E8A-4147-A177-3AD203B41FA5}">
                      <a16:colId xmlns:a16="http://schemas.microsoft.com/office/drawing/2014/main" val="43865281"/>
                    </a:ext>
                  </a:extLst>
                </a:gridCol>
                <a:gridCol w="5223013">
                  <a:extLst>
                    <a:ext uri="{9D8B030D-6E8A-4147-A177-3AD203B41FA5}">
                      <a16:colId xmlns:a16="http://schemas.microsoft.com/office/drawing/2014/main" val="3617886955"/>
                    </a:ext>
                  </a:extLst>
                </a:gridCol>
              </a:tblGrid>
              <a:tr h="51389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STRATEGI</a:t>
                      </a:r>
                      <a:endParaRPr lang="en-ID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STRATEJIK</a:t>
                      </a:r>
                      <a:endParaRPr lang="en-ID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373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/>
                        <a:t>STRATEGI ADALAH RENCANA ATAU PENDEKATAN YANG DIRANCANG UNTUK MENCAPAI TUJUAN TERTENTU DENGAN MEMANFAATKAN SUMBER DAYA YANG TERSEDIA SECARA OPTIMAL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n-US" sz="18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/>
                        <a:t>STRATEGI SERING DIGUNAKAN DALAM BERBAGAI BIDANG, SEPERTI BISNIS, PEMERINTAHAN  DAN MILITER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8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US" sz="1800" dirty="0"/>
                        <a:t>DALAM BISNIS : STRATEGI PEMASARAN BISA MENCAKUP PENGGUNAAN MEDIA SOSIAL, IKLAN DIGITAL, ATAU KERJA SAMA DENGAN INFLUENCER/DUTA BISNIS UNTUK MENINGKATKAN PENJUALAN</a:t>
                      </a:r>
                      <a:endParaRPr lang="en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D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STRATEJIK ADALAH PROSES DALAM MENJALANKAN ATAU FORMULA UNTUK MENJALANKAN STRATEGI TERSEBUT.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n-ID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ID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D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LANGKAH-LANGKAH ATAU PROSES YANG DILAKUKAN DALAM MENERAPKAN STRATEGI DISEBUT DENGAN STRATEGIK.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ID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ID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JIKA STRATEGI ADALAH TUJUAN JANGKA PANJANG, MAKA STRATEGIK ATAU MANAJEMEN STRATEGIS ADALAH RANGKAIAN CARA, PROSES, ATAU TINDAKAN YANG DIGUNAKAN UNTUK MEMANDU PERUSAHAAN DALAM MENCAPAI SEJUMLAH TARGET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ID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401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475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C5AA6B-E66E-4D8F-862B-DD037C3D9B04}"/>
              </a:ext>
            </a:extLst>
          </p:cNvPr>
          <p:cNvSpPr txBox="1"/>
          <p:nvPr/>
        </p:nvSpPr>
        <p:spPr>
          <a:xfrm>
            <a:off x="584752" y="472110"/>
            <a:ext cx="10764078" cy="91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Manajemen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SDM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trategik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atau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‘Strategic HRM',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adalah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tentang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menciptakan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kerangka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kerja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koheren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bagi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karyawan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dipekerjakan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dikelola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dan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dikembangkan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guna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mendukung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tujuan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jangka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panjang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organisasi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membantu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memastikan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bahwa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berbagai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aspek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manajemen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SDM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bekerja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sama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mendorong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perilaku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iklim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guna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memenuhi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target </a:t>
            </a:r>
            <a:r>
              <a:rPr lang="en-ID" sz="2600" dirty="0" err="1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kinerja</a:t>
            </a:r>
            <a:r>
              <a:rPr lang="en-ID" sz="2600" dirty="0">
                <a:solidFill>
                  <a:schemeClr val="tx1">
                    <a:lumMod val="9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Manajemen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sumber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daya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manusia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strategis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(SHRM)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adalah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cabang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manajemen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sumber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daya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manusia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(SDM) yang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membantu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organisasi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menyelaraskan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kebijakan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SDM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tujuan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jangka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panjang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SHRM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adalah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proses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berkelanjutan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melibatkan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pengembangan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rencana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SDM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strategis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pengelolaan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bakat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serta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pemantauan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evaluasi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inisiatif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SDM.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Manajemen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Sumber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Daya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Manusia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(SDM) 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Strategik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adalah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pendekatan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mengelola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sumber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daya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manusia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secara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jangka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panjang</a:t>
            </a:r>
            <a:r>
              <a:rPr lang="en-ID" sz="2600" dirty="0">
                <a:solidFill>
                  <a:srgbClr val="001D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Tujuannya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adalah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menghadapi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tantangan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kompetitif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mencapai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tujuan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organisasi</a:t>
            </a:r>
            <a:r>
              <a:rPr lang="en-ID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ID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ID" sz="2600" dirty="0">
              <a:solidFill>
                <a:schemeClr val="tx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32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Tujuan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Manajemen</a:t>
            </a:r>
            <a:r>
              <a:rPr lang="en-US" dirty="0">
                <a:solidFill>
                  <a:schemeClr val="bg1"/>
                </a:solidFill>
              </a:rPr>
              <a:t> SDM </a:t>
            </a:r>
            <a:r>
              <a:rPr lang="en-US" dirty="0" err="1">
                <a:solidFill>
                  <a:schemeClr val="bg1"/>
                </a:solidFill>
              </a:rPr>
              <a:t>Stratejik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851737"/>
              </p:ext>
            </p:extLst>
          </p:nvPr>
        </p:nvGraphicFramePr>
        <p:xfrm>
          <a:off x="1981200" y="15240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WordArt 2"/>
          <p:cNvSpPr>
            <a:spLocks noChangeArrowheads="1" noChangeShapeType="1" noTextEdit="1"/>
          </p:cNvSpPr>
          <p:nvPr/>
        </p:nvSpPr>
        <p:spPr bwMode="auto">
          <a:xfrm>
            <a:off x="3035301" y="620688"/>
            <a:ext cx="6192837" cy="5055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d-ID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ORGANI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Z</a:t>
            </a:r>
            <a:r>
              <a:rPr lang="id-ID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A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TIO</a:t>
            </a:r>
            <a:r>
              <a:rPr lang="id-ID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N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AS A</a:t>
            </a:r>
            <a:r>
              <a:rPr lang="id-ID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S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Y</a:t>
            </a:r>
            <a:r>
              <a:rPr lang="id-ID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STEM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139191" y="2133394"/>
            <a:ext cx="7200900" cy="453707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d-ID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233614" y="1484784"/>
            <a:ext cx="26446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EXTERNAL ENVIRONMENT</a:t>
            </a:r>
          </a:p>
        </p:txBody>
      </p:sp>
      <p:sp>
        <p:nvSpPr>
          <p:cNvPr id="50181" name="Oval 5"/>
          <p:cNvSpPr>
            <a:spLocks noChangeArrowheads="1"/>
          </p:cNvSpPr>
          <p:nvPr/>
        </p:nvSpPr>
        <p:spPr bwMode="auto">
          <a:xfrm>
            <a:off x="3863975" y="2492376"/>
            <a:ext cx="2808288" cy="2447925"/>
          </a:xfrm>
          <a:prstGeom prst="ellipse">
            <a:avLst/>
          </a:prstGeom>
          <a:noFill/>
          <a:ln w="38100" cmpd="dbl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0182" name="Oval 6"/>
          <p:cNvSpPr>
            <a:spLocks noChangeArrowheads="1"/>
          </p:cNvSpPr>
          <p:nvPr/>
        </p:nvSpPr>
        <p:spPr bwMode="auto">
          <a:xfrm>
            <a:off x="5591175" y="2422526"/>
            <a:ext cx="2736850" cy="2519363"/>
          </a:xfrm>
          <a:prstGeom prst="ellipse">
            <a:avLst/>
          </a:prstGeom>
          <a:noFill/>
          <a:ln w="38100" cmpd="dbl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0183" name="Oval 7"/>
          <p:cNvSpPr>
            <a:spLocks noChangeArrowheads="1"/>
          </p:cNvSpPr>
          <p:nvPr/>
        </p:nvSpPr>
        <p:spPr bwMode="auto">
          <a:xfrm>
            <a:off x="5664200" y="3789363"/>
            <a:ext cx="2736850" cy="2519362"/>
          </a:xfrm>
          <a:prstGeom prst="ellipse">
            <a:avLst/>
          </a:prstGeom>
          <a:noFill/>
          <a:ln w="38100" cmpd="dbl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0184" name="Oval 8"/>
          <p:cNvSpPr>
            <a:spLocks noChangeArrowheads="1"/>
          </p:cNvSpPr>
          <p:nvPr/>
        </p:nvSpPr>
        <p:spPr bwMode="auto">
          <a:xfrm>
            <a:off x="4008438" y="3789363"/>
            <a:ext cx="2736850" cy="2519362"/>
          </a:xfrm>
          <a:prstGeom prst="ellipse">
            <a:avLst/>
          </a:prstGeom>
          <a:noFill/>
          <a:ln w="38100" cmpd="dbl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d-ID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5519738" y="3860801"/>
            <a:ext cx="1223962" cy="10080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TUJUAN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4384188" y="2906714"/>
            <a:ext cx="1217000" cy="51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dirty="0">
                <a:solidFill>
                  <a:srgbClr val="0033CC"/>
                </a:solidFill>
              </a:rPr>
              <a:t>SUBSISTEM</a:t>
            </a:r>
          </a:p>
          <a:p>
            <a:pPr algn="ctr">
              <a:lnSpc>
                <a:spcPct val="75000"/>
              </a:lnSpc>
            </a:pPr>
            <a:r>
              <a:rPr lang="en-US" dirty="0">
                <a:solidFill>
                  <a:srgbClr val="0033CC"/>
                </a:solidFill>
              </a:rPr>
              <a:t>ADM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6689238" y="2906714"/>
            <a:ext cx="1217000" cy="51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dirty="0">
                <a:solidFill>
                  <a:srgbClr val="0033CC"/>
                </a:solidFill>
              </a:rPr>
              <a:t>SUBSISTEM</a:t>
            </a:r>
          </a:p>
          <a:p>
            <a:pPr algn="ctr">
              <a:lnSpc>
                <a:spcPct val="75000"/>
              </a:lnSpc>
            </a:pPr>
            <a:r>
              <a:rPr lang="en-US" dirty="0">
                <a:solidFill>
                  <a:srgbClr val="0033CC"/>
                </a:solidFill>
              </a:rPr>
              <a:t>EKO / TEK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4241313" y="5067300"/>
            <a:ext cx="1217000" cy="72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dirty="0">
                <a:solidFill>
                  <a:srgbClr val="0033CC"/>
                </a:solidFill>
              </a:rPr>
              <a:t>SUBSISTEM</a:t>
            </a:r>
          </a:p>
          <a:p>
            <a:pPr algn="ctr">
              <a:lnSpc>
                <a:spcPct val="75000"/>
              </a:lnSpc>
            </a:pPr>
            <a:r>
              <a:rPr lang="en-US" dirty="0">
                <a:solidFill>
                  <a:srgbClr val="0033CC"/>
                </a:solidFill>
              </a:rPr>
              <a:t>INF / DEC</a:t>
            </a:r>
          </a:p>
          <a:p>
            <a:pPr algn="ctr">
              <a:lnSpc>
                <a:spcPct val="75000"/>
              </a:lnSpc>
            </a:pPr>
            <a:r>
              <a:rPr lang="en-US" dirty="0">
                <a:solidFill>
                  <a:srgbClr val="0033CC"/>
                </a:solidFill>
              </a:rPr>
              <a:t>MAKING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6951175" y="5138739"/>
            <a:ext cx="1217000" cy="51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>
                <a:solidFill>
                  <a:srgbClr val="0033CC"/>
                </a:solidFill>
              </a:rPr>
              <a:t>SUBSISTEM</a:t>
            </a:r>
          </a:p>
          <a:p>
            <a:pPr algn="ctr">
              <a:lnSpc>
                <a:spcPct val="75000"/>
              </a:lnSpc>
            </a:pPr>
            <a:r>
              <a:rPr lang="en-US">
                <a:solidFill>
                  <a:srgbClr val="0033CC"/>
                </a:solidFill>
              </a:rPr>
              <a:t>MANUSIA</a:t>
            </a: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2286568" y="6056312"/>
            <a:ext cx="1629933" cy="51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dirty="0"/>
              <a:t> INTERNAL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75000"/>
              </a:lnSpc>
            </a:pPr>
            <a:r>
              <a:rPr lang="en-US" dirty="0"/>
              <a:t>ENVIRONMENT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9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5"/>
    </mc:Choice>
    <mc:Fallback xmlns="">
      <p:transition spd="slow" advTm="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7200"/>
            <a:ext cx="8991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1"/>
    </mc:Choice>
    <mc:Fallback xmlns="">
      <p:transition spd="slow"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WordArt 2">
            <a:extLst>
              <a:ext uri="{FF2B5EF4-FFF2-40B4-BE49-F238E27FC236}">
                <a16:creationId xmlns:a16="http://schemas.microsoft.com/office/drawing/2014/main" id="{BEB10C4A-8A7D-4547-BE94-B10E088AA5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74825" y="261939"/>
            <a:ext cx="527685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D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UNSUR MANAJEMEN</a:t>
            </a:r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FCE4DA07-EDDE-4FA7-8005-311801018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2463801"/>
            <a:ext cx="5184775" cy="2620963"/>
          </a:xfrm>
          <a:prstGeom prst="rect">
            <a:avLst/>
          </a:prstGeom>
          <a:gradFill rotWithShape="1">
            <a:gsLst>
              <a:gs pos="0">
                <a:srgbClr val="003399">
                  <a:gamma/>
                  <a:shade val="46275"/>
                  <a:invGamma/>
                </a:srgbClr>
              </a:gs>
              <a:gs pos="50000">
                <a:srgbClr val="003399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lin ang="5400000" scaled="1"/>
          </a:gradFill>
          <a:ln w="5715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  <a:p>
            <a:r>
              <a:rPr lang="en-US" altLang="en-US"/>
              <a:t>   MEN		</a:t>
            </a:r>
          </a:p>
          <a:p>
            <a:r>
              <a:rPr lang="en-US" altLang="en-US"/>
              <a:t>   MONEY	</a:t>
            </a:r>
          </a:p>
          <a:p>
            <a:r>
              <a:rPr lang="en-US" altLang="en-US"/>
              <a:t>   MACHINE		  RESOURCES</a:t>
            </a:r>
          </a:p>
          <a:p>
            <a:r>
              <a:rPr lang="en-US" altLang="en-US"/>
              <a:t>   MATERIAL	</a:t>
            </a:r>
          </a:p>
          <a:p>
            <a:endParaRPr lang="en-US" altLang="en-US"/>
          </a:p>
          <a:p>
            <a:r>
              <a:rPr lang="en-US" altLang="en-US"/>
              <a:t>   METHOD</a:t>
            </a:r>
          </a:p>
          <a:p>
            <a:r>
              <a:rPr lang="en-US" altLang="en-US"/>
              <a:t>   MARKET</a:t>
            </a:r>
          </a:p>
          <a:p>
            <a:endParaRPr lang="en-US" altLang="en-US"/>
          </a:p>
        </p:txBody>
      </p:sp>
      <p:sp>
        <p:nvSpPr>
          <p:cNvPr id="51204" name="AutoShape 4">
            <a:extLst>
              <a:ext uri="{FF2B5EF4-FFF2-40B4-BE49-F238E27FC236}">
                <a16:creationId xmlns:a16="http://schemas.microsoft.com/office/drawing/2014/main" id="{53575D69-210A-4A69-AEE6-57722E163864}"/>
              </a:ext>
            </a:extLst>
          </p:cNvPr>
          <p:cNvSpPr>
            <a:spLocks/>
          </p:cNvSpPr>
          <p:nvPr/>
        </p:nvSpPr>
        <p:spPr bwMode="auto">
          <a:xfrm>
            <a:off x="4800600" y="2852738"/>
            <a:ext cx="647700" cy="1008062"/>
          </a:xfrm>
          <a:prstGeom prst="rightBrace">
            <a:avLst>
              <a:gd name="adj1" fmla="val 1297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51205" name="Line 5">
            <a:extLst>
              <a:ext uri="{FF2B5EF4-FFF2-40B4-BE49-F238E27FC236}">
                <a16:creationId xmlns:a16="http://schemas.microsoft.com/office/drawing/2014/main" id="{8BAFD4CB-78A5-49F7-A005-E792FCA7D6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8938" y="4076700"/>
            <a:ext cx="5111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51206" name="Picture 6">
            <a:extLst>
              <a:ext uri="{FF2B5EF4-FFF2-40B4-BE49-F238E27FC236}">
                <a16:creationId xmlns:a16="http://schemas.microsoft.com/office/drawing/2014/main" id="{25626821-37DC-4E56-B795-0134EDF2D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445126"/>
            <a:ext cx="1512888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7">
            <a:extLst>
              <a:ext uri="{FF2B5EF4-FFF2-40B4-BE49-F238E27FC236}">
                <a16:creationId xmlns:a16="http://schemas.microsoft.com/office/drawing/2014/main" id="{DA4F562F-9C34-4B48-9774-566295136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5229226"/>
            <a:ext cx="162242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>
            <a:extLst>
              <a:ext uri="{FF2B5EF4-FFF2-40B4-BE49-F238E27FC236}">
                <a16:creationId xmlns:a16="http://schemas.microsoft.com/office/drawing/2014/main" id="{1F2E6242-ABB7-4D07-B37B-A874D914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3284538"/>
            <a:ext cx="12890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9">
            <a:extLst>
              <a:ext uri="{FF2B5EF4-FFF2-40B4-BE49-F238E27FC236}">
                <a16:creationId xmlns:a16="http://schemas.microsoft.com/office/drawing/2014/main" id="{43B5A482-D8C3-4C01-8585-A8F1EFA7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030788"/>
            <a:ext cx="1762125" cy="18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0" name="Picture 10">
            <a:extLst>
              <a:ext uri="{FF2B5EF4-FFF2-40B4-BE49-F238E27FC236}">
                <a16:creationId xmlns:a16="http://schemas.microsoft.com/office/drawing/2014/main" id="{29F6D044-97FA-4B4B-8EAE-52D64CCC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620713"/>
            <a:ext cx="1795463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1" name="Picture 11">
            <a:extLst>
              <a:ext uri="{FF2B5EF4-FFF2-40B4-BE49-F238E27FC236}">
                <a16:creationId xmlns:a16="http://schemas.microsoft.com/office/drawing/2014/main" id="{D9419635-0CEE-4178-A3BA-730B24AF0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5048250"/>
            <a:ext cx="181927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2" name="Picture 12">
            <a:extLst>
              <a:ext uri="{FF2B5EF4-FFF2-40B4-BE49-F238E27FC236}">
                <a16:creationId xmlns:a16="http://schemas.microsoft.com/office/drawing/2014/main" id="{D98582F3-DF97-4CAC-910A-FD7CDB43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28776"/>
            <a:ext cx="1206500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3" name="Picture 13">
            <a:extLst>
              <a:ext uri="{FF2B5EF4-FFF2-40B4-BE49-F238E27FC236}">
                <a16:creationId xmlns:a16="http://schemas.microsoft.com/office/drawing/2014/main" id="{4485B295-687C-4432-9034-3014149C7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24175"/>
            <a:ext cx="118745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4" name="Picture 14">
            <a:extLst>
              <a:ext uri="{FF2B5EF4-FFF2-40B4-BE49-F238E27FC236}">
                <a16:creationId xmlns:a16="http://schemas.microsoft.com/office/drawing/2014/main" id="{BE9469B9-C3D5-43FF-A27F-3F6AA6F01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076700"/>
            <a:ext cx="1255713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5" name="Picture 15">
            <a:extLst>
              <a:ext uri="{FF2B5EF4-FFF2-40B4-BE49-F238E27FC236}">
                <a16:creationId xmlns:a16="http://schemas.microsoft.com/office/drawing/2014/main" id="{734AB17D-DD8C-479A-B609-57D58DCDB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196976"/>
            <a:ext cx="1417638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6" name="Picture 16">
            <a:extLst>
              <a:ext uri="{FF2B5EF4-FFF2-40B4-BE49-F238E27FC236}">
                <a16:creationId xmlns:a16="http://schemas.microsoft.com/office/drawing/2014/main" id="{8970037D-BD51-4B2D-A39C-636868354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196975"/>
            <a:ext cx="1077912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7" name="Picture 17">
            <a:extLst>
              <a:ext uri="{FF2B5EF4-FFF2-40B4-BE49-F238E27FC236}">
                <a16:creationId xmlns:a16="http://schemas.microsoft.com/office/drawing/2014/main" id="{128EE230-8DB9-4041-9F51-ABD009A1C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196976"/>
            <a:ext cx="1727200" cy="1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1_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4.xml><?xml version="1.0" encoding="utf-8"?>
<a:theme xmlns:a="http://schemas.openxmlformats.org/drawingml/2006/main" name="3_Circui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5.xml><?xml version="1.0" encoding="utf-8"?>
<a:theme xmlns:a="http://schemas.openxmlformats.org/drawingml/2006/main" name="2_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6.xml><?xml version="1.0" encoding="utf-8"?>
<a:theme xmlns:a="http://schemas.openxmlformats.org/drawingml/2006/main" name="4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1570</Words>
  <Application>Microsoft Office PowerPoint</Application>
  <PresentationFormat>Widescreen</PresentationFormat>
  <Paragraphs>454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Antique Olive Compact</vt:lpstr>
      <vt:lpstr>-apple-system</vt:lpstr>
      <vt:lpstr>Arial</vt:lpstr>
      <vt:lpstr>Arial Black</vt:lpstr>
      <vt:lpstr>Arial Rounded MT Bold</vt:lpstr>
      <vt:lpstr>Clarendon Extended</vt:lpstr>
      <vt:lpstr>Grandview Display</vt:lpstr>
      <vt:lpstr>Impact</vt:lpstr>
      <vt:lpstr>Lucida Handwriting</vt:lpstr>
      <vt:lpstr>Sweet as candy</vt:lpstr>
      <vt:lpstr>Symbol</vt:lpstr>
      <vt:lpstr>Tahoma</vt:lpstr>
      <vt:lpstr>Times New Roman</vt:lpstr>
      <vt:lpstr>Tw Cen MT</vt:lpstr>
      <vt:lpstr>Wingdings</vt:lpstr>
      <vt:lpstr>DashVTI</vt:lpstr>
      <vt:lpstr>Circuit</vt:lpstr>
      <vt:lpstr>1_Circuit</vt:lpstr>
      <vt:lpstr>3_Circuit</vt:lpstr>
      <vt:lpstr>2_Circuit</vt:lpstr>
      <vt:lpstr>4_Circuit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Tujuan Manajemen SDM Stratejik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Komponen-Komponen dalam Sistem MSDM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SISTEM REKRUTMEN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Prinsip-Prinsip Utama dalam menjalankan Sistem MSDM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khaidar mansyah</dc:creator>
  <cp:lastModifiedBy>khaidar mansyah</cp:lastModifiedBy>
  <cp:revision>16</cp:revision>
  <dcterms:created xsi:type="dcterms:W3CDTF">2025-03-11T14:25:29Z</dcterms:created>
  <dcterms:modified xsi:type="dcterms:W3CDTF">2025-03-14T06:05:35Z</dcterms:modified>
</cp:coreProperties>
</file>