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04" r:id="rId4"/>
    <p:sldId id="305" r:id="rId5"/>
    <p:sldId id="306" r:id="rId6"/>
    <p:sldId id="307" r:id="rId7"/>
    <p:sldId id="303" r:id="rId8"/>
    <p:sldId id="308" r:id="rId9"/>
    <p:sldId id="309" r:id="rId10"/>
    <p:sldId id="310" r:id="rId11"/>
    <p:sldId id="311" r:id="rId12"/>
    <p:sldId id="312" r:id="rId13"/>
    <p:sldId id="313" r:id="rId14"/>
  </p:sldIdLst>
  <p:sldSz cx="9144000" cy="6858000" type="screen4x3"/>
  <p:notesSz cx="6761163" cy="99425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Riset SumberDayaManusia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1(sesi 1)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B2A1E9-093A-E5D9-8299-34B2D6132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z="3200" b="1" dirty="0">
                <a:solidFill>
                  <a:srgbClr val="FF0000"/>
                </a:solidFill>
              </a:rPr>
              <a:t>Topik terkini riset SDM</a:t>
            </a:r>
          </a:p>
          <a:p>
            <a:pPr marL="0" lvl="0" indent="0">
              <a:buNone/>
            </a:pP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/>
              <a:t>HR Strategy (strategi manajemen sumberdaya manusia)</a:t>
            </a:r>
          </a:p>
          <a:p>
            <a:r>
              <a:rPr lang="id-ID" dirty="0"/>
              <a:t>HR Effectiveness (efektivitas kebijakan manajemen SDM)</a:t>
            </a:r>
          </a:p>
          <a:p>
            <a:r>
              <a:rPr lang="id-ID" dirty="0"/>
              <a:t>HR Capabilities (kapabilitas manajemen SDM)</a:t>
            </a:r>
          </a:p>
          <a:p>
            <a:r>
              <a:rPr lang="id-ID" dirty="0"/>
              <a:t>HR Practices (praktek-praktek manajemen SDM)</a:t>
            </a:r>
          </a:p>
          <a:p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34F53-D200-879E-2C39-8F95E403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6B077-51E8-EEC1-41AB-53790FE79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15255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30D461-0F71-0BAE-D77A-0AF2CC96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HR Development (pengembangan SDM)</a:t>
            </a:r>
          </a:p>
          <a:p>
            <a:r>
              <a:rPr lang="id-ID" dirty="0"/>
              <a:t>Talent Management (manajemen bakat)</a:t>
            </a:r>
          </a:p>
          <a:p>
            <a:r>
              <a:rPr lang="id-ID" dirty="0"/>
              <a:t>Tacit Knowledge(self-learning,pengalaman)</a:t>
            </a:r>
          </a:p>
          <a:p>
            <a:r>
              <a:rPr lang="id-ID" dirty="0"/>
              <a:t>Training Evaluation (efektivitas pelatihan)</a:t>
            </a:r>
          </a:p>
          <a:p>
            <a:r>
              <a:rPr lang="id-ID" dirty="0"/>
              <a:t>HR Scorecard(metoda pengukuran dan penilaian kinerja)</a:t>
            </a:r>
          </a:p>
          <a:p>
            <a:r>
              <a:rPr lang="id-ID" dirty="0"/>
              <a:t>HR Costing (pengukuran biaya sumberdaya manusia)</a:t>
            </a:r>
          </a:p>
          <a:p>
            <a:r>
              <a:rPr lang="id-ID" dirty="0"/>
              <a:t>HR Competencies (kompetensi SDM)</a:t>
            </a:r>
          </a:p>
          <a:p>
            <a:r>
              <a:rPr lang="id-ID" dirty="0"/>
              <a:t>HR Information System (sistem informasi SDM)</a:t>
            </a:r>
          </a:p>
          <a:p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5563F-8813-C449-5246-61C6CB4A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392DA-7CFB-871E-0C80-3FFD5906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Kode MK </a:t>
            </a:r>
            <a:r>
              <a:rPr lang="id-ID" dirty="0"/>
              <a:t>21460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/>
              <a:t>MK </a:t>
            </a:r>
            <a:r>
              <a:rPr lang="id-ID" dirty="0"/>
              <a:t>Riset SDM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548451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FBFC30-E1D1-6F74-88D6-3349768F5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 Work Culture (Budaya kerja )</a:t>
            </a:r>
          </a:p>
          <a:p>
            <a:r>
              <a:rPr lang="id-ID" dirty="0"/>
              <a:t>Organization Culture (Budaya Organisasi)</a:t>
            </a:r>
          </a:p>
          <a:p>
            <a:r>
              <a:rPr lang="id-ID" dirty="0"/>
              <a:t>Motivation by Herzberg, Mc Gregory.A.Maslow</a:t>
            </a:r>
          </a:p>
          <a:p>
            <a:r>
              <a:rPr lang="id-ID" dirty="0"/>
              <a:t>Organizational Citizenship (kontribusi individu melalui perannya; perilaku karyawan)</a:t>
            </a:r>
          </a:p>
          <a:p>
            <a:r>
              <a:rPr lang="id-ID" dirty="0"/>
              <a:t>Selection and Replacement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DD7F3F-9A57-CFE4-035F-B07A4FDE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439032-BAE6-C5D8-3EF7-33900939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Kode MK :</a:t>
            </a:r>
            <a:r>
              <a:rPr lang="id-ID" dirty="0"/>
              <a:t>21460</a:t>
            </a:r>
          </a:p>
          <a:p>
            <a:r>
              <a:rPr lang="en-US" dirty="0"/>
              <a:t>MK :</a:t>
            </a:r>
            <a:r>
              <a:rPr lang="id-ID" dirty="0"/>
              <a:t>Riset SDM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6735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7E61B7-24DD-E93F-E521-C1B84161E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r>
              <a:rPr lang="id-ID" sz="3600" b="1" dirty="0">
                <a:solidFill>
                  <a:schemeClr val="tx2">
                    <a:lumMod val="75000"/>
                  </a:schemeClr>
                </a:solidFill>
                <a:latin typeface="Tekton Pro Cond" panose="020F0606020208020904" pitchFamily="34" charset="0"/>
              </a:rPr>
              <a:t>TERIMAKASIH.........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6DC922-1C65-AC2A-72B3-FD4C7F8F7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DAC20-B681-2822-71D6-2CE99299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Kode MK :</a:t>
            </a:r>
            <a:r>
              <a:rPr lang="id-ID" dirty="0"/>
              <a:t>21460</a:t>
            </a:r>
          </a:p>
          <a:p>
            <a:r>
              <a:rPr lang="en-US" dirty="0"/>
              <a:t>MK :</a:t>
            </a:r>
            <a:r>
              <a:rPr lang="id-ID" dirty="0"/>
              <a:t>Riset  SDM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813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GAMBARAN RISET SDM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3200" dirty="0"/>
              <a:t>Riset sumber daya manusia diartikan </a:t>
            </a:r>
          </a:p>
          <a:p>
            <a:pPr marL="0" lvl="0" indent="0">
              <a:buNone/>
            </a:pPr>
            <a:endParaRPr lang="id-ID" sz="3200" dirty="0"/>
          </a:p>
          <a:p>
            <a:pPr marL="0" lvl="0" indent="0">
              <a:buNone/>
            </a:pPr>
            <a:r>
              <a:rPr lang="id-ID" sz="3200" dirty="0"/>
              <a:t>Semua kegiatan yang melibatkan proses perencanaan, pengumpulan, penganalisisan, dan pelaporan informasi dengan tujuan memperbaiki pembuatan keputusan yang berkaitan dengan pengidentifikasian, pemecahan masalah, dan penentuan peluang dalam SDM.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id-ID" b="1" dirty="0"/>
              <a:t>INFORMASI DAN KEPUTUSAN SDM</a:t>
            </a:r>
          </a:p>
          <a:p>
            <a:endParaRPr lang="id-ID" b="1" dirty="0"/>
          </a:p>
          <a:p>
            <a:pPr marL="514350" indent="-514350">
              <a:buAutoNum type="arabicParenBoth"/>
            </a:pPr>
            <a:r>
              <a:rPr lang="id-ID" dirty="0"/>
              <a:t>Pedoman kegiatan bidang SDM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pPr marL="514350" indent="-514350">
              <a:buAutoNum type="arabicParenBoth"/>
            </a:pPr>
            <a:r>
              <a:rPr lang="id-ID" dirty="0"/>
              <a:t>Perhatian Pimpinan sebagai  bahan pertimbangan keputusan organisasi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(3) Bahan Informasi pengambilan keputusan di bidang </a:t>
            </a:r>
          </a:p>
          <a:p>
            <a:pPr marL="0" indent="0">
              <a:buNone/>
            </a:pPr>
            <a:r>
              <a:rPr lang="id-ID" dirty="0"/>
              <a:t>      manajemen SDM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 Riset SDM</a:t>
            </a:r>
          </a:p>
          <a:p>
            <a:r>
              <a:rPr lang="en-US" dirty="0"/>
              <a:t>M</a:t>
            </a:r>
            <a:r>
              <a:rPr lang="id-ID" dirty="0"/>
              <a:t>AN</a:t>
            </a:r>
            <a:r>
              <a:rPr lang="en-US" dirty="0"/>
              <a:t> :</a:t>
            </a:r>
            <a:r>
              <a:rPr lang="id-ID" dirty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49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b="1" dirty="0"/>
          </a:p>
          <a:p>
            <a:pPr>
              <a:buFont typeface="Wingdings" pitchFamily="2" charset="2"/>
              <a:buChar char="Ø"/>
            </a:pPr>
            <a:r>
              <a:rPr lang="id-ID" sz="3200" dirty="0"/>
              <a:t>Dapat ditarik beberapa poin utama, yaitu:</a:t>
            </a:r>
          </a:p>
          <a:p>
            <a:pPr marL="0" indent="0">
              <a:buNone/>
            </a:pPr>
            <a:r>
              <a:rPr lang="id-ID" sz="3200" dirty="0"/>
              <a:t> (1) Terdiri atas beberapa tahap yang merupakan  </a:t>
            </a:r>
          </a:p>
          <a:p>
            <a:pPr marL="0" indent="0">
              <a:buNone/>
            </a:pPr>
            <a:r>
              <a:rPr lang="id-ID" sz="3200" dirty="0"/>
              <a:t>       suatu proses.</a:t>
            </a:r>
          </a:p>
          <a:p>
            <a:pPr marL="0" indent="0">
              <a:buNone/>
            </a:pPr>
            <a:r>
              <a:rPr lang="id-ID" sz="3200" dirty="0"/>
              <a:t> (2) Hasil akhir berupa informasi.</a:t>
            </a:r>
          </a:p>
          <a:p>
            <a:pPr marL="0" indent="0">
              <a:buNone/>
            </a:pPr>
            <a:r>
              <a:rPr lang="id-ID" sz="3200" dirty="0"/>
              <a:t> (3) Ditunjukan untuk membantu pengambilan keputusan manajemen SDM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 Riset SDM</a:t>
            </a:r>
          </a:p>
          <a:p>
            <a:r>
              <a:rPr lang="en-US" dirty="0"/>
              <a:t>M</a:t>
            </a:r>
            <a:r>
              <a:rPr lang="id-ID" dirty="0"/>
              <a:t>AN</a:t>
            </a:r>
            <a:r>
              <a:rPr lang="en-US" dirty="0"/>
              <a:t> :</a:t>
            </a:r>
            <a:r>
              <a:rPr lang="id-ID" dirty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8483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id-ID" b="1" dirty="0"/>
              <a:t>KEUNIKAN SDM</a:t>
            </a:r>
          </a:p>
          <a:p>
            <a:pPr marL="0" indent="0">
              <a:buNone/>
            </a:pPr>
            <a:endParaRPr lang="id-ID" b="1" dirty="0"/>
          </a:p>
          <a:p>
            <a:pPr marL="514350" indent="-514350">
              <a:buAutoNum type="arabicParenBoth"/>
            </a:pPr>
            <a:r>
              <a:rPr lang="id-ID" dirty="0"/>
              <a:t>Dapat dijadikan keunggulan kompetitif yang sulit ditiru oleh organisasi lain.</a:t>
            </a:r>
          </a:p>
          <a:p>
            <a:pPr marL="514350" indent="-514350">
              <a:buAutoNum type="arabicParenBoth"/>
            </a:pPr>
            <a:r>
              <a:rPr lang="id-ID" dirty="0"/>
              <a:t> Keunikan  dapat tercipta dengan adanya proses, perilaku dan praktek-praktek SDM yang sulit ditiru oleh oleh organisasi lain karena proses tersebut menghasilkan interaksi antarin dividu yang menghasilkan </a:t>
            </a:r>
            <a:r>
              <a:rPr lang="id-ID" i="1" dirty="0"/>
              <a:t>knowledge, social capital </a:t>
            </a:r>
            <a:r>
              <a:rPr lang="id-ID" dirty="0"/>
              <a:t>dan </a:t>
            </a:r>
            <a:r>
              <a:rPr lang="id-ID" i="1" dirty="0"/>
              <a:t>human capital</a:t>
            </a:r>
            <a:r>
              <a:rPr lang="id-ID" dirty="0"/>
              <a:t>.</a:t>
            </a:r>
            <a:endParaRPr lang="id-ID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lvl="0" indent="0">
              <a:buNone/>
            </a:pPr>
            <a:endParaRPr lang="id-ID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arenBoth"/>
            </a:pP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Riset SDM</a:t>
            </a:r>
          </a:p>
          <a:p>
            <a:r>
              <a:rPr lang="en-US" dirty="0"/>
              <a:t>M</a:t>
            </a:r>
            <a:r>
              <a:rPr lang="id-ID" dirty="0"/>
              <a:t>AN</a:t>
            </a:r>
            <a:r>
              <a:rPr lang="en-US" dirty="0"/>
              <a:t> :</a:t>
            </a:r>
            <a:r>
              <a:rPr lang="id-ID" dirty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4045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b="1" dirty="0">
                <a:solidFill>
                  <a:srgbClr val="C00000"/>
                </a:solidFill>
              </a:rPr>
              <a:t>Peranan informasi dalam pengambilan keputusan terkait SDM</a:t>
            </a:r>
          </a:p>
          <a:p>
            <a:pPr marL="0" indent="0">
              <a:buNone/>
            </a:pPr>
            <a:r>
              <a:rPr lang="id-ID" b="1" dirty="0"/>
              <a:t>Peranan Sistem Informasi</a:t>
            </a:r>
            <a:r>
              <a:rPr lang="id-ID" dirty="0"/>
              <a:t> merupakan alat bantu untuk mempermudah manajemen dalam menentukan </a:t>
            </a:r>
            <a:r>
              <a:rPr lang="id-ID" b="1" dirty="0"/>
              <a:t>pengambilan</a:t>
            </a:r>
            <a:r>
              <a:rPr lang="id-ID" dirty="0"/>
              <a:t> suatu </a:t>
            </a:r>
            <a:r>
              <a:rPr lang="id-ID" b="1" dirty="0"/>
              <a:t>keputusan</a:t>
            </a:r>
            <a:r>
              <a:rPr lang="id-ID" dirty="0"/>
              <a:t>, namun tidak menggantikannya. Karena manajemen perusahaanlah yang menentukan hasil akhir dari sebuah </a:t>
            </a:r>
            <a:r>
              <a:rPr lang="id-ID" b="1" dirty="0"/>
              <a:t>keputusan</a:t>
            </a:r>
            <a:r>
              <a:rPr lang="id-ID" dirty="0"/>
              <a:t> , dalam hal ini terkait dengan SDM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Riset SDM</a:t>
            </a:r>
          </a:p>
          <a:p>
            <a:r>
              <a:rPr lang="en-US" dirty="0"/>
              <a:t>M</a:t>
            </a:r>
            <a:r>
              <a:rPr lang="id-ID" dirty="0"/>
              <a:t>AN</a:t>
            </a:r>
            <a:r>
              <a:rPr lang="en-US" dirty="0"/>
              <a:t> :</a:t>
            </a:r>
            <a:r>
              <a:rPr lang="id-ID" dirty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708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sz="4400" dirty="0"/>
              <a:t>         </a:t>
            </a:r>
            <a:r>
              <a:rPr lang="id-ID" sz="3600" b="1" dirty="0">
                <a:solidFill>
                  <a:srgbClr val="FF0000"/>
                </a:solidFill>
              </a:rPr>
              <a:t>PENGERTIAN RISET SDM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id-ID" sz="4400" b="1" dirty="0"/>
              <a:t>Riset sumber daya manusia</a:t>
            </a:r>
            <a:r>
              <a:rPr lang="id-ID" sz="4400" dirty="0"/>
              <a:t> (</a:t>
            </a:r>
            <a:r>
              <a:rPr lang="id-ID" sz="4400" i="1" dirty="0"/>
              <a:t>Human Resources Research</a:t>
            </a:r>
            <a:r>
              <a:rPr lang="id-ID" sz="4400" dirty="0"/>
              <a:t>) adalah kegiatan menghimpun dan menginvestigasi berbagai fakta yang terkait dengan berbagai masalah </a:t>
            </a:r>
            <a:r>
              <a:rPr lang="id-ID" sz="4400" b="1" dirty="0"/>
              <a:t>sumber daya manusia</a:t>
            </a:r>
            <a:r>
              <a:rPr lang="id-ID" sz="4400" dirty="0"/>
              <a:t> untuk menghilangkan atau mengurangi masalah yang terjadi</a:t>
            </a:r>
          </a:p>
          <a:p>
            <a:pPr algn="ctr">
              <a:buNone/>
            </a:pP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0D318A-1A9A-0D0A-636B-34F4FDF2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lvl="0" indent="0">
              <a:buNone/>
            </a:pPr>
            <a:r>
              <a:rPr lang="id-ID" b="1" dirty="0">
                <a:solidFill>
                  <a:schemeClr val="accent6">
                    <a:lumMod val="75000"/>
                  </a:schemeClr>
                </a:solidFill>
              </a:rPr>
              <a:t>                PERANAN RISET SDM</a:t>
            </a:r>
          </a:p>
          <a:p>
            <a:pPr marL="0" lvl="0" indent="0">
              <a:buNone/>
            </a:pPr>
            <a:endParaRPr lang="id-ID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id-ID" sz="2800" dirty="0"/>
              <a:t>Secara umum, </a:t>
            </a:r>
            <a:r>
              <a:rPr lang="id-ID" sz="2800" b="1" dirty="0"/>
              <a:t>riset sumber daya manusia</a:t>
            </a:r>
            <a:r>
              <a:rPr lang="id-ID" sz="2800" dirty="0"/>
              <a:t> bertujuan memperoleh informasi berkaitan dengan </a:t>
            </a:r>
            <a:r>
              <a:rPr lang="id-ID" sz="2800" b="1" dirty="0"/>
              <a:t>sumber daya manusia</a:t>
            </a:r>
            <a:r>
              <a:rPr lang="id-ID" sz="2800" dirty="0"/>
              <a:t>.</a:t>
            </a:r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r>
              <a:rPr lang="id-ID" sz="2800" dirty="0"/>
              <a:t> Selain itu, tujuan </a:t>
            </a:r>
            <a:r>
              <a:rPr lang="id-ID" sz="2800" b="1" dirty="0"/>
              <a:t>riset sumber daya manusia</a:t>
            </a:r>
            <a:r>
              <a:rPr lang="id-ID" sz="2800" dirty="0"/>
              <a:t> ialah untuk mengoptimalkan pencapaian tujuan organisasional dan pribadi.</a:t>
            </a:r>
          </a:p>
          <a:p>
            <a:pPr marL="0" lvl="0" indent="0">
              <a:buNone/>
            </a:pPr>
            <a:endParaRPr lang="id-ID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id-ID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6AE41-E8BA-2D12-B836-103B170F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E2047-61CB-6B73-80A8-B214F3BD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Kode MK :</a:t>
            </a:r>
            <a:r>
              <a:rPr lang="id-ID" dirty="0"/>
              <a:t>21460</a:t>
            </a:r>
          </a:p>
          <a:p>
            <a:r>
              <a:rPr lang="en-US" dirty="0"/>
              <a:t>MK </a:t>
            </a:r>
            <a:r>
              <a:rPr lang="id-ID" dirty="0"/>
              <a:t>Riset SDM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6939901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78236F-525D-2F0F-4293-9AF9BD645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Peranan informasi dalam pengambilan keputusan terkait SDM</a:t>
            </a:r>
          </a:p>
          <a:p>
            <a:pPr marL="0" indent="0">
              <a:buNone/>
            </a:pPr>
            <a:r>
              <a:rPr lang="id-ID" b="1" dirty="0"/>
              <a:t>Peranan Sistem Informasi</a:t>
            </a:r>
            <a:r>
              <a:rPr lang="id-ID" dirty="0"/>
              <a:t> merupakan alat bantu untuk mempermudah manajemen dalam menentukan </a:t>
            </a:r>
            <a:r>
              <a:rPr lang="id-ID" b="1" dirty="0"/>
              <a:t>pengambilan</a:t>
            </a:r>
            <a:r>
              <a:rPr lang="id-ID" dirty="0"/>
              <a:t> suatu </a:t>
            </a:r>
            <a:r>
              <a:rPr lang="id-ID" b="1" dirty="0"/>
              <a:t>keputusan</a:t>
            </a:r>
            <a:r>
              <a:rPr lang="id-ID" dirty="0"/>
              <a:t>, namun tidak menggantikannya. Karena manajemen perusahaanlah yang menentukan hasil akhir dari sebuah </a:t>
            </a:r>
            <a:r>
              <a:rPr lang="id-ID" b="1" dirty="0"/>
              <a:t>keputusan</a:t>
            </a:r>
            <a:r>
              <a:rPr lang="id-ID" dirty="0"/>
              <a:t> , dalam hal ini terkait dengan SDM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27D62-481B-A81E-43BC-D8CFEFAF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1D11B8-CE04-05D3-2D2F-939B0A9B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Kode MK :</a:t>
            </a:r>
            <a:r>
              <a:rPr lang="id-ID" dirty="0"/>
              <a:t>21460</a:t>
            </a:r>
          </a:p>
          <a:p>
            <a:r>
              <a:rPr lang="en-US" dirty="0"/>
              <a:t>MK :</a:t>
            </a:r>
            <a:r>
              <a:rPr lang="id-ID" dirty="0"/>
              <a:t>Riset SDM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2745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3224</TotalTime>
  <Words>585</Words>
  <Application>Microsoft Office PowerPoint</Application>
  <PresentationFormat>On-screen Show (4:3)</PresentationFormat>
  <Paragraphs>97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Tekton Pro Cond</vt:lpstr>
      <vt:lpstr>Times New Roman</vt:lpstr>
      <vt:lpstr>Wingdings</vt:lpstr>
      <vt:lpstr>Office Theme</vt:lpstr>
      <vt:lpstr>PowerPoint Presentation</vt:lpstr>
      <vt:lpstr>GAMBARAN RISET SDM</vt:lpstr>
      <vt:lpstr>PowerPoint Presentation</vt:lpstr>
      <vt:lpstr>PowerPoint Presentation</vt:lpstr>
      <vt:lpstr>PowerPoint Presentation</vt:lpstr>
      <vt:lpstr>PowerPoint Presentation</vt:lpstr>
      <vt:lpstr>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490</cp:revision>
  <cp:lastPrinted>2015-09-17T08:41:14Z</cp:lastPrinted>
  <dcterms:created xsi:type="dcterms:W3CDTF">2010-04-18T12:06:30Z</dcterms:created>
  <dcterms:modified xsi:type="dcterms:W3CDTF">2024-03-06T03:10:36Z</dcterms:modified>
</cp:coreProperties>
</file>