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v-SE" sz="3600">
                <a:latin typeface="Times New Roman" panose="02020603050405020304" pitchFamily="18" charset="0"/>
                <a:cs typeface="Times New Roman" panose="02020603050405020304" pitchFamily="18" charset="0"/>
              </a:rPr>
              <a:t>Hambatan dalam Komunikasi Lintas Budaya</a:t>
            </a:r>
          </a:p>
          <a:p>
            <a:pPr algn="ctr"/>
            <a:r>
              <a:rPr lang="id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13E9A4-D348-A1F9-DD31-E35FA51F66D5}"/>
              </a:ext>
            </a:extLst>
          </p:cNvPr>
          <p:cNvSpPr txBox="1"/>
          <p:nvPr/>
        </p:nvSpPr>
        <p:spPr>
          <a:xfrm>
            <a:off x="611560" y="4741439"/>
            <a:ext cx="820891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800"/>
              <a:t>Faktor yang Menghambat dan Cara Mengatasinya dalam Komunikasi Bisnis Global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BCDE29F-9EA0-A5A8-F582-FCF8E01AD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980728"/>
            <a:ext cx="6400800" cy="72008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Kesimpulan &amp; Diskusi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6DE258-7E41-FCF5-0737-4934FEB6A2DD}"/>
              </a:ext>
            </a:extLst>
          </p:cNvPr>
          <p:cNvSpPr txBox="1"/>
          <p:nvPr/>
        </p:nvSpPr>
        <p:spPr>
          <a:xfrm>
            <a:off x="457200" y="2132856"/>
            <a:ext cx="843528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ID" sz="2800"/>
              <a:t>Hambatan komunikasi lintas budaya dapat </a:t>
            </a:r>
          </a:p>
          <a:p>
            <a:r>
              <a:rPr lang="en-ID" sz="2800"/>
              <a:t>      menghambat interaksi bisnis</a:t>
            </a:r>
          </a:p>
          <a:p>
            <a:pPr marL="457200" indent="-457200">
              <a:buFontTx/>
              <a:buChar char="-"/>
            </a:pPr>
            <a:r>
              <a:rPr lang="en-ID" sz="2800"/>
              <a:t>Kesadaran budaya dan strategi komunikasi yang baik </a:t>
            </a:r>
          </a:p>
          <a:p>
            <a:r>
              <a:rPr lang="en-ID" sz="2800"/>
              <a:t>      dapat mengatasi hambatan</a:t>
            </a:r>
          </a:p>
          <a:p>
            <a:pPr marL="457200" indent="-457200">
              <a:buFontTx/>
              <a:buChar char="-"/>
            </a:pPr>
            <a:r>
              <a:rPr lang="en-ID" sz="2800"/>
              <a:t>Diskusi: Pernahkah Anda mengalami hambatan dalam </a:t>
            </a:r>
          </a:p>
          <a:p>
            <a:pPr marL="457200" indent="-457200">
              <a:buFontTx/>
              <a:buChar char="-"/>
            </a:pPr>
            <a:r>
              <a:rPr lang="en-ID" sz="2800"/>
              <a:t>komunikasi lintas budaya?</a:t>
            </a:r>
          </a:p>
        </p:txBody>
      </p:sp>
    </p:spTree>
    <p:extLst>
      <p:ext uri="{BB962C8B-B14F-4D97-AF65-F5344CB8AC3E}">
        <p14:creationId xmlns:p14="http://schemas.microsoft.com/office/powerpoint/2010/main" val="334373162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2350038" y="1600201"/>
            <a:ext cx="5462321" cy="3268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pic>
        <p:nvPicPr>
          <p:cNvPr id="1026" name="Picture 2" descr="40 Kata-Kata Terima kasih atas Semuanya - Ragam Bola.com">
            <a:extLst>
              <a:ext uri="{FF2B5EF4-FFF2-40B4-BE49-F238E27FC236}">
                <a16:creationId xmlns:a16="http://schemas.microsoft.com/office/drawing/2014/main" id="{453356BC-E046-FC04-600B-BFC632134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196752"/>
            <a:ext cx="3024336" cy="185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7200"/>
              <a:t>Pengantar &amp; Tujuan Pembelajaran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ID">
                <a:solidFill>
                  <a:schemeClr val="tx1"/>
                </a:solidFill>
              </a:rPr>
              <a:t>-    Memahami hambatan komunikasi lintas budaya</a:t>
            </a:r>
          </a:p>
          <a:p>
            <a:pPr marL="457200" indent="-457200" algn="just">
              <a:buFontTx/>
              <a:buChar char="-"/>
            </a:pPr>
            <a:r>
              <a:rPr lang="en-ID">
                <a:solidFill>
                  <a:schemeClr val="tx1"/>
                </a:solidFill>
              </a:rPr>
              <a:t>Menganalisis dampak perbedaan budaya terhadap  komunikasi</a:t>
            </a:r>
          </a:p>
          <a:p>
            <a:pPr marL="457200" indent="-457200" algn="just">
              <a:buFontTx/>
              <a:buChar char="-"/>
            </a:pPr>
            <a:r>
              <a:rPr lang="en-ID">
                <a:solidFill>
                  <a:schemeClr val="tx1"/>
                </a:solidFill>
              </a:rPr>
              <a:t>Menjelaskan strategi untuk mengatasi hambatan </a:t>
            </a:r>
          </a:p>
          <a:p>
            <a:pPr algn="just"/>
            <a:r>
              <a:rPr lang="en-ID">
                <a:solidFill>
                  <a:schemeClr val="tx1"/>
                </a:solidFill>
              </a:rPr>
              <a:t>     tersebut.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ID"/>
              <a:t>Definisi Hambatan Komunikasi Lintas Budaya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ID">
                <a:solidFill>
                  <a:schemeClr val="tx1"/>
                </a:solidFill>
              </a:rPr>
              <a:t>Hambatan dalam komunikasi lintas budaya adalah faktor yang menghalangi pemahaman dan interaksi efektif antara individu dari latar belakang budaya yang berbeda.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D449EBA-E4D3-A853-D6D5-ABC188081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7160840" cy="864096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Perbedaan Bahasa sebagai Hambatan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64C3D7-737B-6337-64CA-0DD25FA7ECC7}"/>
              </a:ext>
            </a:extLst>
          </p:cNvPr>
          <p:cNvSpPr txBox="1"/>
          <p:nvPr/>
        </p:nvSpPr>
        <p:spPr>
          <a:xfrm>
            <a:off x="287524" y="2008013"/>
            <a:ext cx="856895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/>
              <a:t>- Kesalahan penerjemahan dan makna kata yang berbeda</a:t>
            </a:r>
          </a:p>
          <a:p>
            <a:r>
              <a:rPr lang="en-ID" sz="2800"/>
              <a:t>- Penggunaan jargon atau idiom yang sulit dipahami</a:t>
            </a:r>
          </a:p>
          <a:p>
            <a:r>
              <a:rPr lang="en-ID" sz="2800"/>
              <a:t>- Ketidakmampuan memahami aksen atau dialek lokal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A2E252-65E3-3BA4-1798-8C23E01C6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3645024"/>
            <a:ext cx="2376264" cy="243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88009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9F600E8-2C26-BFAC-211E-5A872DE40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776864" cy="792088"/>
          </a:xfrm>
        </p:spPr>
        <p:txBody>
          <a:bodyPr>
            <a:normAutofit/>
          </a:bodyPr>
          <a:lstStyle/>
          <a:p>
            <a:r>
              <a:rPr lang="nl-NL" sz="3600">
                <a:solidFill>
                  <a:schemeClr val="tx1"/>
                </a:solidFill>
              </a:rPr>
              <a:t>Perbedaan Norma dan Nilai Budaya</a:t>
            </a:r>
            <a:endParaRPr lang="en-ID" sz="360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EDBC08-F8DD-0CDC-EBFD-9D4A8DC1843F}"/>
              </a:ext>
            </a:extLst>
          </p:cNvPr>
          <p:cNvSpPr txBox="1"/>
          <p:nvPr/>
        </p:nvSpPr>
        <p:spPr>
          <a:xfrm>
            <a:off x="179512" y="1844824"/>
            <a:ext cx="878497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- </a:t>
            </a: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Berbeda cara menyampaikan pendapat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Perbedaan dalam konsep waktu (tepat waktu vs. fleksibel)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Variasi dalam tingkat formalitas komunikasi</a:t>
            </a:r>
          </a:p>
        </p:txBody>
      </p:sp>
    </p:spTree>
    <p:extLst>
      <p:ext uri="{BB962C8B-B14F-4D97-AF65-F5344CB8AC3E}">
        <p14:creationId xmlns:p14="http://schemas.microsoft.com/office/powerpoint/2010/main" val="20093615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A7C2D06-8BEC-FC48-5658-3CD8A0A5EB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980728"/>
            <a:ext cx="6400800" cy="792088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Gestur dan Ekspresi Nonverbal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08C4B7-2DF7-1B39-3931-F0336BEB63CD}"/>
              </a:ext>
            </a:extLst>
          </p:cNvPr>
          <p:cNvSpPr txBox="1"/>
          <p:nvPr/>
        </p:nvSpPr>
        <p:spPr>
          <a:xfrm>
            <a:off x="395536" y="2348880"/>
            <a:ext cx="856895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Gerakan tangan yang bermakna berbeda di setiap budaya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Kontak mata: tanda hormat atau agresi?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Jarak pribadi dalam komunikasi</a:t>
            </a:r>
          </a:p>
        </p:txBody>
      </p:sp>
    </p:spTree>
    <p:extLst>
      <p:ext uri="{BB962C8B-B14F-4D97-AF65-F5344CB8AC3E}">
        <p14:creationId xmlns:p14="http://schemas.microsoft.com/office/powerpoint/2010/main" val="250707677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3568F9-FF2C-289F-B822-F102903FA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6046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ID" sz="3600"/>
              <a:t>Stereotip dan Prasangka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6854D1-4FDF-E5BF-6439-56A96A05AFA2}"/>
              </a:ext>
            </a:extLst>
          </p:cNvPr>
          <p:cNvSpPr txBox="1"/>
          <p:nvPr/>
        </p:nvSpPr>
        <p:spPr>
          <a:xfrm>
            <a:off x="457200" y="2132856"/>
            <a:ext cx="836327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Persepsi yang salah tentang budaya lain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Sikap diskriminatif dalam komunikasi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Kurangnya pemahaman akan keberagaman budaya</a:t>
            </a:r>
          </a:p>
        </p:txBody>
      </p:sp>
    </p:spTree>
    <p:extLst>
      <p:ext uri="{BB962C8B-B14F-4D97-AF65-F5344CB8AC3E}">
        <p14:creationId xmlns:p14="http://schemas.microsoft.com/office/powerpoint/2010/main" val="411660751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69BC843-0C86-4D01-52A5-26CB13ABA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836712"/>
            <a:ext cx="8640960" cy="936104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  <a:highlight>
                  <a:srgbClr val="00FFFF"/>
                </a:highlight>
              </a:rPr>
              <a:t>Hambatan Teknologi dan Media Komunikasi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D14A93-228F-4F19-8609-03FAFAAAD95E}"/>
              </a:ext>
            </a:extLst>
          </p:cNvPr>
          <p:cNvSpPr txBox="1"/>
          <p:nvPr/>
        </p:nvSpPr>
        <p:spPr>
          <a:xfrm>
            <a:off x="611560" y="2276872"/>
            <a:ext cx="80648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- </a:t>
            </a: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Gangguan teknis dalam komunikasi virtual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Kurangnya akses ke teknologi di beberapa daerah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Perbedaan preferensi dalam media komunikasi</a:t>
            </a:r>
          </a:p>
        </p:txBody>
      </p:sp>
    </p:spTree>
    <p:extLst>
      <p:ext uri="{BB962C8B-B14F-4D97-AF65-F5344CB8AC3E}">
        <p14:creationId xmlns:p14="http://schemas.microsoft.com/office/powerpoint/2010/main" val="287071572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26F4DA7-307D-6B72-C060-A1AAA0F769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6760840" cy="1224136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Strategi Mengatasi Hambatan Komunikasi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EED123-0EC9-F41A-8AA3-35DD12DD6C34}"/>
              </a:ext>
            </a:extLst>
          </p:cNvPr>
          <p:cNvSpPr txBox="1"/>
          <p:nvPr/>
        </p:nvSpPr>
        <p:spPr>
          <a:xfrm>
            <a:off x="683568" y="2551837"/>
            <a:ext cx="763284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Belajar dasar bahasa lokal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Menggunakan komunikasi sederhana dan jelas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Menghormati perbedaan budaya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Mengembangkan keterampilan komunikasi  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nonverbal</a:t>
            </a:r>
          </a:p>
        </p:txBody>
      </p:sp>
    </p:spTree>
    <p:extLst>
      <p:ext uri="{BB962C8B-B14F-4D97-AF65-F5344CB8AC3E}">
        <p14:creationId xmlns:p14="http://schemas.microsoft.com/office/powerpoint/2010/main" val="321093313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2975</TotalTime>
  <Words>260</Words>
  <Application>Microsoft Office PowerPoint</Application>
  <PresentationFormat>On-screen Show (4:3)</PresentationFormat>
  <Paragraphs>47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444</cp:revision>
  <cp:lastPrinted>2017-08-29T02:54:51Z</cp:lastPrinted>
  <dcterms:created xsi:type="dcterms:W3CDTF">2010-04-18T12:06:30Z</dcterms:created>
  <dcterms:modified xsi:type="dcterms:W3CDTF">2025-03-27T04:14:31Z</dcterms:modified>
</cp:coreProperties>
</file>