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55290" y="1651432"/>
            <a:ext cx="9118401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>
                <a:latin typeface="Cambria" panose="02040503050406030204" pitchFamily="18" charset="0"/>
                <a:ea typeface="Cambria" panose="02040503050406030204" pitchFamily="18" charset="0"/>
              </a:rPr>
              <a:t>Komunikasi Verbal dan Nonverbal </a:t>
            </a:r>
          </a:p>
          <a:p>
            <a:pPr algn="ctr"/>
            <a:r>
              <a:rPr lang="it-IT" sz="3600">
                <a:latin typeface="Cambria" panose="02040503050406030204" pitchFamily="18" charset="0"/>
                <a:ea typeface="Cambria" panose="02040503050406030204" pitchFamily="18" charset="0"/>
              </a:rPr>
              <a:t>di Berbagai Budaya</a:t>
            </a:r>
          </a:p>
          <a:p>
            <a:pPr algn="ctr"/>
            <a:r>
              <a:rPr lang="id-ID" sz="48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48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48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0F0DDD-8414-FEEC-A4B6-BE6BE02588CC}"/>
              </a:ext>
            </a:extLst>
          </p:cNvPr>
          <p:cNvSpPr txBox="1"/>
          <p:nvPr/>
        </p:nvSpPr>
        <p:spPr>
          <a:xfrm>
            <a:off x="1259632" y="4560237"/>
            <a:ext cx="74168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Komponen Verbal dan Nonverbal dalam Komunikasi Lintas Budaya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683568" y="2090172"/>
            <a:ext cx="806489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bisnis lintas budaya adalah keterampilan penting dalam dunia global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Pemahaman budaya membantu dalam menjalin hubungan bisnis yang sukses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Adaptasi dan fleksibilitas adalah kunci keberhasilan dalam komunikasi lintas budaya</a:t>
            </a: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4CD62-424A-9D4D-D233-20C4A9C09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8DAD7E3-B63F-13CE-92B1-FA7766A7C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86BA7C-9D1B-EBEC-A9C2-DE1CE9DE042B}"/>
              </a:ext>
            </a:extLst>
          </p:cNvPr>
          <p:cNvSpPr txBox="1"/>
          <p:nvPr/>
        </p:nvSpPr>
        <p:spPr>
          <a:xfrm>
            <a:off x="683568" y="2090172"/>
            <a:ext cx="806489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bisnis lintas budaya adalah keterampilan penting dalam dunia global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Pemahaman budaya membantu dalam menjalin hubungan bisnis yang sukses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Adaptasi dan fleksibilitas adalah kunci keberhasilan dalam komunikasi lintas budaya</a:t>
            </a:r>
          </a:p>
        </p:txBody>
      </p:sp>
    </p:spTree>
    <p:extLst>
      <p:ext uri="{BB962C8B-B14F-4D97-AF65-F5344CB8AC3E}">
        <p14:creationId xmlns:p14="http://schemas.microsoft.com/office/powerpoint/2010/main" val="268418944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7200"/>
              <a:t>Pengantar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0718EF-2DC4-D39E-85EF-0BCFDB0DDECD}"/>
              </a:ext>
            </a:extLst>
          </p:cNvPr>
          <p:cNvSpPr txBox="1"/>
          <p:nvPr/>
        </p:nvSpPr>
        <p:spPr>
          <a:xfrm>
            <a:off x="323528" y="1844824"/>
            <a:ext cx="88204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Komunikasi adalah proses menyampaikan pesan antara individu atau kelompok.</a:t>
            </a:r>
          </a:p>
          <a:p>
            <a:endParaRPr lang="en-ID" sz="28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Dalam komunikasi lintas budaya, pemahaman tentang perbedaan verbal dan nonverbal sangat penting untuk menghindari miskomunikasi.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ID"/>
              <a:t>Komunikasi Verbal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b="1">
                <a:solidFill>
                  <a:schemeClr val="tx1"/>
                </a:solidFill>
              </a:rPr>
              <a:t>**Definisi:**</a:t>
            </a:r>
          </a:p>
          <a:p>
            <a:r>
              <a:rPr lang="en-ID">
                <a:solidFill>
                  <a:schemeClr val="tx1"/>
                </a:solidFill>
              </a:rPr>
              <a:t>- Komunikasi yang disampaikan tanpa kata-kata.</a:t>
            </a:r>
          </a:p>
          <a:p>
            <a:endParaRPr lang="en-ID">
              <a:solidFill>
                <a:schemeClr val="tx1"/>
              </a:solidFill>
            </a:endParaRPr>
          </a:p>
          <a:p>
            <a:r>
              <a:rPr lang="en-ID" b="1">
                <a:solidFill>
                  <a:schemeClr val="tx1"/>
                </a:solidFill>
              </a:rPr>
              <a:t>**Komponen Nonverbal:**</a:t>
            </a:r>
          </a:p>
          <a:p>
            <a:r>
              <a:rPr lang="en-ID">
                <a:solidFill>
                  <a:schemeClr val="tx1"/>
                </a:solidFill>
              </a:rPr>
              <a:t>- Bahasa tubuh (gestur, ekspresi wajah)</a:t>
            </a:r>
          </a:p>
          <a:p>
            <a:r>
              <a:rPr lang="en-ID">
                <a:solidFill>
                  <a:schemeClr val="tx1"/>
                </a:solidFill>
              </a:rPr>
              <a:t>- Kontak mata</a:t>
            </a:r>
          </a:p>
          <a:p>
            <a:r>
              <a:rPr lang="en-ID">
                <a:solidFill>
                  <a:schemeClr val="tx1"/>
                </a:solidFill>
              </a:rPr>
              <a:t>- Postur</a:t>
            </a:r>
          </a:p>
          <a:p>
            <a:r>
              <a:rPr lang="en-ID">
                <a:solidFill>
                  <a:schemeClr val="tx1"/>
                </a:solidFill>
              </a:rPr>
              <a:t>- Proksemik (jarak)</a:t>
            </a:r>
          </a:p>
          <a:p>
            <a:r>
              <a:rPr lang="en-ID">
                <a:solidFill>
                  <a:schemeClr val="tx1"/>
                </a:solidFill>
              </a:rPr>
              <a:t>- Haptik (sentuhan)</a:t>
            </a:r>
          </a:p>
          <a:p>
            <a:r>
              <a:rPr lang="en-ID">
                <a:solidFill>
                  <a:schemeClr val="tx1"/>
                </a:solidFill>
              </a:rPr>
              <a:t>- Penampilan fisik dan pakaian</a:t>
            </a:r>
          </a:p>
          <a:p>
            <a:r>
              <a:rPr lang="en-ID">
                <a:solidFill>
                  <a:schemeClr val="tx1"/>
                </a:solidFill>
              </a:rPr>
              <a:t>- Nada dan intonasi suara (paralinguistik</a:t>
            </a:r>
            <a:r>
              <a:rPr lang="en-ID"/>
              <a:t>)</a:t>
            </a:r>
          </a:p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6220CB-6901-FD18-630A-643E64069188}"/>
              </a:ext>
            </a:extLst>
          </p:cNvPr>
          <p:cNvSpPr txBox="1"/>
          <p:nvPr/>
        </p:nvSpPr>
        <p:spPr>
          <a:xfrm>
            <a:off x="2051720" y="483542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/>
              <a:t>Komunikasi Nonverbal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488944-D83E-E93E-169A-09C4140BEA2C}"/>
              </a:ext>
            </a:extLst>
          </p:cNvPr>
          <p:cNvSpPr txBox="1"/>
          <p:nvPr/>
        </p:nvSpPr>
        <p:spPr>
          <a:xfrm>
            <a:off x="755576" y="1261799"/>
            <a:ext cx="741682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/>
              <a:t>**Definisi:**</a:t>
            </a:r>
          </a:p>
          <a:p>
            <a:r>
              <a:rPr lang="en-ID" sz="2800"/>
              <a:t>- Komunikasi yang disampaikan tanpa kata-kata.</a:t>
            </a:r>
          </a:p>
          <a:p>
            <a:endParaRPr lang="en-ID" sz="2800"/>
          </a:p>
          <a:p>
            <a:r>
              <a:rPr lang="en-ID" sz="2800"/>
              <a:t>**Komponen Nonverbal:**</a:t>
            </a:r>
          </a:p>
          <a:p>
            <a:r>
              <a:rPr lang="en-ID" sz="2800"/>
              <a:t>- Bahasa tubuh (gestur, ekspresi wajah)</a:t>
            </a:r>
          </a:p>
          <a:p>
            <a:r>
              <a:rPr lang="en-ID" sz="2800"/>
              <a:t>- Kontak mata</a:t>
            </a:r>
          </a:p>
          <a:p>
            <a:r>
              <a:rPr lang="en-ID" sz="2800"/>
              <a:t>- Postur</a:t>
            </a:r>
          </a:p>
          <a:p>
            <a:r>
              <a:rPr lang="en-ID" sz="2800"/>
              <a:t>- Proksemik (jarak)</a:t>
            </a:r>
          </a:p>
          <a:p>
            <a:r>
              <a:rPr lang="en-ID" sz="2800"/>
              <a:t>- Haptik (sentuhan)</a:t>
            </a:r>
          </a:p>
          <a:p>
            <a:r>
              <a:rPr lang="en-ID" sz="2800"/>
              <a:t>- Penampilan fisik dan pakaian</a:t>
            </a:r>
          </a:p>
          <a:p>
            <a:r>
              <a:rPr lang="en-ID" sz="2800"/>
              <a:t>- Nada dan intonasi suara (paralinguistik)</a:t>
            </a:r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620688"/>
            <a:ext cx="8496944" cy="864096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  <a:latin typeface="+mj-lt"/>
              </a:rPr>
              <a:t>Perbedaan Budaya dalam Komunikasi Verbal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821ED2-8E4E-0D14-B6EF-C2C12B15D7C0}"/>
              </a:ext>
            </a:extLst>
          </p:cNvPr>
          <p:cNvSpPr txBox="1"/>
          <p:nvPr/>
        </p:nvSpPr>
        <p:spPr>
          <a:xfrm>
            <a:off x="683568" y="1197620"/>
            <a:ext cx="734481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4400"/>
              <a:t>- </a:t>
            </a:r>
            <a:r>
              <a:rPr lang="en-ID" sz="2800"/>
              <a:t>**Gaya Bahasa Langsung vs. Tidak Langsung**</a:t>
            </a:r>
          </a:p>
          <a:p>
            <a:r>
              <a:rPr lang="en-ID" sz="2800"/>
              <a:t>  - Barat cenderung langsung.</a:t>
            </a:r>
          </a:p>
          <a:p>
            <a:r>
              <a:rPr lang="en-ID" sz="2800"/>
              <a:t>  - Asia Timur lebih tidak langsung.</a:t>
            </a:r>
          </a:p>
          <a:p>
            <a:endParaRPr lang="en-ID" sz="2800"/>
          </a:p>
          <a:p>
            <a:r>
              <a:rPr lang="en-ID" sz="2800"/>
              <a:t>- **Ekspresi Emosi**</a:t>
            </a:r>
          </a:p>
          <a:p>
            <a:r>
              <a:rPr lang="en-ID" sz="2800"/>
              <a:t>  - Beberapa budaya terbuka, lainnya menahan ekspresi emosi.</a:t>
            </a:r>
          </a:p>
          <a:p>
            <a:endParaRPr lang="en-ID" sz="2800"/>
          </a:p>
          <a:p>
            <a:r>
              <a:rPr lang="en-ID" sz="2800"/>
              <a:t>- **Penggunaan Keheningan**</a:t>
            </a:r>
          </a:p>
          <a:p>
            <a:r>
              <a:rPr lang="en-ID" sz="2800"/>
              <a:t>  - Jepang: keheningan = refleksi.</a:t>
            </a:r>
          </a:p>
          <a:p>
            <a:r>
              <a:rPr lang="en-ID" sz="2800"/>
              <a:t>  - Amerika: keheningan = tidak nyaman</a:t>
            </a:r>
            <a:r>
              <a:rPr lang="en-ID" sz="4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152128"/>
          </a:xfrm>
        </p:spPr>
        <p:txBody>
          <a:bodyPr>
            <a:normAutofit lnSpcReduction="10000"/>
          </a:bodyPr>
          <a:lstStyle/>
          <a:p>
            <a:r>
              <a:rPr lang="sv-SE" sz="3600">
                <a:solidFill>
                  <a:schemeClr val="tx1"/>
                </a:solidFill>
                <a:latin typeface="+mj-lt"/>
              </a:rPr>
              <a:t>Perbedaan Budaya dalam Komunikasi Nonverbal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1115616" y="2204864"/>
            <a:ext cx="7246540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+mj-lt"/>
              </a:rPr>
              <a:t>**Kontak Mata**</a:t>
            </a:r>
          </a:p>
          <a:p>
            <a:r>
              <a:rPr lang="en-ID" sz="2400">
                <a:latin typeface="+mj-lt"/>
              </a:rPr>
              <a:t>  - AS: menunjukkan kepercayaan diri.</a:t>
            </a:r>
          </a:p>
          <a:p>
            <a:r>
              <a:rPr lang="en-ID" sz="2400">
                <a:latin typeface="+mj-lt"/>
              </a:rPr>
              <a:t>  - Jepang: terlalu intens = tidak sopan.</a:t>
            </a:r>
          </a:p>
          <a:p>
            <a:r>
              <a:rPr lang="en-ID" sz="2400" b="1">
                <a:latin typeface="+mj-lt"/>
              </a:rPr>
              <a:t>**Gestur Tangan**</a:t>
            </a:r>
          </a:p>
          <a:p>
            <a:r>
              <a:rPr lang="en-ID" sz="2400">
                <a:latin typeface="+mj-lt"/>
              </a:rPr>
              <a:t>  - Simbol “OK” punya arti berbeda di berbagai budaya. </a:t>
            </a:r>
            <a:r>
              <a:rPr lang="en-ID" sz="2400" b="1">
                <a:latin typeface="+mj-lt"/>
              </a:rPr>
              <a:t>**Jarak Pribadi**</a:t>
            </a:r>
          </a:p>
          <a:p>
            <a:r>
              <a:rPr lang="en-ID" sz="2400">
                <a:latin typeface="+mj-lt"/>
              </a:rPr>
              <a:t>  - Timur Tengah: lebih dekat.</a:t>
            </a:r>
          </a:p>
          <a:p>
            <a:r>
              <a:rPr lang="en-ID" sz="2400">
                <a:latin typeface="+mj-lt"/>
              </a:rPr>
              <a:t>  - Skandinavia: lebih jauh.</a:t>
            </a:r>
          </a:p>
          <a:p>
            <a:r>
              <a:rPr lang="en-ID" sz="2400" b="1">
                <a:latin typeface="+mj-lt"/>
              </a:rPr>
              <a:t>**Sentuhan**</a:t>
            </a:r>
          </a:p>
          <a:p>
            <a:r>
              <a:rPr lang="en-ID" sz="2400">
                <a:latin typeface="+mj-lt"/>
              </a:rPr>
              <a:t>  - Budaya Latin cenderung menyentuh lebih banyak.</a:t>
            </a:r>
          </a:p>
          <a:p>
            <a:r>
              <a:rPr lang="en-ID" sz="2400">
                <a:latin typeface="+mj-lt"/>
              </a:rPr>
              <a:t>  - Budaya Asia Timur lebih menjaga jarak</a:t>
            </a:r>
            <a:r>
              <a:rPr lang="en-ID" sz="280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648072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  <a:latin typeface="+mj-lt"/>
              </a:rPr>
              <a:t>Studi Kasus Singkat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1044799" y="1340768"/>
            <a:ext cx="672879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/>
              <a:t>Kasus:</a:t>
            </a:r>
          </a:p>
          <a:p>
            <a:r>
              <a:rPr lang="en-ID" sz="2800"/>
              <a:t>Seorang ekspatriat Amerika bekerja di Jepang merasa rekan kerjanya pasif karena jarang berbicara di rapat.</a:t>
            </a:r>
          </a:p>
          <a:p>
            <a:endParaRPr lang="en-ID" sz="2800"/>
          </a:p>
          <a:p>
            <a:r>
              <a:rPr lang="en-ID" sz="2800" b="1"/>
              <a:t>Analisis:</a:t>
            </a:r>
          </a:p>
          <a:p>
            <a:r>
              <a:rPr lang="en-ID" sz="2800"/>
              <a:t>- Ini adalah perbedaan gaya komunikasi langsung vs tidak langsung.</a:t>
            </a:r>
          </a:p>
          <a:p>
            <a:r>
              <a:rPr lang="en-ID" sz="2800"/>
              <a:t>- Di Jepang, menghormati atasan dan menjaga harmoni lebih penting daripada mengutarakan pendapat secara terbuka.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368152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  <a:latin typeface="+mn-lt"/>
              </a:rPr>
              <a:t>Tips Efektif Komunikasi Lintas Budaya</a:t>
            </a:r>
          </a:p>
          <a:p>
            <a:endParaRPr lang="en-ID" sz="3600">
              <a:solidFill>
                <a:schemeClr val="tx1"/>
              </a:solidFill>
              <a:latin typeface="+mn-lt"/>
            </a:endParaRPr>
          </a:p>
          <a:p>
            <a:endParaRPr lang="en-ID" sz="3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1187624" y="2204864"/>
            <a:ext cx="680475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Belajar tentang budaya lokal sebelum</a:t>
            </a:r>
          </a:p>
          <a:p>
            <a:r>
              <a:rPr lang="en-ID" sz="2800"/>
              <a:t>      berinteraksi.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Perhatikan isyarat nonverbal.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Hindari asumsi dan stereotipe.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Gunakan empati dan kesabaran.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Tanyakan jika tidak yakin akan makna suatu tindakan.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864096"/>
          </a:xfrm>
        </p:spPr>
        <p:txBody>
          <a:bodyPr>
            <a:normAutofit/>
          </a:bodyPr>
          <a:lstStyle/>
          <a:p>
            <a:r>
              <a:rPr lang="en-ID" sz="4000">
                <a:solidFill>
                  <a:schemeClr val="tx1"/>
                </a:solidFill>
                <a:latin typeface="+mn-lt"/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539552" y="1700808"/>
            <a:ext cx="82809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Komunikasi lintas budaya menuntut pemahaman atas perbedaan verbal dan nonverbal.</a:t>
            </a:r>
          </a:p>
          <a:p>
            <a:endParaRPr lang="en-ID" sz="28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Menjadi komunikator yang efektif berarti mampu beradaptasi dan sensitif terhadap perbedaan budaya.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</TotalTime>
  <Words>483</Words>
  <Application>Microsoft Office PowerPoint</Application>
  <PresentationFormat>On-screen Show (4:3)</PresentationFormat>
  <Paragraphs>84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445</cp:revision>
  <cp:lastPrinted>2017-08-29T02:54:51Z</cp:lastPrinted>
  <dcterms:created xsi:type="dcterms:W3CDTF">2010-04-18T12:06:30Z</dcterms:created>
  <dcterms:modified xsi:type="dcterms:W3CDTF">2025-04-10T04:03:52Z</dcterms:modified>
</cp:coreProperties>
</file>