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60" r:id="rId5"/>
    <p:sldId id="275" r:id="rId6"/>
    <p:sldId id="274" r:id="rId7"/>
    <p:sldId id="277" r:id="rId8"/>
    <p:sldId id="278" r:id="rId9"/>
    <p:sldId id="272" r:id="rId10"/>
    <p:sldId id="265" r:id="rId11"/>
    <p:sldId id="271" r:id="rId12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3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4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45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46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47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9750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5" name="Holder 2"/>
          <p:cNvSpPr>
            <a:spLocks noGrp="1"/>
          </p:cNvSpPr>
          <p:nvPr>
            <p:ph type="ctrTitle"/>
          </p:nvPr>
        </p:nvSpPr>
        <p:spPr>
          <a:xfrm>
            <a:off x="2880741" y="1359484"/>
            <a:ext cx="3518535" cy="4832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1048626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1048627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1048628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4/10/2025</a:t>
            </a:fld>
            <a:endParaRPr lang="en-US"/>
          </a:p>
        </p:txBody>
      </p:sp>
      <p:sp>
        <p:nvSpPr>
          <p:cNvPr id="1048629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1048582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7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1048583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1048584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4/10/2025</a:t>
            </a:fld>
            <a:endParaRPr lang="en-US"/>
          </a:p>
        </p:txBody>
      </p:sp>
      <p:sp>
        <p:nvSpPr>
          <p:cNvPr id="1048585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0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1048631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endParaRPr/>
          </a:p>
        </p:txBody>
      </p:sp>
      <p:sp>
        <p:nvSpPr>
          <p:cNvPr id="1048632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endParaRPr/>
          </a:p>
        </p:txBody>
      </p:sp>
      <p:sp>
        <p:nvSpPr>
          <p:cNvPr id="1048633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1048634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4/10/2025</a:t>
            </a:fld>
            <a:endParaRPr lang="en-US"/>
          </a:p>
        </p:txBody>
      </p:sp>
      <p:sp>
        <p:nvSpPr>
          <p:cNvPr id="1048635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6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1048637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1048638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4/10/2025</a:t>
            </a:fld>
            <a:endParaRPr lang="en-US"/>
          </a:p>
        </p:txBody>
      </p:sp>
      <p:sp>
        <p:nvSpPr>
          <p:cNvPr id="1048639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0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1048641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4/10/2025</a:t>
            </a:fld>
            <a:endParaRPr lang="en-US"/>
          </a:p>
        </p:txBody>
      </p:sp>
      <p:sp>
        <p:nvSpPr>
          <p:cNvPr id="1048642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bg object 16"/>
          <p:cNvPicPr>
            <a:picLocks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3111" cy="6857363"/>
          </a:xfrm>
          <a:prstGeom prst="rect">
            <a:avLst/>
          </a:prstGeom>
        </p:spPr>
      </p:pic>
      <p:sp>
        <p:nvSpPr>
          <p:cNvPr id="1048576" name="Holder 2"/>
          <p:cNvSpPr>
            <a:spLocks noGrp="1"/>
          </p:cNvSpPr>
          <p:nvPr>
            <p:ph type="title"/>
          </p:nvPr>
        </p:nvSpPr>
        <p:spPr>
          <a:xfrm>
            <a:off x="118363" y="923366"/>
            <a:ext cx="8398179" cy="9193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1048577" name="Holder 3"/>
          <p:cNvSpPr>
            <a:spLocks noGrp="1"/>
          </p:cNvSpPr>
          <p:nvPr>
            <p:ph type="body" idx="1"/>
          </p:nvPr>
        </p:nvSpPr>
        <p:spPr>
          <a:xfrm>
            <a:off x="533196" y="1870252"/>
            <a:ext cx="7949565" cy="40449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1048578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1048579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4/10/2025</a:t>
            </a:fld>
            <a:endParaRPr lang="en-US"/>
          </a:p>
        </p:txBody>
      </p:sp>
      <p:sp>
        <p:nvSpPr>
          <p:cNvPr id="1048580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object 2"/>
          <p:cNvSpPr txBox="1">
            <a:spLocks noGrp="1"/>
          </p:cNvSpPr>
          <p:nvPr>
            <p:ph type="title"/>
          </p:nvPr>
        </p:nvSpPr>
        <p:spPr>
          <a:xfrm>
            <a:off x="990600" y="488512"/>
            <a:ext cx="7315200" cy="14901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/>
            <a:r>
              <a:rPr lang="id-ID" sz="3200" dirty="0"/>
              <a:t/>
            </a:r>
            <a:br>
              <a:rPr lang="id-ID" sz="3200" dirty="0"/>
            </a:br>
            <a:r>
              <a:rPr lang="en-US" sz="3200" dirty="0" smtClean="0"/>
              <a:t>BAB 2 </a:t>
            </a:r>
            <a:br>
              <a:rPr lang="en-US" sz="3200" dirty="0" smtClean="0"/>
            </a:br>
            <a:r>
              <a:rPr lang="en-US" sz="3200" dirty="0" err="1" smtClean="0"/>
              <a:t>Akuntansi</a:t>
            </a:r>
            <a:r>
              <a:rPr lang="en-US" sz="3200" dirty="0" smtClean="0"/>
              <a:t> </a:t>
            </a:r>
            <a:r>
              <a:rPr lang="en-US" sz="3200" dirty="0" err="1" smtClean="0"/>
              <a:t>Manajemen</a:t>
            </a:r>
            <a:r>
              <a:rPr lang="en-US" sz="3200" dirty="0" smtClean="0"/>
              <a:t> </a:t>
            </a:r>
            <a:r>
              <a:rPr lang="en-US" sz="3200" dirty="0" err="1" smtClean="0"/>
              <a:t>Sektor</a:t>
            </a:r>
            <a:r>
              <a:rPr lang="en-US" sz="3200" dirty="0" smtClean="0"/>
              <a:t> </a:t>
            </a:r>
            <a:r>
              <a:rPr lang="en-US" sz="3200" dirty="0" err="1" smtClean="0"/>
              <a:t>Publik</a:t>
            </a:r>
            <a:endParaRPr lang="en-US" sz="3200" dirty="0"/>
          </a:p>
        </p:txBody>
      </p:sp>
      <p:sp>
        <p:nvSpPr>
          <p:cNvPr id="1048587" name="object 3"/>
          <p:cNvSpPr txBox="1"/>
          <p:nvPr/>
        </p:nvSpPr>
        <p:spPr>
          <a:xfrm>
            <a:off x="3886200" y="2147349"/>
            <a:ext cx="187452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 err="1">
                <a:latin typeface="Times New Roman"/>
                <a:cs typeface="Times New Roman"/>
              </a:rPr>
              <a:t>Disusun</a:t>
            </a:r>
            <a:r>
              <a:rPr sz="2000" b="1" spc="-30" dirty="0">
                <a:latin typeface="Times New Roman"/>
                <a:cs typeface="Times New Roman"/>
              </a:rPr>
              <a:t> </a:t>
            </a:r>
            <a:r>
              <a:rPr sz="2000" b="1" dirty="0" err="1">
                <a:latin typeface="Times New Roman"/>
                <a:cs typeface="Times New Roman"/>
              </a:rPr>
              <a:t>oleh</a:t>
            </a:r>
            <a:r>
              <a:rPr sz="2000" b="1" spc="-55" dirty="0">
                <a:latin typeface="Times New Roman"/>
                <a:cs typeface="Times New Roman"/>
              </a:rPr>
              <a:t> </a:t>
            </a:r>
            <a:r>
              <a:rPr sz="2000" b="1" spc="-50" dirty="0">
                <a:latin typeface="Times New Roman"/>
                <a:cs typeface="Times New Roman"/>
              </a:rPr>
              <a:t>: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1048588" name="object 4"/>
          <p:cNvSpPr txBox="1"/>
          <p:nvPr/>
        </p:nvSpPr>
        <p:spPr>
          <a:xfrm>
            <a:off x="990600" y="3024808"/>
            <a:ext cx="7239000" cy="13978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lvl="0" algn="ctr"/>
            <a:endParaRPr lang="id-ID" b="1" dirty="0" smtClean="0"/>
          </a:p>
          <a:p>
            <a:pPr lvl="0" algn="ctr"/>
            <a:r>
              <a:rPr lang="en-US" b="1" dirty="0" err="1" smtClean="0"/>
              <a:t>Annisa</a:t>
            </a:r>
            <a:r>
              <a:rPr lang="en-US" b="1" dirty="0" smtClean="0"/>
              <a:t> Amelia</a:t>
            </a:r>
            <a:r>
              <a:rPr lang="en-US" b="1" dirty="0"/>
              <a:t>	</a:t>
            </a:r>
            <a:r>
              <a:rPr lang="en-US" b="1" dirty="0" smtClean="0"/>
              <a:t> ( 2312129004P)</a:t>
            </a:r>
            <a:endParaRPr lang="en-US" dirty="0"/>
          </a:p>
          <a:p>
            <a:pPr lvl="0" algn="ctr"/>
            <a:r>
              <a:rPr lang="en-US" b="1" dirty="0" smtClean="0"/>
              <a:t>Dina </a:t>
            </a:r>
            <a:r>
              <a:rPr lang="en-US" b="1" dirty="0" err="1" smtClean="0"/>
              <a:t>Oktapiana</a:t>
            </a:r>
            <a:r>
              <a:rPr lang="en-US" b="1" dirty="0" smtClean="0"/>
              <a:t> S  </a:t>
            </a:r>
            <a:r>
              <a:rPr lang="en-US" b="1" dirty="0" smtClean="0"/>
              <a:t>( 2312129006</a:t>
            </a:r>
            <a:r>
              <a:rPr lang="id-ID" b="1" dirty="0" smtClean="0"/>
              <a:t>P</a:t>
            </a:r>
            <a:r>
              <a:rPr lang="en-US" b="1" dirty="0"/>
              <a:t>)</a:t>
            </a:r>
            <a:endParaRPr lang="id-ID" b="1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3801385" y="4341745"/>
            <a:ext cx="20441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d-ID" b="1" dirty="0">
                <a:latin typeface="Times New Roman"/>
                <a:cs typeface="Times New Roman"/>
              </a:rPr>
              <a:t>Dosen Pengampu :</a:t>
            </a:r>
          </a:p>
        </p:txBody>
      </p:sp>
      <p:sp>
        <p:nvSpPr>
          <p:cNvPr id="3" name="Rectangle 2"/>
          <p:cNvSpPr/>
          <p:nvPr/>
        </p:nvSpPr>
        <p:spPr>
          <a:xfrm>
            <a:off x="3924671" y="2602354"/>
            <a:ext cx="16209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id-ID" b="1" dirty="0"/>
              <a:t>Kelompok </a:t>
            </a:r>
            <a:r>
              <a:rPr lang="en-US" b="1" dirty="0" smtClean="0"/>
              <a:t>2</a:t>
            </a:r>
            <a:r>
              <a:rPr lang="id-ID" b="1" dirty="0" smtClean="0"/>
              <a:t>  </a:t>
            </a:r>
            <a:endParaRPr lang="id-ID" b="1" dirty="0"/>
          </a:p>
        </p:txBody>
      </p:sp>
      <p:sp>
        <p:nvSpPr>
          <p:cNvPr id="6" name="Rectangle 5"/>
          <p:cNvSpPr/>
          <p:nvPr/>
        </p:nvSpPr>
        <p:spPr>
          <a:xfrm>
            <a:off x="2222270" y="4920734"/>
            <a:ext cx="47756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b="1" dirty="0" err="1" smtClean="0"/>
              <a:t>Ibu</a:t>
            </a:r>
            <a:r>
              <a:rPr lang="en-US" b="1" dirty="0" smtClean="0"/>
              <a:t> </a:t>
            </a:r>
            <a:r>
              <a:rPr lang="en-US" b="1" dirty="0" err="1" smtClean="0"/>
              <a:t>Rieka</a:t>
            </a:r>
            <a:r>
              <a:rPr lang="en-US" b="1" dirty="0" smtClean="0"/>
              <a:t> </a:t>
            </a:r>
            <a:r>
              <a:rPr lang="en-US" b="1" dirty="0" err="1" smtClean="0"/>
              <a:t>Ramadhaniyah</a:t>
            </a:r>
            <a:r>
              <a:rPr lang="en-US" b="1" dirty="0" smtClean="0"/>
              <a:t>, SE.,M.</a:t>
            </a:r>
            <a:r>
              <a:rPr lang="en-US" b="1" dirty="0" err="1" smtClean="0"/>
              <a:t>Dev</a:t>
            </a:r>
            <a:r>
              <a:rPr lang="en-US" b="1" dirty="0" smtClean="0"/>
              <a:t>.,CPA</a:t>
            </a:r>
            <a:endParaRPr lang="id-ID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4" name="object 2"/>
          <p:cNvSpPr txBox="1">
            <a:spLocks noGrp="1"/>
          </p:cNvSpPr>
          <p:nvPr>
            <p:ph type="title"/>
          </p:nvPr>
        </p:nvSpPr>
        <p:spPr>
          <a:xfrm>
            <a:off x="685800" y="1219200"/>
            <a:ext cx="731520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en-US" dirty="0" smtClean="0"/>
              <a:t>F. </a:t>
            </a:r>
            <a:r>
              <a:rPr lang="en-US" sz="3200" dirty="0" err="1" smtClean="0"/>
              <a:t>Ikhtisar</a:t>
            </a:r>
            <a:endParaRPr lang="en-US" dirty="0"/>
          </a:p>
        </p:txBody>
      </p:sp>
      <p:sp>
        <p:nvSpPr>
          <p:cNvPr id="1048605" name="object 4"/>
          <p:cNvSpPr txBox="1"/>
          <p:nvPr/>
        </p:nvSpPr>
        <p:spPr>
          <a:xfrm>
            <a:off x="685800" y="1905000"/>
            <a:ext cx="7927428" cy="339836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en-US" sz="2000" dirty="0" err="1" smtClean="0"/>
              <a:t>Akuntansi</a:t>
            </a:r>
            <a:r>
              <a:rPr lang="en-US" sz="2000" dirty="0" smtClean="0"/>
              <a:t> </a:t>
            </a:r>
            <a:r>
              <a:rPr lang="en-US" sz="2000" dirty="0" err="1" smtClean="0"/>
              <a:t>manajemen</a:t>
            </a:r>
            <a:r>
              <a:rPr lang="en-US" sz="2000" dirty="0" smtClean="0"/>
              <a:t> </a:t>
            </a:r>
            <a:r>
              <a:rPr lang="en-US" sz="2000" dirty="0" err="1" smtClean="0"/>
              <a:t>sektor</a:t>
            </a:r>
            <a:r>
              <a:rPr lang="en-US" sz="2000" dirty="0" smtClean="0"/>
              <a:t> </a:t>
            </a:r>
            <a:r>
              <a:rPr lang="en-US" sz="2000" dirty="0" err="1" smtClean="0"/>
              <a:t>publik</a:t>
            </a:r>
            <a:r>
              <a:rPr lang="en-US" sz="2000" dirty="0" smtClean="0"/>
              <a:t> </a:t>
            </a:r>
            <a:r>
              <a:rPr lang="en-US" sz="2000" dirty="0" err="1" smtClean="0"/>
              <a:t>memiliki</a:t>
            </a:r>
            <a:r>
              <a:rPr lang="en-US" sz="2000" dirty="0" smtClean="0"/>
              <a:t> </a:t>
            </a:r>
            <a:r>
              <a:rPr lang="en-US" sz="2000" dirty="0" err="1" smtClean="0"/>
              <a:t>kaitan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erat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sistem</a:t>
            </a:r>
            <a:r>
              <a:rPr lang="en-US" sz="2000" dirty="0" smtClean="0"/>
              <a:t> </a:t>
            </a:r>
            <a:r>
              <a:rPr lang="en-US" sz="2000" dirty="0" err="1" smtClean="0"/>
              <a:t>pengendalian</a:t>
            </a:r>
            <a:r>
              <a:rPr lang="en-US" sz="2000" dirty="0" smtClean="0"/>
              <a:t> </a:t>
            </a:r>
            <a:r>
              <a:rPr lang="en-US" sz="2000" dirty="0" err="1" smtClean="0"/>
              <a:t>manajemen</a:t>
            </a:r>
            <a:r>
              <a:rPr lang="en-US" sz="2000" dirty="0" smtClean="0"/>
              <a:t> </a:t>
            </a:r>
            <a:r>
              <a:rPr lang="en-US" sz="2000" dirty="0" err="1" smtClean="0"/>
              <a:t>sektor</a:t>
            </a:r>
            <a:r>
              <a:rPr lang="en-US" sz="2000" dirty="0" smtClean="0"/>
              <a:t> </a:t>
            </a:r>
            <a:r>
              <a:rPr lang="en-US" sz="2000" dirty="0" err="1" smtClean="0"/>
              <a:t>publik</a:t>
            </a:r>
            <a:r>
              <a:rPr lang="en-US" sz="2000" dirty="0" smtClean="0"/>
              <a:t>. </a:t>
            </a:r>
            <a:r>
              <a:rPr lang="en-US" sz="2000" dirty="0" err="1" smtClean="0"/>
              <a:t>Sistem</a:t>
            </a:r>
            <a:r>
              <a:rPr lang="en-US" sz="2000" dirty="0" smtClean="0"/>
              <a:t> </a:t>
            </a:r>
            <a:r>
              <a:rPr lang="en-US" sz="2000" dirty="0" err="1" smtClean="0"/>
              <a:t>pengendalian</a:t>
            </a:r>
            <a:r>
              <a:rPr lang="en-US" sz="2000" dirty="0" smtClean="0"/>
              <a:t> </a:t>
            </a:r>
            <a:r>
              <a:rPr lang="en-US" sz="2000" dirty="0" err="1" smtClean="0"/>
              <a:t>manajemen</a:t>
            </a:r>
            <a:r>
              <a:rPr lang="en-US" sz="2000" dirty="0" smtClean="0"/>
              <a:t> </a:t>
            </a:r>
            <a:r>
              <a:rPr lang="en-US" sz="2000" dirty="0" err="1" smtClean="0"/>
              <a:t>sektor</a:t>
            </a:r>
            <a:r>
              <a:rPr lang="en-US" sz="2000" dirty="0" smtClean="0"/>
              <a:t> </a:t>
            </a:r>
            <a:r>
              <a:rPr lang="en-US" sz="2000" dirty="0" err="1" smtClean="0"/>
              <a:t>publik</a:t>
            </a:r>
            <a:r>
              <a:rPr lang="en-US" sz="2000" dirty="0" smtClean="0"/>
              <a:t> memiliki2 </a:t>
            </a:r>
            <a:r>
              <a:rPr lang="en-US" sz="2000" dirty="0" err="1" smtClean="0"/>
              <a:t>komponen</a:t>
            </a:r>
            <a:r>
              <a:rPr lang="en-US" sz="2000" dirty="0" smtClean="0"/>
              <a:t> </a:t>
            </a:r>
            <a:r>
              <a:rPr lang="en-US" sz="2000" dirty="0" err="1" smtClean="0"/>
              <a:t>yaitu</a:t>
            </a:r>
            <a:endParaRPr lang="en-US" sz="2000" dirty="0" smtClean="0"/>
          </a:p>
          <a:p>
            <a:pPr marL="342900" indent="-342900">
              <a:buAutoNum type="arabicPeriod"/>
            </a:pPr>
            <a:r>
              <a:rPr lang="en-US" sz="2000" dirty="0" smtClean="0"/>
              <a:t>Proses </a:t>
            </a:r>
            <a:r>
              <a:rPr lang="en-US" sz="2000" dirty="0" err="1" smtClean="0"/>
              <a:t>pengendalian</a:t>
            </a:r>
            <a:r>
              <a:rPr lang="en-US" sz="2000" dirty="0" smtClean="0"/>
              <a:t> </a:t>
            </a:r>
            <a:r>
              <a:rPr lang="en-US" sz="2000" dirty="0" err="1" smtClean="0"/>
              <a:t>manajemen</a:t>
            </a:r>
            <a:r>
              <a:rPr lang="en-US" sz="2000" dirty="0" smtClean="0"/>
              <a:t>, </a:t>
            </a:r>
            <a:r>
              <a:rPr lang="en-US" sz="2000" dirty="0" err="1" smtClean="0"/>
              <a:t>melibatkan</a:t>
            </a:r>
            <a:r>
              <a:rPr lang="en-US" sz="2000" dirty="0" smtClean="0"/>
              <a:t> </a:t>
            </a:r>
            <a:r>
              <a:rPr lang="en-US" sz="2000" dirty="0" err="1" smtClean="0"/>
              <a:t>beberapa</a:t>
            </a:r>
            <a:r>
              <a:rPr lang="en-US" sz="2000" dirty="0" smtClean="0"/>
              <a:t> </a:t>
            </a:r>
            <a:r>
              <a:rPr lang="en-US" sz="2000" dirty="0" err="1" smtClean="0"/>
              <a:t>aktivitas</a:t>
            </a:r>
            <a:r>
              <a:rPr lang="en-US" sz="2000" dirty="0" smtClean="0"/>
              <a:t> </a:t>
            </a:r>
            <a:r>
              <a:rPr lang="en-US" sz="2000" dirty="0" err="1" smtClean="0"/>
              <a:t>yaitu</a:t>
            </a:r>
            <a:r>
              <a:rPr lang="en-US" sz="2000" dirty="0" smtClean="0"/>
              <a:t> </a:t>
            </a:r>
            <a:r>
              <a:rPr lang="en-US" sz="2000" dirty="0" err="1" smtClean="0"/>
              <a:t>perencanaan</a:t>
            </a:r>
            <a:r>
              <a:rPr lang="en-US" sz="2000" dirty="0" smtClean="0"/>
              <a:t>, </a:t>
            </a:r>
            <a:r>
              <a:rPr lang="en-US" sz="2000" dirty="0" err="1" smtClean="0"/>
              <a:t>koordinasi</a:t>
            </a:r>
            <a:r>
              <a:rPr lang="en-US" sz="2000" dirty="0" smtClean="0"/>
              <a:t>, </a:t>
            </a:r>
            <a:r>
              <a:rPr lang="en-US" sz="2000" dirty="0" err="1" smtClean="0"/>
              <a:t>komunikasi</a:t>
            </a:r>
            <a:r>
              <a:rPr lang="en-US" sz="2000" dirty="0" smtClean="0"/>
              <a:t> </a:t>
            </a:r>
            <a:r>
              <a:rPr lang="en-US" sz="2000" dirty="0" err="1" smtClean="0"/>
              <a:t>informasi</a:t>
            </a:r>
            <a:r>
              <a:rPr lang="en-US" sz="2000" dirty="0" smtClean="0"/>
              <a:t>, </a:t>
            </a:r>
            <a:r>
              <a:rPr lang="en-US" sz="2000" dirty="0" err="1" smtClean="0"/>
              <a:t>pengabilan</a:t>
            </a:r>
            <a:r>
              <a:rPr lang="en-US" sz="2000" dirty="0" smtClean="0"/>
              <a:t> </a:t>
            </a:r>
            <a:r>
              <a:rPr lang="en-US" sz="2000" dirty="0" err="1" smtClean="0"/>
              <a:t>keuputusan</a:t>
            </a:r>
            <a:r>
              <a:rPr lang="en-US" sz="2000" dirty="0" smtClean="0"/>
              <a:t>, </a:t>
            </a:r>
            <a:r>
              <a:rPr lang="en-US" sz="2000" dirty="0" err="1" smtClean="0"/>
              <a:t>motivasi</a:t>
            </a:r>
            <a:r>
              <a:rPr lang="en-US" sz="2000" dirty="0" smtClean="0"/>
              <a:t>, </a:t>
            </a:r>
            <a:r>
              <a:rPr lang="en-US" sz="2000" dirty="0" err="1" smtClean="0"/>
              <a:t>pengendalian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penilaian</a:t>
            </a:r>
            <a:r>
              <a:rPr lang="en-US" sz="2000" dirty="0" smtClean="0"/>
              <a:t> </a:t>
            </a:r>
            <a:r>
              <a:rPr lang="en-US" sz="2000" dirty="0" err="1" smtClean="0"/>
              <a:t>kinerja</a:t>
            </a:r>
            <a:r>
              <a:rPr lang="en-US" sz="2000" dirty="0" smtClean="0"/>
              <a:t>.</a:t>
            </a:r>
          </a:p>
          <a:p>
            <a:pPr marL="342900" indent="-342900">
              <a:buAutoNum type="arabicPeriod"/>
            </a:pPr>
            <a:r>
              <a:rPr lang="en-US" sz="2000" dirty="0" err="1" smtClean="0"/>
              <a:t>Struktur</a:t>
            </a:r>
            <a:r>
              <a:rPr lang="en-US" sz="2000" dirty="0" smtClean="0"/>
              <a:t> </a:t>
            </a:r>
            <a:r>
              <a:rPr lang="en-US" sz="2000" dirty="0" err="1" smtClean="0"/>
              <a:t>pengendalian</a:t>
            </a:r>
            <a:r>
              <a:rPr lang="en-US" sz="2000" dirty="0" smtClean="0"/>
              <a:t> </a:t>
            </a:r>
            <a:r>
              <a:rPr lang="en-US" sz="2000" dirty="0" err="1" smtClean="0"/>
              <a:t>manajemen</a:t>
            </a:r>
            <a:r>
              <a:rPr lang="en-US" sz="2000" dirty="0" smtClean="0"/>
              <a:t>, </a:t>
            </a:r>
            <a:r>
              <a:rPr lang="en-US" sz="2000" dirty="0" err="1" smtClean="0"/>
              <a:t>terkait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desain</a:t>
            </a:r>
            <a:r>
              <a:rPr lang="en-US" sz="2000" dirty="0" smtClean="0"/>
              <a:t> </a:t>
            </a:r>
            <a:r>
              <a:rPr lang="en-US" sz="2000" dirty="0" err="1" smtClean="0"/>
              <a:t>struktur</a:t>
            </a:r>
            <a:r>
              <a:rPr lang="en-US" sz="2000" dirty="0" smtClean="0"/>
              <a:t> </a:t>
            </a:r>
            <a:r>
              <a:rPr lang="en-US" sz="2000" dirty="0" err="1" smtClean="0"/>
              <a:t>organisasi</a:t>
            </a:r>
            <a:r>
              <a:rPr lang="en-US" sz="2000" dirty="0" smtClean="0"/>
              <a:t> yang </a:t>
            </a:r>
            <a:r>
              <a:rPr lang="en-US" sz="2000" dirty="0" err="1" smtClean="0"/>
              <a:t>tercermin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bentuk</a:t>
            </a:r>
            <a:r>
              <a:rPr lang="en-US" sz="2000" dirty="0" smtClean="0"/>
              <a:t> </a:t>
            </a:r>
            <a:r>
              <a:rPr lang="en-US" sz="2000" dirty="0" err="1" smtClean="0"/>
              <a:t>pusat-pusat</a:t>
            </a:r>
            <a:r>
              <a:rPr lang="en-US" sz="2000" dirty="0" smtClean="0"/>
              <a:t> </a:t>
            </a:r>
            <a:r>
              <a:rPr lang="en-US" sz="2000" dirty="0" err="1" smtClean="0"/>
              <a:t>pertanggungjawaban</a:t>
            </a:r>
            <a:r>
              <a:rPr lang="en-US" sz="2000" dirty="0" smtClean="0"/>
              <a:t>.</a:t>
            </a:r>
          </a:p>
          <a:p>
            <a:pPr marL="342900" indent="-342900">
              <a:buAutoNum type="arabicPeriod"/>
            </a:pPr>
            <a:endParaRPr lang="en-US" sz="2000" dirty="0"/>
          </a:p>
          <a:p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7863329" y="167014"/>
            <a:ext cx="7248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000" b="1" dirty="0" smtClean="0">
                <a:solidFill>
                  <a:schemeClr val="bg1"/>
                </a:solidFill>
                <a:latin typeface="Times New Roman"/>
                <a:cs typeface="Times New Roman"/>
              </a:rPr>
              <a:t>Dina</a:t>
            </a:r>
            <a:endParaRPr lang="id-ID" sz="2000" b="1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2" name="object 4"/>
          <p:cNvSpPr txBox="1"/>
          <p:nvPr/>
        </p:nvSpPr>
        <p:spPr>
          <a:xfrm>
            <a:off x="1600200" y="2743200"/>
            <a:ext cx="8991600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en-US" sz="6000" dirty="0">
                <a:latin typeface="Cooper Black" panose="0208090404030B020404" pitchFamily="18" charset="0"/>
              </a:rPr>
              <a:t>TERIMAKASIH</a:t>
            </a:r>
          </a:p>
        </p:txBody>
      </p:sp>
    </p:spTree>
    <p:extLst>
      <p:ext uri="{BB962C8B-B14F-4D97-AF65-F5344CB8AC3E}">
        <p14:creationId xmlns:p14="http://schemas.microsoft.com/office/powerpoint/2010/main" val="980437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9" name="object 2"/>
          <p:cNvSpPr txBox="1">
            <a:spLocks noGrp="1"/>
          </p:cNvSpPr>
          <p:nvPr>
            <p:ph type="title"/>
          </p:nvPr>
        </p:nvSpPr>
        <p:spPr>
          <a:xfrm>
            <a:off x="356992" y="1046726"/>
            <a:ext cx="7162800" cy="4560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>
              <a:lnSpc>
                <a:spcPct val="120100"/>
              </a:lnSpc>
              <a:spcBef>
                <a:spcPts val="100"/>
              </a:spcBef>
            </a:pPr>
            <a:r>
              <a:rPr lang="en-US" sz="2400" dirty="0" smtClean="0"/>
              <a:t>A. </a:t>
            </a:r>
            <a:r>
              <a:rPr sz="2400" dirty="0" err="1" smtClean="0"/>
              <a:t>Pengertian</a:t>
            </a:r>
            <a:r>
              <a:rPr sz="2400" dirty="0" smtClean="0"/>
              <a:t> </a:t>
            </a:r>
            <a:r>
              <a:rPr lang="en-US" sz="2400" dirty="0" err="1" smtClean="0"/>
              <a:t>Akuntansi</a:t>
            </a:r>
            <a:r>
              <a:rPr lang="en-US" sz="2400" dirty="0" smtClean="0"/>
              <a:t> </a:t>
            </a:r>
            <a:r>
              <a:rPr lang="en-US" sz="2400" dirty="0" err="1" smtClean="0"/>
              <a:t>Manajemen</a:t>
            </a:r>
            <a:r>
              <a:rPr lang="en-US" sz="2400" dirty="0" smtClean="0"/>
              <a:t> </a:t>
            </a:r>
            <a:r>
              <a:rPr lang="en-US" sz="2400" dirty="0" err="1" smtClean="0"/>
              <a:t>Sektor</a:t>
            </a:r>
            <a:r>
              <a:rPr lang="en-US" sz="2400" dirty="0" smtClean="0"/>
              <a:t> </a:t>
            </a:r>
            <a:r>
              <a:rPr lang="en-US" sz="2400" dirty="0" err="1" smtClean="0"/>
              <a:t>Publik</a:t>
            </a:r>
            <a:endParaRPr sz="2400" dirty="0"/>
          </a:p>
        </p:txBody>
      </p:sp>
      <p:sp>
        <p:nvSpPr>
          <p:cNvPr id="1048590" name="object 4"/>
          <p:cNvSpPr txBox="1"/>
          <p:nvPr/>
        </p:nvSpPr>
        <p:spPr>
          <a:xfrm>
            <a:off x="381000" y="1502748"/>
            <a:ext cx="7839660" cy="4065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Font typeface="Arial" pitchFamily="34" charset="0"/>
              <a:buChar char="•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manajemen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bagian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pengendalian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manajemen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integral.</a:t>
            </a:r>
          </a:p>
          <a:p>
            <a:pPr marL="355600" marR="5080" indent="-342900">
              <a:lnSpc>
                <a:spcPct val="100000"/>
              </a:lnSpc>
              <a:spcBef>
                <a:spcPts val="100"/>
              </a:spcBef>
              <a:buFont typeface="Arial" pitchFamily="34" charset="0"/>
              <a:buChar char="•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Menurut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Institute of management Accounts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(1981)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mendefinisikan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manajemen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proses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pengidentifikasian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pengukuran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pengakumulasian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penganalisisan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finansial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manajemen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menjamin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sumberdaya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tepat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akuntabel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55600" marR="5080" indent="-342900">
              <a:lnSpc>
                <a:spcPct val="100000"/>
              </a:lnSpc>
              <a:spcBef>
                <a:spcPts val="100"/>
              </a:spcBef>
              <a:buFont typeface="Arial" pitchFamily="34" charset="0"/>
              <a:buChar char="•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Menurut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Charlered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institute of management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Accountts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mendefinisikan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manajemen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bagian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integral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manajemen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terkait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identifikasian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penyajian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pengintepretasian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endParaRPr lang="id-ID" sz="2000" dirty="0">
              <a:latin typeface="Times New Roman" pitchFamily="18" charset="0"/>
              <a:cs typeface="Times New Roman" pitchFamily="18" charset="0"/>
            </a:endParaRPr>
          </a:p>
          <a:p>
            <a:pPr marL="355600" marR="5080" indent="-342900">
              <a:lnSpc>
                <a:spcPct val="100000"/>
              </a:lnSpc>
              <a:spcBef>
                <a:spcPts val="100"/>
              </a:spcBef>
              <a:buFont typeface="Arial" pitchFamily="34" charset="0"/>
              <a:buChar char="•"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4"/>
          <p:cNvSpPr txBox="1"/>
          <p:nvPr/>
        </p:nvSpPr>
        <p:spPr>
          <a:xfrm>
            <a:off x="757530" y="4934396"/>
            <a:ext cx="8305800" cy="22442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marR="5080" indent="-457200">
              <a:lnSpc>
                <a:spcPct val="100000"/>
              </a:lnSpc>
              <a:spcBef>
                <a:spcPts val="100"/>
              </a:spcBef>
              <a:buFont typeface="+mj-lt"/>
              <a:buAutoNum type="arabicPeriod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Perumusan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strategi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	                6.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Pengungkapan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karyawan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69900" marR="5080" indent="-457200">
              <a:lnSpc>
                <a:spcPct val="100000"/>
              </a:lnSpc>
              <a:spcBef>
                <a:spcPts val="100"/>
              </a:spcBef>
              <a:buFont typeface="+mj-lt"/>
              <a:buAutoNum type="arabicPeriod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Perencanaan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pengembalian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aktivitas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7.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Perlindungan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aset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69900" marR="5080" indent="-457200">
              <a:lnSpc>
                <a:spcPct val="100000"/>
              </a:lnSpc>
              <a:spcBef>
                <a:spcPts val="100"/>
              </a:spcBef>
              <a:buFont typeface="+mj-lt"/>
              <a:buAutoNum type="arabicPeriod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Pengambilan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keputusan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69900" marR="5080" indent="-457200">
              <a:lnSpc>
                <a:spcPct val="100000"/>
              </a:lnSpc>
              <a:spcBef>
                <a:spcPts val="100"/>
              </a:spcBef>
              <a:buFont typeface="+mj-lt"/>
              <a:buAutoNum type="arabicPeriod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Pengoptimalan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penggunan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69900" marR="5080" indent="-457200">
              <a:lnSpc>
                <a:spcPct val="100000"/>
              </a:lnSpc>
              <a:spcBef>
                <a:spcPts val="100"/>
              </a:spcBef>
              <a:buFont typeface="+mj-lt"/>
              <a:buAutoNum type="arabicPeriod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Pengunggkapan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shareholder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pihak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luar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orgnisasi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69900" marR="5080" indent="-457200">
              <a:lnSpc>
                <a:spcPct val="100000"/>
              </a:lnSpc>
              <a:spcBef>
                <a:spcPts val="100"/>
              </a:spcBef>
              <a:buFont typeface="+mj-lt"/>
              <a:buAutoNum type="arabicPeriod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bject 4"/>
          <p:cNvSpPr txBox="1"/>
          <p:nvPr/>
        </p:nvSpPr>
        <p:spPr>
          <a:xfrm>
            <a:off x="990600" y="5247362"/>
            <a:ext cx="783966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863329" y="167014"/>
            <a:ext cx="9669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000" b="1" dirty="0" err="1" smtClean="0">
                <a:solidFill>
                  <a:schemeClr val="bg1"/>
                </a:solidFill>
                <a:latin typeface="Times New Roman"/>
                <a:cs typeface="Times New Roman"/>
              </a:rPr>
              <a:t>Annisa</a:t>
            </a:r>
            <a:endParaRPr lang="id-ID" sz="2000" b="1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1" name="object 2"/>
          <p:cNvSpPr txBox="1">
            <a:spLocks noGrp="1"/>
          </p:cNvSpPr>
          <p:nvPr>
            <p:ph type="title"/>
          </p:nvPr>
        </p:nvSpPr>
        <p:spPr>
          <a:xfrm>
            <a:off x="394570" y="990600"/>
            <a:ext cx="8749430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en-US" sz="3600" dirty="0" err="1" smtClean="0"/>
              <a:t>B.Akuntansi</a:t>
            </a:r>
            <a:r>
              <a:rPr lang="en-US" sz="3600" dirty="0" smtClean="0"/>
              <a:t> </a:t>
            </a:r>
            <a:r>
              <a:rPr lang="en-US" sz="3600" dirty="0" err="1" smtClean="0"/>
              <a:t>Sebagai</a:t>
            </a:r>
            <a:r>
              <a:rPr lang="en-US" sz="3600" dirty="0" smtClean="0"/>
              <a:t> </a:t>
            </a:r>
            <a:r>
              <a:rPr lang="en-US" sz="3600" dirty="0" err="1" smtClean="0"/>
              <a:t>Alat</a:t>
            </a:r>
            <a:r>
              <a:rPr lang="en-US" sz="3600" dirty="0" smtClean="0"/>
              <a:t> </a:t>
            </a:r>
            <a:r>
              <a:rPr lang="en-US" sz="3600" dirty="0" err="1" smtClean="0"/>
              <a:t>Perencanaan</a:t>
            </a:r>
            <a:r>
              <a:rPr lang="en-US" sz="3600" dirty="0" smtClean="0"/>
              <a:t> </a:t>
            </a:r>
            <a:r>
              <a:rPr lang="en-US" sz="3600" dirty="0" err="1" smtClean="0"/>
              <a:t>Organisasi</a:t>
            </a:r>
            <a:endParaRPr lang="en-US" sz="3600" dirty="0"/>
          </a:p>
        </p:txBody>
      </p:sp>
      <p:sp>
        <p:nvSpPr>
          <p:cNvPr id="1048592" name="object 4"/>
          <p:cNvSpPr txBox="1"/>
          <p:nvPr/>
        </p:nvSpPr>
        <p:spPr>
          <a:xfrm>
            <a:off x="457200" y="2133600"/>
            <a:ext cx="7924800" cy="44448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just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perencanaan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manajemen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berperan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pemberian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historis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prospektif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memfasilitasi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perencanaan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perencaan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melibatkan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aspek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prilaku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partisifasi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pengembangan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perencanaan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penetapan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pemilihan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alat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paling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tepat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memonitor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perkembangan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pencapaian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tujuan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alat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perencanaan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dibedakan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menjad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sifatnya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rutin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ataukah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ad hoc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kuantitatif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kualitatif</a:t>
            </a:r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Infomasi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disampaikan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saluran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formal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ataukah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informal.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863329" y="167014"/>
            <a:ext cx="9669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000" b="1" dirty="0" err="1" smtClean="0">
                <a:solidFill>
                  <a:schemeClr val="bg1"/>
                </a:solidFill>
                <a:latin typeface="Times New Roman"/>
                <a:cs typeface="Times New Roman"/>
              </a:rPr>
              <a:t>Annisa</a:t>
            </a:r>
            <a:endParaRPr lang="id-ID" sz="2000" b="1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5" name="object 2"/>
          <p:cNvSpPr txBox="1">
            <a:spLocks noGrp="1"/>
          </p:cNvSpPr>
          <p:nvPr>
            <p:ph type="title"/>
          </p:nvPr>
        </p:nvSpPr>
        <p:spPr>
          <a:xfrm>
            <a:off x="152400" y="1447800"/>
            <a:ext cx="852546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Pengendalian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596" name="object 4"/>
          <p:cNvSpPr txBox="1"/>
          <p:nvPr/>
        </p:nvSpPr>
        <p:spPr>
          <a:xfrm>
            <a:off x="304800" y="2209800"/>
            <a:ext cx="8220660" cy="259814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menjami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strategi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mencapai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dijalankan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ekonomis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efisien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efektif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maka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diperlukan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pengendalian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efektif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Pengendalian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tiap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berbeda-beda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tergantung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karakteristik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organisasi-organisasi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bisnis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karna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sifatnya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berorientasi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perolehan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laba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maka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alat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pengendaliannya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bertumpu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mekanisme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863329" y="167014"/>
            <a:ext cx="9669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000" b="1" dirty="0" err="1" smtClean="0">
                <a:solidFill>
                  <a:schemeClr val="bg1"/>
                </a:solidFill>
                <a:latin typeface="Times New Roman"/>
                <a:cs typeface="Times New Roman"/>
              </a:rPr>
              <a:t>Annisa</a:t>
            </a:r>
            <a:endParaRPr lang="id-ID" sz="2000" b="1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966" y="1502979"/>
            <a:ext cx="8398179" cy="1292662"/>
          </a:xfrm>
        </p:spPr>
        <p:txBody>
          <a:bodyPr/>
          <a:lstStyle/>
          <a:p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Black" pitchFamily="34" charset="0"/>
              </a:rPr>
              <a:t>D. Proses </a:t>
            </a:r>
            <a:r>
              <a:rPr lang="en-US" dirty="0" err="1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Black" pitchFamily="34" charset="0"/>
              </a:rPr>
              <a:t>Perencanaan</a:t>
            </a: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dirty="0" err="1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Black" pitchFamily="34" charset="0"/>
              </a:rPr>
              <a:t>dan</a:t>
            </a: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dirty="0" err="1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Black" pitchFamily="34" charset="0"/>
              </a:rPr>
              <a:t>Pengendalian</a:t>
            </a: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dirty="0" err="1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Black" pitchFamily="34" charset="0"/>
              </a:rPr>
              <a:t>Manajerial</a:t>
            </a: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dirty="0" err="1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Black" pitchFamily="34" charset="0"/>
              </a:rPr>
              <a:t>Organisasi</a:t>
            </a: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dirty="0" err="1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Black" pitchFamily="34" charset="0"/>
              </a:rPr>
              <a:t>Sektor</a:t>
            </a: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dirty="0" err="1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Black" pitchFamily="34" charset="0"/>
              </a:rPr>
              <a:t>Publik</a:t>
            </a: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Black" pitchFamily="34" charset="0"/>
              </a:rPr>
              <a:t/>
            </a:r>
            <a:b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Black" pitchFamily="34" charset="0"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438400"/>
            <a:ext cx="7949565" cy="1477328"/>
          </a:xfrm>
        </p:spPr>
        <p:txBody>
          <a:bodyPr/>
          <a:lstStyle/>
          <a:p>
            <a:pPr marL="457200" indent="-457200" algn="l">
              <a:buFont typeface="Arial" pitchFamily="34" charset="0"/>
              <a:buChar char="•"/>
            </a:pPr>
            <a:r>
              <a:rPr lang="en-US" sz="2400" dirty="0" err="1" smtClean="0"/>
              <a:t>Jhones</a:t>
            </a:r>
            <a:r>
              <a:rPr lang="en-US" sz="2400" dirty="0" smtClean="0"/>
              <a:t> and </a:t>
            </a:r>
            <a:r>
              <a:rPr lang="en-US" sz="2400" dirty="0" err="1" smtClean="0"/>
              <a:t>Pendlebury</a:t>
            </a:r>
            <a:r>
              <a:rPr lang="en-US" sz="2400" dirty="0" smtClean="0"/>
              <a:t> (1996) </a:t>
            </a:r>
            <a:r>
              <a:rPr lang="en-US" sz="2400" dirty="0" err="1" smtClean="0"/>
              <a:t>membagi</a:t>
            </a:r>
            <a:r>
              <a:rPr lang="en-US" sz="2400" dirty="0" smtClean="0"/>
              <a:t> proses </a:t>
            </a:r>
            <a:r>
              <a:rPr lang="en-US" sz="2400" dirty="0" err="1" smtClean="0"/>
              <a:t>perencanaan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pengendalian</a:t>
            </a:r>
            <a:r>
              <a:rPr lang="en-US" sz="2400" dirty="0" smtClean="0"/>
              <a:t> </a:t>
            </a:r>
            <a:r>
              <a:rPr lang="en-US" sz="2400" dirty="0" err="1" smtClean="0"/>
              <a:t>manajerial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organisasi</a:t>
            </a:r>
            <a:r>
              <a:rPr lang="en-US" sz="2400" dirty="0" smtClean="0"/>
              <a:t> </a:t>
            </a:r>
            <a:r>
              <a:rPr lang="en-US" sz="2400" dirty="0" err="1" smtClean="0"/>
              <a:t>sektor</a:t>
            </a:r>
            <a:r>
              <a:rPr lang="en-US" sz="2400" dirty="0" smtClean="0"/>
              <a:t> </a:t>
            </a:r>
            <a:r>
              <a:rPr lang="en-US" sz="2400" dirty="0" err="1" smtClean="0"/>
              <a:t>publik</a:t>
            </a:r>
            <a:r>
              <a:rPr lang="en-US" sz="2400" dirty="0" smtClean="0"/>
              <a:t>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5 </a:t>
            </a:r>
            <a:r>
              <a:rPr lang="en-US" sz="2400" dirty="0" err="1" smtClean="0"/>
              <a:t>tahap</a:t>
            </a:r>
            <a:r>
              <a:rPr lang="en-US" sz="2400" dirty="0" smtClean="0"/>
              <a:t>, </a:t>
            </a:r>
            <a:r>
              <a:rPr lang="en-US" sz="2400" dirty="0" err="1" smtClean="0"/>
              <a:t>yaitu</a:t>
            </a:r>
            <a:endParaRPr lang="en-US" sz="2400" dirty="0" smtClean="0"/>
          </a:p>
          <a:p>
            <a:pPr algn="l"/>
            <a:endParaRPr lang="en-US" sz="2400" dirty="0"/>
          </a:p>
        </p:txBody>
      </p:sp>
      <p:sp>
        <p:nvSpPr>
          <p:cNvPr id="4" name="object 4"/>
          <p:cNvSpPr txBox="1"/>
          <p:nvPr/>
        </p:nvSpPr>
        <p:spPr>
          <a:xfrm>
            <a:off x="1066800" y="3581400"/>
            <a:ext cx="7839660" cy="19107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marR="5080" indent="-457200">
              <a:lnSpc>
                <a:spcPct val="100000"/>
              </a:lnSpc>
              <a:spcBef>
                <a:spcPts val="100"/>
              </a:spcBef>
              <a:buFont typeface="+mj-lt"/>
              <a:buAutoNum type="arabi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Perencanaan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tujuan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69900" marR="5080" indent="-457200">
              <a:lnSpc>
                <a:spcPct val="100000"/>
              </a:lnSpc>
              <a:spcBef>
                <a:spcPts val="100"/>
              </a:spcBef>
              <a:buFont typeface="+mj-lt"/>
              <a:buAutoNum type="arabi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Perencanaan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operasional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69900" marR="5080" indent="-457200">
              <a:lnSpc>
                <a:spcPct val="100000"/>
              </a:lnSpc>
              <a:spcBef>
                <a:spcPts val="100"/>
              </a:spcBef>
              <a:buFont typeface="+mj-lt"/>
              <a:buAutoNum type="arabi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Penganggaran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69900" marR="5080" indent="-457200">
              <a:lnSpc>
                <a:spcPct val="100000"/>
              </a:lnSpc>
              <a:spcBef>
                <a:spcPts val="100"/>
              </a:spcBef>
              <a:buFont typeface="+mj-lt"/>
              <a:buAutoNum type="arabi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Pengendalian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pengukuran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69900" marR="5080" indent="-457200">
              <a:lnSpc>
                <a:spcPct val="100000"/>
              </a:lnSpc>
              <a:spcBef>
                <a:spcPts val="100"/>
              </a:spcBef>
              <a:buFont typeface="+mj-lt"/>
              <a:buAutoNum type="arabi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Pelaporan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analisis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umpan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balik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863329" y="167014"/>
            <a:ext cx="9669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000" b="1" dirty="0" err="1" smtClean="0">
                <a:solidFill>
                  <a:schemeClr val="bg1"/>
                </a:solidFill>
                <a:latin typeface="Times New Roman"/>
                <a:cs typeface="Times New Roman"/>
              </a:rPr>
              <a:t>Annisa</a:t>
            </a:r>
            <a:endParaRPr lang="id-ID" sz="2000" b="1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26034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0"/>
            <a:ext cx="8398179" cy="430887"/>
          </a:xfrm>
        </p:spPr>
        <p:txBody>
          <a:bodyPr/>
          <a:lstStyle/>
          <a:p>
            <a:r>
              <a:rPr lang="en-US" dirty="0" smtClean="0"/>
              <a:t>E.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Akuntansi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2133600"/>
            <a:ext cx="7949565" cy="2954655"/>
          </a:xfrm>
        </p:spPr>
        <p:txBody>
          <a:bodyPr/>
          <a:lstStyle/>
          <a:p>
            <a:r>
              <a:rPr lang="en-US" sz="2400" dirty="0" err="1" smtClean="0"/>
              <a:t>Peran</a:t>
            </a:r>
            <a:r>
              <a:rPr lang="en-US" sz="2400" dirty="0" smtClean="0"/>
              <a:t> </a:t>
            </a:r>
            <a:r>
              <a:rPr lang="en-US" sz="2400" dirty="0" err="1" smtClean="0"/>
              <a:t>akuntansi</a:t>
            </a:r>
            <a:r>
              <a:rPr lang="en-US" sz="2400" dirty="0" smtClean="0"/>
              <a:t> </a:t>
            </a:r>
            <a:r>
              <a:rPr lang="en-US" sz="2400" dirty="0" err="1" smtClean="0"/>
              <a:t>manajemen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organisasi</a:t>
            </a:r>
            <a:r>
              <a:rPr lang="en-US" sz="2400" dirty="0" smtClean="0"/>
              <a:t> </a:t>
            </a:r>
            <a:r>
              <a:rPr lang="en-US" sz="2400" dirty="0" err="1" smtClean="0"/>
              <a:t>setor</a:t>
            </a:r>
            <a:r>
              <a:rPr lang="en-US" sz="2400" dirty="0" smtClean="0"/>
              <a:t> </a:t>
            </a:r>
            <a:r>
              <a:rPr lang="en-US" sz="2400" dirty="0" err="1" smtClean="0"/>
              <a:t>publik</a:t>
            </a:r>
            <a:r>
              <a:rPr lang="en-US" sz="2400" dirty="0" smtClean="0"/>
              <a:t> </a:t>
            </a:r>
            <a:r>
              <a:rPr lang="en-US" sz="2400" dirty="0" err="1" smtClean="0"/>
              <a:t>meliputi</a:t>
            </a:r>
            <a:endParaRPr lang="en-US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b="1" dirty="0" err="1" smtClean="0"/>
              <a:t>Perencanaan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Strategik</a:t>
            </a:r>
            <a:endParaRPr lang="en-US" sz="2400" b="1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 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tahap</a:t>
            </a:r>
            <a:r>
              <a:rPr lang="en-US" sz="2400" dirty="0" smtClean="0"/>
              <a:t> </a:t>
            </a:r>
            <a:r>
              <a:rPr lang="en-US" sz="2400" dirty="0" err="1" smtClean="0"/>
              <a:t>prencanaan</a:t>
            </a:r>
            <a:r>
              <a:rPr lang="en-US" sz="2400" dirty="0" smtClean="0"/>
              <a:t> </a:t>
            </a:r>
            <a:r>
              <a:rPr lang="en-US" sz="2400" dirty="0" err="1" smtClean="0"/>
              <a:t>strategik</a:t>
            </a:r>
            <a:r>
              <a:rPr lang="en-US" sz="2400" dirty="0" smtClean="0"/>
              <a:t>, </a:t>
            </a:r>
            <a:r>
              <a:rPr lang="en-US" sz="2400" dirty="0" err="1" smtClean="0"/>
              <a:t>manajemen</a:t>
            </a:r>
            <a:r>
              <a:rPr lang="en-US" sz="2400" dirty="0" smtClean="0"/>
              <a:t> </a:t>
            </a:r>
            <a:r>
              <a:rPr lang="en-US" sz="2400" dirty="0" err="1" smtClean="0"/>
              <a:t>organisasi</a:t>
            </a:r>
            <a:r>
              <a:rPr lang="en-US" sz="2400" dirty="0" smtClean="0"/>
              <a:t> </a:t>
            </a:r>
            <a:r>
              <a:rPr lang="en-US" sz="2400" dirty="0" err="1" smtClean="0"/>
              <a:t>membuat</a:t>
            </a:r>
            <a:r>
              <a:rPr lang="en-US" sz="2400" dirty="0" smtClean="0"/>
              <a:t> </a:t>
            </a:r>
            <a:r>
              <a:rPr lang="en-US" sz="2400" dirty="0" err="1" smtClean="0"/>
              <a:t>alternatif-alternatif</a:t>
            </a:r>
            <a:r>
              <a:rPr lang="en-US" sz="2400" dirty="0" smtClean="0"/>
              <a:t> program yang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mendukung</a:t>
            </a:r>
            <a:r>
              <a:rPr lang="en-US" sz="2400" dirty="0" smtClean="0"/>
              <a:t> </a:t>
            </a:r>
            <a:r>
              <a:rPr lang="en-US" sz="2400" dirty="0" err="1" smtClean="0"/>
              <a:t>strategi</a:t>
            </a:r>
            <a:r>
              <a:rPr lang="en-US" sz="2400" dirty="0" smtClean="0"/>
              <a:t> </a:t>
            </a:r>
            <a:r>
              <a:rPr lang="en-US" sz="2400" dirty="0" err="1" smtClean="0"/>
              <a:t>organisasi</a:t>
            </a:r>
            <a:r>
              <a:rPr lang="en-US" sz="2400" dirty="0" smtClean="0"/>
              <a:t>. Program-program </a:t>
            </a:r>
            <a:r>
              <a:rPr lang="en-US" sz="2400" dirty="0" err="1" smtClean="0"/>
              <a:t>tersebut</a:t>
            </a:r>
            <a:r>
              <a:rPr lang="en-US" sz="2400" dirty="0" smtClean="0"/>
              <a:t> </a:t>
            </a:r>
            <a:r>
              <a:rPr lang="en-US" sz="2400" dirty="0" err="1" smtClean="0"/>
              <a:t>diseleksi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dipilih</a:t>
            </a:r>
            <a:r>
              <a:rPr lang="en-US" sz="2400" dirty="0" smtClean="0"/>
              <a:t> program yang </a:t>
            </a:r>
            <a:r>
              <a:rPr lang="en-US" sz="2400" dirty="0" err="1" smtClean="0"/>
              <a:t>sesuai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skla</a:t>
            </a:r>
            <a:r>
              <a:rPr lang="en-US" sz="2400" dirty="0" smtClean="0"/>
              <a:t> </a:t>
            </a:r>
            <a:r>
              <a:rPr lang="en-US" sz="2400" dirty="0" err="1" smtClean="0"/>
              <a:t>prioritas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sumber</a:t>
            </a:r>
            <a:r>
              <a:rPr lang="en-US" sz="2400" dirty="0" smtClean="0"/>
              <a:t> </a:t>
            </a:r>
            <a:r>
              <a:rPr lang="en-US" sz="2400" dirty="0" err="1" smtClean="0"/>
              <a:t>daya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dimiliki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7863329" y="167014"/>
            <a:ext cx="7248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000" b="1" dirty="0" smtClean="0">
                <a:solidFill>
                  <a:schemeClr val="bg1"/>
                </a:solidFill>
                <a:latin typeface="Times New Roman"/>
                <a:cs typeface="Times New Roman"/>
              </a:rPr>
              <a:t>Dina</a:t>
            </a:r>
            <a:endParaRPr lang="id-ID" sz="2000" b="1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27315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34C6931-EE51-1E26-D0DB-211962C13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19200"/>
            <a:ext cx="8398179" cy="369332"/>
          </a:xfrm>
        </p:spPr>
        <p:txBody>
          <a:bodyPr/>
          <a:lstStyle/>
          <a:p>
            <a:r>
              <a:rPr lang="en-US" sz="2400" dirty="0" smtClean="0"/>
              <a:t>2. </a:t>
            </a:r>
            <a:r>
              <a:rPr lang="en-US" sz="2400" dirty="0" err="1" smtClean="0"/>
              <a:t>Pemberian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Informasi</a:t>
            </a:r>
            <a:r>
              <a:rPr lang="en-US" sz="2400" dirty="0" smtClean="0"/>
              <a:t> </a:t>
            </a:r>
            <a:r>
              <a:rPr lang="en-US" sz="2400" dirty="0" err="1" smtClean="0"/>
              <a:t>Biaya</a:t>
            </a:r>
            <a:r>
              <a:rPr lang="en-US" sz="2400" dirty="0" smtClean="0"/>
              <a:t> </a:t>
            </a:r>
            <a:endParaRPr lang="en-ID" sz="2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E082765-2165-DF73-6D6F-D9C71D9F7C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2057400"/>
            <a:ext cx="7949565" cy="4308872"/>
          </a:xfrm>
        </p:spPr>
        <p:txBody>
          <a:bodyPr/>
          <a:lstStyle/>
          <a:p>
            <a:r>
              <a:rPr lang="en-US" sz="2000" dirty="0" err="1" smtClean="0"/>
              <a:t>Biaya</a:t>
            </a:r>
            <a:r>
              <a:rPr lang="en-US" sz="2000" dirty="0" smtClean="0"/>
              <a:t> (cost)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konteks</a:t>
            </a:r>
            <a:r>
              <a:rPr lang="en-US" sz="2000" dirty="0" smtClean="0"/>
              <a:t> </a:t>
            </a:r>
            <a:r>
              <a:rPr lang="en-US" sz="2000" dirty="0" err="1" smtClean="0"/>
              <a:t>organisasi</a:t>
            </a:r>
            <a:r>
              <a:rPr lang="en-US" sz="2000" dirty="0" smtClean="0"/>
              <a:t> </a:t>
            </a:r>
            <a:r>
              <a:rPr lang="en-US" sz="2000" dirty="0" err="1" smtClean="0"/>
              <a:t>dapatdikategorikan</a:t>
            </a:r>
            <a:r>
              <a:rPr lang="en-US" sz="2000" dirty="0" smtClean="0"/>
              <a:t> </a:t>
            </a:r>
            <a:r>
              <a:rPr lang="en-US" sz="2000" dirty="0" err="1" smtClean="0"/>
              <a:t>menjadi</a:t>
            </a:r>
            <a:r>
              <a:rPr lang="en-US" sz="2000" dirty="0" smtClean="0"/>
              <a:t> 3 </a:t>
            </a:r>
            <a:r>
              <a:rPr lang="en-US" sz="2000" dirty="0" err="1" smtClean="0"/>
              <a:t>kelompok</a:t>
            </a:r>
            <a:r>
              <a:rPr lang="en-US" sz="2000" dirty="0" smtClean="0"/>
              <a:t> </a:t>
            </a:r>
            <a:r>
              <a:rPr lang="en-US" sz="2000" dirty="0" err="1" smtClean="0"/>
              <a:t>yaitu</a:t>
            </a:r>
            <a:endParaRPr lang="en-US" sz="2000" dirty="0" smtClean="0"/>
          </a:p>
          <a:p>
            <a:pPr marL="457200" indent="-457200">
              <a:buAutoNum type="arabicPeriod"/>
            </a:pPr>
            <a:r>
              <a:rPr lang="en-US" sz="2000" dirty="0" err="1" smtClean="0"/>
              <a:t>Biaya</a:t>
            </a:r>
            <a:r>
              <a:rPr lang="en-US" sz="2000" dirty="0" smtClean="0"/>
              <a:t> input,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sumber</a:t>
            </a:r>
            <a:r>
              <a:rPr lang="en-US" sz="2000" dirty="0" smtClean="0"/>
              <a:t> </a:t>
            </a:r>
            <a:r>
              <a:rPr lang="en-US" sz="2000" dirty="0" err="1" smtClean="0"/>
              <a:t>daya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dikorbankan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memberikan</a:t>
            </a:r>
            <a:r>
              <a:rPr lang="en-US" sz="2000" dirty="0" smtClean="0"/>
              <a:t> </a:t>
            </a:r>
            <a:r>
              <a:rPr lang="en-US" sz="2000" dirty="0" err="1" smtClean="0"/>
              <a:t>pelayanan</a:t>
            </a:r>
            <a:r>
              <a:rPr lang="en-US" sz="2000" dirty="0" smtClean="0"/>
              <a:t>, </a:t>
            </a:r>
            <a:r>
              <a:rPr lang="en-US" sz="2000" dirty="0" err="1" smtClean="0"/>
              <a:t>Biaya</a:t>
            </a:r>
            <a:r>
              <a:rPr lang="en-US" sz="2000" dirty="0" smtClean="0"/>
              <a:t> input </a:t>
            </a:r>
            <a:r>
              <a:rPr lang="en-US" sz="2000" dirty="0" err="1" smtClean="0"/>
              <a:t>bisaberupa</a:t>
            </a:r>
            <a:r>
              <a:rPr lang="en-US" sz="2000" dirty="0" smtClean="0"/>
              <a:t> </a:t>
            </a:r>
            <a:r>
              <a:rPr lang="en-US" sz="2000" dirty="0" err="1" smtClean="0"/>
              <a:t>baiaya</a:t>
            </a:r>
            <a:r>
              <a:rPr lang="en-US" sz="2000" dirty="0" smtClean="0"/>
              <a:t> </a:t>
            </a:r>
            <a:r>
              <a:rPr lang="en-US" sz="2000" dirty="0" err="1" smtClean="0"/>
              <a:t>tenaga</a:t>
            </a:r>
            <a:r>
              <a:rPr lang="en-US" sz="2000" dirty="0" smtClean="0"/>
              <a:t> </a:t>
            </a:r>
            <a:r>
              <a:rPr lang="en-US" sz="2000" dirty="0" err="1" smtClean="0"/>
              <a:t>kerja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biaya</a:t>
            </a:r>
            <a:r>
              <a:rPr lang="en-US" sz="2000" dirty="0" smtClean="0"/>
              <a:t> </a:t>
            </a:r>
            <a:r>
              <a:rPr lang="en-US" sz="2000" dirty="0" err="1" smtClean="0"/>
              <a:t>bahan</a:t>
            </a:r>
            <a:r>
              <a:rPr lang="en-US" sz="2000" dirty="0" smtClean="0"/>
              <a:t> </a:t>
            </a:r>
            <a:r>
              <a:rPr lang="en-US" sz="2000" dirty="0" err="1" smtClean="0"/>
              <a:t>baku</a:t>
            </a:r>
            <a:r>
              <a:rPr lang="en-US" sz="2000" dirty="0" smtClean="0"/>
              <a:t>.</a:t>
            </a:r>
          </a:p>
          <a:p>
            <a:pPr marL="457200" indent="-457200">
              <a:buAutoNum type="arabicPeriod"/>
            </a:pPr>
            <a:r>
              <a:rPr lang="en-US" sz="2000" dirty="0" err="1" smtClean="0"/>
              <a:t>Biaya</a:t>
            </a:r>
            <a:r>
              <a:rPr lang="en-US" sz="2000" dirty="0" smtClean="0"/>
              <a:t> Output,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biaya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dikeluarkan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mengantarkan</a:t>
            </a:r>
            <a:r>
              <a:rPr lang="en-US" sz="2000" dirty="0" smtClean="0"/>
              <a:t> </a:t>
            </a:r>
            <a:r>
              <a:rPr lang="en-US" sz="2000" dirty="0" err="1" smtClean="0"/>
              <a:t>produk</a:t>
            </a:r>
            <a:r>
              <a:rPr lang="en-US" sz="2000" dirty="0" smtClean="0"/>
              <a:t> </a:t>
            </a:r>
            <a:r>
              <a:rPr lang="en-US" sz="2000" dirty="0" err="1" smtClean="0"/>
              <a:t>hingga</a:t>
            </a:r>
            <a:r>
              <a:rPr lang="en-US" sz="2000" dirty="0" smtClean="0"/>
              <a:t> </a:t>
            </a:r>
            <a:r>
              <a:rPr lang="en-US" sz="2000" dirty="0" err="1" smtClean="0"/>
              <a:t>sampai</a:t>
            </a:r>
            <a:r>
              <a:rPr lang="en-US" sz="2000" dirty="0" smtClean="0"/>
              <a:t> </a:t>
            </a:r>
            <a:r>
              <a:rPr lang="en-US" sz="2000" dirty="0" err="1" smtClean="0"/>
              <a:t>ketangan</a:t>
            </a:r>
            <a:r>
              <a:rPr lang="en-US" sz="2000" dirty="0" smtClean="0"/>
              <a:t> </a:t>
            </a:r>
            <a:r>
              <a:rPr lang="en-US" sz="2000" dirty="0" err="1" smtClean="0"/>
              <a:t>pelanggan</a:t>
            </a:r>
            <a:r>
              <a:rPr lang="en-US" sz="2000" dirty="0" smtClean="0"/>
              <a:t>.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organisasi</a:t>
            </a:r>
            <a:r>
              <a:rPr lang="en-US" sz="2000" dirty="0" smtClean="0"/>
              <a:t> </a:t>
            </a:r>
            <a:r>
              <a:rPr lang="en-US" sz="2000" dirty="0" err="1" smtClean="0"/>
              <a:t>sektor</a:t>
            </a:r>
            <a:r>
              <a:rPr lang="en-US" sz="2000" dirty="0" smtClean="0"/>
              <a:t> </a:t>
            </a:r>
            <a:r>
              <a:rPr lang="en-US" sz="2000" dirty="0" err="1" smtClean="0"/>
              <a:t>publik</a:t>
            </a:r>
            <a:r>
              <a:rPr lang="en-US" sz="2000" dirty="0" smtClean="0"/>
              <a:t> output </a:t>
            </a:r>
            <a:r>
              <a:rPr lang="en-US" sz="2000" dirty="0" err="1" smtClean="0"/>
              <a:t>diuukur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berbagai</a:t>
            </a:r>
            <a:r>
              <a:rPr lang="en-US" sz="2000" dirty="0" smtClean="0"/>
              <a:t> </a:t>
            </a:r>
            <a:r>
              <a:rPr lang="en-US" sz="2000" dirty="0" err="1" smtClean="0"/>
              <a:t>cara</a:t>
            </a:r>
            <a:r>
              <a:rPr lang="en-US" sz="2000" dirty="0" smtClean="0"/>
              <a:t> </a:t>
            </a:r>
            <a:r>
              <a:rPr lang="en-US" sz="2000" dirty="0" err="1" smtClean="0"/>
              <a:t>tergantung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pelayanan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dihasilkan</a:t>
            </a:r>
            <a:r>
              <a:rPr lang="en-US" sz="2000" dirty="0" smtClean="0"/>
              <a:t>. </a:t>
            </a:r>
            <a:r>
              <a:rPr lang="en-US" sz="2000" dirty="0" err="1" smtClean="0"/>
              <a:t>Misal</a:t>
            </a:r>
            <a:r>
              <a:rPr lang="en-US" sz="2000" dirty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perusahaan</a:t>
            </a:r>
            <a:r>
              <a:rPr lang="en-US" sz="2000" dirty="0" smtClean="0"/>
              <a:t> </a:t>
            </a:r>
            <a:r>
              <a:rPr lang="en-US" sz="2000" dirty="0" err="1" smtClean="0"/>
              <a:t>teransortasi</a:t>
            </a:r>
            <a:r>
              <a:rPr lang="en-US" sz="2000" dirty="0" smtClean="0"/>
              <a:t> </a:t>
            </a:r>
            <a:r>
              <a:rPr lang="en-US" sz="2000" dirty="0" err="1" smtClean="0"/>
              <a:t>massa</a:t>
            </a:r>
            <a:r>
              <a:rPr lang="en-US" sz="2000" dirty="0" smtClean="0"/>
              <a:t>, </a:t>
            </a:r>
            <a:r>
              <a:rPr lang="en-US" sz="2000" dirty="0" err="1" smtClean="0"/>
              <a:t>biaya</a:t>
            </a:r>
            <a:r>
              <a:rPr lang="en-US" sz="2000" dirty="0" smtClean="0"/>
              <a:t> </a:t>
            </a:r>
            <a:r>
              <a:rPr lang="en-US" sz="2000" dirty="0" err="1" smtClean="0"/>
              <a:t>mungkin</a:t>
            </a:r>
            <a:r>
              <a:rPr lang="en-US" sz="2000" dirty="0" smtClean="0"/>
              <a:t> </a:t>
            </a:r>
            <a:r>
              <a:rPr lang="en-US" sz="2000" dirty="0" err="1" smtClean="0"/>
              <a:t>diukur</a:t>
            </a:r>
            <a:r>
              <a:rPr lang="en-US" sz="2000" dirty="0" smtClean="0"/>
              <a:t> </a:t>
            </a:r>
            <a:r>
              <a:rPr lang="en-US" sz="2000" dirty="0" err="1" smtClean="0"/>
              <a:t>berdasarkan</a:t>
            </a:r>
            <a:r>
              <a:rPr lang="en-US" sz="2000" dirty="0" smtClean="0"/>
              <a:t> </a:t>
            </a:r>
            <a:r>
              <a:rPr lang="en-US" sz="2000" dirty="0" err="1" smtClean="0"/>
              <a:t>biaya</a:t>
            </a:r>
            <a:r>
              <a:rPr lang="en-US" sz="2000" dirty="0" smtClean="0"/>
              <a:t> per </a:t>
            </a:r>
            <a:r>
              <a:rPr lang="en-US" sz="2000" dirty="0" err="1" smtClean="0"/>
              <a:t>penumpang</a:t>
            </a:r>
            <a:r>
              <a:rPr lang="en-US" sz="2000" dirty="0" smtClean="0"/>
              <a:t>.</a:t>
            </a:r>
          </a:p>
          <a:p>
            <a:pPr marL="457200" indent="-457200">
              <a:buAutoNum type="arabicPeriod"/>
            </a:pPr>
            <a:r>
              <a:rPr lang="en-US" sz="2000" dirty="0" err="1" smtClean="0"/>
              <a:t>Biaya</a:t>
            </a:r>
            <a:r>
              <a:rPr lang="en-US" sz="2000" dirty="0" smtClean="0"/>
              <a:t> proses,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dipisahkan</a:t>
            </a:r>
            <a:r>
              <a:rPr lang="en-US" sz="2000" dirty="0" smtClean="0"/>
              <a:t> </a:t>
            </a:r>
            <a:r>
              <a:rPr lang="en-US" sz="2000" dirty="0" err="1" smtClean="0"/>
              <a:t>berdasarkan</a:t>
            </a:r>
            <a:r>
              <a:rPr lang="en-US" sz="2000" dirty="0" smtClean="0"/>
              <a:t> </a:t>
            </a:r>
            <a:r>
              <a:rPr lang="en-US" sz="2000" dirty="0" err="1" smtClean="0"/>
              <a:t>fungsi</a:t>
            </a:r>
            <a:r>
              <a:rPr lang="en-US" sz="2000" dirty="0" smtClean="0"/>
              <a:t> </a:t>
            </a:r>
            <a:r>
              <a:rPr lang="en-US" sz="2000" dirty="0" err="1" smtClean="0"/>
              <a:t>organisasi</a:t>
            </a:r>
            <a:r>
              <a:rPr lang="en-US" sz="2000" dirty="0" smtClean="0"/>
              <a:t>. </a:t>
            </a:r>
            <a:r>
              <a:rPr lang="en-US" sz="2000" dirty="0" err="1" smtClean="0"/>
              <a:t>Biaya</a:t>
            </a:r>
            <a:r>
              <a:rPr lang="en-US" sz="2000" dirty="0" smtClean="0"/>
              <a:t> </a:t>
            </a:r>
            <a:r>
              <a:rPr lang="en-US" sz="2000" dirty="0" err="1" smtClean="0"/>
              <a:t>dikur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mempertimbangkan</a:t>
            </a:r>
            <a:r>
              <a:rPr lang="en-US" sz="2000" dirty="0" smtClean="0"/>
              <a:t> </a:t>
            </a:r>
            <a:r>
              <a:rPr lang="en-US" sz="2000" dirty="0" err="1" smtClean="0"/>
              <a:t>fungsi</a:t>
            </a:r>
            <a:r>
              <a:rPr lang="en-US" sz="2000" dirty="0" smtClean="0"/>
              <a:t> </a:t>
            </a:r>
            <a:r>
              <a:rPr lang="en-US" sz="2000" dirty="0" err="1" smtClean="0"/>
              <a:t>organisasi</a:t>
            </a:r>
            <a:r>
              <a:rPr lang="en-US" sz="2000" dirty="0" smtClean="0"/>
              <a:t>, </a:t>
            </a:r>
            <a:r>
              <a:rPr lang="en-US" sz="2000" dirty="0" err="1" smtClean="0"/>
              <a:t>misalnya</a:t>
            </a:r>
            <a:r>
              <a:rPr lang="en-US" sz="2000" dirty="0" smtClean="0"/>
              <a:t> </a:t>
            </a:r>
            <a:r>
              <a:rPr lang="en-US" sz="2000" dirty="0" err="1" smtClean="0"/>
              <a:t>biaya</a:t>
            </a:r>
            <a:r>
              <a:rPr lang="en-US" sz="2000" dirty="0" smtClean="0"/>
              <a:t> </a:t>
            </a:r>
            <a:r>
              <a:rPr lang="en-US" sz="2000" dirty="0" err="1" smtClean="0"/>
              <a:t>departemen</a:t>
            </a:r>
            <a:r>
              <a:rPr lang="en-US" sz="2000" dirty="0" smtClean="0"/>
              <a:t> </a:t>
            </a:r>
            <a:r>
              <a:rPr lang="en-US" sz="2000" dirty="0" err="1" smtClean="0"/>
              <a:t>produksi</a:t>
            </a:r>
            <a:r>
              <a:rPr lang="en-US" sz="2000" dirty="0" smtClean="0"/>
              <a:t>, </a:t>
            </a:r>
            <a:r>
              <a:rPr lang="en-US" sz="2000" dirty="0" err="1" smtClean="0"/>
              <a:t>departemen</a:t>
            </a:r>
            <a:r>
              <a:rPr lang="en-US" sz="2000" dirty="0" smtClean="0"/>
              <a:t> </a:t>
            </a:r>
            <a:r>
              <a:rPr lang="en-US" sz="2000" dirty="0" err="1" smtClean="0"/>
              <a:t>personalia</a:t>
            </a:r>
            <a:r>
              <a:rPr lang="en-US" sz="2000" dirty="0" smtClean="0"/>
              <a:t>, </a:t>
            </a:r>
            <a:r>
              <a:rPr lang="en-US" sz="2000" dirty="0" err="1" smtClean="0"/>
              <a:t>biaya</a:t>
            </a:r>
            <a:r>
              <a:rPr lang="en-US" sz="2000" dirty="0" smtClean="0"/>
              <a:t> </a:t>
            </a:r>
            <a:r>
              <a:rPr lang="en-US" sz="2000" dirty="0" err="1" smtClean="0"/>
              <a:t>dinas</a:t>
            </a:r>
            <a:r>
              <a:rPr lang="en-US" sz="2000" dirty="0" smtClean="0"/>
              <a:t>,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sebagainya</a:t>
            </a:r>
            <a:endParaRPr lang="en-ID" sz="2000" dirty="0"/>
          </a:p>
        </p:txBody>
      </p:sp>
      <p:sp>
        <p:nvSpPr>
          <p:cNvPr id="4" name="Rectangle 3"/>
          <p:cNvSpPr/>
          <p:nvPr/>
        </p:nvSpPr>
        <p:spPr>
          <a:xfrm>
            <a:off x="7863329" y="167014"/>
            <a:ext cx="7248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000" b="1" dirty="0" smtClean="0">
                <a:solidFill>
                  <a:schemeClr val="bg1"/>
                </a:solidFill>
                <a:latin typeface="Times New Roman"/>
                <a:cs typeface="Times New Roman"/>
              </a:rPr>
              <a:t>Dina</a:t>
            </a:r>
            <a:endParaRPr lang="id-ID" sz="2000" b="1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83504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1F2B653-00FC-A2CA-DE08-1734166B6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909" y="1219200"/>
            <a:ext cx="8398179" cy="430887"/>
          </a:xfrm>
        </p:spPr>
        <p:txBody>
          <a:bodyPr/>
          <a:lstStyle/>
          <a:p>
            <a:r>
              <a:rPr lang="en-US" dirty="0" smtClean="0"/>
              <a:t>3. </a:t>
            </a: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 smtClean="0"/>
              <a:t>Investasi</a:t>
            </a:r>
            <a:endParaRPr lang="en-ID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FA9D778-F2A3-353F-46BD-DDDB6029EE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7217" y="1905000"/>
            <a:ext cx="7949565" cy="1538883"/>
          </a:xfrm>
        </p:spPr>
        <p:txBody>
          <a:bodyPr/>
          <a:lstStyle/>
          <a:p>
            <a:r>
              <a:rPr lang="en-ID" sz="2000" dirty="0" err="1" smtClean="0"/>
              <a:t>Akuntansi</a:t>
            </a:r>
            <a:r>
              <a:rPr lang="en-ID" sz="2000" dirty="0" smtClean="0"/>
              <a:t> </a:t>
            </a:r>
            <a:r>
              <a:rPr lang="en-ID" sz="2000" dirty="0" err="1" smtClean="0"/>
              <a:t>manajemen</a:t>
            </a:r>
            <a:r>
              <a:rPr lang="en-ID" sz="2000" dirty="0" smtClean="0"/>
              <a:t> </a:t>
            </a:r>
            <a:r>
              <a:rPr lang="en-ID" sz="2000" dirty="0" err="1" smtClean="0"/>
              <a:t>diperlukan</a:t>
            </a:r>
            <a:r>
              <a:rPr lang="en-ID" sz="2000" dirty="0" smtClean="0"/>
              <a:t> </a:t>
            </a:r>
            <a:r>
              <a:rPr lang="en-ID" sz="2000" dirty="0" err="1" smtClean="0"/>
              <a:t>dalam</a:t>
            </a:r>
            <a:r>
              <a:rPr lang="en-ID" sz="2000" dirty="0" smtClean="0"/>
              <a:t> </a:t>
            </a:r>
            <a:r>
              <a:rPr lang="en-ID" sz="2000" dirty="0" err="1" smtClean="0"/>
              <a:t>penilaian</a:t>
            </a:r>
            <a:r>
              <a:rPr lang="en-ID" sz="2000" dirty="0" smtClean="0"/>
              <a:t> </a:t>
            </a:r>
            <a:r>
              <a:rPr lang="en-ID" sz="2000" dirty="0" err="1" smtClean="0"/>
              <a:t>investasi</a:t>
            </a:r>
            <a:r>
              <a:rPr lang="en-ID" sz="2000" dirty="0" smtClean="0"/>
              <a:t> </a:t>
            </a:r>
            <a:r>
              <a:rPr lang="en-ID" sz="2000" dirty="0" err="1" smtClean="0"/>
              <a:t>karna</a:t>
            </a:r>
            <a:r>
              <a:rPr lang="en-ID" sz="2000" dirty="0" smtClean="0"/>
              <a:t> </a:t>
            </a:r>
            <a:r>
              <a:rPr lang="en-ID" sz="2000" dirty="0" err="1" smtClean="0"/>
              <a:t>untuk</a:t>
            </a:r>
            <a:r>
              <a:rPr lang="en-ID" sz="2000" dirty="0" smtClean="0"/>
              <a:t> </a:t>
            </a:r>
            <a:r>
              <a:rPr lang="en-ID" sz="2000" dirty="0" err="1" smtClean="0"/>
              <a:t>dapat</a:t>
            </a:r>
            <a:r>
              <a:rPr lang="en-ID" sz="2000" dirty="0" smtClean="0"/>
              <a:t> </a:t>
            </a:r>
            <a:r>
              <a:rPr lang="en-ID" sz="2000" dirty="0" err="1" smtClean="0"/>
              <a:t>menilai</a:t>
            </a:r>
            <a:r>
              <a:rPr lang="en-ID" sz="2000" dirty="0" smtClean="0"/>
              <a:t> </a:t>
            </a:r>
            <a:r>
              <a:rPr lang="en-ID" sz="2000" dirty="0" err="1" smtClean="0"/>
              <a:t>investasi</a:t>
            </a:r>
            <a:r>
              <a:rPr lang="en-ID" sz="2000" dirty="0" smtClean="0"/>
              <a:t> </a:t>
            </a:r>
            <a:r>
              <a:rPr lang="en-ID" sz="2000" dirty="0" err="1" smtClean="0"/>
              <a:t>diperlukan</a:t>
            </a:r>
            <a:r>
              <a:rPr lang="en-ID" sz="2000" dirty="0" smtClean="0"/>
              <a:t> </a:t>
            </a:r>
            <a:r>
              <a:rPr lang="en-ID" sz="2000" dirty="0" err="1" smtClean="0"/>
              <a:t>identifikasi</a:t>
            </a:r>
            <a:r>
              <a:rPr lang="en-ID" sz="2000" dirty="0" smtClean="0"/>
              <a:t> </a:t>
            </a:r>
            <a:r>
              <a:rPr lang="en-ID" sz="2000" dirty="0" err="1" smtClean="0"/>
              <a:t>biaya</a:t>
            </a:r>
            <a:r>
              <a:rPr lang="en-ID" sz="2000" dirty="0" smtClean="0"/>
              <a:t>, </a:t>
            </a:r>
            <a:r>
              <a:rPr lang="en-ID" sz="2000" dirty="0" err="1" smtClean="0"/>
              <a:t>risiko</a:t>
            </a:r>
            <a:r>
              <a:rPr lang="en-ID" sz="2000" dirty="0" smtClean="0"/>
              <a:t>, </a:t>
            </a:r>
            <a:r>
              <a:rPr lang="en-ID" sz="2000" dirty="0" err="1" smtClean="0"/>
              <a:t>dan</a:t>
            </a:r>
            <a:r>
              <a:rPr lang="en-ID" sz="2000" dirty="0" smtClean="0"/>
              <a:t> </a:t>
            </a:r>
            <a:r>
              <a:rPr lang="en-ID" sz="2000" dirty="0" err="1" smtClean="0"/>
              <a:t>manfaat</a:t>
            </a:r>
            <a:r>
              <a:rPr lang="en-ID" sz="2000" dirty="0" smtClean="0"/>
              <a:t> </a:t>
            </a:r>
            <a:r>
              <a:rPr lang="en-ID" sz="2000" dirty="0" err="1" smtClean="0"/>
              <a:t>atau</a:t>
            </a:r>
            <a:r>
              <a:rPr lang="en-ID" sz="2000" dirty="0" smtClean="0"/>
              <a:t> </a:t>
            </a:r>
            <a:r>
              <a:rPr lang="en-ID" sz="2000" dirty="0" err="1" smtClean="0"/>
              <a:t>keuntungan</a:t>
            </a:r>
            <a:r>
              <a:rPr lang="en-ID" sz="2000" dirty="0" smtClean="0"/>
              <a:t> </a:t>
            </a:r>
            <a:r>
              <a:rPr lang="en-ID" sz="2000" dirty="0" err="1" smtClean="0"/>
              <a:t>dari</a:t>
            </a:r>
            <a:r>
              <a:rPr lang="en-ID" sz="2000" dirty="0" smtClean="0"/>
              <a:t> </a:t>
            </a:r>
            <a:r>
              <a:rPr lang="en-ID" sz="2000" dirty="0" err="1" smtClean="0"/>
              <a:t>suatu</a:t>
            </a:r>
            <a:r>
              <a:rPr lang="en-ID" sz="2000" dirty="0" smtClean="0"/>
              <a:t> </a:t>
            </a:r>
            <a:r>
              <a:rPr lang="en-ID" sz="2000" dirty="0" err="1" smtClean="0"/>
              <a:t>invetasi</a:t>
            </a:r>
            <a:r>
              <a:rPr lang="en-ID" sz="2000" dirty="0" smtClean="0"/>
              <a:t>. Hal </a:t>
            </a:r>
            <a:r>
              <a:rPr lang="en-ID" sz="2000" dirty="0" err="1" smtClean="0"/>
              <a:t>tersebut</a:t>
            </a:r>
            <a:r>
              <a:rPr lang="en-ID" sz="2000" dirty="0" smtClean="0"/>
              <a:t> </a:t>
            </a:r>
            <a:r>
              <a:rPr lang="en-ID" sz="2000" dirty="0" err="1" smtClean="0"/>
              <a:t>penting</a:t>
            </a:r>
            <a:r>
              <a:rPr lang="en-ID" sz="2000" dirty="0" smtClean="0"/>
              <a:t> </a:t>
            </a:r>
            <a:r>
              <a:rPr lang="en-ID" sz="2000" dirty="0" err="1" smtClean="0"/>
              <a:t>untuk</a:t>
            </a:r>
            <a:r>
              <a:rPr lang="en-ID" sz="2000" dirty="0" smtClean="0"/>
              <a:t> </a:t>
            </a:r>
            <a:r>
              <a:rPr lang="en-ID" sz="2000" dirty="0" err="1" smtClean="0"/>
              <a:t>mendindari</a:t>
            </a:r>
            <a:r>
              <a:rPr lang="en-ID" sz="2000" dirty="0" smtClean="0"/>
              <a:t> </a:t>
            </a:r>
            <a:r>
              <a:rPr lang="en-ID" sz="2000" dirty="0" err="1" smtClean="0"/>
              <a:t>dilakukannya</a:t>
            </a:r>
            <a:r>
              <a:rPr lang="en-ID" sz="2000" dirty="0" smtClean="0"/>
              <a:t> </a:t>
            </a:r>
            <a:r>
              <a:rPr lang="en-ID" sz="2000" dirty="0" err="1" smtClean="0"/>
              <a:t>investasi</a:t>
            </a:r>
            <a:r>
              <a:rPr lang="en-ID" sz="2000" dirty="0" smtClean="0"/>
              <a:t> yang </a:t>
            </a:r>
            <a:r>
              <a:rPr lang="en-ID" sz="2000" dirty="0" err="1" smtClean="0"/>
              <a:t>sebenarnya</a:t>
            </a:r>
            <a:r>
              <a:rPr lang="en-ID" sz="2000" dirty="0" smtClean="0"/>
              <a:t> </a:t>
            </a:r>
            <a:r>
              <a:rPr lang="en-ID" sz="2000" dirty="0" err="1" smtClean="0"/>
              <a:t>tidak</a:t>
            </a:r>
            <a:r>
              <a:rPr lang="en-ID" sz="2000" dirty="0" smtClean="0"/>
              <a:t> </a:t>
            </a:r>
            <a:r>
              <a:rPr lang="en-ID" sz="2000" dirty="0" err="1" smtClean="0"/>
              <a:t>layak</a:t>
            </a:r>
            <a:r>
              <a:rPr lang="en-ID" sz="2000" dirty="0" smtClean="0"/>
              <a:t> </a:t>
            </a:r>
            <a:r>
              <a:rPr lang="en-ID" sz="2000" dirty="0" err="1" smtClean="0"/>
              <a:t>secara</a:t>
            </a:r>
            <a:r>
              <a:rPr lang="en-ID" sz="2000" dirty="0" smtClean="0"/>
              <a:t> </a:t>
            </a:r>
            <a:r>
              <a:rPr lang="en-ID" sz="2000" dirty="0" err="1" smtClean="0"/>
              <a:t>ekonomi</a:t>
            </a:r>
            <a:r>
              <a:rPr lang="en-ID" sz="2000" dirty="0" smtClean="0"/>
              <a:t> </a:t>
            </a:r>
            <a:r>
              <a:rPr lang="en-ID" sz="2000" dirty="0" err="1" smtClean="0"/>
              <a:t>dan</a:t>
            </a:r>
            <a:r>
              <a:rPr lang="en-ID" sz="2000" dirty="0" smtClean="0"/>
              <a:t> </a:t>
            </a:r>
            <a:r>
              <a:rPr lang="en-ID" sz="2000" dirty="0" err="1" smtClean="0"/>
              <a:t>finansial</a:t>
            </a:r>
            <a:r>
              <a:rPr lang="en-ID" sz="2000" dirty="0" smtClean="0"/>
              <a:t>.</a:t>
            </a:r>
            <a:endParaRPr lang="en-ID" sz="24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C1F2B653-00FC-A2CA-DE08-1734166B656D}"/>
              </a:ext>
            </a:extLst>
          </p:cNvPr>
          <p:cNvSpPr txBox="1">
            <a:spLocks/>
          </p:cNvSpPr>
          <p:nvPr/>
        </p:nvSpPr>
        <p:spPr>
          <a:xfrm>
            <a:off x="530528" y="3581400"/>
            <a:ext cx="8398179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Times New Roman"/>
                <a:ea typeface="+mj-ea"/>
                <a:cs typeface="Times New Roman"/>
              </a:defRPr>
            </a:lvl1pPr>
          </a:lstStyle>
          <a:p>
            <a:r>
              <a:rPr lang="en-US" dirty="0" smtClean="0"/>
              <a:t>4. </a:t>
            </a:r>
            <a:r>
              <a:rPr lang="en-US" dirty="0" err="1" smtClean="0"/>
              <a:t>Penganggaran</a:t>
            </a:r>
            <a:endParaRPr lang="en-ID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xmlns="" id="{9FA9D778-F2A3-353F-46BD-DDDB6029EE6A}"/>
              </a:ext>
            </a:extLst>
          </p:cNvPr>
          <p:cNvSpPr txBox="1">
            <a:spLocks/>
          </p:cNvSpPr>
          <p:nvPr/>
        </p:nvSpPr>
        <p:spPr>
          <a:xfrm>
            <a:off x="685800" y="4267200"/>
            <a:ext cx="7949565" cy="1908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700" b="0" i="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ID" sz="2000" dirty="0" err="1" smtClean="0"/>
              <a:t>Fungsi</a:t>
            </a:r>
            <a:r>
              <a:rPr lang="en-ID" sz="2000" dirty="0" smtClean="0"/>
              <a:t> </a:t>
            </a:r>
            <a:r>
              <a:rPr lang="en-ID" sz="2000" dirty="0" err="1" smtClean="0"/>
              <a:t>anggaran</a:t>
            </a:r>
            <a:r>
              <a:rPr lang="en-ID" sz="2000" dirty="0" smtClean="0"/>
              <a:t> </a:t>
            </a:r>
            <a:r>
              <a:rPr lang="en-ID" sz="2000" dirty="0" err="1" smtClean="0"/>
              <a:t>adalahuntuk</a:t>
            </a:r>
            <a:r>
              <a:rPr lang="en-ID" sz="2000" dirty="0" smtClean="0"/>
              <a:t> </a:t>
            </a:r>
            <a:r>
              <a:rPr lang="en-ID" sz="2000" dirty="0" err="1" smtClean="0"/>
              <a:t>aat</a:t>
            </a:r>
            <a:r>
              <a:rPr lang="en-ID" sz="2000" dirty="0" smtClean="0"/>
              <a:t> </a:t>
            </a:r>
            <a:r>
              <a:rPr lang="en-ID" sz="2000" dirty="0" err="1" smtClean="0"/>
              <a:t>perencanaan</a:t>
            </a:r>
            <a:r>
              <a:rPr lang="en-ID" sz="2000" dirty="0" smtClean="0"/>
              <a:t> </a:t>
            </a:r>
            <a:r>
              <a:rPr lang="en-ID" sz="2000" dirty="0" err="1" smtClean="0"/>
              <a:t>dan</a:t>
            </a:r>
            <a:r>
              <a:rPr lang="en-ID" sz="2000" dirty="0" smtClean="0"/>
              <a:t> </a:t>
            </a:r>
            <a:r>
              <a:rPr lang="en-ID" sz="2000" dirty="0" err="1" smtClean="0"/>
              <a:t>pengendalian</a:t>
            </a:r>
            <a:r>
              <a:rPr lang="en-ID" sz="2000" dirty="0" smtClean="0"/>
              <a:t>. </a:t>
            </a:r>
            <a:r>
              <a:rPr lang="en-ID" sz="2000" dirty="0" err="1" smtClean="0"/>
              <a:t>Akuntansi</a:t>
            </a:r>
            <a:r>
              <a:rPr lang="en-ID" sz="2000" dirty="0" smtClean="0"/>
              <a:t> </a:t>
            </a:r>
            <a:r>
              <a:rPr lang="en-ID" sz="2000" dirty="0" err="1" smtClean="0"/>
              <a:t>manajemen</a:t>
            </a:r>
            <a:r>
              <a:rPr lang="en-ID" sz="2000" dirty="0" smtClean="0"/>
              <a:t> </a:t>
            </a:r>
            <a:r>
              <a:rPr lang="en-ID" sz="2000" dirty="0" err="1" smtClean="0"/>
              <a:t>berperan</a:t>
            </a:r>
            <a:r>
              <a:rPr lang="en-ID" sz="2000" dirty="0" smtClean="0"/>
              <a:t> </a:t>
            </a:r>
            <a:r>
              <a:rPr lang="en-ID" sz="2000" dirty="0" err="1" smtClean="0"/>
              <a:t>untuk</a:t>
            </a:r>
            <a:r>
              <a:rPr lang="en-ID" sz="2000" dirty="0" smtClean="0"/>
              <a:t> </a:t>
            </a:r>
            <a:r>
              <a:rPr lang="en-ID" sz="2000" dirty="0" err="1" smtClean="0"/>
              <a:t>memfasilitasi</a:t>
            </a:r>
            <a:r>
              <a:rPr lang="en-ID" sz="2000" dirty="0" smtClean="0"/>
              <a:t> </a:t>
            </a:r>
            <a:r>
              <a:rPr lang="en-ID" sz="2000" dirty="0" err="1" smtClean="0"/>
              <a:t>terciptanya</a:t>
            </a:r>
            <a:r>
              <a:rPr lang="en-ID" sz="2000" dirty="0" smtClean="0"/>
              <a:t> </a:t>
            </a:r>
            <a:r>
              <a:rPr lang="en-ID" sz="2000" dirty="0" err="1" smtClean="0"/>
              <a:t>anggaran</a:t>
            </a:r>
            <a:r>
              <a:rPr lang="en-ID" sz="2000" dirty="0" smtClean="0"/>
              <a:t> </a:t>
            </a:r>
            <a:r>
              <a:rPr lang="en-ID" sz="2000" dirty="0" err="1" smtClean="0"/>
              <a:t>publik</a:t>
            </a:r>
            <a:r>
              <a:rPr lang="en-ID" sz="2000" dirty="0" smtClean="0"/>
              <a:t> yang </a:t>
            </a:r>
            <a:r>
              <a:rPr lang="en-ID" sz="2000" dirty="0" err="1" smtClean="0"/>
              <a:t>efekif</a:t>
            </a:r>
            <a:r>
              <a:rPr lang="en-ID" sz="2000" dirty="0" smtClean="0"/>
              <a:t>, </a:t>
            </a:r>
            <a:r>
              <a:rPr lang="en-ID" sz="2000" dirty="0" err="1" smtClean="0"/>
              <a:t>terkait</a:t>
            </a:r>
            <a:r>
              <a:rPr lang="en-ID" sz="2000" dirty="0" smtClean="0"/>
              <a:t> </a:t>
            </a:r>
            <a:r>
              <a:rPr lang="en-ID" sz="2000" dirty="0" err="1" smtClean="0"/>
              <a:t>dengan</a:t>
            </a:r>
            <a:r>
              <a:rPr lang="en-ID" sz="2000" dirty="0" smtClean="0"/>
              <a:t> 3 </a:t>
            </a:r>
            <a:r>
              <a:rPr lang="en-ID" sz="2000" dirty="0" err="1" smtClean="0"/>
              <a:t>fungsi</a:t>
            </a:r>
            <a:r>
              <a:rPr lang="en-ID" sz="2000" dirty="0" smtClean="0"/>
              <a:t> </a:t>
            </a:r>
            <a:r>
              <a:rPr lang="en-ID" sz="2000" dirty="0" err="1" smtClean="0"/>
              <a:t>anggaran</a:t>
            </a:r>
            <a:r>
              <a:rPr lang="en-ID" sz="2000" dirty="0" smtClean="0"/>
              <a:t> </a:t>
            </a:r>
            <a:r>
              <a:rPr lang="en-ID" sz="2000" dirty="0" err="1" smtClean="0"/>
              <a:t>yaitu</a:t>
            </a:r>
            <a:endParaRPr lang="en-ID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en-ID" sz="2000" dirty="0" err="1" smtClean="0"/>
              <a:t>Alat</a:t>
            </a:r>
            <a:r>
              <a:rPr lang="en-ID" sz="2000" dirty="0" smtClean="0"/>
              <a:t> </a:t>
            </a:r>
            <a:r>
              <a:rPr lang="en-ID" sz="2000" dirty="0" err="1" smtClean="0"/>
              <a:t>alokasi</a:t>
            </a:r>
            <a:r>
              <a:rPr lang="en-ID" sz="2000" dirty="0" smtClean="0"/>
              <a:t> </a:t>
            </a:r>
            <a:r>
              <a:rPr lang="en-ID" sz="2000" dirty="0" err="1" smtClean="0"/>
              <a:t>suber</a:t>
            </a:r>
            <a:r>
              <a:rPr lang="en-ID" sz="2000" dirty="0" smtClean="0"/>
              <a:t> </a:t>
            </a:r>
            <a:r>
              <a:rPr lang="en-ID" sz="2000" dirty="0" err="1" smtClean="0"/>
              <a:t>daya</a:t>
            </a:r>
            <a:r>
              <a:rPr lang="en-ID" sz="2000" dirty="0" smtClean="0"/>
              <a:t> </a:t>
            </a:r>
            <a:r>
              <a:rPr lang="en-ID" sz="2000" dirty="0" err="1" smtClean="0"/>
              <a:t>publik</a:t>
            </a:r>
            <a:endParaRPr lang="en-ID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en-ID" sz="2000" dirty="0" err="1" smtClean="0"/>
              <a:t>Alat</a:t>
            </a:r>
            <a:r>
              <a:rPr lang="en-ID" sz="2000" dirty="0" smtClean="0"/>
              <a:t> </a:t>
            </a:r>
            <a:r>
              <a:rPr lang="en-ID" sz="2000" dirty="0" err="1" smtClean="0"/>
              <a:t>distribusi</a:t>
            </a:r>
            <a:endParaRPr lang="en-ID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ID" sz="2000" dirty="0" smtClean="0"/>
              <a:t>Dan </a:t>
            </a:r>
            <a:r>
              <a:rPr lang="en-ID" sz="2000" dirty="0" err="1" smtClean="0"/>
              <a:t>stabilisasi</a:t>
            </a:r>
            <a:endParaRPr lang="en-ID" sz="1800" dirty="0" smtClean="0"/>
          </a:p>
        </p:txBody>
      </p:sp>
      <p:sp>
        <p:nvSpPr>
          <p:cNvPr id="7" name="Rectangle 6"/>
          <p:cNvSpPr/>
          <p:nvPr/>
        </p:nvSpPr>
        <p:spPr>
          <a:xfrm>
            <a:off x="7863329" y="167014"/>
            <a:ext cx="7248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000" b="1" dirty="0" smtClean="0">
                <a:solidFill>
                  <a:schemeClr val="bg1"/>
                </a:solidFill>
                <a:latin typeface="Times New Roman"/>
                <a:cs typeface="Times New Roman"/>
              </a:rPr>
              <a:t>Dina</a:t>
            </a:r>
            <a:endParaRPr lang="id-ID" sz="2000" b="1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6364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545" y="1447800"/>
            <a:ext cx="8398179" cy="492443"/>
          </a:xfrm>
        </p:spPr>
        <p:txBody>
          <a:bodyPr/>
          <a:lstStyle/>
          <a:p>
            <a:r>
              <a:rPr lang="en-US" sz="3200" dirty="0" smtClean="0"/>
              <a:t>5. </a:t>
            </a:r>
            <a:r>
              <a:rPr lang="en-US" sz="3200" dirty="0" err="1" smtClean="0"/>
              <a:t>Penilaian</a:t>
            </a:r>
            <a:r>
              <a:rPr lang="en-US" sz="3200" dirty="0" smtClean="0"/>
              <a:t> </a:t>
            </a:r>
            <a:r>
              <a:rPr lang="en-US" sz="3200" dirty="0" err="1" smtClean="0"/>
              <a:t>Kerja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0600" y="2514600"/>
            <a:ext cx="7543800" cy="2585323"/>
          </a:xfrm>
        </p:spPr>
        <p:txBody>
          <a:bodyPr/>
          <a:lstStyle/>
          <a:p>
            <a:r>
              <a:rPr lang="en-US" sz="2400" dirty="0" err="1" smtClean="0"/>
              <a:t>Penilaian</a:t>
            </a:r>
            <a:r>
              <a:rPr lang="en-US" sz="2400" dirty="0" smtClean="0"/>
              <a:t> </a:t>
            </a:r>
            <a:r>
              <a:rPr lang="en-US" sz="2400" dirty="0" err="1" smtClean="0"/>
              <a:t>kerja</a:t>
            </a:r>
            <a:r>
              <a:rPr lang="en-US" sz="2400" dirty="0" smtClean="0"/>
              <a:t>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en-US" sz="2400" dirty="0" err="1" smtClean="0"/>
              <a:t>bagan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sistem</a:t>
            </a:r>
            <a:r>
              <a:rPr lang="en-US" sz="2400" dirty="0" smtClean="0"/>
              <a:t> </a:t>
            </a:r>
            <a:r>
              <a:rPr lang="en-US" sz="2400" dirty="0" err="1" smtClean="0"/>
              <a:t>pengendalian</a:t>
            </a:r>
            <a:r>
              <a:rPr lang="en-US" sz="2400" dirty="0" smtClean="0"/>
              <a:t>. </a:t>
            </a:r>
            <a:r>
              <a:rPr lang="en-US" sz="2400" dirty="0" err="1" smtClean="0"/>
              <a:t>Penilaian</a:t>
            </a:r>
            <a:r>
              <a:rPr lang="en-US" sz="2400" dirty="0" smtClean="0"/>
              <a:t> </a:t>
            </a:r>
            <a:r>
              <a:rPr lang="en-US" sz="2400" dirty="0" err="1" smtClean="0"/>
              <a:t>kerja</a:t>
            </a:r>
            <a:r>
              <a:rPr lang="en-US" sz="2400" dirty="0" smtClean="0"/>
              <a:t> </a:t>
            </a:r>
            <a:r>
              <a:rPr lang="en-US" sz="2400" dirty="0" err="1" smtClean="0"/>
              <a:t>dilakukan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mengetahui</a:t>
            </a:r>
            <a:r>
              <a:rPr lang="en-US" sz="2400" dirty="0" smtClean="0"/>
              <a:t> </a:t>
            </a:r>
            <a:r>
              <a:rPr lang="en-US" sz="2400" dirty="0" err="1" smtClean="0"/>
              <a:t>tingkat</a:t>
            </a:r>
            <a:r>
              <a:rPr lang="en-US" sz="2400" dirty="0" smtClean="0"/>
              <a:t> </a:t>
            </a:r>
            <a:r>
              <a:rPr lang="en-US" sz="2400" dirty="0" err="1" smtClean="0"/>
              <a:t>efisiensi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efektifitas</a:t>
            </a:r>
            <a:r>
              <a:rPr lang="en-US" sz="2400" dirty="0" smtClean="0"/>
              <a:t> </a:t>
            </a:r>
            <a:r>
              <a:rPr lang="en-US" sz="2400" dirty="0" err="1" smtClean="0"/>
              <a:t>organisasi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mencapai</a:t>
            </a:r>
            <a:r>
              <a:rPr lang="en-US" sz="2400" dirty="0" smtClean="0"/>
              <a:t> </a:t>
            </a:r>
            <a:r>
              <a:rPr lang="en-US" sz="2400" dirty="0" err="1" smtClean="0"/>
              <a:t>tujuan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telah</a:t>
            </a:r>
            <a:r>
              <a:rPr lang="en-US" sz="2400" dirty="0" smtClean="0"/>
              <a:t> </a:t>
            </a:r>
            <a:r>
              <a:rPr lang="en-US" sz="2400" dirty="0" err="1" smtClean="0"/>
              <a:t>ditetapkan</a:t>
            </a:r>
            <a:r>
              <a:rPr lang="en-US" sz="2400" dirty="0" smtClean="0"/>
              <a:t>.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Tahap</a:t>
            </a:r>
            <a:r>
              <a:rPr lang="en-US" sz="2400" dirty="0" smtClean="0"/>
              <a:t> </a:t>
            </a:r>
            <a:r>
              <a:rPr lang="en-US" sz="2400" dirty="0" err="1" smtClean="0"/>
              <a:t>penilaian</a:t>
            </a:r>
            <a:r>
              <a:rPr lang="en-US" sz="2400" dirty="0" smtClean="0"/>
              <a:t> </a:t>
            </a:r>
            <a:r>
              <a:rPr lang="en-US" sz="2400" dirty="0" err="1" smtClean="0"/>
              <a:t>kinerja</a:t>
            </a:r>
            <a:r>
              <a:rPr lang="en-US" sz="2400" dirty="0" smtClean="0"/>
              <a:t>, </a:t>
            </a:r>
            <a:r>
              <a:rPr lang="en-US" sz="2400" dirty="0" err="1" smtClean="0"/>
              <a:t>akuntansi</a:t>
            </a:r>
            <a:r>
              <a:rPr lang="en-US" sz="2400" dirty="0" smtClean="0"/>
              <a:t> </a:t>
            </a:r>
            <a:r>
              <a:rPr lang="en-US" sz="2400" dirty="0" err="1" smtClean="0"/>
              <a:t>manajemen</a:t>
            </a:r>
            <a:r>
              <a:rPr lang="en-US" sz="2400" dirty="0" smtClean="0"/>
              <a:t> </a:t>
            </a:r>
            <a:r>
              <a:rPr lang="en-US" sz="2400" dirty="0" err="1" smtClean="0"/>
              <a:t>berperan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pembuatan</a:t>
            </a:r>
            <a:r>
              <a:rPr lang="en-US" sz="2400" dirty="0" smtClean="0"/>
              <a:t> </a:t>
            </a:r>
            <a:r>
              <a:rPr lang="en-US" sz="2400" dirty="0" err="1" smtClean="0"/>
              <a:t>indikator</a:t>
            </a:r>
            <a:r>
              <a:rPr lang="en-US" sz="2400" dirty="0" smtClean="0"/>
              <a:t> </a:t>
            </a:r>
            <a:r>
              <a:rPr lang="en-US" sz="2400" dirty="0" err="1" smtClean="0"/>
              <a:t>kinerja</a:t>
            </a:r>
            <a:r>
              <a:rPr lang="en-US" sz="2400" dirty="0" smtClean="0"/>
              <a:t> </a:t>
            </a:r>
            <a:r>
              <a:rPr lang="en-US" sz="2400" dirty="0" err="1" smtClean="0"/>
              <a:t>kunci</a:t>
            </a:r>
            <a:r>
              <a:rPr lang="en-US" sz="2400" dirty="0" smtClean="0"/>
              <a:t> (</a:t>
            </a:r>
            <a:r>
              <a:rPr lang="en-US" sz="2400" i="1" dirty="0" smtClean="0"/>
              <a:t>key performance </a:t>
            </a:r>
            <a:r>
              <a:rPr lang="en-US" sz="2400" i="1" dirty="0" err="1" smtClean="0"/>
              <a:t>indikator</a:t>
            </a:r>
            <a:r>
              <a:rPr lang="en-US" sz="2400" i="1" dirty="0" smtClean="0"/>
              <a:t>)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satuan</a:t>
            </a:r>
            <a:r>
              <a:rPr lang="en-US" sz="2400" dirty="0" smtClean="0"/>
              <a:t> </a:t>
            </a:r>
            <a:r>
              <a:rPr lang="en-US" sz="2400" dirty="0" err="1" smtClean="0"/>
              <a:t>ukur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masing-masing</a:t>
            </a:r>
            <a:r>
              <a:rPr lang="en-US" sz="2400" dirty="0" smtClean="0"/>
              <a:t> </a:t>
            </a:r>
            <a:r>
              <a:rPr lang="en-US" sz="2400" dirty="0" err="1" smtClean="0"/>
              <a:t>aktifitas</a:t>
            </a:r>
            <a:r>
              <a:rPr lang="en-US" sz="2400" dirty="0" smtClean="0"/>
              <a:t> </a:t>
            </a:r>
            <a:r>
              <a:rPr lang="en-US" sz="2400" dirty="0" err="1" smtClean="0"/>
              <a:t>yag</a:t>
            </a:r>
            <a:r>
              <a:rPr lang="en-US" sz="2400" dirty="0" smtClean="0"/>
              <a:t> </a:t>
            </a:r>
            <a:r>
              <a:rPr lang="en-US" sz="2400" dirty="0" err="1" smtClean="0"/>
              <a:t>dilakuka</a:t>
            </a:r>
            <a:r>
              <a:rPr lang="en-US" sz="2400" dirty="0" smtClean="0"/>
              <a:t>.</a:t>
            </a:r>
            <a:endParaRPr lang="en-US" sz="2400" i="1" dirty="0"/>
          </a:p>
        </p:txBody>
      </p:sp>
      <p:sp>
        <p:nvSpPr>
          <p:cNvPr id="5" name="Rectangle 4"/>
          <p:cNvSpPr/>
          <p:nvPr/>
        </p:nvSpPr>
        <p:spPr>
          <a:xfrm>
            <a:off x="7863329" y="167014"/>
            <a:ext cx="7248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000" b="1" dirty="0" smtClean="0">
                <a:solidFill>
                  <a:schemeClr val="bg1"/>
                </a:solidFill>
                <a:latin typeface="Times New Roman"/>
                <a:cs typeface="Times New Roman"/>
              </a:rPr>
              <a:t>Dina</a:t>
            </a:r>
            <a:endParaRPr lang="id-ID" sz="2000" b="1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21227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669</Words>
  <Application>Microsoft Office PowerPoint</Application>
  <PresentationFormat>On-screen Show (4:3)</PresentationFormat>
  <Paragraphs>65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 BAB 2  Akuntansi Manajemen Sektor Publik</vt:lpstr>
      <vt:lpstr>A. Pengertian Akuntansi Manajemen Sektor Publik</vt:lpstr>
      <vt:lpstr>B.Akuntansi Sebagai Alat Perencanaan Organisasi</vt:lpstr>
      <vt:lpstr>C. Akuntansi Sebagai Alat Pengendalian Organisasi </vt:lpstr>
      <vt:lpstr>D. Proses Perencanaan dan Pengendalian Manajerial Organisasi Sektor Publik </vt:lpstr>
      <vt:lpstr>E. Peran Akuntansi Manajemen Sektor Publik</vt:lpstr>
      <vt:lpstr>2. Pemberian Informasi Biaya </vt:lpstr>
      <vt:lpstr>3. Penilaian Investasi</vt:lpstr>
      <vt:lpstr>5. Penilaian Kerja</vt:lpstr>
      <vt:lpstr>F. Ikhtisar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Annisa Amelia</cp:lastModifiedBy>
  <cp:revision>39</cp:revision>
  <dcterms:created xsi:type="dcterms:W3CDTF">2024-04-15T18:57:08Z</dcterms:created>
  <dcterms:modified xsi:type="dcterms:W3CDTF">2025-04-10T11:21:58Z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2024-03-27T00:00:00Z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2024-04-16T00:00:00Z</vt:filetime>
  </property>
  <property fmtid="{D5CDD505-2E9C-101B-9397-08002B2CF9AE}" pid="5" name="Producer">
    <vt:lpwstr>www.ilovepdf.com</vt:lpwstr>
  </property>
</Properties>
</file>