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9" r:id="rId3"/>
    <p:sldId id="292" r:id="rId4"/>
    <p:sldId id="293" r:id="rId5"/>
    <p:sldId id="294" r:id="rId6"/>
    <p:sldId id="298" r:id="rId7"/>
    <p:sldId id="288" r:id="rId8"/>
    <p:sldId id="297" r:id="rId9"/>
    <p:sldId id="285" r:id="rId10"/>
    <p:sldId id="286" r:id="rId11"/>
    <p:sldId id="287" r:id="rId12"/>
    <p:sldId id="275" r:id="rId13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 varScale="1">
        <p:scale>
          <a:sx n="65" d="100"/>
          <a:sy n="65" d="100"/>
        </p:scale>
        <p:origin x="144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D674B32-C077-4D16-885C-DCCB597B62A3}" type="datetimeFigureOut">
              <a:rPr lang="en-US"/>
              <a:pPr>
                <a:defRPr/>
              </a:pPr>
              <a:t>3/14/2025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A657849-4BBE-42BD-9703-1CB5EC23E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88866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2C60E8-16D7-4154-9861-7C167F8E75CD}" type="datetimeFigureOut">
              <a:rPr lang="en-US"/>
              <a:pPr>
                <a:defRPr/>
              </a:pPr>
              <a:t>3/14/2025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F42A136-0EC6-43F9-A2DF-CF7ECE3309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32660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D6037-660A-4C40-9159-56DEC201D79B}" type="datetime1">
              <a:rPr lang="en-US" smtClean="0"/>
              <a:pPr>
                <a:defRPr/>
              </a:pPr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B3AA8-8F0F-4DD4-8DA0-35F40F903D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F1D7F-DF1B-4DFD-8B69-F5381104F8DC}" type="datetime1">
              <a:rPr lang="en-US" smtClean="0"/>
              <a:pPr>
                <a:defRPr/>
              </a:pPr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15DFD-A653-468C-868E-D21C1C588B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B91DA-ADDF-4A2B-A29E-5C2006BAC5F3}" type="datetime1">
              <a:rPr lang="en-US" smtClean="0"/>
              <a:pPr>
                <a:defRPr/>
              </a:pPr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CFEDE-2D81-4B48-91D7-499FCDF148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EDAE6-3781-42C0-B117-6820EBBFC7A2}" type="datetime1">
              <a:rPr lang="en-US" smtClean="0"/>
              <a:pPr>
                <a:defRPr/>
              </a:pPr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DA3D8-7929-40A5-A2CC-7EE46F282C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A3431-4F0A-46D3-B0CB-4C3370BC8726}" type="datetime1">
              <a:rPr lang="en-US" smtClean="0"/>
              <a:pPr>
                <a:defRPr/>
              </a:pPr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FBD1-F035-47FF-B6F2-4ADD4ECC86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36C27-C4DD-4285-84D7-34CA2CFDC564}" type="datetime1">
              <a:rPr lang="en-US" smtClean="0"/>
              <a:pPr>
                <a:defRPr/>
              </a:pPr>
              <a:t>3/14/2025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6F53B-65CC-4845-9EBB-E9067A809A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4C23D-5813-4A71-B934-7360DA8CA418}" type="datetime1">
              <a:rPr lang="en-US" smtClean="0"/>
              <a:pPr>
                <a:defRPr/>
              </a:pPr>
              <a:t>3/14/2025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575D4-A66A-4F63-89A6-AAE386003D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49B65-6CCE-4C1B-A65C-B05AC100C8C2}" type="datetime1">
              <a:rPr lang="en-US" smtClean="0"/>
              <a:pPr>
                <a:defRPr/>
              </a:pPr>
              <a:t>3/14/2025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8E82E-E8BE-4013-BEFD-55740F7AE6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34E63-540C-4035-92C0-690B59668E7D}" type="datetime1">
              <a:rPr lang="en-US" smtClean="0"/>
              <a:pPr>
                <a:defRPr/>
              </a:pPr>
              <a:t>3/14/2025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DAC77-AE25-44AC-80DD-F8BCB1749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8BC0C-9428-498B-BEC9-752237E403FC}" type="datetime1">
              <a:rPr lang="en-US" smtClean="0"/>
              <a:pPr>
                <a:defRPr/>
              </a:pPr>
              <a:t>3/14/2025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CE43E-F7AA-4228-8DD2-49D183497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A8399-000F-40AA-AB93-543B3CFDD71D}" type="datetime1">
              <a:rPr lang="en-US" smtClean="0"/>
              <a:pPr>
                <a:defRPr/>
              </a:pPr>
              <a:t>3/14/2025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6BCEC-2778-43AC-9E2E-CCB719F00E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2FED6EA-B784-4D4B-8C51-F8C57A824549}" type="datetime1">
              <a:rPr lang="en-US" smtClean="0"/>
              <a:pPr>
                <a:defRPr/>
              </a:pPr>
              <a:t>3/14/2025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5D03939-83D9-43CC-9A6A-745C8DED29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3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AE48213-AAE7-4C2A-8FCB-C4EFB74775B2}" type="datetime1">
              <a:rPr lang="en-US" smtClean="0"/>
              <a:pPr>
                <a:defRPr/>
              </a:pPr>
              <a:t>3/14/2025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BB64FC-3658-4DEA-B9F6-3B6553E99096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7158" y="2285992"/>
            <a:ext cx="850112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PENDIDIKAN KEWARGANEGARAAN</a:t>
            </a:r>
          </a:p>
          <a:p>
            <a:endParaRPr lang="en-US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r>
              <a:rPr lang="en-US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Dosen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: </a:t>
            </a:r>
            <a:r>
              <a:rPr lang="en-US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Jaka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Darmawan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, SE., </a:t>
            </a:r>
            <a:r>
              <a:rPr lang="en-US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Ak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., </a:t>
            </a:r>
            <a:r>
              <a:rPr lang="en-US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M.Ak</a:t>
            </a:r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., MMT., CA., CPA., CMA</a:t>
            </a:r>
            <a:endParaRPr lang="en-US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633298" y="1696066"/>
            <a:ext cx="332655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d-ID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Pertemuan ke-1</a:t>
            </a:r>
            <a:endParaRPr lang="en-US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732ECB0-B392-4F32-BEC4-FE625759FF8E}" type="datetime1">
              <a:rPr lang="en-US" smtClean="0"/>
              <a:pPr>
                <a:defRPr/>
              </a:pPr>
              <a:t>3/14/2025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B2A963-C9FC-4637-BB06-27FEB6E2381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Title 11"/>
          <p:cNvSpPr txBox="1">
            <a:spLocks/>
          </p:cNvSpPr>
          <p:nvPr/>
        </p:nvSpPr>
        <p:spPr>
          <a:xfrm>
            <a:off x="457200" y="274638"/>
            <a:ext cx="8229600" cy="65405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r" eaLnBrk="0" hangingPunct="0">
              <a:defRPr/>
            </a:pPr>
            <a:r>
              <a:rPr lang="en-US" sz="3200" b="1">
                <a:latin typeface="Cambria" pitchFamily="18" charset="0"/>
              </a:rPr>
              <a:t>Konsep Pengembangan PKn Di Dunia</a:t>
            </a:r>
            <a:endParaRPr lang="en-US" sz="3200" b="1" dirty="0">
              <a:latin typeface="Cambria" pitchFamily="18" charset="0"/>
            </a:endParaRPr>
          </a:p>
        </p:txBody>
      </p:sp>
      <p:sp>
        <p:nvSpPr>
          <p:cNvPr id="6" name="Date Placeholder 7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t>20/8/2010</a:t>
            </a:r>
          </a:p>
        </p:txBody>
      </p:sp>
      <p:sp>
        <p:nvSpPr>
          <p:cNvPr id="7" name="Footer Placeholder 6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t>Revisi 01 Pendidikan Kewarganegaraan</a:t>
            </a:r>
          </a:p>
        </p:txBody>
      </p:sp>
      <p:sp>
        <p:nvSpPr>
          <p:cNvPr id="8" name="Slide Number Placeholder 8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94E6EA0-A969-45B2-8966-0C33DAC7F5C0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1500" y="1071563"/>
            <a:ext cx="8215313" cy="511935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fontAlgn="auto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PKn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dikembangkan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oleh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seluruh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negara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di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dunia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meskipun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istilah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yang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digunakan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berbeda-beda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.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Civics, Civic Education                                                                            (USA)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Zitizenship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Education                                                                             ( UK 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Ta’limatul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Muwwathonah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,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Tarbiyatul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Al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Watoniyah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       (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Timteng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Educacion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Civicas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                                                                              (Mexico)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Sachunternicht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                                                                                    (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Jerman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Civics, Social Studies                               (Australia, USA New Zealand)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Life Orientation                                                                                       (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  <a:cs typeface="Arial" charset="0"/>
              </a:rPr>
              <a:t>Afsel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  <a:latin typeface="Cambria" pitchFamily="18" charset="0"/>
                <a:cs typeface="Arial" charset="0"/>
              </a:rPr>
              <a:t>Civics and Moral Education                                                      (Singapore)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People and Society                                                                         (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</a:rPr>
              <a:t>Hongaria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</a:rPr>
              <a:t>Obscesvovedinie</a:t>
            </a:r>
            <a:r>
              <a:rPr lang="en-US" sz="2000" b="1" dirty="0">
                <a:solidFill>
                  <a:schemeClr val="tx1"/>
                </a:solidFill>
                <a:latin typeface="Cambria" pitchFamily="18" charset="0"/>
              </a:rPr>
              <a:t>                                                                                    (</a:t>
            </a:r>
            <a:r>
              <a:rPr lang="en-US" sz="2000" b="1" dirty="0" err="1">
                <a:solidFill>
                  <a:schemeClr val="tx1"/>
                </a:solidFill>
                <a:latin typeface="Cambria" pitchFamily="18" charset="0"/>
              </a:rPr>
              <a:t>Rusia</a:t>
            </a:r>
            <a:r>
              <a:rPr lang="en-US" sz="2000" b="1" dirty="0" smtClean="0">
                <a:solidFill>
                  <a:schemeClr val="tx1"/>
                </a:solidFill>
                <a:latin typeface="Cambria" pitchFamily="18" charset="0"/>
              </a:rPr>
              <a:t>)</a:t>
            </a:r>
          </a:p>
          <a:p>
            <a:pPr marL="287338" indent="-287338" fontAlgn="auto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b="1" dirty="0" err="1" smtClean="0">
                <a:solidFill>
                  <a:schemeClr val="tx1"/>
                </a:solidFill>
                <a:latin typeface="Cambria" pitchFamily="18" charset="0"/>
              </a:rPr>
              <a:t>Pendidikan</a:t>
            </a:r>
            <a:r>
              <a:rPr lang="en-US" sz="20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Cambria" pitchFamily="18" charset="0"/>
              </a:rPr>
              <a:t>sivik</a:t>
            </a:r>
            <a:r>
              <a:rPr lang="en-US" sz="2000" b="1" dirty="0" smtClean="0">
                <a:solidFill>
                  <a:schemeClr val="tx1"/>
                </a:solidFill>
                <a:latin typeface="Cambria" pitchFamily="18" charset="0"/>
              </a:rPr>
              <a:t>                                                                              (Malaysia)</a:t>
            </a:r>
            <a:endParaRPr lang="en-US" sz="2000" b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fld id="{90A9355F-8099-4858-A5C2-DF88080538F6}" type="datetime1">
              <a:rPr lang="en-US" smtClean="0"/>
              <a:pPr>
                <a:defRPr/>
              </a:pPr>
              <a:t>3/14/2025</a:t>
            </a:fld>
            <a:endParaRPr lang="en-US"/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54C7A66D-8012-46C7-A151-41CDC8F6A99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13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t>20/8/2010</a:t>
            </a:r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t>Revisi 01 Pendidikan Kewarganegaraan</a:t>
            </a:r>
          </a:p>
        </p:txBody>
      </p:sp>
      <p:sp>
        <p:nvSpPr>
          <p:cNvPr id="15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3E38604-757E-43AD-B537-6C762B3C6F16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2143116"/>
            <a:ext cx="857250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PANCASILA SEBAGAI NILAI DASAR PENDIDIKAN KEWARGANEGARAAN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7158" y="3643314"/>
            <a:ext cx="8215370" cy="138499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Pancasila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menjadi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pedoman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dan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sumber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orientasi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pengembangan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kekaryaan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setiap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lulusan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perguruan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mbria" pitchFamily="18" charset="0"/>
              </a:rPr>
              <a:t>tinggi</a:t>
            </a:r>
            <a:r>
              <a:rPr lang="en-US" sz="2800" b="1" dirty="0" smtClean="0">
                <a:solidFill>
                  <a:schemeClr val="bg1"/>
                </a:solidFill>
                <a:latin typeface="Cambria" pitchFamily="18" charset="0"/>
              </a:rPr>
              <a:t>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7158" y="5357826"/>
            <a:ext cx="8215370" cy="523220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b="1" dirty="0" err="1" smtClean="0">
                <a:solidFill>
                  <a:schemeClr val="tx1"/>
                </a:solidFill>
                <a:latin typeface="Cambria" pitchFamily="18" charset="0"/>
              </a:rPr>
              <a:t>Pancasila</a:t>
            </a:r>
            <a:r>
              <a:rPr lang="en-US" sz="28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Cambria" pitchFamily="18" charset="0"/>
              </a:rPr>
              <a:t>sebagai</a:t>
            </a:r>
            <a:r>
              <a:rPr lang="en-US" sz="28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Cambria" pitchFamily="18" charset="0"/>
              </a:rPr>
              <a:t>dasar</a:t>
            </a:r>
            <a:r>
              <a:rPr lang="en-US" sz="28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Cambria" pitchFamily="18" charset="0"/>
              </a:rPr>
              <a:t>pengembangan</a:t>
            </a:r>
            <a:r>
              <a:rPr lang="en-US" sz="28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Cambria" pitchFamily="18" charset="0"/>
              </a:rPr>
              <a:t>ilmu</a:t>
            </a:r>
            <a:endParaRPr lang="en-US" sz="2800" b="1" dirty="0" smtClean="0">
              <a:solidFill>
                <a:schemeClr val="tx1"/>
              </a:solidFill>
              <a:latin typeface="Cambria" pitchFamily="18" charset="0"/>
            </a:endParaRPr>
          </a:p>
        </p:txBody>
      </p:sp>
      <p:pic>
        <p:nvPicPr>
          <p:cNvPr id="6145" name="Picture 1" descr="G:\LAMPUNG\GALERY\POLITIK\Garudaku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214290"/>
            <a:ext cx="2857520" cy="190310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635896" y="2060848"/>
            <a:ext cx="2016224" cy="1944216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72589D8-41BE-4FA6-8DD0-A130E8A5953A}" type="datetime1">
              <a:rPr lang="en-US" smtClean="0"/>
              <a:pPr>
                <a:defRPr/>
              </a:pPr>
              <a:t>3/14/2025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FD87AC-D2F8-4FD5-9F65-70BD4C2DA4DD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839200" cy="6049962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FF0000"/>
                </a:solidFill>
              </a:rPr>
              <a:t>PERKENALKAN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Nama     : </a:t>
            </a:r>
            <a:r>
              <a:rPr lang="en-US" sz="3600" dirty="0" err="1" smtClean="0"/>
              <a:t>Jaka</a:t>
            </a:r>
            <a:r>
              <a:rPr lang="en-US" sz="3600" dirty="0" smtClean="0"/>
              <a:t> </a:t>
            </a:r>
            <a:r>
              <a:rPr lang="en-US" sz="3600" dirty="0" err="1" smtClean="0"/>
              <a:t>Darmawan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Alamat</a:t>
            </a:r>
            <a:r>
              <a:rPr lang="en-US" sz="3600" dirty="0" smtClean="0"/>
              <a:t>  : </a:t>
            </a:r>
            <a:r>
              <a:rPr lang="en-US" sz="3600" dirty="0" err="1" smtClean="0"/>
              <a:t>Komp</a:t>
            </a:r>
            <a:r>
              <a:rPr lang="en-US" sz="3600" dirty="0" smtClean="0"/>
              <a:t>. </a:t>
            </a:r>
            <a:r>
              <a:rPr lang="en-US" sz="3600" dirty="0" err="1" smtClean="0"/>
              <a:t>Bumi</a:t>
            </a:r>
            <a:r>
              <a:rPr lang="en-US" sz="3600" dirty="0" smtClean="0"/>
              <a:t> </a:t>
            </a:r>
            <a:r>
              <a:rPr lang="en-US" sz="3600" dirty="0" err="1" smtClean="0"/>
              <a:t>Asri</a:t>
            </a:r>
            <a:r>
              <a:rPr lang="en-US" sz="3600" smtClean="0"/>
              <a:t> H37</a:t>
            </a:r>
            <a:br>
              <a:rPr lang="en-US" sz="3600" smtClean="0"/>
            </a:br>
            <a:r>
              <a:rPr lang="en-US" sz="3600" smtClean="0"/>
              <a:t>Phone    </a:t>
            </a:r>
            <a:r>
              <a:rPr lang="en-US" sz="3600" smtClean="0"/>
              <a:t>: </a:t>
            </a:r>
            <a:r>
              <a:rPr lang="en-US" sz="3600" smtClean="0"/>
              <a:t>0812792402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Email      </a:t>
            </a:r>
            <a:r>
              <a:rPr lang="en-US" sz="3600" smtClean="0"/>
              <a:t>: </a:t>
            </a:r>
            <a:r>
              <a:rPr lang="en-US" sz="3600" smtClean="0"/>
              <a:t>jakadarmawan</a:t>
            </a:r>
            <a:r>
              <a:rPr lang="en-US" sz="3600" smtClean="0"/>
              <a:t>@darmajaya.ac.id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649B65-6CCE-4C1B-A65C-B05AC100C8C2}" type="datetime1">
              <a:rPr lang="en-US" smtClean="0"/>
              <a:pPr>
                <a:defRPr/>
              </a:pPr>
              <a:t>3/14/2025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48E82E-E8BE-4013-BEFD-55740F7AE63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B85F32-85AA-450A-9FDC-305F80659EB3}" type="datetime1">
              <a:rPr lang="en-US" smtClean="0"/>
              <a:pPr>
                <a:defRPr/>
              </a:pPr>
              <a:t>3/14/2025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DAC77-AE25-44AC-80DD-F8BCB1749E9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89060F-CDE5-4562-B011-23F2A415E47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28794" y="642918"/>
            <a:ext cx="630012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Kontrak</a:t>
            </a:r>
            <a:r>
              <a:rPr lang="en-US" sz="48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Perkuliahan</a:t>
            </a:r>
            <a:endParaRPr lang="en-US" sz="48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158" y="2467269"/>
            <a:ext cx="7929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Kehadiran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20%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7158" y="3143248"/>
            <a:ext cx="7715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Mengikuti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UTS 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d-ID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0%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7158" y="3861048"/>
            <a:ext cx="7858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Mengikuti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UAS </a:t>
            </a:r>
            <a:r>
              <a:rPr lang="en-US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bobot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d-ID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0%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7158" y="1714488"/>
            <a:ext cx="8072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Hadir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tepat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waktu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berpakaian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bersikap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sopan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pic>
        <p:nvPicPr>
          <p:cNvPr id="15" name="Picture 2" descr="F:\LAMPUNG\GALERY\KARIKATUR\peringata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24655" y="2185998"/>
            <a:ext cx="2333625" cy="2743200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323528" y="5190291"/>
            <a:ext cx="8001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Attitude (Kedisiplinan, Sikap, aktif dan antusias pada diskusi)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bobot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nilai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20%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3528" y="4509120"/>
            <a:ext cx="7858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Mengerjakan tugas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bobot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d-ID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0%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6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634E63-540C-4035-92C0-690B59668E7D}" type="datetime1">
              <a:rPr lang="en-US" smtClean="0"/>
              <a:pPr>
                <a:defRPr/>
              </a:pPr>
              <a:t>3/14/2025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DAC77-AE25-44AC-80DD-F8BCB1749E9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14348" y="928670"/>
            <a:ext cx="7929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MODEL PERKULIAHAN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20" y="1785926"/>
            <a:ext cx="857256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Metode</a:t>
            </a:r>
            <a:r>
              <a:rPr lang="en-US" sz="2400" b="1" dirty="0" smtClean="0">
                <a:solidFill>
                  <a:srgbClr val="002060"/>
                </a:solidFill>
              </a:rPr>
              <a:t>: </a:t>
            </a:r>
            <a:r>
              <a:rPr lang="en-US" sz="2400" b="1" dirty="0" err="1" smtClean="0">
                <a:solidFill>
                  <a:srgbClr val="002060"/>
                </a:solidFill>
              </a:rPr>
              <a:t>mimbar</a:t>
            </a:r>
            <a:r>
              <a:rPr lang="en-US" sz="2400" b="1" dirty="0" smtClean="0">
                <a:solidFill>
                  <a:srgbClr val="002060"/>
                </a:solidFill>
              </a:rPr>
              <a:t> (</a:t>
            </a:r>
            <a:r>
              <a:rPr lang="en-US" sz="2400" b="1" dirty="0" err="1" smtClean="0">
                <a:solidFill>
                  <a:srgbClr val="002060"/>
                </a:solidFill>
              </a:rPr>
              <a:t>ceramah</a:t>
            </a:r>
            <a:r>
              <a:rPr lang="en-US" sz="2400" b="1" dirty="0" smtClean="0">
                <a:solidFill>
                  <a:srgbClr val="002060"/>
                </a:solidFill>
              </a:rPr>
              <a:t>), </a:t>
            </a:r>
            <a:r>
              <a:rPr lang="en-US" sz="2400" b="1" dirty="0" err="1" smtClean="0">
                <a:solidFill>
                  <a:srgbClr val="002060"/>
                </a:solidFill>
              </a:rPr>
              <a:t>diskusi</a:t>
            </a:r>
            <a:r>
              <a:rPr lang="en-US" sz="2400" b="1" dirty="0" smtClean="0">
                <a:solidFill>
                  <a:srgbClr val="002060"/>
                </a:solidFill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</a:rPr>
              <a:t>tugas</a:t>
            </a:r>
            <a:r>
              <a:rPr lang="en-US" sz="2400" b="1" dirty="0" smtClean="0">
                <a:solidFill>
                  <a:srgbClr val="002060"/>
                </a:solidFill>
              </a:rPr>
              <a:t> (</a:t>
            </a:r>
            <a:r>
              <a:rPr lang="en-US" sz="2400" b="1" dirty="0" err="1" smtClean="0">
                <a:solidFill>
                  <a:srgbClr val="002060"/>
                </a:solidFill>
              </a:rPr>
              <a:t>kontekstual</a:t>
            </a:r>
            <a:r>
              <a:rPr lang="en-US" sz="2400" b="1" dirty="0" smtClean="0">
                <a:solidFill>
                  <a:srgbClr val="002060"/>
                </a:solidFill>
              </a:rPr>
              <a:t>)</a:t>
            </a:r>
          </a:p>
          <a:p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Rambu</a:t>
            </a:r>
            <a:r>
              <a:rPr lang="en-US" sz="2400" b="1" dirty="0" smtClean="0">
                <a:solidFill>
                  <a:srgbClr val="002060"/>
                </a:solidFill>
              </a:rPr>
              <a:t>:</a:t>
            </a:r>
          </a:p>
          <a:p>
            <a:pPr marL="342900" indent="-342900">
              <a:buAutoNum type="arabicPeriod"/>
            </a:pPr>
            <a:r>
              <a:rPr lang="en-US" sz="2400" b="1" dirty="0" err="1" smtClean="0">
                <a:solidFill>
                  <a:srgbClr val="002060"/>
                </a:solidFill>
              </a:rPr>
              <a:t>Materi</a:t>
            </a:r>
            <a:r>
              <a:rPr lang="en-US" sz="2400" b="1" dirty="0" smtClean="0">
                <a:solidFill>
                  <a:srgbClr val="002060"/>
                </a:solidFill>
              </a:rPr>
              <a:t> yang </a:t>
            </a:r>
            <a:r>
              <a:rPr lang="en-US" sz="2400" b="1" dirty="0" err="1" smtClean="0">
                <a:solidFill>
                  <a:srgbClr val="002060"/>
                </a:solidFill>
              </a:rPr>
              <a:t>akan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dibahas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harus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sudah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dibaca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oleh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mahasiswa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sebelum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perkuliahan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dilaksanakan</a:t>
            </a:r>
            <a:r>
              <a:rPr lang="en-US" sz="2400" b="1" dirty="0" smtClean="0">
                <a:solidFill>
                  <a:srgbClr val="002060"/>
                </a:solidFill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</a:rPr>
              <a:t>Panduan</a:t>
            </a:r>
            <a:r>
              <a:rPr lang="en-US" sz="2400" b="1" dirty="0" smtClean="0">
                <a:solidFill>
                  <a:srgbClr val="002060"/>
                </a:solidFill>
              </a:rPr>
              <a:t>  (</a:t>
            </a:r>
            <a:r>
              <a:rPr lang="en-US" sz="2400" b="1" dirty="0" err="1" smtClean="0">
                <a:solidFill>
                  <a:srgbClr val="002060"/>
                </a:solidFill>
              </a:rPr>
              <a:t>PPt</a:t>
            </a:r>
            <a:r>
              <a:rPr lang="en-US" sz="2400" b="1" dirty="0" smtClean="0">
                <a:solidFill>
                  <a:srgbClr val="002060"/>
                </a:solidFill>
              </a:rPr>
              <a:t>) </a:t>
            </a:r>
            <a:r>
              <a:rPr lang="en-US" sz="2400" b="1" dirty="0" err="1" smtClean="0">
                <a:solidFill>
                  <a:srgbClr val="002060"/>
                </a:solidFill>
              </a:rPr>
              <a:t>materi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bisa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dikopi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dari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dosen</a:t>
            </a:r>
            <a:r>
              <a:rPr lang="en-US" sz="2400" b="1" dirty="0" smtClean="0">
                <a:solidFill>
                  <a:srgbClr val="002060"/>
                </a:solidFill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</a:rPr>
              <a:t>Mahasiswa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mengembangkan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bahan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kuliah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scr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mandiri</a:t>
            </a:r>
            <a:r>
              <a:rPr lang="en-US" sz="2400" b="1" dirty="0" smtClean="0">
                <a:solidFill>
                  <a:srgbClr val="002060"/>
                </a:solidFill>
              </a:rPr>
              <a:t>.</a:t>
            </a:r>
          </a:p>
          <a:p>
            <a:pPr marL="342900" indent="-342900">
              <a:buAutoNum type="arabicPeriod"/>
            </a:pPr>
            <a:r>
              <a:rPr lang="en-US" sz="2400" b="1" dirty="0" err="1" smtClean="0">
                <a:solidFill>
                  <a:srgbClr val="002060"/>
                </a:solidFill>
              </a:rPr>
              <a:t>Selama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pelaksanaan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perkuliahan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mahasiswa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bebas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mengajukan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pertanyaan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dan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mengusulkan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bahan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bahasan</a:t>
            </a:r>
            <a:endParaRPr lang="en-US" sz="2400" b="1" dirty="0" smtClean="0">
              <a:solidFill>
                <a:srgbClr val="002060"/>
              </a:solidFill>
            </a:endParaRPr>
          </a:p>
          <a:p>
            <a:pPr marL="342900" indent="-342900">
              <a:buAutoNum type="arabicPeriod"/>
            </a:pPr>
            <a:r>
              <a:rPr lang="en-US" sz="2400" b="1" dirty="0" smtClean="0">
                <a:solidFill>
                  <a:srgbClr val="002060"/>
                </a:solidFill>
              </a:rPr>
              <a:t>Di </a:t>
            </a:r>
            <a:r>
              <a:rPr lang="en-US" sz="2400" b="1" dirty="0" err="1" smtClean="0">
                <a:solidFill>
                  <a:srgbClr val="002060"/>
                </a:solidFill>
              </a:rPr>
              <a:t>awal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perkuliahan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mahasiswa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membentuk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kelompok</a:t>
            </a:r>
            <a:r>
              <a:rPr lang="en-US" sz="2400" b="1" dirty="0" smtClean="0">
                <a:solidFill>
                  <a:srgbClr val="002060"/>
                </a:solidFill>
              </a:rPr>
              <a:t> yang </a:t>
            </a:r>
            <a:r>
              <a:rPr lang="en-US" sz="2400" b="1" dirty="0" err="1" smtClean="0">
                <a:solidFill>
                  <a:srgbClr val="002060"/>
                </a:solidFill>
              </a:rPr>
              <a:t>bersifat</a:t>
            </a:r>
            <a:r>
              <a:rPr lang="en-US" sz="2400" b="1" dirty="0" smtClean="0">
                <a:solidFill>
                  <a:srgbClr val="002060"/>
                </a:solidFill>
              </a:rPr>
              <a:t>  </a:t>
            </a:r>
            <a:r>
              <a:rPr lang="en-US" sz="2400" b="1" dirty="0" err="1" smtClean="0">
                <a:solidFill>
                  <a:srgbClr val="002060"/>
                </a:solidFill>
              </a:rPr>
              <a:t>permanen</a:t>
            </a:r>
            <a:r>
              <a:rPr lang="en-US" sz="2400" b="1" dirty="0" smtClean="0">
                <a:solidFill>
                  <a:srgbClr val="002060"/>
                </a:solidFill>
              </a:rPr>
              <a:t>.</a:t>
            </a:r>
            <a:endParaRPr lang="en-US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634E63-540C-4035-92C0-690B59668E7D}" type="datetime1">
              <a:rPr lang="en-US" smtClean="0"/>
              <a:pPr>
                <a:defRPr/>
              </a:pPr>
              <a:t>3/14/2025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SUMBER BELAJAR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Slide Number Placeholder 4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DBCEC1-2110-494F-9C6E-31A6ACC4BD4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5786" y="1785926"/>
            <a:ext cx="77867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+mn-lt"/>
              </a:rPr>
              <a:t>Mahasiswa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bebas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menggunakan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sumber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belajar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asal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dapat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memenuhi</a:t>
            </a:r>
            <a:r>
              <a:rPr lang="en-US" sz="3200" b="1" dirty="0" smtClean="0">
                <a:latin typeface="+mn-lt"/>
              </a:rPr>
              <a:t> target </a:t>
            </a:r>
            <a:r>
              <a:rPr lang="en-US" sz="3200" b="1" dirty="0" err="1" smtClean="0">
                <a:latin typeface="+mn-lt"/>
              </a:rPr>
              <a:t>pembelajaran</a:t>
            </a:r>
            <a:endParaRPr lang="en-US" sz="3200" b="1" dirty="0">
              <a:latin typeface="+mn-lt"/>
            </a:endParaRPr>
          </a:p>
        </p:txBody>
      </p:sp>
      <p:pic>
        <p:nvPicPr>
          <p:cNvPr id="10" name="Picture 2" descr="F:\LAMPUNG\GALERY\KARIKATUR\research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3000372"/>
            <a:ext cx="4643438" cy="325187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634E63-540C-4035-92C0-690B59668E7D}" type="datetime1">
              <a:rPr lang="en-US" smtClean="0"/>
              <a:pPr>
                <a:defRPr/>
              </a:pPr>
              <a:t>3/14/2025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DAC77-AE25-44AC-80DD-F8BCB1749E9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16632"/>
            <a:ext cx="8229600" cy="56207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d-ID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MATERI/TOPIK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BELAJAR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6368" y="692696"/>
            <a:ext cx="8738120" cy="59093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PENDAHULUAN (Penjelasan perkuliahan, kontrak belajar)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cap="none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IDENTITAS NASIONAL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NEGARA DAN KONSTITUSI</a:t>
            </a:r>
            <a:endParaRPr lang="id-ID" b="1" cap="none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NEGARA HUKUM (RULE OF LAW)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HAM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 DAN KEWAJIBAN NEGARA DAN WARGA NEGARA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DEMOKRASI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cap="none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GEOPOLITIK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GEOSTRATEGI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INTEGRASI </a:t>
            </a:r>
            <a:r>
              <a:rPr lang="id-ID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NASIONAL</a:t>
            </a:r>
            <a:endParaRPr lang="en-US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OTONOMI </a:t>
            </a:r>
            <a:r>
              <a:rPr lang="id-ID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DAERAH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MASYARAKAT MADANI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GOOD GOVERNANCE</a:t>
            </a:r>
            <a:endParaRPr lang="id-ID" b="1" cap="none" spc="50" dirty="0" smtClean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id-ID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TANTANGAN </a:t>
            </a:r>
            <a:r>
              <a:rPr lang="en-US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KORUPSI </a:t>
            </a:r>
            <a:r>
              <a:rPr lang="id-ID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KETAHANAN NASIONAL</a:t>
            </a:r>
          </a:p>
        </p:txBody>
      </p:sp>
    </p:spTree>
    <p:extLst>
      <p:ext uri="{BB962C8B-B14F-4D97-AF65-F5344CB8AC3E}">
        <p14:creationId xmlns:p14="http://schemas.microsoft.com/office/powerpoint/2010/main" val="43060867"/>
      </p:ext>
    </p:extLst>
  </p:cSld>
  <p:clrMapOvr>
    <a:masterClrMapping/>
  </p:clrMapOvr>
  <p:transition spd="slow">
    <p:wheel spokes="3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A83F16-AD0B-46AF-B4D0-CABA2A52F7EA}" type="datetime1">
              <a:rPr lang="en-US" smtClean="0"/>
              <a:pPr>
                <a:defRPr/>
              </a:pPr>
              <a:t>3/14/2025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DAC77-AE25-44AC-80DD-F8BCB1749E9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8625" y="1928813"/>
            <a:ext cx="8429625" cy="38164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 I</a:t>
            </a:r>
          </a:p>
          <a:p>
            <a:pPr>
              <a:defRPr/>
            </a:pP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/>
            </a:r>
            <a:b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</a:b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LATAR BELAKANG DAN TUJUAN </a:t>
            </a:r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PKN</a:t>
            </a:r>
          </a:p>
          <a:p>
            <a:pPr>
              <a:defRPr/>
            </a:pPr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NILAI PANCASILA SEBAGAI  ORIENTASI PKN</a:t>
            </a:r>
            <a:endParaRPr lang="en-US" sz="4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634E63-540C-4035-92C0-690B59668E7D}" type="datetime1">
              <a:rPr lang="en-US" smtClean="0"/>
              <a:pPr>
                <a:defRPr/>
              </a:pPr>
              <a:t>3/14/2025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DAC77-AE25-44AC-80DD-F8BCB1749E9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4282" y="285728"/>
            <a:ext cx="79296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LATAR BELAKANG PENDIDIKAN KEWARGANEGARAAN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7158" y="1285860"/>
            <a:ext cx="7929618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Perubahan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pendidikan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ke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masa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depan</a:t>
            </a:r>
            <a:endParaRPr lang="en-US" sz="24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Hasil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konverensi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New Delhi 1996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Konverensi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Internasional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Pendidikan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Tinggi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Paris  1998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8596" y="2786058"/>
            <a:ext cx="7929618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Dinamika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internal </a:t>
            </a: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bangsa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Indonesia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Loncatan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demokrasi</a:t>
            </a:r>
            <a:endParaRPr lang="en-US" sz="20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Transparansi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global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Kondisi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politik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yang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tidak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stabil</a:t>
            </a:r>
            <a:endParaRPr lang="en-US" sz="20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Melemahnya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komitmen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masyarakat</a:t>
            </a:r>
            <a:endParaRPr lang="en-US" sz="20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Disorientasi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distorsi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nasionalisme</a:t>
            </a:r>
            <a:endParaRPr lang="id-ID" sz="20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id-ID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Perkembangan teknologi dan budaya</a:t>
            </a:r>
            <a:endParaRPr 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ransition spd="slow">
    <p:wheel spokes="3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BF2773F-4220-4B5E-A20F-017FA225BF71}" type="datetime1">
              <a:rPr lang="en-US" smtClean="0"/>
              <a:pPr>
                <a:defRPr/>
              </a:pPr>
              <a:t>3/14/2025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7C807E-4EFE-4D12-9D51-5C7D6052140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14282" y="274638"/>
            <a:ext cx="8472518" cy="115409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TUJUAN</a:t>
            </a:r>
            <a:br>
              <a:rPr lang="en-US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n-US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PENDIDIKAN KEWARGANEGARAAN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6" name="Date Placeholder 2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t>20/8/2010</a:t>
            </a:r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t>Revisi 01 Pendidikan Kewarganegaraan</a:t>
            </a:r>
          </a:p>
        </p:txBody>
      </p:sp>
      <p:sp>
        <p:nvSpPr>
          <p:cNvPr id="8" name="Slide Number Placeholder 4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083122F3-6E66-46E0-878C-578CAC6E7486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42876" y="1643050"/>
            <a:ext cx="8715404" cy="4524315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id-ID" sz="2400" b="1" dirty="0" smtClean="0">
                <a:solidFill>
                  <a:schemeClr val="tx1"/>
                </a:solidFill>
                <a:latin typeface="Cambria" pitchFamily="18" charset="0"/>
              </a:rPr>
              <a:t>M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engembangkan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sikap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perilaku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kewarganegaraan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mengapresiasi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nilai-nilai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moral-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etika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religius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.</a:t>
            </a: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Menjadi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warga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negara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cerdas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berkarakter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,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menjunjung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tinggi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nilai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kemanusiaan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.</a:t>
            </a: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Menumbuh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kembangkan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jiwa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semangat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nasionalisme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,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rasa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cinta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tanah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air.</a:t>
            </a: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Mengembangkan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sikap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demokratis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berkeadaban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bertanggung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jawab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, 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serta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mengembangkan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kemampuan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kompetitif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bangsa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di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era global.</a:t>
            </a:r>
          </a:p>
          <a:p>
            <a:pPr marL="457200" indent="-457200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Menjunjung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tinggi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nilai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itchFamily="18" charset="0"/>
              </a:rPr>
              <a:t>keadilan</a:t>
            </a:r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.</a:t>
            </a: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</TotalTime>
  <Words>511</Words>
  <Application>Microsoft Office PowerPoint</Application>
  <PresentationFormat>On-screen Show (4:3)</PresentationFormat>
  <Paragraphs>118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Calibri</vt:lpstr>
      <vt:lpstr>Cambria</vt:lpstr>
      <vt:lpstr>Wingdings</vt:lpstr>
      <vt:lpstr>Office Theme</vt:lpstr>
      <vt:lpstr>PowerPoint Presentation</vt:lpstr>
      <vt:lpstr>PERKENALKAN Nama     : Jaka Darmawan Alamat  : Komp. Bumi Asri H37 Phone    : 0812792402 Email      : jakadarmawan@darmajaya.ac.id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176</cp:revision>
  <dcterms:created xsi:type="dcterms:W3CDTF">2010-04-18T12:06:30Z</dcterms:created>
  <dcterms:modified xsi:type="dcterms:W3CDTF">2025-03-14T00:32:02Z</dcterms:modified>
</cp:coreProperties>
</file>